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44" r:id="rId2"/>
    <p:sldId id="357" r:id="rId3"/>
    <p:sldId id="358" r:id="rId4"/>
    <p:sldId id="359" r:id="rId5"/>
    <p:sldId id="360" r:id="rId6"/>
    <p:sldId id="365" r:id="rId7"/>
    <p:sldId id="362" r:id="rId8"/>
    <p:sldId id="352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FF00"/>
    <a:srgbClr val="283B80"/>
    <a:srgbClr val="3B7ABE"/>
    <a:srgbClr val="182C6F"/>
    <a:srgbClr val="FCFCFC"/>
    <a:srgbClr val="003399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0FE5E-19FC-41D9-8D61-877AD9795D40}" v="140" dt="2021-12-10T01:48:08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60189" autoAdjust="0"/>
  </p:normalViewPr>
  <p:slideViewPr>
    <p:cSldViewPr snapToGrid="0" snapToObjects="1">
      <p:cViewPr varScale="1">
        <p:scale>
          <a:sx n="40" d="100"/>
          <a:sy n="40" d="100"/>
        </p:scale>
        <p:origin x="1284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324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“Today we are going to review the digraphs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and tch, complex sentences, our vocabulary words, and a 5 finger retell of the story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Barb's Brilliant Plan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“Today we are going to practice the digraphs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and tch. I will show you a picture and you need to tell me if it ends in tch or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ch.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picture of a watch and the choices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and tch. Say, “What does the word watch end with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or tch?” Wait for the student to answer. Click for tch to be circled. Say, “yes, it ends in tch.”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picture of a bench. Say, “What does the word bench end with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or tch?” Wait for the student to answer. Click for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to be circled. Say, “yes, it ends in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ch.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picture of a branch. Say, “What does the word branch end with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or tch?” Wait for the student to answer. Click for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to be circled. Say, “yes, it ends in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ch.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picture of a boy catching a ball. Say, “What does the word catch end with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or tch?” Wait for the student to answer. Click for tch to be circled. Say, “yes, it ends in tch.”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2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“Let’s review complex sentences.”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complex sentence and its definition. Say, “A complex sentence has one simple sentence, but it also contains one dependent clause.”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dependent clause and its definition. Say, ‘a dependent clause is one that can't stand alone as a complete sentence. It depends on the rest of the sentence to make sense.”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sentence If they place first, they might win five hundred dollars. Say, “This is an example of a complex sentence. If they place first is the dependent clause. It cannot stand alone as a complete sentence. We combine it with they might win five hundred dollars to make the entire sentence complete.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8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“You have learned about simple, compound, and complex sentences. Today, I an going to show you a sentence and you need to tell me if it is a simple sentence, a compound sentence, or a complex sentence.”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sentence Their robot can follow a simple path through a maze and the choices. Say, “Can you read this sentence to me? Is this a simple, compound, or complex sentence?” Wait for the student to respond. Click for simple to be circled. Say, “yes, it is a simple sentence.” Click for the sentence and the circle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sentence If you want your car really clean, let George wash it. Say, “Can you read this sentence to me? Is this a simple, compound, or complex sentence?” Wait for the student to respond. Click for complex to be circled. Say, “yes, it is a complex sentence.” Click for the sentence and the circle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sentence When Uncle Jack comes to town, we all have a good time. Say, “Can you read this sentence to me? Is this a simple, compound, or complex sentence?” Wait for the student to respond. Click for complex to be circled. Say, “yes, it is a complex sentence.” Click for the sentence and the circle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sentence We got lost in the woods, but my brother had a map in his backpack. Say, “Can you read this sentence to me? Is this a simple, compound, or complex sentence?” Wait for the student to respond. Click for compound to be circled. Say, “yes, it is a compound sentence.”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4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“Let’s review our vocabulary words.”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“I will show you a word and the definition and I need you to read it to me.”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coward - one who shows shameful fear or timidity Say, “Read the word and the definition.”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border - an outer part or edge Say, “Read the word and the definition.”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spoil - to damage the quality or effect of Say, “Read the word and the definition.”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limit -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point beyond which a person or thing cannot go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“Read the word and the definition.”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rate - a constant ratio between two things Say, “Read the word and the definition.”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loyal - faithful to a cause Say, “Read the word and the definition.”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“Now that we reviewed the definitions of our vocabulary words, let’s practice identifying synonyms and antonyms of those words. I will show you the vocabulary word and another word. You need to tell me whether it is a synonym or an antonym of the vocabulary word. Remember a synonym means the same and an antonym means the opposite.”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words coward and wimp. Say, “Are these 2 words synonyms or antonyms?” Wait for the student to respond. Click to show the synonym circle. Say, “yes, coward and wimp are synonyms.”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words border and perimeter. Say, “Are these 2 words synonyms or antonyms?” Wait for the student to respond. Click to show the synonym circle. Say, “yes, they are synonyms.”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words spoil and improve. Say, “Are these 2 words synonyms or antonyms?” Wait for the student to respond. Click to show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antonym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circle. Say, “yes, they are antonyms.”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words limit and minimum. Say, “Are these 2 words synonyms or antonyms?” Wait for the student to respond. Click to show the antonym circle. Say, “yes, they are antonyms.”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words rate and amount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Say, “Are these 2 words synonyms or antonyms?” Wait for the student to respond. Click to show the synonym circle. Say, “yes, they are synonyms.”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words loyal and devoted. Say, “Are these 2 words synonyms or antonyms?” Wait for the student to respond. Click to show the synonym circle. Say, “yes, they are synonyms.”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2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“This week you read the story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Barb's Brilliant Plan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Using the 5 finger retell strategy, can you tell me about the story.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thumb, tell me the characters.” (Barb and all the other cows)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pointer, tell me the setting.” (A farm)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tall finger, tell me the problem.”  (The cows’ days are always the same. They graze. They give milk. Then, they graze some more. It’s boring!)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ring finger, tell me the events.” (Barb proposed that they escape from the farm for a day, they decide to escape Monday night, Jen is the lookout, they are going to walk to town and walk around, they are lucky to have Barb as a leader) The student does not need to name all of these events. They need to be able to tell at least 3 events from the story.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little finger, tell me the ending/solution.” (They have 3 days to plan their adventure)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“Make a heart with your fingers, have you ever gone on an adventure?” (answers will vary)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3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Freedom</a:t>
            </a:r>
            <a:endParaRPr lang="en-US" sz="6000" dirty="0">
              <a:latin typeface="Comic Sans MS" panose="030F09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7E68F0C-9294-4437-854A-A402A9D7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835276"/>
            <a:ext cx="7948246" cy="17526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Expression of Words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E9951B-37E5-4CF2-B7B3-0C5FCF3D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b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Liberty of Digraphs </a:t>
            </a:r>
            <a:r>
              <a:rPr lang="en-US" sz="44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and tch Practice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Watch" descr="Watch with solid fill">
            <a:extLst>
              <a:ext uri="{FF2B5EF4-FFF2-40B4-BE49-F238E27FC236}">
                <a16:creationId xmlns:a16="http://schemas.microsoft.com/office/drawing/2014/main" id="{919C8D39-5489-41BC-8B6B-81D7907DE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958545"/>
            <a:ext cx="3750276" cy="3750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31081-90E4-4E8B-B3AA-286868068DFA}"/>
              </a:ext>
            </a:extLst>
          </p:cNvPr>
          <p:cNvSpPr txBox="1"/>
          <p:nvPr/>
        </p:nvSpPr>
        <p:spPr>
          <a:xfrm>
            <a:off x="4572000" y="1471472"/>
            <a:ext cx="3750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err="1">
                <a:latin typeface="Comic Sans MS" panose="030F0702030302020204" pitchFamily="66" charset="0"/>
              </a:rPr>
              <a:t>ch</a:t>
            </a:r>
            <a:endParaRPr lang="en-US" sz="120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677F30-F611-4C39-83F0-32369F56FEC9}"/>
              </a:ext>
            </a:extLst>
          </p:cNvPr>
          <p:cNvSpPr txBox="1"/>
          <p:nvPr/>
        </p:nvSpPr>
        <p:spPr>
          <a:xfrm>
            <a:off x="4728572" y="3389051"/>
            <a:ext cx="3750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atin typeface="Comic Sans MS" panose="030F0702030302020204" pitchFamily="66" charset="0"/>
              </a:rPr>
              <a:t>tch</a:t>
            </a:r>
          </a:p>
        </p:txBody>
      </p:sp>
      <p:sp>
        <p:nvSpPr>
          <p:cNvPr id="8" name="Oval 7" descr="Dark pink oval">
            <a:extLst>
              <a:ext uri="{FF2B5EF4-FFF2-40B4-BE49-F238E27FC236}">
                <a16:creationId xmlns:a16="http://schemas.microsoft.com/office/drawing/2014/main" id="{214BCD0C-15C9-4945-9218-B4FC86191F34}"/>
              </a:ext>
            </a:extLst>
          </p:cNvPr>
          <p:cNvSpPr/>
          <p:nvPr/>
        </p:nvSpPr>
        <p:spPr>
          <a:xfrm>
            <a:off x="4572000" y="3468948"/>
            <a:ext cx="4114800" cy="1917579"/>
          </a:xfrm>
          <a:prstGeom prst="ellipse">
            <a:avLst/>
          </a:prstGeom>
          <a:noFill/>
          <a:ln w="76200">
            <a:solidFill>
              <a:srgbClr val="D600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ench" descr="bench">
            <a:extLst>
              <a:ext uri="{FF2B5EF4-FFF2-40B4-BE49-F238E27FC236}">
                <a16:creationId xmlns:a16="http://schemas.microsoft.com/office/drawing/2014/main" id="{A82B4D23-BA43-49AF-A16A-92DCD0BC56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512" y="2695030"/>
            <a:ext cx="3750276" cy="25445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5E52FD-8037-4FD8-A42C-8FC81F564CF0}"/>
              </a:ext>
            </a:extLst>
          </p:cNvPr>
          <p:cNvSpPr txBox="1"/>
          <p:nvPr/>
        </p:nvSpPr>
        <p:spPr>
          <a:xfrm>
            <a:off x="4573634" y="1447140"/>
            <a:ext cx="3750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err="1">
                <a:latin typeface="Comic Sans MS" panose="030F0702030302020204" pitchFamily="66" charset="0"/>
              </a:rPr>
              <a:t>ch</a:t>
            </a:r>
            <a:endParaRPr lang="en-US" sz="1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AE4EF-B6A1-4672-B2A3-510708F461D9}"/>
              </a:ext>
            </a:extLst>
          </p:cNvPr>
          <p:cNvSpPr txBox="1"/>
          <p:nvPr/>
        </p:nvSpPr>
        <p:spPr>
          <a:xfrm>
            <a:off x="4623832" y="3364719"/>
            <a:ext cx="3750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atin typeface="Comic Sans MS" panose="030F0702030302020204" pitchFamily="66" charset="0"/>
              </a:rPr>
              <a:t>tch</a:t>
            </a:r>
          </a:p>
        </p:txBody>
      </p:sp>
      <p:sp>
        <p:nvSpPr>
          <p:cNvPr id="12" name="Oval 11" descr="Dark pink oval">
            <a:extLst>
              <a:ext uri="{FF2B5EF4-FFF2-40B4-BE49-F238E27FC236}">
                <a16:creationId xmlns:a16="http://schemas.microsoft.com/office/drawing/2014/main" id="{CA42DF89-B42A-4309-BB9E-389C13FE8861}"/>
              </a:ext>
            </a:extLst>
          </p:cNvPr>
          <p:cNvSpPr/>
          <p:nvPr/>
        </p:nvSpPr>
        <p:spPr>
          <a:xfrm>
            <a:off x="4389738" y="1444221"/>
            <a:ext cx="4114800" cy="1917579"/>
          </a:xfrm>
          <a:prstGeom prst="ellipse">
            <a:avLst/>
          </a:prstGeom>
          <a:noFill/>
          <a:ln w="76200">
            <a:solidFill>
              <a:srgbClr val="D600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branch" descr="tree branch">
            <a:extLst>
              <a:ext uri="{FF2B5EF4-FFF2-40B4-BE49-F238E27FC236}">
                <a16:creationId xmlns:a16="http://schemas.microsoft.com/office/drawing/2014/main" id="{5235A668-AE49-437E-BE22-05E3B37712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7878" y="2653013"/>
            <a:ext cx="3750276" cy="2009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BFEBCC-EEFC-4031-A942-3D13F417D6FD}"/>
              </a:ext>
            </a:extLst>
          </p:cNvPr>
          <p:cNvSpPr txBox="1"/>
          <p:nvPr/>
        </p:nvSpPr>
        <p:spPr>
          <a:xfrm>
            <a:off x="4648931" y="1450059"/>
            <a:ext cx="3750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err="1">
                <a:latin typeface="Comic Sans MS" panose="030F0702030302020204" pitchFamily="66" charset="0"/>
              </a:rPr>
              <a:t>ch</a:t>
            </a:r>
            <a:endParaRPr lang="en-US" sz="12000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07901C-BA56-4966-87CB-2C40F70CB29C}"/>
              </a:ext>
            </a:extLst>
          </p:cNvPr>
          <p:cNvSpPr txBox="1"/>
          <p:nvPr/>
        </p:nvSpPr>
        <p:spPr>
          <a:xfrm>
            <a:off x="4674030" y="3330567"/>
            <a:ext cx="3750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atin typeface="Comic Sans MS" panose="030F0702030302020204" pitchFamily="66" charset="0"/>
              </a:rPr>
              <a:t>tch</a:t>
            </a:r>
          </a:p>
        </p:txBody>
      </p:sp>
      <p:sp>
        <p:nvSpPr>
          <p:cNvPr id="16" name="Oval 15" descr="Dark pink oval">
            <a:extLst>
              <a:ext uri="{FF2B5EF4-FFF2-40B4-BE49-F238E27FC236}">
                <a16:creationId xmlns:a16="http://schemas.microsoft.com/office/drawing/2014/main" id="{17E8E43D-A3DF-4D78-92EF-10D8FDC8D4E8}"/>
              </a:ext>
            </a:extLst>
          </p:cNvPr>
          <p:cNvSpPr/>
          <p:nvPr/>
        </p:nvSpPr>
        <p:spPr>
          <a:xfrm>
            <a:off x="4389738" y="1489406"/>
            <a:ext cx="4114800" cy="1917579"/>
          </a:xfrm>
          <a:prstGeom prst="ellipse">
            <a:avLst/>
          </a:prstGeom>
          <a:noFill/>
          <a:ln w="76200">
            <a:solidFill>
              <a:srgbClr val="D600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Football Catch" descr="football player catching ball">
            <a:extLst>
              <a:ext uri="{FF2B5EF4-FFF2-40B4-BE49-F238E27FC236}">
                <a16:creationId xmlns:a16="http://schemas.microsoft.com/office/drawing/2014/main" id="{79923F2B-D557-4610-A80D-D4B7B60AADA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44793" y="2001526"/>
            <a:ext cx="3248050" cy="32480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D5AC4A-0E93-49FE-8967-4B6ACCE7F5FF}"/>
              </a:ext>
            </a:extLst>
          </p:cNvPr>
          <p:cNvSpPr txBox="1"/>
          <p:nvPr/>
        </p:nvSpPr>
        <p:spPr>
          <a:xfrm>
            <a:off x="4623832" y="1390398"/>
            <a:ext cx="3750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err="1">
                <a:latin typeface="Comic Sans MS" panose="030F0702030302020204" pitchFamily="66" charset="0"/>
              </a:rPr>
              <a:t>ch</a:t>
            </a:r>
            <a:endParaRPr lang="en-US" sz="12000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7CC92F-5930-435B-AAF9-E704AFF21BA0}"/>
              </a:ext>
            </a:extLst>
          </p:cNvPr>
          <p:cNvSpPr txBox="1"/>
          <p:nvPr/>
        </p:nvSpPr>
        <p:spPr>
          <a:xfrm>
            <a:off x="4648931" y="3309154"/>
            <a:ext cx="3750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atin typeface="Comic Sans MS" panose="030F0702030302020204" pitchFamily="66" charset="0"/>
              </a:rPr>
              <a:t>tch</a:t>
            </a:r>
          </a:p>
        </p:txBody>
      </p:sp>
      <p:sp>
        <p:nvSpPr>
          <p:cNvPr id="20" name="Oval 19" descr="Dark pink oval">
            <a:extLst>
              <a:ext uri="{FF2B5EF4-FFF2-40B4-BE49-F238E27FC236}">
                <a16:creationId xmlns:a16="http://schemas.microsoft.com/office/drawing/2014/main" id="{E534DBF8-4CCE-4E79-8C8A-20260DF6F35B}"/>
              </a:ext>
            </a:extLst>
          </p:cNvPr>
          <p:cNvSpPr/>
          <p:nvPr/>
        </p:nvSpPr>
        <p:spPr>
          <a:xfrm>
            <a:off x="4546310" y="3415374"/>
            <a:ext cx="4114800" cy="1917579"/>
          </a:xfrm>
          <a:prstGeom prst="ellipse">
            <a:avLst/>
          </a:prstGeom>
          <a:noFill/>
          <a:ln w="76200">
            <a:solidFill>
              <a:srgbClr val="D600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 animBg="1"/>
      <p:bldP spid="8" grpId="1" animBg="1"/>
      <p:bldP spid="10" grpId="0"/>
      <p:bldP spid="10" grpId="1"/>
      <p:bldP spid="11" grpId="0"/>
      <p:bldP spid="11" grpId="1"/>
      <p:bldP spid="12" grpId="0" animBg="1"/>
      <p:bldP spid="12" grpId="1" animBg="1"/>
      <p:bldP spid="14" grpId="0"/>
      <p:bldP spid="14" grpId="1"/>
      <p:bldP spid="15" grpId="0"/>
      <p:bldP spid="15" grpId="1"/>
      <p:bldP spid="16" grpId="0" animBg="1"/>
      <p:bldP spid="16" grpId="1" animBg="1"/>
      <p:bldP spid="18" grpId="0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E9951B-37E5-4CF2-B7B3-0C5FCF3D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Rights of Complex Sentence Review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8C90D1-7858-4AF3-A053-D3C0DBD4A525}"/>
              </a:ext>
            </a:extLst>
          </p:cNvPr>
          <p:cNvSpPr txBox="1"/>
          <p:nvPr/>
        </p:nvSpPr>
        <p:spPr>
          <a:xfrm>
            <a:off x="1665514" y="1535166"/>
            <a:ext cx="640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complex sentence </a:t>
            </a:r>
            <a:endParaRPr lang="en-US" sz="5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5EA21-5F6E-40B0-9DBB-E361EE539ADD}"/>
              </a:ext>
            </a:extLst>
          </p:cNvPr>
          <p:cNvSpPr txBox="1"/>
          <p:nvPr/>
        </p:nvSpPr>
        <p:spPr>
          <a:xfrm>
            <a:off x="457200" y="2576024"/>
            <a:ext cx="79291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has one simple sentence, but it also contains one dependent clause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DDBA6-A0C0-4199-B211-B685FF36AC9C}"/>
              </a:ext>
            </a:extLst>
          </p:cNvPr>
          <p:cNvSpPr txBox="1"/>
          <p:nvPr/>
        </p:nvSpPr>
        <p:spPr>
          <a:xfrm>
            <a:off x="2011682" y="1879303"/>
            <a:ext cx="640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5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ependent clause</a:t>
            </a:r>
            <a:endParaRPr lang="en-US" sz="5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04D64-9DAE-4B03-A9F0-9D653DF102B3}"/>
              </a:ext>
            </a:extLst>
          </p:cNvPr>
          <p:cNvSpPr txBox="1"/>
          <p:nvPr/>
        </p:nvSpPr>
        <p:spPr>
          <a:xfrm>
            <a:off x="757647" y="3281149"/>
            <a:ext cx="79291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can't stand alone as a complete sentence</a:t>
            </a:r>
            <a:endParaRPr lang="en-US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8DE7F-078B-4752-98A7-CBECF50F9753}"/>
              </a:ext>
            </a:extLst>
          </p:cNvPr>
          <p:cNvSpPr txBox="1"/>
          <p:nvPr/>
        </p:nvSpPr>
        <p:spPr>
          <a:xfrm>
            <a:off x="457200" y="2082986"/>
            <a:ext cx="8229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D6009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they place first</a:t>
            </a:r>
            <a:r>
              <a:rPr lang="en-US" sz="6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they might win five hundred dollars</a:t>
            </a:r>
            <a:r>
              <a:rPr lang="en-US" sz="6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174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E9951B-37E5-4CF2-B7B3-0C5FCF3D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b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Independence of Complex Sentence Practice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3F730-1814-4A3C-8898-C6EC308C396D}"/>
              </a:ext>
            </a:extLst>
          </p:cNvPr>
          <p:cNvSpPr txBox="1"/>
          <p:nvPr/>
        </p:nvSpPr>
        <p:spPr>
          <a:xfrm>
            <a:off x="914400" y="2388738"/>
            <a:ext cx="8229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Their robot can follow a simple path through a maze. 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D346E-9797-466E-8580-728813B188C4}"/>
              </a:ext>
            </a:extLst>
          </p:cNvPr>
          <p:cNvSpPr txBox="1"/>
          <p:nvPr/>
        </p:nvSpPr>
        <p:spPr>
          <a:xfrm>
            <a:off x="914400" y="5392765"/>
            <a:ext cx="2018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simple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7A4E3-05E1-4FA7-9599-80F4ADB96205}"/>
              </a:ext>
            </a:extLst>
          </p:cNvPr>
          <p:cNvSpPr txBox="1"/>
          <p:nvPr/>
        </p:nvSpPr>
        <p:spPr>
          <a:xfrm>
            <a:off x="3064476" y="4421667"/>
            <a:ext cx="3015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compound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087F2-95E6-4A41-9AE6-605C629293BC}"/>
              </a:ext>
            </a:extLst>
          </p:cNvPr>
          <p:cNvSpPr txBox="1"/>
          <p:nvPr/>
        </p:nvSpPr>
        <p:spPr>
          <a:xfrm>
            <a:off x="6079524" y="5392766"/>
            <a:ext cx="2290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complex</a:t>
            </a:r>
          </a:p>
        </p:txBody>
      </p:sp>
      <p:sp>
        <p:nvSpPr>
          <p:cNvPr id="8" name="Oval 7" descr="green oval">
            <a:extLst>
              <a:ext uri="{FF2B5EF4-FFF2-40B4-BE49-F238E27FC236}">
                <a16:creationId xmlns:a16="http://schemas.microsoft.com/office/drawing/2014/main" id="{15595AC6-83B8-4D83-AECD-0D495B14B7BC}"/>
              </a:ext>
            </a:extLst>
          </p:cNvPr>
          <p:cNvSpPr/>
          <p:nvPr/>
        </p:nvSpPr>
        <p:spPr>
          <a:xfrm>
            <a:off x="457200" y="5205985"/>
            <a:ext cx="2607276" cy="1143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green oval">
            <a:extLst>
              <a:ext uri="{FF2B5EF4-FFF2-40B4-BE49-F238E27FC236}">
                <a16:creationId xmlns:a16="http://schemas.microsoft.com/office/drawing/2014/main" id="{C48569AD-CC2D-424D-AAFD-6B9146886E6F}"/>
              </a:ext>
            </a:extLst>
          </p:cNvPr>
          <p:cNvSpPr/>
          <p:nvPr/>
        </p:nvSpPr>
        <p:spPr>
          <a:xfrm>
            <a:off x="5920945" y="5205985"/>
            <a:ext cx="2607276" cy="1143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56BB4-F612-42ED-A16D-44AC61C15952}"/>
              </a:ext>
            </a:extLst>
          </p:cNvPr>
          <p:cNvSpPr txBox="1"/>
          <p:nvPr/>
        </p:nvSpPr>
        <p:spPr>
          <a:xfrm>
            <a:off x="914400" y="2417392"/>
            <a:ext cx="8229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you want your car really clean, let George wash it. 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58C323-1585-43E6-BBA0-CC12663B1DF2}"/>
              </a:ext>
            </a:extLst>
          </p:cNvPr>
          <p:cNvSpPr txBox="1"/>
          <p:nvPr/>
        </p:nvSpPr>
        <p:spPr>
          <a:xfrm>
            <a:off x="752938" y="2377803"/>
            <a:ext cx="8229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Uncle Jack comes to town, we all have a good time. </a:t>
            </a:r>
            <a:endParaRPr lang="en-US" sz="4400" dirty="0"/>
          </a:p>
        </p:txBody>
      </p:sp>
      <p:sp>
        <p:nvSpPr>
          <p:cNvPr id="12" name="Oval 11" descr="green oval">
            <a:extLst>
              <a:ext uri="{FF2B5EF4-FFF2-40B4-BE49-F238E27FC236}">
                <a16:creationId xmlns:a16="http://schemas.microsoft.com/office/drawing/2014/main" id="{742E089E-B213-42C0-8B6E-885606F7BB74}"/>
              </a:ext>
            </a:extLst>
          </p:cNvPr>
          <p:cNvSpPr/>
          <p:nvPr/>
        </p:nvSpPr>
        <p:spPr>
          <a:xfrm>
            <a:off x="5920945" y="5148906"/>
            <a:ext cx="2607276" cy="1143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CDB90-9A6F-4C6D-9ED6-E10707C12549}"/>
              </a:ext>
            </a:extLst>
          </p:cNvPr>
          <p:cNvSpPr txBox="1"/>
          <p:nvPr/>
        </p:nvSpPr>
        <p:spPr>
          <a:xfrm>
            <a:off x="833669" y="2069029"/>
            <a:ext cx="8229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 got lost in the woods, but my brother had a map in his backpack. </a:t>
            </a:r>
            <a:endParaRPr lang="en-US" sz="4400" dirty="0"/>
          </a:p>
        </p:txBody>
      </p:sp>
      <p:sp>
        <p:nvSpPr>
          <p:cNvPr id="14" name="Oval 13" descr="green oval">
            <a:extLst>
              <a:ext uri="{FF2B5EF4-FFF2-40B4-BE49-F238E27FC236}">
                <a16:creationId xmlns:a16="http://schemas.microsoft.com/office/drawing/2014/main" id="{5C199484-DB17-4C20-80D8-8C4F359131C2}"/>
              </a:ext>
            </a:extLst>
          </p:cNvPr>
          <p:cNvSpPr/>
          <p:nvPr/>
        </p:nvSpPr>
        <p:spPr>
          <a:xfrm>
            <a:off x="2868651" y="4249766"/>
            <a:ext cx="3015048" cy="1143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 animBg="1"/>
      <p:bldP spid="12" grpId="1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E9951B-37E5-4CF2-B7B3-0C5FCF3D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Value of Vocabulary Review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B8D92-30C5-477E-8C1A-1A57DB9D3A02}"/>
              </a:ext>
            </a:extLst>
          </p:cNvPr>
          <p:cNvSpPr txBox="1"/>
          <p:nvPr/>
        </p:nvSpPr>
        <p:spPr>
          <a:xfrm>
            <a:off x="718458" y="2644170"/>
            <a:ext cx="822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coward</a:t>
            </a:r>
            <a:r>
              <a:rPr lang="en-US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one who shows shameful fear or timidity 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03635-74A5-4C99-AE6F-69D2327D9C0F}"/>
              </a:ext>
            </a:extLst>
          </p:cNvPr>
          <p:cNvSpPr txBox="1"/>
          <p:nvPr/>
        </p:nvSpPr>
        <p:spPr>
          <a:xfrm>
            <a:off x="718458" y="2575758"/>
            <a:ext cx="822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border</a:t>
            </a:r>
            <a:r>
              <a:rPr lang="en-US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an outer part or edge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B6B18-AB4C-40CD-960B-D0E2B35AF2CA}"/>
              </a:ext>
            </a:extLst>
          </p:cNvPr>
          <p:cNvSpPr txBox="1"/>
          <p:nvPr/>
        </p:nvSpPr>
        <p:spPr>
          <a:xfrm>
            <a:off x="328337" y="2570714"/>
            <a:ext cx="822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spoil</a:t>
            </a:r>
            <a:r>
              <a:rPr lang="en-US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to damage the quality or effect of 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188B3-1966-4F56-9A0C-B1729AC594BD}"/>
              </a:ext>
            </a:extLst>
          </p:cNvPr>
          <p:cNvSpPr txBox="1"/>
          <p:nvPr/>
        </p:nvSpPr>
        <p:spPr>
          <a:xfrm>
            <a:off x="718458" y="2658961"/>
            <a:ext cx="822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limit</a:t>
            </a:r>
            <a:r>
              <a:rPr lang="en-US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point beyond which a person or thing cannot go 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8D260-375E-4FF1-9BCD-6F69851F47E1}"/>
              </a:ext>
            </a:extLst>
          </p:cNvPr>
          <p:cNvSpPr txBox="1"/>
          <p:nvPr/>
        </p:nvSpPr>
        <p:spPr>
          <a:xfrm>
            <a:off x="914400" y="2948184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loyal</a:t>
            </a:r>
            <a:r>
              <a:rPr lang="en-US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faithful to a cause 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14AE1-1B07-40B8-846D-88DA1237D952}"/>
              </a:ext>
            </a:extLst>
          </p:cNvPr>
          <p:cNvSpPr txBox="1"/>
          <p:nvPr/>
        </p:nvSpPr>
        <p:spPr>
          <a:xfrm>
            <a:off x="1500463" y="2578387"/>
            <a:ext cx="822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en-US" sz="4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a constant ratio between two things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0796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E9951B-37E5-4CF2-B7B3-0C5FCF3D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Patriotic Vocabulary Practice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02FFB3-2BDC-4270-9678-95D2EC6D060C}"/>
              </a:ext>
            </a:extLst>
          </p:cNvPr>
          <p:cNvSpPr txBox="1"/>
          <p:nvPr/>
        </p:nvSpPr>
        <p:spPr>
          <a:xfrm>
            <a:off x="891592" y="1870322"/>
            <a:ext cx="2860766" cy="92333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coward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58131-3A25-429F-BEAD-AA90CD2A22C8}"/>
              </a:ext>
            </a:extLst>
          </p:cNvPr>
          <p:cNvSpPr txBox="1"/>
          <p:nvPr/>
        </p:nvSpPr>
        <p:spPr>
          <a:xfrm>
            <a:off x="4937760" y="1811740"/>
            <a:ext cx="3239588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wimp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176BB-3C01-41E1-8C0F-832BE72EECAA}"/>
              </a:ext>
            </a:extLst>
          </p:cNvPr>
          <p:cNvSpPr txBox="1"/>
          <p:nvPr/>
        </p:nvSpPr>
        <p:spPr>
          <a:xfrm>
            <a:off x="3141617" y="3433146"/>
            <a:ext cx="2860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synonym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4685F-9BE5-4120-B420-9AC35DDCEFFD}"/>
              </a:ext>
            </a:extLst>
          </p:cNvPr>
          <p:cNvSpPr txBox="1"/>
          <p:nvPr/>
        </p:nvSpPr>
        <p:spPr>
          <a:xfrm>
            <a:off x="3141617" y="5029201"/>
            <a:ext cx="2860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antonym</a:t>
            </a:r>
          </a:p>
        </p:txBody>
      </p:sp>
      <p:sp>
        <p:nvSpPr>
          <p:cNvPr id="7" name="Oval 6" descr="blue oval">
            <a:extLst>
              <a:ext uri="{FF2B5EF4-FFF2-40B4-BE49-F238E27FC236}">
                <a16:creationId xmlns:a16="http://schemas.microsoft.com/office/drawing/2014/main" id="{497BA1FF-2601-486B-9D0C-B9DB3E6C619E}"/>
              </a:ext>
            </a:extLst>
          </p:cNvPr>
          <p:cNvSpPr/>
          <p:nvPr/>
        </p:nvSpPr>
        <p:spPr>
          <a:xfrm>
            <a:off x="2514601" y="3429000"/>
            <a:ext cx="4069079" cy="11430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C7899-BF68-42E7-A872-9F322AD20CDF}"/>
              </a:ext>
            </a:extLst>
          </p:cNvPr>
          <p:cNvSpPr txBox="1"/>
          <p:nvPr/>
        </p:nvSpPr>
        <p:spPr>
          <a:xfrm>
            <a:off x="920288" y="1903051"/>
            <a:ext cx="2860766" cy="92333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border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4B2EE-E0AD-4FCD-A886-0561C2F35BB9}"/>
              </a:ext>
            </a:extLst>
          </p:cNvPr>
          <p:cNvSpPr txBox="1"/>
          <p:nvPr/>
        </p:nvSpPr>
        <p:spPr>
          <a:xfrm>
            <a:off x="4887564" y="1748529"/>
            <a:ext cx="3392231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perimeter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0DA1A-504A-484A-B64A-6D35A47DE300}"/>
              </a:ext>
            </a:extLst>
          </p:cNvPr>
          <p:cNvSpPr txBox="1"/>
          <p:nvPr/>
        </p:nvSpPr>
        <p:spPr>
          <a:xfrm>
            <a:off x="809587" y="1906418"/>
            <a:ext cx="2860766" cy="92333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spoil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6B643-2DAA-4F37-B575-4A85C4DC7268}"/>
              </a:ext>
            </a:extLst>
          </p:cNvPr>
          <p:cNvSpPr txBox="1"/>
          <p:nvPr/>
        </p:nvSpPr>
        <p:spPr>
          <a:xfrm>
            <a:off x="4963886" y="1761118"/>
            <a:ext cx="3239588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improve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11C18-3A29-4B46-A7A2-23D9D97300B4}"/>
              </a:ext>
            </a:extLst>
          </p:cNvPr>
          <p:cNvSpPr txBox="1"/>
          <p:nvPr/>
        </p:nvSpPr>
        <p:spPr>
          <a:xfrm>
            <a:off x="891592" y="1903051"/>
            <a:ext cx="2860766" cy="92333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limit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98DB14-13DC-4E55-B2CB-F8E2FA479FD4}"/>
              </a:ext>
            </a:extLst>
          </p:cNvPr>
          <p:cNvSpPr txBox="1"/>
          <p:nvPr/>
        </p:nvSpPr>
        <p:spPr>
          <a:xfrm>
            <a:off x="4988984" y="1765004"/>
            <a:ext cx="3239588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minimum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152B37-668F-4CF5-9A93-F446CD71154F}"/>
              </a:ext>
            </a:extLst>
          </p:cNvPr>
          <p:cNvSpPr txBox="1"/>
          <p:nvPr/>
        </p:nvSpPr>
        <p:spPr>
          <a:xfrm>
            <a:off x="889069" y="1879579"/>
            <a:ext cx="2860766" cy="92333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2DE123-85AE-4BF8-A277-D0B9C37F2057}"/>
              </a:ext>
            </a:extLst>
          </p:cNvPr>
          <p:cNvSpPr txBox="1"/>
          <p:nvPr/>
        </p:nvSpPr>
        <p:spPr>
          <a:xfrm>
            <a:off x="4937760" y="1845264"/>
            <a:ext cx="3239588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amount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E31235-1577-4088-9221-8E1BE1B3A733}"/>
              </a:ext>
            </a:extLst>
          </p:cNvPr>
          <p:cNvSpPr txBox="1"/>
          <p:nvPr/>
        </p:nvSpPr>
        <p:spPr>
          <a:xfrm>
            <a:off x="744635" y="1933533"/>
            <a:ext cx="3154679" cy="92333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loyal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CFC3B6-51E7-4FF5-83C1-C8FC4AA10E71}"/>
              </a:ext>
            </a:extLst>
          </p:cNvPr>
          <p:cNvSpPr txBox="1"/>
          <p:nvPr/>
        </p:nvSpPr>
        <p:spPr>
          <a:xfrm>
            <a:off x="4963372" y="1775654"/>
            <a:ext cx="3239588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devoted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Oval 19" descr="blue oval">
            <a:extLst>
              <a:ext uri="{FF2B5EF4-FFF2-40B4-BE49-F238E27FC236}">
                <a16:creationId xmlns:a16="http://schemas.microsoft.com/office/drawing/2014/main" id="{7445AC67-4CC5-42DC-88B8-00941623631E}"/>
              </a:ext>
            </a:extLst>
          </p:cNvPr>
          <p:cNvSpPr/>
          <p:nvPr/>
        </p:nvSpPr>
        <p:spPr>
          <a:xfrm>
            <a:off x="2385603" y="3296179"/>
            <a:ext cx="4069079" cy="11430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 descr="blue oval">
            <a:extLst>
              <a:ext uri="{FF2B5EF4-FFF2-40B4-BE49-F238E27FC236}">
                <a16:creationId xmlns:a16="http://schemas.microsoft.com/office/drawing/2014/main" id="{50BCC939-9A04-43C6-B7F4-838ACF05082E}"/>
              </a:ext>
            </a:extLst>
          </p:cNvPr>
          <p:cNvSpPr/>
          <p:nvPr/>
        </p:nvSpPr>
        <p:spPr>
          <a:xfrm>
            <a:off x="2488475" y="4897593"/>
            <a:ext cx="4069079" cy="11430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 descr="blue oval">
            <a:extLst>
              <a:ext uri="{FF2B5EF4-FFF2-40B4-BE49-F238E27FC236}">
                <a16:creationId xmlns:a16="http://schemas.microsoft.com/office/drawing/2014/main" id="{5254C99F-46D6-4540-B633-D334B68557B2}"/>
              </a:ext>
            </a:extLst>
          </p:cNvPr>
          <p:cNvSpPr/>
          <p:nvPr/>
        </p:nvSpPr>
        <p:spPr>
          <a:xfrm>
            <a:off x="2393223" y="3365789"/>
            <a:ext cx="4069079" cy="11430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 descr="blue oval">
            <a:extLst>
              <a:ext uri="{FF2B5EF4-FFF2-40B4-BE49-F238E27FC236}">
                <a16:creationId xmlns:a16="http://schemas.microsoft.com/office/drawing/2014/main" id="{3D523C46-E989-46B2-9DF9-4170517DD233}"/>
              </a:ext>
            </a:extLst>
          </p:cNvPr>
          <p:cNvSpPr/>
          <p:nvPr/>
        </p:nvSpPr>
        <p:spPr>
          <a:xfrm>
            <a:off x="2432412" y="4919366"/>
            <a:ext cx="4069079" cy="11430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 descr="blue oval">
            <a:extLst>
              <a:ext uri="{FF2B5EF4-FFF2-40B4-BE49-F238E27FC236}">
                <a16:creationId xmlns:a16="http://schemas.microsoft.com/office/drawing/2014/main" id="{9B3B57C5-169A-4BE1-8CDC-3CFC68C26B18}"/>
              </a:ext>
            </a:extLst>
          </p:cNvPr>
          <p:cNvSpPr/>
          <p:nvPr/>
        </p:nvSpPr>
        <p:spPr>
          <a:xfrm>
            <a:off x="2488475" y="3429000"/>
            <a:ext cx="4069079" cy="11430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30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E9951B-37E5-4CF2-B7B3-0C5FCF3D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 Finger Retell </a:t>
            </a:r>
            <a:endParaRPr lang="en-US" dirty="0"/>
          </a:p>
        </p:txBody>
      </p:sp>
      <p:pic>
        <p:nvPicPr>
          <p:cNvPr id="4" name="Picture 3" descr="hand with story elements on each finger and a heart in the palm that says text connections">
            <a:extLst>
              <a:ext uri="{FF2B5EF4-FFF2-40B4-BE49-F238E27FC236}">
                <a16:creationId xmlns:a16="http://schemas.microsoft.com/office/drawing/2014/main" id="{68C3C79A-D304-417C-A5C0-2410C0E5B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43" y="1417638"/>
            <a:ext cx="4171962" cy="4505720"/>
          </a:xfrm>
          <a:prstGeom prst="rect">
            <a:avLst/>
          </a:prstGeom>
        </p:spPr>
      </p:pic>
      <p:pic>
        <p:nvPicPr>
          <p:cNvPr id="1026" name="Picture 2" descr="Farm animals with landscape - cow, pig, sheep, horse, rooster, chicken, donkey, hen, goose, duck, goat, cat, dog. ">
            <a:extLst>
              <a:ext uri="{FF2B5EF4-FFF2-40B4-BE49-F238E27FC236}">
                <a16:creationId xmlns:a16="http://schemas.microsoft.com/office/drawing/2014/main" id="{1617CE0A-C1EB-4AD1-A43E-57F91D5A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399005" y="2077472"/>
            <a:ext cx="4400734" cy="31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4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10732</TotalTime>
  <Words>1767</Words>
  <Application>Microsoft Office PowerPoint</Application>
  <PresentationFormat>On-screen Show (4:3)</PresentationFormat>
  <Paragraphs>125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Freedom</vt:lpstr>
      <vt:lpstr> Liberty of Digraphs ch and tch Practice </vt:lpstr>
      <vt:lpstr>Rights of Complex Sentence Review</vt:lpstr>
      <vt:lpstr> Independence of Complex Sentence Practice </vt:lpstr>
      <vt:lpstr>Value of Vocabulary Review </vt:lpstr>
      <vt:lpstr>Patriotic Vocabulary Practice </vt:lpstr>
      <vt:lpstr>5 Finger Retell 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Rich Harstead</cp:lastModifiedBy>
  <cp:revision>209</cp:revision>
  <dcterms:created xsi:type="dcterms:W3CDTF">2012-04-20T18:25:02Z</dcterms:created>
  <dcterms:modified xsi:type="dcterms:W3CDTF">2021-12-10T16:17:08Z</dcterms:modified>
</cp:coreProperties>
</file>