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4" r:id="rId2"/>
    <p:sldId id="353" r:id="rId3"/>
    <p:sldId id="354" r:id="rId4"/>
    <p:sldId id="355" r:id="rId5"/>
    <p:sldId id="358" r:id="rId6"/>
    <p:sldId id="357" r:id="rId7"/>
    <p:sldId id="352" r:id="rId8"/>
  </p:sldIdLst>
  <p:sldSz cx="9144000" cy="6858000" type="screen4x3"/>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83B80"/>
    <a:srgbClr val="D60093"/>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4990" autoAdjust="0"/>
  </p:normalViewPr>
  <p:slideViewPr>
    <p:cSldViewPr snapToGrid="0" snapToObjects="1">
      <p:cViewPr varScale="1">
        <p:scale>
          <a:sx n="36" d="100"/>
          <a:sy n="36" d="100"/>
        </p:scale>
        <p:origin x="225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omic Sans MS" panose="030F0702030302020204" pitchFamily="66" charset="0"/>
                <a:ea typeface="Calibri" panose="020F0502020204030204" pitchFamily="34" charset="0"/>
                <a:cs typeface="Calibri" panose="020F0502020204030204" pitchFamily="34" charset="0"/>
              </a:rPr>
              <a:t>Say, “Time for us to depart for a review. We will review the suffixes able and ably,  prepositions, our vocabulary words, and do a 5 finger retell of the story </a:t>
            </a:r>
            <a:r>
              <a:rPr lang="en-US" sz="1200" u="sng" dirty="0">
                <a:effectLst/>
                <a:latin typeface="Comic Sans MS" panose="030F0702030302020204" pitchFamily="66" charset="0"/>
                <a:ea typeface="Calibri" panose="020F0502020204030204" pitchFamily="34" charset="0"/>
                <a:cs typeface="Calibri" panose="020F0502020204030204" pitchFamily="34" charset="0"/>
              </a:rPr>
              <a:t>Lawrence’s Journey to America.”</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37496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review the suffixes able and ably. Then I am going to give you a word, we will go over the meaning, and then you need to use that word in a sentence.”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able and the meaning. Say, “able means can be done or able to.” Click to show the word erasable. “Say, erasable means able to be erased.”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ably and the meaning. Say, “ably means in an able manner.” Click to show the word miserably. Say, “miserably means in a miserable manner.”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fixable. Say, “What is the meaning of fixable? Yes, it means able to be fixed. Can you use it in a sentence?” Wait for the student to answer.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reasonably. Say, “What is the meaning of reasonably? Yes, it means in a reasonable manner. Can you use it in a sentence?” Wait for the student to answer.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reusable. Say, “What is the meaning of reusable. Yes, it means able to be reused. Can you use it in a sentence?” Wait for the student to answer.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noticeably. Say, “What is the meaning of noticeably? Yes, it means in a noticeable manner. Can you use it in a sentence?” Wait for the student to answer.</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339463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review prepositions.”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preposition and the definition. Say, “a preposition connects the noun to the sentence. They can show time, direction, and location.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desk and the sentence The pencil is ____ the desk. Click to show the pencil with the label on the desk and on the desk appears in the blank. Say, “This pencil is on the desk. On tells you the location of the pencil.” Click for on the desk to disappear from the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pencil with the label under the desk and under the desk appears in the blank. Say, “This pencil is under the desk. Under tells you the location of the pencil.”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40161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it’s time to practice prepositions. I will show you a sentence and you need to tell the preposition in the sentence.”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sentence The dog is behind the fence and the picture. Say, “What is the preposition in this sentence?” Wait for the student to answer. Click for behind to be highlighted. Say, “yes, behind is the preposition.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sentence The pillow is on the chair and the picture. Say, “What is the preposition in this sentence?” Wait for the student to answer. Click for on to be highlighted. Say, “yes, on is the preposition.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sentence The butterfly is above the tree and the picture. Say, “What is the preposition in this sentence?” Wait for the student to answer. Click for above to be highlighted. Say, “yes, above is the preposition.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sentence The car drove through the tunnel and the picture. Say, “What is the preposition in this sentence?” Wait for the student to answer. Click for through to be highlighted. Say, “yes, through is the preposition.” Click for it to disappear.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“You will need a whiteboard and whiteboard marker or a piece of paper and a pencil for the next activity. If you do not have it, go grab it now.”</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7369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we are going to practice our vocabulary words.”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vocabulary word bank. Say, “These are our vocabulary words from this week’s story. Can you read them to me?” Student will read the following vocabulary words. (pause, actual, continent, disease, brief, cling)</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am going to show you a definition and I want you to write the vocabulary word on your whiteboard and then hold it up for me to see.”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not very long, short. Say, “What is the correct vocabulary word for not very long, short.” Wait for the student to write the vocab word. If correct say, “yes, brief is correct.” If incorrect repeat the definition and have them try again. Click for the definition to disappear and for brief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one of the great divisions of land on the globe. Say, “What is the correct vocabulary word for one of the great divisions of land on the globe.” Wait for the student to write the vocab word. If correct say, “yes, continent is correct.” If incorrect repeat the definition and have them try again. Click for the definition to disappear and for continent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a temporary stop or rest. Say, “What is the correct vocabulary word for a temporary stop or rest.” Wait for the student to write the vocab word. If correct say, “yes, pause is correct.” If incorrect repeat the definition and have them try again. Click for the definition to disappear and for pause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to stick to as if glued. Say, “What is the correct vocabulary word for to stick to as if glued.” Wait for the student to write the vocab word. If correct say, “yes, cling is correct.” If incorrect repeat the definition and have them try again. Click for the definition to disappear and for cling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an abnormal bodily condition of a living plant or animal that interferes with functioning. Say, “What is the correct vocabulary word for an abnormal bodily condition of a living plant or animal that interferes with functioning.” Wait for the student to write the vocab word. If correct say, “yes, disease is correct.” If incorrect repeat the definition and have them try again. Click for the definition to disappear and for disease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existing in fact and not just a possibility, real. Say, “What is the correct vocabulary word for existing in fact and not just a possibility, real.” Wait for the student to write the vocab word. If correct say, “yes, actual is correct.” If incorrect repeat the definition and have them try again. Click for actual to get a line through it.</a:t>
            </a:r>
            <a:endParaRPr lang="en-US" sz="18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41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Lawrence’s Journey to America</a:t>
            </a:r>
            <a:r>
              <a:rPr lang="en-US" sz="1800" dirty="0">
                <a:effectLst/>
                <a:latin typeface="Comic Sans MS" panose="030F0702030302020204" pitchFamily="66" charset="0"/>
                <a:ea typeface="Calibri" panose="020F0502020204030204" pitchFamily="34" charset="0"/>
                <a:cs typeface="Calibri" panose="020F0502020204030204" pitchFamily="34" charset="0"/>
              </a:rPr>
              <a:t>. Using the 5 finger retell strategy, can you tell me about the story.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characters.” (Lawrence and his family)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setting.” (A boat)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(Lawrence and his father had a long. difficult trip on the boat to America)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 (The room on the boat was very, crowded, it began to smell, people spoke many different languages, it was loud, messy and dirty, there was a bad storm, people got sick) The student does not need to name all of these events. They need to be able to tell at least 3 events from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 (They saw the Statue of Liberty and arrived at Ellis Island. They found Papa’s brother. He had come to get them and take them to his home. It was the beginning of their new life in their new country.)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do you have any family members that came to America from a different country?” (answers will vary)</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96242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685800" y="1676400"/>
            <a:ext cx="7772400" cy="1470025"/>
          </a:xfrm>
        </p:spPr>
        <p:txBody>
          <a:bodyPr>
            <a:normAutofit/>
          </a:bodyPr>
          <a:lstStyle/>
          <a:p>
            <a:r>
              <a:rPr lang="en-US" sz="6000" b="1" dirty="0">
                <a:effectLst/>
                <a:latin typeface="Comic Sans MS" panose="030F0702030302020204" pitchFamily="66" charset="0"/>
                <a:ea typeface="Calibri" panose="020F0502020204030204" pitchFamily="34" charset="0"/>
                <a:cs typeface="Calibri" panose="020F0502020204030204" pitchFamily="34" charset="0"/>
              </a:rPr>
              <a:t>Immigration</a:t>
            </a:r>
            <a:endParaRPr lang="en-US" sz="6000" dirty="0">
              <a:latin typeface="Comic Sans MS" panose="030F0902030302020204" pitchFamily="66" charset="0"/>
            </a:endParaRPr>
          </a:p>
        </p:txBody>
      </p:sp>
      <p:sp>
        <p:nvSpPr>
          <p:cNvPr id="4" name="Subtitle 2">
            <a:extLst>
              <a:ext uri="{FF2B5EF4-FFF2-40B4-BE49-F238E27FC236}">
                <a16:creationId xmlns:a16="http://schemas.microsoft.com/office/drawing/2014/main" id="{67E68F0C-9294-4437-854A-A402A9D71198}"/>
              </a:ext>
            </a:extLst>
          </p:cNvPr>
          <p:cNvSpPr>
            <a:spLocks noGrp="1"/>
          </p:cNvSpPr>
          <p:nvPr>
            <p:ph type="subTitle" idx="1"/>
          </p:nvPr>
        </p:nvSpPr>
        <p:spPr>
          <a:xfrm>
            <a:off x="685800" y="2835276"/>
            <a:ext cx="7948246" cy="1752600"/>
          </a:xfrm>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Depart for a Review</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Travel to the Suffixes able and ably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7CFB85B8-6922-4B78-8D65-134701FAE98A}"/>
              </a:ext>
            </a:extLst>
          </p:cNvPr>
          <p:cNvSpPr txBox="1"/>
          <p:nvPr/>
        </p:nvSpPr>
        <p:spPr>
          <a:xfrm>
            <a:off x="1099751" y="1837640"/>
            <a:ext cx="6944497" cy="1015663"/>
          </a:xfrm>
          <a:prstGeom prst="rect">
            <a:avLst/>
          </a:prstGeom>
          <a:noFill/>
        </p:spPr>
        <p:txBody>
          <a:bodyPr wrap="square" rtlCol="0">
            <a:spAutoFit/>
          </a:bodyPr>
          <a:lstStyle/>
          <a:p>
            <a:pPr algn="ctr"/>
            <a:r>
              <a:rPr lang="en-US" sz="6000" b="1" dirty="0">
                <a:latin typeface="Comic Sans MS" panose="030F0702030302020204" pitchFamily="66" charset="0"/>
              </a:rPr>
              <a:t>able</a:t>
            </a:r>
          </a:p>
        </p:txBody>
      </p:sp>
      <p:sp>
        <p:nvSpPr>
          <p:cNvPr id="4" name="TextBox 3">
            <a:extLst>
              <a:ext uri="{FF2B5EF4-FFF2-40B4-BE49-F238E27FC236}">
                <a16:creationId xmlns:a16="http://schemas.microsoft.com/office/drawing/2014/main" id="{C2846FA3-6411-4187-90C7-9D8993C8F40A}"/>
              </a:ext>
            </a:extLst>
          </p:cNvPr>
          <p:cNvSpPr txBox="1"/>
          <p:nvPr/>
        </p:nvSpPr>
        <p:spPr>
          <a:xfrm>
            <a:off x="1297459" y="2853303"/>
            <a:ext cx="6944497" cy="1938992"/>
          </a:xfrm>
          <a:prstGeom prst="rect">
            <a:avLst/>
          </a:prstGeom>
          <a:noFill/>
        </p:spPr>
        <p:txBody>
          <a:bodyPr wrap="square" rtlCol="0">
            <a:spAutoFit/>
          </a:bodyPr>
          <a:lstStyle/>
          <a:p>
            <a:pPr algn="ctr"/>
            <a:r>
              <a:rPr lang="en-US" sz="6000" dirty="0">
                <a:effectLst/>
                <a:latin typeface="Comic Sans MS" panose="030F0702030302020204" pitchFamily="66" charset="0"/>
                <a:ea typeface="Calibri" panose="020F0502020204030204" pitchFamily="34" charset="0"/>
                <a:cs typeface="Calibri" panose="020F0502020204030204" pitchFamily="34" charset="0"/>
              </a:rPr>
              <a:t>able means can be done or able to</a:t>
            </a:r>
            <a:endParaRPr lang="en-US" sz="6000" dirty="0">
              <a:latin typeface="Comic Sans MS" panose="030F0702030302020204" pitchFamily="66" charset="0"/>
            </a:endParaRPr>
          </a:p>
        </p:txBody>
      </p:sp>
      <p:sp>
        <p:nvSpPr>
          <p:cNvPr id="5" name="TextBox 4">
            <a:extLst>
              <a:ext uri="{FF2B5EF4-FFF2-40B4-BE49-F238E27FC236}">
                <a16:creationId xmlns:a16="http://schemas.microsoft.com/office/drawing/2014/main" id="{7F68419B-110E-4C99-BE07-3E0687DD8C8A}"/>
              </a:ext>
            </a:extLst>
          </p:cNvPr>
          <p:cNvSpPr txBox="1"/>
          <p:nvPr/>
        </p:nvSpPr>
        <p:spPr>
          <a:xfrm>
            <a:off x="1099751" y="5005088"/>
            <a:ext cx="6944497" cy="1015663"/>
          </a:xfrm>
          <a:prstGeom prst="rect">
            <a:avLst/>
          </a:prstGeom>
          <a:noFill/>
        </p:spPr>
        <p:txBody>
          <a:bodyPr wrap="square" rtlCol="0">
            <a:spAutoFit/>
          </a:bodyPr>
          <a:lstStyle/>
          <a:p>
            <a:pPr algn="ctr"/>
            <a:r>
              <a:rPr lang="en-US" sz="6000" b="1" dirty="0">
                <a:solidFill>
                  <a:srgbClr val="002060"/>
                </a:solidFill>
                <a:latin typeface="Comic Sans MS" panose="030F0702030302020204" pitchFamily="66" charset="0"/>
              </a:rPr>
              <a:t>erasable</a:t>
            </a:r>
          </a:p>
        </p:txBody>
      </p:sp>
      <p:sp>
        <p:nvSpPr>
          <p:cNvPr id="6" name="TextBox 5">
            <a:extLst>
              <a:ext uri="{FF2B5EF4-FFF2-40B4-BE49-F238E27FC236}">
                <a16:creationId xmlns:a16="http://schemas.microsoft.com/office/drawing/2014/main" id="{6D8314EA-E79B-4F12-A3C9-1571D9F49173}"/>
              </a:ext>
            </a:extLst>
          </p:cNvPr>
          <p:cNvSpPr txBox="1"/>
          <p:nvPr/>
        </p:nvSpPr>
        <p:spPr>
          <a:xfrm>
            <a:off x="1198605" y="1791474"/>
            <a:ext cx="6944497" cy="1015663"/>
          </a:xfrm>
          <a:prstGeom prst="rect">
            <a:avLst/>
          </a:prstGeom>
          <a:noFill/>
        </p:spPr>
        <p:txBody>
          <a:bodyPr wrap="square" rtlCol="0">
            <a:spAutoFit/>
          </a:bodyPr>
          <a:lstStyle/>
          <a:p>
            <a:pPr algn="ctr"/>
            <a:r>
              <a:rPr lang="en-US" sz="6000" b="1" dirty="0">
                <a:latin typeface="Comic Sans MS" panose="030F0702030302020204" pitchFamily="66" charset="0"/>
              </a:rPr>
              <a:t>ably</a:t>
            </a:r>
          </a:p>
        </p:txBody>
      </p:sp>
      <p:sp>
        <p:nvSpPr>
          <p:cNvPr id="7" name="TextBox 6">
            <a:extLst>
              <a:ext uri="{FF2B5EF4-FFF2-40B4-BE49-F238E27FC236}">
                <a16:creationId xmlns:a16="http://schemas.microsoft.com/office/drawing/2014/main" id="{25271D04-8427-4FA5-ADFB-8A3F59796B56}"/>
              </a:ext>
            </a:extLst>
          </p:cNvPr>
          <p:cNvSpPr txBox="1"/>
          <p:nvPr/>
        </p:nvSpPr>
        <p:spPr>
          <a:xfrm>
            <a:off x="1495167" y="2853303"/>
            <a:ext cx="6944497" cy="1938992"/>
          </a:xfrm>
          <a:prstGeom prst="rect">
            <a:avLst/>
          </a:prstGeom>
          <a:noFill/>
        </p:spPr>
        <p:txBody>
          <a:bodyPr wrap="square" rtlCol="0">
            <a:spAutoFit/>
          </a:bodyPr>
          <a:lstStyle/>
          <a:p>
            <a:pPr algn="ctr"/>
            <a:r>
              <a:rPr lang="en-US" sz="6000" dirty="0">
                <a:effectLst/>
                <a:latin typeface="Comic Sans MS" panose="030F0702030302020204" pitchFamily="66" charset="0"/>
                <a:ea typeface="Calibri" panose="020F0502020204030204" pitchFamily="34" charset="0"/>
                <a:cs typeface="Calibri" panose="020F0502020204030204" pitchFamily="34" charset="0"/>
              </a:rPr>
              <a:t>ably means in an able manner</a:t>
            </a:r>
            <a:endParaRPr lang="en-US" sz="6000" dirty="0">
              <a:latin typeface="Comic Sans MS" panose="030F0702030302020204" pitchFamily="66" charset="0"/>
            </a:endParaRPr>
          </a:p>
        </p:txBody>
      </p:sp>
      <p:sp>
        <p:nvSpPr>
          <p:cNvPr id="8" name="TextBox 7">
            <a:extLst>
              <a:ext uri="{FF2B5EF4-FFF2-40B4-BE49-F238E27FC236}">
                <a16:creationId xmlns:a16="http://schemas.microsoft.com/office/drawing/2014/main" id="{205D4C48-B14A-415A-8559-142F67191CE7}"/>
              </a:ext>
            </a:extLst>
          </p:cNvPr>
          <p:cNvSpPr txBox="1"/>
          <p:nvPr/>
        </p:nvSpPr>
        <p:spPr>
          <a:xfrm>
            <a:off x="1297459" y="5005088"/>
            <a:ext cx="6944497" cy="1015663"/>
          </a:xfrm>
          <a:prstGeom prst="rect">
            <a:avLst/>
          </a:prstGeom>
          <a:noFill/>
        </p:spPr>
        <p:txBody>
          <a:bodyPr wrap="square" rtlCol="0">
            <a:spAutoFit/>
          </a:bodyPr>
          <a:lstStyle/>
          <a:p>
            <a:pPr algn="ctr"/>
            <a:r>
              <a:rPr lang="en-US" sz="6000" b="1" dirty="0">
                <a:solidFill>
                  <a:srgbClr val="002060"/>
                </a:solidFill>
                <a:latin typeface="Comic Sans MS" panose="030F0702030302020204" pitchFamily="66" charset="0"/>
              </a:rPr>
              <a:t>miserably</a:t>
            </a:r>
          </a:p>
        </p:txBody>
      </p:sp>
      <p:sp>
        <p:nvSpPr>
          <p:cNvPr id="10" name="TextBox 9">
            <a:extLst>
              <a:ext uri="{FF2B5EF4-FFF2-40B4-BE49-F238E27FC236}">
                <a16:creationId xmlns:a16="http://schemas.microsoft.com/office/drawing/2014/main" id="{F9B95C94-87EE-46BC-A48F-C160E0C86CE5}"/>
              </a:ext>
            </a:extLst>
          </p:cNvPr>
          <p:cNvSpPr txBox="1"/>
          <p:nvPr/>
        </p:nvSpPr>
        <p:spPr>
          <a:xfrm>
            <a:off x="656497" y="2853303"/>
            <a:ext cx="7883611" cy="1569660"/>
          </a:xfrm>
          <a:prstGeom prst="rect">
            <a:avLst/>
          </a:prstGeom>
          <a:noFill/>
        </p:spPr>
        <p:txBody>
          <a:bodyPr wrap="square" rtlCol="0">
            <a:spAutoFit/>
          </a:bodyPr>
          <a:lstStyle/>
          <a:p>
            <a:pPr algn="ctr"/>
            <a:r>
              <a:rPr lang="en-US" sz="9600" dirty="0">
                <a:latin typeface="Comic Sans MS" panose="030F0702030302020204" pitchFamily="66" charset="0"/>
              </a:rPr>
              <a:t>fixable</a:t>
            </a:r>
          </a:p>
        </p:txBody>
      </p:sp>
      <p:sp>
        <p:nvSpPr>
          <p:cNvPr id="11" name="TextBox 10">
            <a:extLst>
              <a:ext uri="{FF2B5EF4-FFF2-40B4-BE49-F238E27FC236}">
                <a16:creationId xmlns:a16="http://schemas.microsoft.com/office/drawing/2014/main" id="{848C8CF4-A457-4BDB-9E42-60D487E541F1}"/>
              </a:ext>
            </a:extLst>
          </p:cNvPr>
          <p:cNvSpPr txBox="1"/>
          <p:nvPr/>
        </p:nvSpPr>
        <p:spPr>
          <a:xfrm>
            <a:off x="837258" y="2853303"/>
            <a:ext cx="7883611" cy="1569660"/>
          </a:xfrm>
          <a:prstGeom prst="rect">
            <a:avLst/>
          </a:prstGeom>
          <a:noFill/>
        </p:spPr>
        <p:txBody>
          <a:bodyPr wrap="square" rtlCol="0">
            <a:spAutoFit/>
          </a:bodyPr>
          <a:lstStyle/>
          <a:p>
            <a:pPr algn="ctr"/>
            <a:r>
              <a:rPr lang="en-US" sz="9600" dirty="0">
                <a:latin typeface="Comic Sans MS" panose="030F0702030302020204" pitchFamily="66" charset="0"/>
              </a:rPr>
              <a:t>reasonably</a:t>
            </a:r>
          </a:p>
        </p:txBody>
      </p:sp>
      <p:sp>
        <p:nvSpPr>
          <p:cNvPr id="12" name="TextBox 11">
            <a:extLst>
              <a:ext uri="{FF2B5EF4-FFF2-40B4-BE49-F238E27FC236}">
                <a16:creationId xmlns:a16="http://schemas.microsoft.com/office/drawing/2014/main" id="{AE4CAB6E-B4CB-4C6B-863D-2F9430168C4A}"/>
              </a:ext>
            </a:extLst>
          </p:cNvPr>
          <p:cNvSpPr txBox="1"/>
          <p:nvPr/>
        </p:nvSpPr>
        <p:spPr>
          <a:xfrm>
            <a:off x="1099751" y="2719308"/>
            <a:ext cx="7883611" cy="1569660"/>
          </a:xfrm>
          <a:prstGeom prst="rect">
            <a:avLst/>
          </a:prstGeom>
          <a:noFill/>
        </p:spPr>
        <p:txBody>
          <a:bodyPr wrap="square" rtlCol="0">
            <a:spAutoFit/>
          </a:bodyPr>
          <a:lstStyle/>
          <a:p>
            <a:pPr algn="ctr"/>
            <a:r>
              <a:rPr lang="en-US" sz="9600" dirty="0">
                <a:latin typeface="Comic Sans MS" panose="030F0702030302020204" pitchFamily="66" charset="0"/>
              </a:rPr>
              <a:t>reusable</a:t>
            </a:r>
          </a:p>
        </p:txBody>
      </p:sp>
      <p:sp>
        <p:nvSpPr>
          <p:cNvPr id="13" name="TextBox 12">
            <a:extLst>
              <a:ext uri="{FF2B5EF4-FFF2-40B4-BE49-F238E27FC236}">
                <a16:creationId xmlns:a16="http://schemas.microsoft.com/office/drawing/2014/main" id="{4A0A1093-4358-4844-941A-EB6D1F10298F}"/>
              </a:ext>
            </a:extLst>
          </p:cNvPr>
          <p:cNvSpPr txBox="1"/>
          <p:nvPr/>
        </p:nvSpPr>
        <p:spPr>
          <a:xfrm>
            <a:off x="704336" y="2673142"/>
            <a:ext cx="7883611" cy="1569660"/>
          </a:xfrm>
          <a:prstGeom prst="rect">
            <a:avLst/>
          </a:prstGeom>
          <a:noFill/>
        </p:spPr>
        <p:txBody>
          <a:bodyPr wrap="square" rtlCol="0">
            <a:spAutoFit/>
          </a:bodyPr>
          <a:lstStyle/>
          <a:p>
            <a:pPr algn="ctr"/>
            <a:r>
              <a:rPr lang="en-US" sz="9600" dirty="0">
                <a:latin typeface="Comic Sans MS" panose="030F0702030302020204" pitchFamily="66" charset="0"/>
              </a:rPr>
              <a:t>noticeably</a:t>
            </a:r>
          </a:p>
        </p:txBody>
      </p:sp>
    </p:spTree>
    <p:extLst>
      <p:ext uri="{BB962C8B-B14F-4D97-AF65-F5344CB8AC3E}">
        <p14:creationId xmlns:p14="http://schemas.microsoft.com/office/powerpoint/2010/main" val="2708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2"/>
                                        </p:tgtEl>
                                        <p:attrNameLst>
                                          <p:attrName>ppt_w</p:attrName>
                                        </p:attrNameLst>
                                      </p:cBhvr>
                                      <p:tavLst>
                                        <p:tav tm="0">
                                          <p:val>
                                            <p:strVal val="ppt_w"/>
                                          </p:val>
                                        </p:tav>
                                        <p:tav tm="100000">
                                          <p:val>
                                            <p:fltVal val="0"/>
                                          </p:val>
                                        </p:tav>
                                      </p:tavLst>
                                    </p:anim>
                                    <p:anim calcmode="lin" valueType="num">
                                      <p:cBhvr>
                                        <p:cTn id="29" dur="1000"/>
                                        <p:tgtEl>
                                          <p:spTgt spid="2"/>
                                        </p:tgtEl>
                                        <p:attrNameLst>
                                          <p:attrName>ppt_h</p:attrName>
                                        </p:attrNameLst>
                                      </p:cBhvr>
                                      <p:tavLst>
                                        <p:tav tm="0">
                                          <p:val>
                                            <p:strVal val="ppt_h"/>
                                          </p:val>
                                        </p:tav>
                                        <p:tav tm="100000">
                                          <p:val>
                                            <p:fltVal val="0"/>
                                          </p:val>
                                        </p:tav>
                                      </p:tavLst>
                                    </p:anim>
                                    <p:anim calcmode="lin" valueType="num">
                                      <p:cBhvr>
                                        <p:cTn id="30" dur="1000"/>
                                        <p:tgtEl>
                                          <p:spTgt spid="2"/>
                                        </p:tgtEl>
                                        <p:attrNameLst>
                                          <p:attrName>style.rotation</p:attrName>
                                        </p:attrNameLst>
                                      </p:cBhvr>
                                      <p:tavLst>
                                        <p:tav tm="0">
                                          <p:val>
                                            <p:fltVal val="0"/>
                                          </p:val>
                                        </p:tav>
                                        <p:tav tm="100000">
                                          <p:val>
                                            <p:fltVal val="90"/>
                                          </p:val>
                                        </p:tav>
                                      </p:tavLst>
                                    </p:anim>
                                    <p:animEffect transition="out" filter="fade">
                                      <p:cBhvr>
                                        <p:cTn id="31" dur="1000"/>
                                        <p:tgtEl>
                                          <p:spTgt spid="2"/>
                                        </p:tgtEl>
                                      </p:cBhvr>
                                    </p:animEffect>
                                    <p:set>
                                      <p:cBhvr>
                                        <p:cTn id="32" dur="1" fill="hold">
                                          <p:stCondLst>
                                            <p:cond delay="999"/>
                                          </p:stCondLst>
                                        </p:cTn>
                                        <p:tgtEl>
                                          <p:spTgt spid="2"/>
                                        </p:tgtEl>
                                        <p:attrNameLst>
                                          <p:attrName>style.visibility</p:attrName>
                                        </p:attrNameLst>
                                      </p:cBhvr>
                                      <p:to>
                                        <p:strVal val="hidden"/>
                                      </p:to>
                                    </p:set>
                                  </p:childTnLst>
                                </p:cTn>
                              </p:par>
                              <p:par>
                                <p:cTn id="33" presetID="31" presetClass="exit" presetSubtype="0" fill="hold" grpId="1" nodeType="withEffect">
                                  <p:stCondLst>
                                    <p:cond delay="0"/>
                                  </p:stCondLst>
                                  <p:childTnLst>
                                    <p:anim calcmode="lin" valueType="num">
                                      <p:cBhvr>
                                        <p:cTn id="34" dur="1000"/>
                                        <p:tgtEl>
                                          <p:spTgt spid="4"/>
                                        </p:tgtEl>
                                        <p:attrNameLst>
                                          <p:attrName>ppt_w</p:attrName>
                                        </p:attrNameLst>
                                      </p:cBhvr>
                                      <p:tavLst>
                                        <p:tav tm="0">
                                          <p:val>
                                            <p:strVal val="ppt_w"/>
                                          </p:val>
                                        </p:tav>
                                        <p:tav tm="100000">
                                          <p:val>
                                            <p:fltVal val="0"/>
                                          </p:val>
                                        </p:tav>
                                      </p:tavLst>
                                    </p:anim>
                                    <p:anim calcmode="lin" valueType="num">
                                      <p:cBhvr>
                                        <p:cTn id="35" dur="1000"/>
                                        <p:tgtEl>
                                          <p:spTgt spid="4"/>
                                        </p:tgtEl>
                                        <p:attrNameLst>
                                          <p:attrName>ppt_h</p:attrName>
                                        </p:attrNameLst>
                                      </p:cBhvr>
                                      <p:tavLst>
                                        <p:tav tm="0">
                                          <p:val>
                                            <p:strVal val="ppt_h"/>
                                          </p:val>
                                        </p:tav>
                                        <p:tav tm="100000">
                                          <p:val>
                                            <p:fltVal val="0"/>
                                          </p:val>
                                        </p:tav>
                                      </p:tavLst>
                                    </p:anim>
                                    <p:anim calcmode="lin" valueType="num">
                                      <p:cBhvr>
                                        <p:cTn id="36" dur="1000"/>
                                        <p:tgtEl>
                                          <p:spTgt spid="4"/>
                                        </p:tgtEl>
                                        <p:attrNameLst>
                                          <p:attrName>style.rotation</p:attrName>
                                        </p:attrNameLst>
                                      </p:cBhvr>
                                      <p:tavLst>
                                        <p:tav tm="0">
                                          <p:val>
                                            <p:fltVal val="0"/>
                                          </p:val>
                                        </p:tav>
                                        <p:tav tm="100000">
                                          <p:val>
                                            <p:fltVal val="90"/>
                                          </p:val>
                                        </p:tav>
                                      </p:tavLst>
                                    </p:anim>
                                    <p:animEffect transition="out" filter="fad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par>
                                <p:cTn id="39" presetID="31" presetClass="exit" presetSubtype="0" fill="hold" grpId="1" nodeType="withEffect">
                                  <p:stCondLst>
                                    <p:cond delay="0"/>
                                  </p:stCondLst>
                                  <p:childTnLst>
                                    <p:anim calcmode="lin" valueType="num">
                                      <p:cBhvr>
                                        <p:cTn id="40" dur="1000"/>
                                        <p:tgtEl>
                                          <p:spTgt spid="5"/>
                                        </p:tgtEl>
                                        <p:attrNameLst>
                                          <p:attrName>ppt_w</p:attrName>
                                        </p:attrNameLst>
                                      </p:cBhvr>
                                      <p:tavLst>
                                        <p:tav tm="0">
                                          <p:val>
                                            <p:strVal val="ppt_w"/>
                                          </p:val>
                                        </p:tav>
                                        <p:tav tm="100000">
                                          <p:val>
                                            <p:fltVal val="0"/>
                                          </p:val>
                                        </p:tav>
                                      </p:tavLst>
                                    </p:anim>
                                    <p:anim calcmode="lin" valueType="num">
                                      <p:cBhvr>
                                        <p:cTn id="41" dur="1000"/>
                                        <p:tgtEl>
                                          <p:spTgt spid="5"/>
                                        </p:tgtEl>
                                        <p:attrNameLst>
                                          <p:attrName>ppt_h</p:attrName>
                                        </p:attrNameLst>
                                      </p:cBhvr>
                                      <p:tavLst>
                                        <p:tav tm="0">
                                          <p:val>
                                            <p:strVal val="ppt_h"/>
                                          </p:val>
                                        </p:tav>
                                        <p:tav tm="100000">
                                          <p:val>
                                            <p:fltVal val="0"/>
                                          </p:val>
                                        </p:tav>
                                      </p:tavLst>
                                    </p:anim>
                                    <p:anim calcmode="lin" valueType="num">
                                      <p:cBhvr>
                                        <p:cTn id="42" dur="1000"/>
                                        <p:tgtEl>
                                          <p:spTgt spid="5"/>
                                        </p:tgtEl>
                                        <p:attrNameLst>
                                          <p:attrName>style.rotation</p:attrName>
                                        </p:attrNameLst>
                                      </p:cBhvr>
                                      <p:tavLst>
                                        <p:tav tm="0">
                                          <p:val>
                                            <p:fltVal val="0"/>
                                          </p:val>
                                        </p:tav>
                                        <p:tav tm="100000">
                                          <p:val>
                                            <p:fltVal val="90"/>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1" nodeType="clickEffect">
                                  <p:stCondLst>
                                    <p:cond delay="0"/>
                                  </p:stCondLst>
                                  <p:childTnLst>
                                    <p:anim calcmode="lin" valueType="num">
                                      <p:cBhvr>
                                        <p:cTn id="70" dur="1000"/>
                                        <p:tgtEl>
                                          <p:spTgt spid="6"/>
                                        </p:tgtEl>
                                        <p:attrNameLst>
                                          <p:attrName>ppt_w</p:attrName>
                                        </p:attrNameLst>
                                      </p:cBhvr>
                                      <p:tavLst>
                                        <p:tav tm="0">
                                          <p:val>
                                            <p:strVal val="ppt_w"/>
                                          </p:val>
                                        </p:tav>
                                        <p:tav tm="100000">
                                          <p:val>
                                            <p:fltVal val="0"/>
                                          </p:val>
                                        </p:tav>
                                      </p:tavLst>
                                    </p:anim>
                                    <p:anim calcmode="lin" valueType="num">
                                      <p:cBhvr>
                                        <p:cTn id="71" dur="1000"/>
                                        <p:tgtEl>
                                          <p:spTgt spid="6"/>
                                        </p:tgtEl>
                                        <p:attrNameLst>
                                          <p:attrName>ppt_h</p:attrName>
                                        </p:attrNameLst>
                                      </p:cBhvr>
                                      <p:tavLst>
                                        <p:tav tm="0">
                                          <p:val>
                                            <p:strVal val="ppt_h"/>
                                          </p:val>
                                        </p:tav>
                                        <p:tav tm="100000">
                                          <p:val>
                                            <p:fltVal val="0"/>
                                          </p:val>
                                        </p:tav>
                                      </p:tavLst>
                                    </p:anim>
                                    <p:anim calcmode="lin" valueType="num">
                                      <p:cBhvr>
                                        <p:cTn id="72" dur="1000"/>
                                        <p:tgtEl>
                                          <p:spTgt spid="6"/>
                                        </p:tgtEl>
                                        <p:attrNameLst>
                                          <p:attrName>style.rotation</p:attrName>
                                        </p:attrNameLst>
                                      </p:cBhvr>
                                      <p:tavLst>
                                        <p:tav tm="0">
                                          <p:val>
                                            <p:fltVal val="0"/>
                                          </p:val>
                                        </p:tav>
                                        <p:tav tm="100000">
                                          <p:val>
                                            <p:fltVal val="90"/>
                                          </p:val>
                                        </p:tav>
                                      </p:tavLst>
                                    </p:anim>
                                    <p:animEffect transition="out" filter="fade">
                                      <p:cBhvr>
                                        <p:cTn id="73" dur="1000"/>
                                        <p:tgtEl>
                                          <p:spTgt spid="6"/>
                                        </p:tgtEl>
                                      </p:cBhvr>
                                    </p:animEffect>
                                    <p:set>
                                      <p:cBhvr>
                                        <p:cTn id="74" dur="1" fill="hold">
                                          <p:stCondLst>
                                            <p:cond delay="999"/>
                                          </p:stCondLst>
                                        </p:cTn>
                                        <p:tgtEl>
                                          <p:spTgt spid="6"/>
                                        </p:tgtEl>
                                        <p:attrNameLst>
                                          <p:attrName>style.visibility</p:attrName>
                                        </p:attrNameLst>
                                      </p:cBhvr>
                                      <p:to>
                                        <p:strVal val="hidden"/>
                                      </p:to>
                                    </p:set>
                                  </p:childTnLst>
                                </p:cTn>
                              </p:par>
                              <p:par>
                                <p:cTn id="75" presetID="31" presetClass="exit" presetSubtype="0" fill="hold" grpId="1" nodeType="withEffect">
                                  <p:stCondLst>
                                    <p:cond delay="0"/>
                                  </p:stCondLst>
                                  <p:childTnLst>
                                    <p:anim calcmode="lin" valueType="num">
                                      <p:cBhvr>
                                        <p:cTn id="76" dur="1000"/>
                                        <p:tgtEl>
                                          <p:spTgt spid="7"/>
                                        </p:tgtEl>
                                        <p:attrNameLst>
                                          <p:attrName>ppt_w</p:attrName>
                                        </p:attrNameLst>
                                      </p:cBhvr>
                                      <p:tavLst>
                                        <p:tav tm="0">
                                          <p:val>
                                            <p:strVal val="ppt_w"/>
                                          </p:val>
                                        </p:tav>
                                        <p:tav tm="100000">
                                          <p:val>
                                            <p:fltVal val="0"/>
                                          </p:val>
                                        </p:tav>
                                      </p:tavLst>
                                    </p:anim>
                                    <p:anim calcmode="lin" valueType="num">
                                      <p:cBhvr>
                                        <p:cTn id="77" dur="1000"/>
                                        <p:tgtEl>
                                          <p:spTgt spid="7"/>
                                        </p:tgtEl>
                                        <p:attrNameLst>
                                          <p:attrName>ppt_h</p:attrName>
                                        </p:attrNameLst>
                                      </p:cBhvr>
                                      <p:tavLst>
                                        <p:tav tm="0">
                                          <p:val>
                                            <p:strVal val="ppt_h"/>
                                          </p:val>
                                        </p:tav>
                                        <p:tav tm="100000">
                                          <p:val>
                                            <p:fltVal val="0"/>
                                          </p:val>
                                        </p:tav>
                                      </p:tavLst>
                                    </p:anim>
                                    <p:anim calcmode="lin" valueType="num">
                                      <p:cBhvr>
                                        <p:cTn id="78" dur="1000"/>
                                        <p:tgtEl>
                                          <p:spTgt spid="7"/>
                                        </p:tgtEl>
                                        <p:attrNameLst>
                                          <p:attrName>style.rotation</p:attrName>
                                        </p:attrNameLst>
                                      </p:cBhvr>
                                      <p:tavLst>
                                        <p:tav tm="0">
                                          <p:val>
                                            <p:fltVal val="0"/>
                                          </p:val>
                                        </p:tav>
                                        <p:tav tm="100000">
                                          <p:val>
                                            <p:fltVal val="9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31" presetClass="exit" presetSubtype="0" fill="hold" grpId="1" nodeType="withEffect">
                                  <p:stCondLst>
                                    <p:cond delay="0"/>
                                  </p:stCondLst>
                                  <p:childTnLst>
                                    <p:anim calcmode="lin" valueType="num">
                                      <p:cBhvr>
                                        <p:cTn id="82" dur="1000"/>
                                        <p:tgtEl>
                                          <p:spTgt spid="8"/>
                                        </p:tgtEl>
                                        <p:attrNameLst>
                                          <p:attrName>ppt_w</p:attrName>
                                        </p:attrNameLst>
                                      </p:cBhvr>
                                      <p:tavLst>
                                        <p:tav tm="0">
                                          <p:val>
                                            <p:strVal val="ppt_w"/>
                                          </p:val>
                                        </p:tav>
                                        <p:tav tm="100000">
                                          <p:val>
                                            <p:fltVal val="0"/>
                                          </p:val>
                                        </p:tav>
                                      </p:tavLst>
                                    </p:anim>
                                    <p:anim calcmode="lin" valueType="num">
                                      <p:cBhvr>
                                        <p:cTn id="83" dur="1000"/>
                                        <p:tgtEl>
                                          <p:spTgt spid="8"/>
                                        </p:tgtEl>
                                        <p:attrNameLst>
                                          <p:attrName>ppt_h</p:attrName>
                                        </p:attrNameLst>
                                      </p:cBhvr>
                                      <p:tavLst>
                                        <p:tav tm="0">
                                          <p:val>
                                            <p:strVal val="ppt_h"/>
                                          </p:val>
                                        </p:tav>
                                        <p:tav tm="100000">
                                          <p:val>
                                            <p:fltVal val="0"/>
                                          </p:val>
                                        </p:tav>
                                      </p:tavLst>
                                    </p:anim>
                                    <p:anim calcmode="lin" valueType="num">
                                      <p:cBhvr>
                                        <p:cTn id="84" dur="1000"/>
                                        <p:tgtEl>
                                          <p:spTgt spid="8"/>
                                        </p:tgtEl>
                                        <p:attrNameLst>
                                          <p:attrName>style.rotation</p:attrName>
                                        </p:attrNameLst>
                                      </p:cBhvr>
                                      <p:tavLst>
                                        <p:tav tm="0">
                                          <p:val>
                                            <p:fltVal val="0"/>
                                          </p:val>
                                        </p:tav>
                                        <p:tav tm="100000">
                                          <p:val>
                                            <p:fltVal val="90"/>
                                          </p:val>
                                        </p:tav>
                                      </p:tavLst>
                                    </p:anim>
                                    <p:animEffect transition="out" filter="fade">
                                      <p:cBhvr>
                                        <p:cTn id="85" dur="1000"/>
                                        <p:tgtEl>
                                          <p:spTgt spid="8"/>
                                        </p:tgtEl>
                                      </p:cBhvr>
                                    </p:animEffect>
                                    <p:set>
                                      <p:cBhvr>
                                        <p:cTn id="86" dur="1" fill="hold">
                                          <p:stCondLst>
                                            <p:cond delay="9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xit" presetSubtype="0" fill="hold" grpId="1" nodeType="clickEffect">
                                  <p:stCondLst>
                                    <p:cond delay="0"/>
                                  </p:stCondLst>
                                  <p:childTnLst>
                                    <p:anim calcmode="lin" valueType="num">
                                      <p:cBhvr>
                                        <p:cTn id="98" dur="1000"/>
                                        <p:tgtEl>
                                          <p:spTgt spid="10"/>
                                        </p:tgtEl>
                                        <p:attrNameLst>
                                          <p:attrName>ppt_w</p:attrName>
                                        </p:attrNameLst>
                                      </p:cBhvr>
                                      <p:tavLst>
                                        <p:tav tm="0">
                                          <p:val>
                                            <p:strVal val="ppt_w"/>
                                          </p:val>
                                        </p:tav>
                                        <p:tav tm="100000">
                                          <p:val>
                                            <p:fltVal val="0"/>
                                          </p:val>
                                        </p:tav>
                                      </p:tavLst>
                                    </p:anim>
                                    <p:anim calcmode="lin" valueType="num">
                                      <p:cBhvr>
                                        <p:cTn id="99" dur="1000"/>
                                        <p:tgtEl>
                                          <p:spTgt spid="10"/>
                                        </p:tgtEl>
                                        <p:attrNameLst>
                                          <p:attrName>ppt_h</p:attrName>
                                        </p:attrNameLst>
                                      </p:cBhvr>
                                      <p:tavLst>
                                        <p:tav tm="0">
                                          <p:val>
                                            <p:strVal val="ppt_h"/>
                                          </p:val>
                                        </p:tav>
                                        <p:tav tm="100000">
                                          <p:val>
                                            <p:fltVal val="0"/>
                                          </p:val>
                                        </p:tav>
                                      </p:tavLst>
                                    </p:anim>
                                    <p:anim calcmode="lin" valueType="num">
                                      <p:cBhvr>
                                        <p:cTn id="100" dur="1000"/>
                                        <p:tgtEl>
                                          <p:spTgt spid="10"/>
                                        </p:tgtEl>
                                        <p:attrNameLst>
                                          <p:attrName>style.rotation</p:attrName>
                                        </p:attrNameLst>
                                      </p:cBhvr>
                                      <p:tavLst>
                                        <p:tav tm="0">
                                          <p:val>
                                            <p:fltVal val="0"/>
                                          </p:val>
                                        </p:tav>
                                        <p:tav tm="100000">
                                          <p:val>
                                            <p:fltVal val="90"/>
                                          </p:val>
                                        </p:tav>
                                      </p:tavLst>
                                    </p:anim>
                                    <p:animEffect transition="out" filter="fade">
                                      <p:cBhvr>
                                        <p:cTn id="101" dur="1000"/>
                                        <p:tgtEl>
                                          <p:spTgt spid="10"/>
                                        </p:tgtEl>
                                      </p:cBhvr>
                                    </p:animEffect>
                                    <p:set>
                                      <p:cBhvr>
                                        <p:cTn id="102" dur="1" fill="hold">
                                          <p:stCondLst>
                                            <p:cond delay="999"/>
                                          </p:stCondLst>
                                        </p:cTn>
                                        <p:tgtEl>
                                          <p:spTgt spid="1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1000" fill="hold"/>
                                        <p:tgtEl>
                                          <p:spTgt spid="11"/>
                                        </p:tgtEl>
                                        <p:attrNameLst>
                                          <p:attrName>ppt_w</p:attrName>
                                        </p:attrNameLst>
                                      </p:cBhvr>
                                      <p:tavLst>
                                        <p:tav tm="0">
                                          <p:val>
                                            <p:fltVal val="0"/>
                                          </p:val>
                                        </p:tav>
                                        <p:tav tm="100000">
                                          <p:val>
                                            <p:strVal val="#ppt_w"/>
                                          </p:val>
                                        </p:tav>
                                      </p:tavLst>
                                    </p:anim>
                                    <p:anim calcmode="lin" valueType="num">
                                      <p:cBhvr>
                                        <p:cTn id="108" dur="1000" fill="hold"/>
                                        <p:tgtEl>
                                          <p:spTgt spid="11"/>
                                        </p:tgtEl>
                                        <p:attrNameLst>
                                          <p:attrName>ppt_h</p:attrName>
                                        </p:attrNameLst>
                                      </p:cBhvr>
                                      <p:tavLst>
                                        <p:tav tm="0">
                                          <p:val>
                                            <p:fltVal val="0"/>
                                          </p:val>
                                        </p:tav>
                                        <p:tav tm="100000">
                                          <p:val>
                                            <p:strVal val="#ppt_h"/>
                                          </p:val>
                                        </p:tav>
                                      </p:tavLst>
                                    </p:anim>
                                    <p:anim calcmode="lin" valueType="num">
                                      <p:cBhvr>
                                        <p:cTn id="109" dur="1000" fill="hold"/>
                                        <p:tgtEl>
                                          <p:spTgt spid="11"/>
                                        </p:tgtEl>
                                        <p:attrNameLst>
                                          <p:attrName>style.rotation</p:attrName>
                                        </p:attrNameLst>
                                      </p:cBhvr>
                                      <p:tavLst>
                                        <p:tav tm="0">
                                          <p:val>
                                            <p:fltVal val="90"/>
                                          </p:val>
                                        </p:tav>
                                        <p:tav tm="100000">
                                          <p:val>
                                            <p:fltVal val="0"/>
                                          </p:val>
                                        </p:tav>
                                      </p:tavLst>
                                    </p:anim>
                                    <p:animEffect transition="in" filter="fade">
                                      <p:cBhvr>
                                        <p:cTn id="110" dur="10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xit" presetSubtype="0" fill="hold" grpId="1" nodeType="clickEffect">
                                  <p:stCondLst>
                                    <p:cond delay="0"/>
                                  </p:stCondLst>
                                  <p:childTnLst>
                                    <p:anim calcmode="lin" valueType="num">
                                      <p:cBhvr>
                                        <p:cTn id="114" dur="1000"/>
                                        <p:tgtEl>
                                          <p:spTgt spid="11"/>
                                        </p:tgtEl>
                                        <p:attrNameLst>
                                          <p:attrName>ppt_w</p:attrName>
                                        </p:attrNameLst>
                                      </p:cBhvr>
                                      <p:tavLst>
                                        <p:tav tm="0">
                                          <p:val>
                                            <p:strVal val="ppt_w"/>
                                          </p:val>
                                        </p:tav>
                                        <p:tav tm="100000">
                                          <p:val>
                                            <p:fltVal val="0"/>
                                          </p:val>
                                        </p:tav>
                                      </p:tavLst>
                                    </p:anim>
                                    <p:anim calcmode="lin" valueType="num">
                                      <p:cBhvr>
                                        <p:cTn id="115" dur="1000"/>
                                        <p:tgtEl>
                                          <p:spTgt spid="11"/>
                                        </p:tgtEl>
                                        <p:attrNameLst>
                                          <p:attrName>ppt_h</p:attrName>
                                        </p:attrNameLst>
                                      </p:cBhvr>
                                      <p:tavLst>
                                        <p:tav tm="0">
                                          <p:val>
                                            <p:strVal val="ppt_h"/>
                                          </p:val>
                                        </p:tav>
                                        <p:tav tm="100000">
                                          <p:val>
                                            <p:fltVal val="0"/>
                                          </p:val>
                                        </p:tav>
                                      </p:tavLst>
                                    </p:anim>
                                    <p:anim calcmode="lin" valueType="num">
                                      <p:cBhvr>
                                        <p:cTn id="116" dur="1000"/>
                                        <p:tgtEl>
                                          <p:spTgt spid="11"/>
                                        </p:tgtEl>
                                        <p:attrNameLst>
                                          <p:attrName>style.rotation</p:attrName>
                                        </p:attrNameLst>
                                      </p:cBhvr>
                                      <p:tavLst>
                                        <p:tav tm="0">
                                          <p:val>
                                            <p:fltVal val="0"/>
                                          </p:val>
                                        </p:tav>
                                        <p:tav tm="100000">
                                          <p:val>
                                            <p:fltVal val="90"/>
                                          </p:val>
                                        </p:tav>
                                      </p:tavLst>
                                    </p:anim>
                                    <p:animEffect transition="out" filter="fade">
                                      <p:cBhvr>
                                        <p:cTn id="117" dur="1000"/>
                                        <p:tgtEl>
                                          <p:spTgt spid="11"/>
                                        </p:tgtEl>
                                      </p:cBhvr>
                                    </p:animEffect>
                                    <p:set>
                                      <p:cBhvr>
                                        <p:cTn id="118" dur="1" fill="hold">
                                          <p:stCondLst>
                                            <p:cond delay="999"/>
                                          </p:stCondLst>
                                        </p:cTn>
                                        <p:tgtEl>
                                          <p:spTgt spid="1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1000" fill="hold"/>
                                        <p:tgtEl>
                                          <p:spTgt spid="12"/>
                                        </p:tgtEl>
                                        <p:attrNameLst>
                                          <p:attrName>ppt_w</p:attrName>
                                        </p:attrNameLst>
                                      </p:cBhvr>
                                      <p:tavLst>
                                        <p:tav tm="0">
                                          <p:val>
                                            <p:fltVal val="0"/>
                                          </p:val>
                                        </p:tav>
                                        <p:tav tm="100000">
                                          <p:val>
                                            <p:strVal val="#ppt_w"/>
                                          </p:val>
                                        </p:tav>
                                      </p:tavLst>
                                    </p:anim>
                                    <p:anim calcmode="lin" valueType="num">
                                      <p:cBhvr>
                                        <p:cTn id="124" dur="1000" fill="hold"/>
                                        <p:tgtEl>
                                          <p:spTgt spid="12"/>
                                        </p:tgtEl>
                                        <p:attrNameLst>
                                          <p:attrName>ppt_h</p:attrName>
                                        </p:attrNameLst>
                                      </p:cBhvr>
                                      <p:tavLst>
                                        <p:tav tm="0">
                                          <p:val>
                                            <p:fltVal val="0"/>
                                          </p:val>
                                        </p:tav>
                                        <p:tav tm="100000">
                                          <p:val>
                                            <p:strVal val="#ppt_h"/>
                                          </p:val>
                                        </p:tav>
                                      </p:tavLst>
                                    </p:anim>
                                    <p:anim calcmode="lin" valueType="num">
                                      <p:cBhvr>
                                        <p:cTn id="125" dur="1000" fill="hold"/>
                                        <p:tgtEl>
                                          <p:spTgt spid="12"/>
                                        </p:tgtEl>
                                        <p:attrNameLst>
                                          <p:attrName>style.rotation</p:attrName>
                                        </p:attrNameLst>
                                      </p:cBhvr>
                                      <p:tavLst>
                                        <p:tav tm="0">
                                          <p:val>
                                            <p:fltVal val="90"/>
                                          </p:val>
                                        </p:tav>
                                        <p:tav tm="100000">
                                          <p:val>
                                            <p:fltVal val="0"/>
                                          </p:val>
                                        </p:tav>
                                      </p:tavLst>
                                    </p:anim>
                                    <p:animEffect transition="in" filter="fade">
                                      <p:cBhvr>
                                        <p:cTn id="126" dur="10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xit" presetSubtype="0" fill="hold" grpId="1" nodeType="clickEffect">
                                  <p:stCondLst>
                                    <p:cond delay="0"/>
                                  </p:stCondLst>
                                  <p:childTnLst>
                                    <p:anim calcmode="lin" valueType="num">
                                      <p:cBhvr>
                                        <p:cTn id="130" dur="1000"/>
                                        <p:tgtEl>
                                          <p:spTgt spid="12"/>
                                        </p:tgtEl>
                                        <p:attrNameLst>
                                          <p:attrName>ppt_w</p:attrName>
                                        </p:attrNameLst>
                                      </p:cBhvr>
                                      <p:tavLst>
                                        <p:tav tm="0">
                                          <p:val>
                                            <p:strVal val="ppt_w"/>
                                          </p:val>
                                        </p:tav>
                                        <p:tav tm="100000">
                                          <p:val>
                                            <p:fltVal val="0"/>
                                          </p:val>
                                        </p:tav>
                                      </p:tavLst>
                                    </p:anim>
                                    <p:anim calcmode="lin" valueType="num">
                                      <p:cBhvr>
                                        <p:cTn id="131" dur="1000"/>
                                        <p:tgtEl>
                                          <p:spTgt spid="12"/>
                                        </p:tgtEl>
                                        <p:attrNameLst>
                                          <p:attrName>ppt_h</p:attrName>
                                        </p:attrNameLst>
                                      </p:cBhvr>
                                      <p:tavLst>
                                        <p:tav tm="0">
                                          <p:val>
                                            <p:strVal val="ppt_h"/>
                                          </p:val>
                                        </p:tav>
                                        <p:tav tm="100000">
                                          <p:val>
                                            <p:fltVal val="0"/>
                                          </p:val>
                                        </p:tav>
                                      </p:tavLst>
                                    </p:anim>
                                    <p:anim calcmode="lin" valueType="num">
                                      <p:cBhvr>
                                        <p:cTn id="132" dur="1000"/>
                                        <p:tgtEl>
                                          <p:spTgt spid="12"/>
                                        </p:tgtEl>
                                        <p:attrNameLst>
                                          <p:attrName>style.rotation</p:attrName>
                                        </p:attrNameLst>
                                      </p:cBhvr>
                                      <p:tavLst>
                                        <p:tav tm="0">
                                          <p:val>
                                            <p:fltVal val="0"/>
                                          </p:val>
                                        </p:tav>
                                        <p:tav tm="100000">
                                          <p:val>
                                            <p:fltVal val="90"/>
                                          </p:val>
                                        </p:tav>
                                      </p:tavLst>
                                    </p:anim>
                                    <p:animEffect transition="out" filter="fade">
                                      <p:cBhvr>
                                        <p:cTn id="133" dur="1000"/>
                                        <p:tgtEl>
                                          <p:spTgt spid="12"/>
                                        </p:tgtEl>
                                      </p:cBhvr>
                                    </p:animEffect>
                                    <p:set>
                                      <p:cBhvr>
                                        <p:cTn id="134" dur="1" fill="hold">
                                          <p:stCondLst>
                                            <p:cond delay="999"/>
                                          </p:stCondLst>
                                        </p:cTn>
                                        <p:tgtEl>
                                          <p:spTgt spid="1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p:cTn id="139" dur="1000" fill="hold"/>
                                        <p:tgtEl>
                                          <p:spTgt spid="13"/>
                                        </p:tgtEl>
                                        <p:attrNameLst>
                                          <p:attrName>ppt_w</p:attrName>
                                        </p:attrNameLst>
                                      </p:cBhvr>
                                      <p:tavLst>
                                        <p:tav tm="0">
                                          <p:val>
                                            <p:fltVal val="0"/>
                                          </p:val>
                                        </p:tav>
                                        <p:tav tm="100000">
                                          <p:val>
                                            <p:strVal val="#ppt_w"/>
                                          </p:val>
                                        </p:tav>
                                      </p:tavLst>
                                    </p:anim>
                                    <p:anim calcmode="lin" valueType="num">
                                      <p:cBhvr>
                                        <p:cTn id="140" dur="1000" fill="hold"/>
                                        <p:tgtEl>
                                          <p:spTgt spid="13"/>
                                        </p:tgtEl>
                                        <p:attrNameLst>
                                          <p:attrName>ppt_h</p:attrName>
                                        </p:attrNameLst>
                                      </p:cBhvr>
                                      <p:tavLst>
                                        <p:tav tm="0">
                                          <p:val>
                                            <p:fltVal val="0"/>
                                          </p:val>
                                        </p:tav>
                                        <p:tav tm="100000">
                                          <p:val>
                                            <p:strVal val="#ppt_h"/>
                                          </p:val>
                                        </p:tav>
                                      </p:tavLst>
                                    </p:anim>
                                    <p:anim calcmode="lin" valueType="num">
                                      <p:cBhvr>
                                        <p:cTn id="141" dur="1000" fill="hold"/>
                                        <p:tgtEl>
                                          <p:spTgt spid="13"/>
                                        </p:tgtEl>
                                        <p:attrNameLst>
                                          <p:attrName>style.rotation</p:attrName>
                                        </p:attrNameLst>
                                      </p:cBhvr>
                                      <p:tavLst>
                                        <p:tav tm="0">
                                          <p:val>
                                            <p:fltVal val="90"/>
                                          </p:val>
                                        </p:tav>
                                        <p:tav tm="100000">
                                          <p:val>
                                            <p:fltVal val="0"/>
                                          </p:val>
                                        </p:tav>
                                      </p:tavLst>
                                    </p:anim>
                                    <p:animEffect transition="in" filter="fade">
                                      <p:cBhvr>
                                        <p:cTn id="1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12" grpId="0"/>
      <p:bldP spid="12"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r>
              <a:rPr lang="en-US" sz="4400" b="1" dirty="0">
                <a:effectLst/>
                <a:latin typeface="Comic Sans MS" panose="030F0702030302020204" pitchFamily="66" charset="0"/>
                <a:ea typeface="Calibri" panose="020F0502020204030204" pitchFamily="34" charset="0"/>
                <a:cs typeface="Calibri" panose="020F0502020204030204" pitchFamily="34" charset="0"/>
              </a:rPr>
              <a:t>Migrate to a Preposition Review</a:t>
            </a:r>
            <a:endParaRPr lang="en-US" dirty="0"/>
          </a:p>
        </p:txBody>
      </p:sp>
      <p:pic>
        <p:nvPicPr>
          <p:cNvPr id="1026" name="student desk" descr="3d rendering of a school desk and chair both are made of iron and light wood ">
            <a:extLst>
              <a:ext uri="{FF2B5EF4-FFF2-40B4-BE49-F238E27FC236}">
                <a16:creationId xmlns:a16="http://schemas.microsoft.com/office/drawing/2014/main" id="{EBD07381-0C25-4762-ABDF-20DBB00786CC}"/>
              </a:ext>
            </a:extLst>
          </p:cNvPr>
          <p:cNvPicPr>
            <a:picLocks noChangeAspect="1" noChangeArrowheads="1"/>
          </p:cNvPicPr>
          <p:nvPr/>
        </p:nvPicPr>
        <p:blipFill>
          <a:blip r:embed="rId3"/>
          <a:srcRect/>
          <a:stretch/>
        </p:blipFill>
        <p:spPr bwMode="auto">
          <a:xfrm>
            <a:off x="2195641" y="2139478"/>
            <a:ext cx="4752718" cy="4636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9E415-268C-44D1-9003-21EEEEC28B27}"/>
              </a:ext>
            </a:extLst>
          </p:cNvPr>
          <p:cNvSpPr txBox="1"/>
          <p:nvPr/>
        </p:nvSpPr>
        <p:spPr>
          <a:xfrm>
            <a:off x="914398" y="2954947"/>
            <a:ext cx="7722973" cy="3046988"/>
          </a:xfrm>
          <a:prstGeom prst="rect">
            <a:avLst/>
          </a:prstGeom>
          <a:noFill/>
        </p:spPr>
        <p:txBody>
          <a:bodyPr wrap="square" rtlCol="0">
            <a:spAutoFit/>
          </a:bodyPr>
          <a:lstStyle/>
          <a:p>
            <a:pPr algn="ctr"/>
            <a:r>
              <a:rPr lang="en-US" sz="4800" dirty="0">
                <a:effectLst/>
                <a:latin typeface="Comic Sans MS" panose="030F0702030302020204" pitchFamily="66" charset="0"/>
                <a:ea typeface="Calibri" panose="020F0502020204030204" pitchFamily="34" charset="0"/>
                <a:cs typeface="Calibri" panose="020F0502020204030204" pitchFamily="34" charset="0"/>
              </a:rPr>
              <a:t>a preposition connects the noun to the sentence. They can show time, direction, and location</a:t>
            </a:r>
            <a:endParaRPr lang="en-US" sz="4800" dirty="0">
              <a:latin typeface="Comic Sans MS" panose="030F0702030302020204" pitchFamily="66" charset="0"/>
            </a:endParaRPr>
          </a:p>
        </p:txBody>
      </p:sp>
      <p:sp>
        <p:nvSpPr>
          <p:cNvPr id="4" name="TextBox 3">
            <a:extLst>
              <a:ext uri="{FF2B5EF4-FFF2-40B4-BE49-F238E27FC236}">
                <a16:creationId xmlns:a16="http://schemas.microsoft.com/office/drawing/2014/main" id="{E6BC872D-4101-4499-8100-80DEA23C56B9}"/>
              </a:ext>
            </a:extLst>
          </p:cNvPr>
          <p:cNvSpPr txBox="1"/>
          <p:nvPr/>
        </p:nvSpPr>
        <p:spPr>
          <a:xfrm>
            <a:off x="914399" y="1497994"/>
            <a:ext cx="7722973" cy="1015663"/>
          </a:xfrm>
          <a:prstGeom prst="rect">
            <a:avLst/>
          </a:prstGeom>
          <a:noFill/>
        </p:spPr>
        <p:txBody>
          <a:bodyPr wrap="square" rtlCol="0">
            <a:spAutoFit/>
          </a:bodyPr>
          <a:lstStyle/>
          <a:p>
            <a:pPr algn="ctr"/>
            <a:r>
              <a:rPr lang="en-US" sz="6000" b="1" dirty="0">
                <a:latin typeface="Comic Sans MS" panose="030F0702030302020204" pitchFamily="66" charset="0"/>
              </a:rPr>
              <a:t>preposition</a:t>
            </a:r>
          </a:p>
        </p:txBody>
      </p:sp>
      <p:sp>
        <p:nvSpPr>
          <p:cNvPr id="5" name="TextBox 4">
            <a:extLst>
              <a:ext uri="{FF2B5EF4-FFF2-40B4-BE49-F238E27FC236}">
                <a16:creationId xmlns:a16="http://schemas.microsoft.com/office/drawing/2014/main" id="{5B4B8CD4-E23F-4002-897F-7804486AED01}"/>
              </a:ext>
            </a:extLst>
          </p:cNvPr>
          <p:cNvSpPr txBox="1"/>
          <p:nvPr/>
        </p:nvSpPr>
        <p:spPr>
          <a:xfrm>
            <a:off x="914400" y="1606378"/>
            <a:ext cx="7722973" cy="1200329"/>
          </a:xfrm>
          <a:prstGeom prst="rect">
            <a:avLst/>
          </a:prstGeom>
          <a:noFill/>
        </p:spPr>
        <p:txBody>
          <a:bodyPr wrap="square" rtlCol="0">
            <a:spAutoFit/>
          </a:bodyPr>
          <a:lstStyle/>
          <a:p>
            <a:r>
              <a:rPr lang="en-US" sz="3600" dirty="0">
                <a:latin typeface="Comic Sans MS" panose="030F0702030302020204" pitchFamily="66" charset="0"/>
              </a:rPr>
              <a:t>The pencil is _____________ the desk.</a:t>
            </a:r>
          </a:p>
        </p:txBody>
      </p:sp>
      <p:sp>
        <p:nvSpPr>
          <p:cNvPr id="6" name="TextBox 5">
            <a:extLst>
              <a:ext uri="{FF2B5EF4-FFF2-40B4-BE49-F238E27FC236}">
                <a16:creationId xmlns:a16="http://schemas.microsoft.com/office/drawing/2014/main" id="{CAF5FF66-99DD-4CD8-8E92-D553E5467376}"/>
              </a:ext>
            </a:extLst>
          </p:cNvPr>
          <p:cNvSpPr txBox="1"/>
          <p:nvPr/>
        </p:nvSpPr>
        <p:spPr>
          <a:xfrm>
            <a:off x="4349322" y="1560211"/>
            <a:ext cx="3361037" cy="646331"/>
          </a:xfrm>
          <a:prstGeom prst="rect">
            <a:avLst/>
          </a:prstGeom>
          <a:noFill/>
        </p:spPr>
        <p:txBody>
          <a:bodyPr wrap="square" rtlCol="0">
            <a:spAutoFit/>
          </a:bodyPr>
          <a:lstStyle/>
          <a:p>
            <a:r>
              <a:rPr lang="en-US" sz="3600" b="1" dirty="0">
                <a:solidFill>
                  <a:srgbClr val="00B0F0"/>
                </a:solidFill>
                <a:latin typeface="Comic Sans MS" panose="030F0702030302020204" pitchFamily="66" charset="0"/>
              </a:rPr>
              <a:t>on the desk</a:t>
            </a:r>
          </a:p>
        </p:txBody>
      </p:sp>
      <p:pic>
        <p:nvPicPr>
          <p:cNvPr id="1028" name="Pencil on the desk" descr="wooden pencil with eraser">
            <a:extLst>
              <a:ext uri="{FF2B5EF4-FFF2-40B4-BE49-F238E27FC236}">
                <a16:creationId xmlns:a16="http://schemas.microsoft.com/office/drawing/2014/main" id="{BD6FBC2D-4C32-4201-9684-5C33CE4FC973}"/>
              </a:ext>
            </a:extLst>
          </p:cNvPr>
          <p:cNvPicPr>
            <a:picLocks noChangeAspect="1" noChangeArrowheads="1"/>
          </p:cNvPicPr>
          <p:nvPr/>
        </p:nvPicPr>
        <p:blipFill>
          <a:blip r:embed="rId4"/>
          <a:srcRect/>
          <a:stretch/>
        </p:blipFill>
        <p:spPr bwMode="auto">
          <a:xfrm rot="5400000">
            <a:off x="4390922" y="3429000"/>
            <a:ext cx="1200331" cy="1200331"/>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descr="red arrow pointing to a pencil on the desk">
            <a:extLst>
              <a:ext uri="{FF2B5EF4-FFF2-40B4-BE49-F238E27FC236}">
                <a16:creationId xmlns:a16="http://schemas.microsoft.com/office/drawing/2014/main" id="{CC93A03E-80F8-4CD9-8E92-D39751D98E8E}"/>
              </a:ext>
            </a:extLst>
          </p:cNvPr>
          <p:cNvSpPr/>
          <p:nvPr/>
        </p:nvSpPr>
        <p:spPr>
          <a:xfrm rot="3248020">
            <a:off x="5848923" y="3159622"/>
            <a:ext cx="222270" cy="86604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36F3B6-8E34-4CFF-BEA4-74ABAD0756CD}"/>
              </a:ext>
            </a:extLst>
          </p:cNvPr>
          <p:cNvSpPr txBox="1"/>
          <p:nvPr/>
        </p:nvSpPr>
        <p:spPr>
          <a:xfrm>
            <a:off x="5960056" y="2904140"/>
            <a:ext cx="1486672" cy="707886"/>
          </a:xfrm>
          <a:prstGeom prst="rect">
            <a:avLst/>
          </a:prstGeom>
          <a:noFill/>
        </p:spPr>
        <p:txBody>
          <a:bodyPr wrap="square" rtlCol="0">
            <a:spAutoFit/>
          </a:bodyPr>
          <a:lstStyle/>
          <a:p>
            <a:pPr algn="ctr"/>
            <a:r>
              <a:rPr lang="en-US" sz="2000" dirty="0">
                <a:latin typeface="Comic Sans MS" panose="030F0702030302020204" pitchFamily="66" charset="0"/>
              </a:rPr>
              <a:t>on the desk</a:t>
            </a:r>
          </a:p>
        </p:txBody>
      </p:sp>
      <p:pic>
        <p:nvPicPr>
          <p:cNvPr id="11" name="Pencil Under the desk" descr="wooden pencil with eraser">
            <a:extLst>
              <a:ext uri="{FF2B5EF4-FFF2-40B4-BE49-F238E27FC236}">
                <a16:creationId xmlns:a16="http://schemas.microsoft.com/office/drawing/2014/main" id="{8B18458E-D943-4A8E-9FE2-C23CC0511E36}"/>
              </a:ext>
            </a:extLst>
          </p:cNvPr>
          <p:cNvPicPr>
            <a:picLocks noChangeAspect="1" noChangeArrowheads="1"/>
          </p:cNvPicPr>
          <p:nvPr/>
        </p:nvPicPr>
        <p:blipFill>
          <a:blip r:embed="rId4"/>
          <a:srcRect/>
          <a:stretch/>
        </p:blipFill>
        <p:spPr bwMode="auto">
          <a:xfrm rot="5400000">
            <a:off x="3923150" y="5019815"/>
            <a:ext cx="1200331" cy="120033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Down 11" descr="a red arrow pointing to a pencil under the desk">
            <a:extLst>
              <a:ext uri="{FF2B5EF4-FFF2-40B4-BE49-F238E27FC236}">
                <a16:creationId xmlns:a16="http://schemas.microsoft.com/office/drawing/2014/main" id="{8FA46283-AC40-44FF-904C-E58B0F844CC8}"/>
              </a:ext>
            </a:extLst>
          </p:cNvPr>
          <p:cNvSpPr/>
          <p:nvPr/>
        </p:nvSpPr>
        <p:spPr>
          <a:xfrm rot="3248020">
            <a:off x="5460830" y="4864767"/>
            <a:ext cx="222270" cy="86604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D1A230E-5E35-4BFB-A814-37D065DCD48E}"/>
              </a:ext>
            </a:extLst>
          </p:cNvPr>
          <p:cNvSpPr txBox="1"/>
          <p:nvPr/>
        </p:nvSpPr>
        <p:spPr>
          <a:xfrm>
            <a:off x="5677489" y="4629332"/>
            <a:ext cx="1486672" cy="707886"/>
          </a:xfrm>
          <a:prstGeom prst="rect">
            <a:avLst/>
          </a:prstGeom>
          <a:noFill/>
        </p:spPr>
        <p:txBody>
          <a:bodyPr wrap="square" rtlCol="0">
            <a:spAutoFit/>
          </a:bodyPr>
          <a:lstStyle/>
          <a:p>
            <a:pPr algn="ctr"/>
            <a:r>
              <a:rPr lang="en-US" sz="2000" dirty="0">
                <a:latin typeface="Comic Sans MS" panose="030F0702030302020204" pitchFamily="66" charset="0"/>
              </a:rPr>
              <a:t>under the desk</a:t>
            </a:r>
          </a:p>
        </p:txBody>
      </p:sp>
      <p:sp>
        <p:nvSpPr>
          <p:cNvPr id="14" name="TextBox 13">
            <a:extLst>
              <a:ext uri="{FF2B5EF4-FFF2-40B4-BE49-F238E27FC236}">
                <a16:creationId xmlns:a16="http://schemas.microsoft.com/office/drawing/2014/main" id="{2A596534-5AA6-43B0-ADFD-0D21DB970CCD}"/>
              </a:ext>
            </a:extLst>
          </p:cNvPr>
          <p:cNvSpPr txBox="1"/>
          <p:nvPr/>
        </p:nvSpPr>
        <p:spPr>
          <a:xfrm>
            <a:off x="3754375" y="1523615"/>
            <a:ext cx="4411362" cy="646331"/>
          </a:xfrm>
          <a:prstGeom prst="rect">
            <a:avLst/>
          </a:prstGeom>
          <a:noFill/>
        </p:spPr>
        <p:txBody>
          <a:bodyPr wrap="square" rtlCol="0">
            <a:spAutoFit/>
          </a:bodyPr>
          <a:lstStyle/>
          <a:p>
            <a:r>
              <a:rPr lang="en-US" sz="3600" b="1" dirty="0">
                <a:solidFill>
                  <a:srgbClr val="00B0F0"/>
                </a:solidFill>
                <a:latin typeface="Comic Sans MS" panose="030F0702030302020204" pitchFamily="66" charset="0"/>
              </a:rPr>
              <a:t>under the desk</a:t>
            </a:r>
          </a:p>
        </p:txBody>
      </p:sp>
    </p:spTree>
    <p:extLst>
      <p:ext uri="{BB962C8B-B14F-4D97-AF65-F5344CB8AC3E}">
        <p14:creationId xmlns:p14="http://schemas.microsoft.com/office/powerpoint/2010/main" val="29737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02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6" grpId="0"/>
      <p:bldP spid="6" grpId="1"/>
      <p:bldP spid="7" grpId="0" animBg="1"/>
      <p:bldP spid="7" grpId="1" animBg="1"/>
      <p:bldP spid="8" grpId="0"/>
      <p:bldP spid="8" grpId="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yellow square">
            <a:extLst>
              <a:ext uri="{FF2B5EF4-FFF2-40B4-BE49-F238E27FC236}">
                <a16:creationId xmlns:a16="http://schemas.microsoft.com/office/drawing/2014/main" id="{7B7D8420-AEF8-4298-995D-E2121AF84CC6}"/>
              </a:ext>
            </a:extLst>
          </p:cNvPr>
          <p:cNvSpPr/>
          <p:nvPr/>
        </p:nvSpPr>
        <p:spPr>
          <a:xfrm>
            <a:off x="5176410" y="1877332"/>
            <a:ext cx="2574667" cy="736902"/>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descr="yellow square">
            <a:extLst>
              <a:ext uri="{FF2B5EF4-FFF2-40B4-BE49-F238E27FC236}">
                <a16:creationId xmlns:a16="http://schemas.microsoft.com/office/drawing/2014/main" id="{5005F4BB-A274-4546-BF0A-90F552206BDA}"/>
              </a:ext>
            </a:extLst>
          </p:cNvPr>
          <p:cNvSpPr/>
          <p:nvPr/>
        </p:nvSpPr>
        <p:spPr>
          <a:xfrm>
            <a:off x="5661786" y="1747936"/>
            <a:ext cx="2006035" cy="642497"/>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descr="yellow square&#10;">
            <a:extLst>
              <a:ext uri="{FF2B5EF4-FFF2-40B4-BE49-F238E27FC236}">
                <a16:creationId xmlns:a16="http://schemas.microsoft.com/office/drawing/2014/main" id="{51FD0988-B600-486E-A6E8-9A1F0922A627}"/>
              </a:ext>
            </a:extLst>
          </p:cNvPr>
          <p:cNvSpPr/>
          <p:nvPr/>
        </p:nvSpPr>
        <p:spPr>
          <a:xfrm>
            <a:off x="4788242" y="1952482"/>
            <a:ext cx="915546" cy="642497"/>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descr="yellow square ">
            <a:extLst>
              <a:ext uri="{FF2B5EF4-FFF2-40B4-BE49-F238E27FC236}">
                <a16:creationId xmlns:a16="http://schemas.microsoft.com/office/drawing/2014/main" id="{BDC8E3CD-076E-4476-901C-C8FAC5F722B6}"/>
              </a:ext>
            </a:extLst>
          </p:cNvPr>
          <p:cNvSpPr/>
          <p:nvPr/>
        </p:nvSpPr>
        <p:spPr>
          <a:xfrm>
            <a:off x="3954162" y="1965409"/>
            <a:ext cx="2336573" cy="802505"/>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r>
              <a:rPr lang="en-US" sz="4400" b="1" dirty="0">
                <a:effectLst/>
                <a:latin typeface="Comic Sans MS" panose="030F0702030302020204" pitchFamily="66" charset="0"/>
                <a:ea typeface="Calibri" panose="020F0502020204030204" pitchFamily="34" charset="0"/>
                <a:cs typeface="Calibri" panose="020F0502020204030204" pitchFamily="34" charset="0"/>
              </a:rPr>
              <a:t>Citizenship of Preposition Practice</a:t>
            </a:r>
            <a:endParaRPr lang="en-US" dirty="0"/>
          </a:p>
        </p:txBody>
      </p:sp>
      <p:sp>
        <p:nvSpPr>
          <p:cNvPr id="4" name="TextBox 3">
            <a:extLst>
              <a:ext uri="{FF2B5EF4-FFF2-40B4-BE49-F238E27FC236}">
                <a16:creationId xmlns:a16="http://schemas.microsoft.com/office/drawing/2014/main" id="{D03EEDE4-53A2-4B8B-9FE2-00D78777F492}"/>
              </a:ext>
            </a:extLst>
          </p:cNvPr>
          <p:cNvSpPr txBox="1"/>
          <p:nvPr/>
        </p:nvSpPr>
        <p:spPr>
          <a:xfrm>
            <a:off x="457200" y="1965409"/>
            <a:ext cx="7797114" cy="1754326"/>
          </a:xfrm>
          <a:prstGeom prst="rect">
            <a:avLst/>
          </a:prstGeom>
          <a:noFill/>
        </p:spPr>
        <p:txBody>
          <a:bodyPr wrap="square">
            <a:spAutoFit/>
          </a:bodyPr>
          <a:lstStyle/>
          <a:p>
            <a:r>
              <a:rPr kumimoji="0" lang="en-US" sz="5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The dog is behind the fence.</a:t>
            </a:r>
            <a:endParaRPr lang="en-US" dirty="0"/>
          </a:p>
        </p:txBody>
      </p:sp>
      <p:pic>
        <p:nvPicPr>
          <p:cNvPr id="2050" name="Fence and Dog" descr="the dog looks from behind the fence">
            <a:extLst>
              <a:ext uri="{FF2B5EF4-FFF2-40B4-BE49-F238E27FC236}">
                <a16:creationId xmlns:a16="http://schemas.microsoft.com/office/drawing/2014/main" id="{D93D4C0C-E310-4F40-8C2D-C591A3BE4AFF}"/>
              </a:ext>
            </a:extLst>
          </p:cNvPr>
          <p:cNvPicPr>
            <a:picLocks noChangeAspect="1" noChangeArrowheads="1"/>
          </p:cNvPicPr>
          <p:nvPr/>
        </p:nvPicPr>
        <p:blipFill>
          <a:blip r:embed="rId3"/>
          <a:srcRect/>
          <a:stretch/>
        </p:blipFill>
        <p:spPr bwMode="auto">
          <a:xfrm>
            <a:off x="2853264" y="3088600"/>
            <a:ext cx="3437471" cy="3437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19AAB2-9A60-44DB-8CC4-4DD0604FC0E3}"/>
              </a:ext>
            </a:extLst>
          </p:cNvPr>
          <p:cNvSpPr txBox="1"/>
          <p:nvPr/>
        </p:nvSpPr>
        <p:spPr>
          <a:xfrm>
            <a:off x="673443" y="1775490"/>
            <a:ext cx="7797114" cy="1754326"/>
          </a:xfrm>
          <a:prstGeom prst="rect">
            <a:avLst/>
          </a:prstGeom>
          <a:noFill/>
        </p:spPr>
        <p:txBody>
          <a:bodyPr wrap="square">
            <a:spAutoFit/>
          </a:bodyPr>
          <a:lstStyle/>
          <a:p>
            <a:r>
              <a:rPr lang="en-US" sz="5400" dirty="0">
                <a:latin typeface="Comic Sans MS" panose="030F0702030302020204" pitchFamily="66" charset="0"/>
                <a:ea typeface="Calibri" panose="020F0502020204030204" pitchFamily="34" charset="0"/>
                <a:cs typeface="Calibri" panose="020F0502020204030204" pitchFamily="34" charset="0"/>
              </a:rPr>
              <a:t>The pillow is on the chair. </a:t>
            </a:r>
            <a:endParaRPr lang="en-US" dirty="0"/>
          </a:p>
        </p:txBody>
      </p:sp>
      <p:pic>
        <p:nvPicPr>
          <p:cNvPr id="8" name="chair" descr="chair with a pillow on it">
            <a:extLst>
              <a:ext uri="{FF2B5EF4-FFF2-40B4-BE49-F238E27FC236}">
                <a16:creationId xmlns:a16="http://schemas.microsoft.com/office/drawing/2014/main" id="{6D90163E-2269-4DDA-AF27-D1BAC3B7E4CC}"/>
              </a:ext>
            </a:extLst>
          </p:cNvPr>
          <p:cNvPicPr>
            <a:picLocks noChangeAspect="1" noChangeArrowheads="1"/>
          </p:cNvPicPr>
          <p:nvPr/>
        </p:nvPicPr>
        <p:blipFill>
          <a:blip r:embed="rId4"/>
          <a:srcRect/>
          <a:stretch/>
        </p:blipFill>
        <p:spPr bwMode="auto">
          <a:xfrm>
            <a:off x="3139644" y="2968818"/>
            <a:ext cx="3297197" cy="32971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9C431F-04D4-433D-B468-26F09A3148B8}"/>
              </a:ext>
            </a:extLst>
          </p:cNvPr>
          <p:cNvSpPr txBox="1"/>
          <p:nvPr/>
        </p:nvSpPr>
        <p:spPr>
          <a:xfrm>
            <a:off x="278364" y="1644912"/>
            <a:ext cx="7797114" cy="1754326"/>
          </a:xfrm>
          <a:prstGeom prst="rect">
            <a:avLst/>
          </a:prstGeom>
          <a:noFill/>
        </p:spPr>
        <p:txBody>
          <a:bodyPr wrap="square">
            <a:spAutoFit/>
          </a:bodyPr>
          <a:lstStyle/>
          <a:p>
            <a:r>
              <a:rPr lang="en-US" sz="5400" dirty="0">
                <a:latin typeface="Comic Sans MS" panose="030F0702030302020204" pitchFamily="66" charset="0"/>
                <a:ea typeface="Calibri" panose="020F0502020204030204" pitchFamily="34" charset="0"/>
                <a:cs typeface="Calibri" panose="020F0502020204030204" pitchFamily="34" charset="0"/>
              </a:rPr>
              <a:t>The butterfly is above the tree .</a:t>
            </a:r>
            <a:endParaRPr lang="en-US" dirty="0"/>
          </a:p>
        </p:txBody>
      </p:sp>
      <p:pic>
        <p:nvPicPr>
          <p:cNvPr id="14" name="Tree" descr="Deciduous tree with solid fill">
            <a:extLst>
              <a:ext uri="{FF2B5EF4-FFF2-40B4-BE49-F238E27FC236}">
                <a16:creationId xmlns:a16="http://schemas.microsoft.com/office/drawing/2014/main" id="{CC3A9117-F9F2-41F9-814C-DDD03E8D81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3660110" y="3258370"/>
            <a:ext cx="3297197" cy="3297197"/>
          </a:xfrm>
          <a:prstGeom prst="rect">
            <a:avLst/>
          </a:prstGeom>
          <a:noFill/>
          <a:extLst>
            <a:ext uri="{909E8E84-426E-40DD-AFC4-6F175D3DCCD1}">
              <a14:hiddenFill xmlns:a14="http://schemas.microsoft.com/office/drawing/2010/main">
                <a:solidFill>
                  <a:srgbClr val="FFFFFF"/>
                </a:solidFill>
              </a14:hiddenFill>
            </a:ext>
          </a:extLst>
        </p:spPr>
      </p:pic>
      <p:pic>
        <p:nvPicPr>
          <p:cNvPr id="18" name="Butterfly" descr="Butterfly with solid fill">
            <a:extLst>
              <a:ext uri="{FF2B5EF4-FFF2-40B4-BE49-F238E27FC236}">
                <a16:creationId xmlns:a16="http://schemas.microsoft.com/office/drawing/2014/main" id="{C1FBE2DB-BEB1-4F9C-8EA1-BA4D2F9408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2933" y="2627049"/>
            <a:ext cx="914400" cy="914400"/>
          </a:xfrm>
          <a:prstGeom prst="rect">
            <a:avLst/>
          </a:prstGeom>
        </p:spPr>
      </p:pic>
      <p:sp>
        <p:nvSpPr>
          <p:cNvPr id="20" name="TextBox 19">
            <a:extLst>
              <a:ext uri="{FF2B5EF4-FFF2-40B4-BE49-F238E27FC236}">
                <a16:creationId xmlns:a16="http://schemas.microsoft.com/office/drawing/2014/main" id="{F3671B8D-EFB6-40AA-9AB9-720C0A4E03B3}"/>
              </a:ext>
            </a:extLst>
          </p:cNvPr>
          <p:cNvSpPr txBox="1"/>
          <p:nvPr/>
        </p:nvSpPr>
        <p:spPr>
          <a:xfrm>
            <a:off x="397478" y="1774308"/>
            <a:ext cx="7797114" cy="1754326"/>
          </a:xfrm>
          <a:prstGeom prst="rect">
            <a:avLst/>
          </a:prstGeom>
          <a:noFill/>
        </p:spPr>
        <p:txBody>
          <a:bodyPr wrap="square">
            <a:spAutoFit/>
          </a:bodyPr>
          <a:lstStyle/>
          <a:p>
            <a:r>
              <a:rPr lang="en-US" sz="5400" dirty="0">
                <a:latin typeface="Comic Sans MS" panose="030F0702030302020204" pitchFamily="66" charset="0"/>
                <a:ea typeface="Calibri" panose="020F0502020204030204" pitchFamily="34" charset="0"/>
                <a:cs typeface="Calibri" panose="020F0502020204030204" pitchFamily="34" charset="0"/>
              </a:rPr>
              <a:t>The car drove through the tunnel.</a:t>
            </a:r>
            <a:endParaRPr lang="en-US" dirty="0"/>
          </a:p>
        </p:txBody>
      </p:sp>
      <p:pic>
        <p:nvPicPr>
          <p:cNvPr id="21" name="Tunnel" descr="tunnel with cars going in and out">
            <a:extLst>
              <a:ext uri="{FF2B5EF4-FFF2-40B4-BE49-F238E27FC236}">
                <a16:creationId xmlns:a16="http://schemas.microsoft.com/office/drawing/2014/main" id="{EED20718-BFD9-4947-91C9-3AC1F31E29A5}"/>
              </a:ext>
            </a:extLst>
          </p:cNvPr>
          <p:cNvPicPr>
            <a:picLocks noChangeAspect="1" noChangeArrowheads="1"/>
          </p:cNvPicPr>
          <p:nvPr/>
        </p:nvPicPr>
        <p:blipFill>
          <a:blip r:embed="rId9"/>
          <a:srcRect/>
          <a:stretch/>
        </p:blipFill>
        <p:spPr bwMode="auto">
          <a:xfrm>
            <a:off x="4032837" y="3615273"/>
            <a:ext cx="4120792" cy="226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2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22" presetClass="exit" presetSubtype="4" fill="hold" grpId="1" nodeType="withEffect">
                                  <p:stCondLst>
                                    <p:cond delay="0"/>
                                  </p:stCondLst>
                                  <p:childTnLst>
                                    <p:animEffect transition="out" filter="wipe(down)">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22" presetClass="exit" presetSubtype="4" fill="hold" nodeType="withEffect">
                                  <p:stCondLst>
                                    <p:cond delay="0"/>
                                  </p:stCondLst>
                                  <p:childTnLst>
                                    <p:animEffect transition="out" filter="wipe(down)">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22" presetClass="entr" presetSubtype="4"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5" grpId="1" animBg="1"/>
      <p:bldP spid="9" grpId="0" animBg="1"/>
      <p:bldP spid="9" grpId="1" animBg="1"/>
      <p:bldP spid="5" grpId="0" animBg="1"/>
      <p:bldP spid="5" grpId="1" animBg="1"/>
      <p:bldP spid="4" grpId="0"/>
      <p:bldP spid="4" grpId="1"/>
      <p:bldP spid="7" grpId="0"/>
      <p:bldP spid="7" grpId="1"/>
      <p:bldP spid="13" grpId="0"/>
      <p:bldP spid="13"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Visa for Vocabulary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312D4769-006B-4B83-8BD0-A769CA8F1DEC}"/>
              </a:ext>
            </a:extLst>
          </p:cNvPr>
          <p:cNvSpPr txBox="1"/>
          <p:nvPr/>
        </p:nvSpPr>
        <p:spPr>
          <a:xfrm>
            <a:off x="642026" y="1125808"/>
            <a:ext cx="8229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Word Bank</a:t>
            </a:r>
          </a:p>
        </p:txBody>
      </p:sp>
      <p:sp>
        <p:nvSpPr>
          <p:cNvPr id="5" name="Rectangle 4" descr="rectangle with word bank words in it (consider, contain, recall, peaceful, active, schedule)">
            <a:extLst>
              <a:ext uri="{FF2B5EF4-FFF2-40B4-BE49-F238E27FC236}">
                <a16:creationId xmlns:a16="http://schemas.microsoft.com/office/drawing/2014/main" id="{D033F3E3-00E8-4FEB-8B33-9EE703EB4341}"/>
              </a:ext>
            </a:extLst>
          </p:cNvPr>
          <p:cNvSpPr/>
          <p:nvPr/>
        </p:nvSpPr>
        <p:spPr>
          <a:xfrm>
            <a:off x="651753" y="1686104"/>
            <a:ext cx="8035047" cy="1742896"/>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68D9568-95A8-40A8-BB13-FF25E1716C95}"/>
              </a:ext>
            </a:extLst>
          </p:cNvPr>
          <p:cNvSpPr txBox="1"/>
          <p:nvPr/>
        </p:nvSpPr>
        <p:spPr>
          <a:xfrm>
            <a:off x="1021404" y="1881985"/>
            <a:ext cx="2256815"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pause</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C0012EC4-EB9E-48BF-A979-5D2CF6B20B7D}"/>
              </a:ext>
            </a:extLst>
          </p:cNvPr>
          <p:cNvSpPr txBox="1"/>
          <p:nvPr/>
        </p:nvSpPr>
        <p:spPr>
          <a:xfrm>
            <a:off x="1198126" y="2569434"/>
            <a:ext cx="1932558"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actual</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D1E09ACB-7681-456E-B9FF-3941D825717A}"/>
              </a:ext>
            </a:extLst>
          </p:cNvPr>
          <p:cNvSpPr txBox="1"/>
          <p:nvPr/>
        </p:nvSpPr>
        <p:spPr>
          <a:xfrm>
            <a:off x="3964627" y="2579984"/>
            <a:ext cx="2286230"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cling</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9" name="TextBox 8">
            <a:extLst>
              <a:ext uri="{FF2B5EF4-FFF2-40B4-BE49-F238E27FC236}">
                <a16:creationId xmlns:a16="http://schemas.microsoft.com/office/drawing/2014/main" id="{5848C1FD-1407-4EF5-A728-AFAC6C0A18F0}"/>
              </a:ext>
            </a:extLst>
          </p:cNvPr>
          <p:cNvSpPr txBox="1"/>
          <p:nvPr/>
        </p:nvSpPr>
        <p:spPr>
          <a:xfrm>
            <a:off x="6290740" y="2561195"/>
            <a:ext cx="2145680"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continent</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CF37856E-92C0-4790-B790-BD82A9045C94}"/>
              </a:ext>
            </a:extLst>
          </p:cNvPr>
          <p:cNvSpPr txBox="1"/>
          <p:nvPr/>
        </p:nvSpPr>
        <p:spPr>
          <a:xfrm>
            <a:off x="6488348" y="1930017"/>
            <a:ext cx="1789888"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disease</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1" name="TextBox 10">
            <a:extLst>
              <a:ext uri="{FF2B5EF4-FFF2-40B4-BE49-F238E27FC236}">
                <a16:creationId xmlns:a16="http://schemas.microsoft.com/office/drawing/2014/main" id="{630BC8DC-5FEE-40D8-B942-C7680C5E444C}"/>
              </a:ext>
            </a:extLst>
          </p:cNvPr>
          <p:cNvSpPr txBox="1"/>
          <p:nvPr/>
        </p:nvSpPr>
        <p:spPr>
          <a:xfrm>
            <a:off x="3861882" y="1938498"/>
            <a:ext cx="178988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brief</a:t>
            </a:r>
          </a:p>
        </p:txBody>
      </p:sp>
      <p:cxnSp>
        <p:nvCxnSpPr>
          <p:cNvPr id="12" name="Straight Connector 11" descr="orange line">
            <a:extLst>
              <a:ext uri="{FF2B5EF4-FFF2-40B4-BE49-F238E27FC236}">
                <a16:creationId xmlns:a16="http://schemas.microsoft.com/office/drawing/2014/main" id="{59BC74BB-4E13-4623-93C8-ED1EC6A792C3}"/>
              </a:ext>
            </a:extLst>
          </p:cNvPr>
          <p:cNvCxnSpPr>
            <a:cxnSpLocks/>
          </p:cNvCxnSpPr>
          <p:nvPr/>
        </p:nvCxnSpPr>
        <p:spPr>
          <a:xfrm>
            <a:off x="6370507" y="2896046"/>
            <a:ext cx="1752088"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descr="orange line">
            <a:extLst>
              <a:ext uri="{FF2B5EF4-FFF2-40B4-BE49-F238E27FC236}">
                <a16:creationId xmlns:a16="http://schemas.microsoft.com/office/drawing/2014/main" id="{EFE4DE8A-57D3-4C29-ADE5-7E718359387A}"/>
              </a:ext>
            </a:extLst>
          </p:cNvPr>
          <p:cNvCxnSpPr>
            <a:cxnSpLocks/>
          </p:cNvCxnSpPr>
          <p:nvPr/>
        </p:nvCxnSpPr>
        <p:spPr>
          <a:xfrm flipV="1">
            <a:off x="3745351" y="2213926"/>
            <a:ext cx="1575881" cy="16959"/>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descr="orange line">
            <a:extLst>
              <a:ext uri="{FF2B5EF4-FFF2-40B4-BE49-F238E27FC236}">
                <a16:creationId xmlns:a16="http://schemas.microsoft.com/office/drawing/2014/main" id="{10A2E9BE-0061-4B43-B52B-F5C9E6454ACE}"/>
              </a:ext>
            </a:extLst>
          </p:cNvPr>
          <p:cNvCxnSpPr>
            <a:cxnSpLocks/>
          </p:cNvCxnSpPr>
          <p:nvPr/>
        </p:nvCxnSpPr>
        <p:spPr>
          <a:xfrm>
            <a:off x="916939" y="2198247"/>
            <a:ext cx="1583927"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descr="orange line">
            <a:extLst>
              <a:ext uri="{FF2B5EF4-FFF2-40B4-BE49-F238E27FC236}">
                <a16:creationId xmlns:a16="http://schemas.microsoft.com/office/drawing/2014/main" id="{8139F87C-B62E-4EF5-8B67-F810DFBEDE9B}"/>
              </a:ext>
            </a:extLst>
          </p:cNvPr>
          <p:cNvCxnSpPr>
            <a:cxnSpLocks/>
          </p:cNvCxnSpPr>
          <p:nvPr/>
        </p:nvCxnSpPr>
        <p:spPr>
          <a:xfrm>
            <a:off x="3745351" y="2896046"/>
            <a:ext cx="1516169" cy="25941"/>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descr="orange line">
            <a:extLst>
              <a:ext uri="{FF2B5EF4-FFF2-40B4-BE49-F238E27FC236}">
                <a16:creationId xmlns:a16="http://schemas.microsoft.com/office/drawing/2014/main" id="{E36A4487-9338-44B0-B491-8A489BCA6FBE}"/>
              </a:ext>
            </a:extLst>
          </p:cNvPr>
          <p:cNvCxnSpPr>
            <a:cxnSpLocks/>
          </p:cNvCxnSpPr>
          <p:nvPr/>
        </p:nvCxnSpPr>
        <p:spPr>
          <a:xfrm flipV="1">
            <a:off x="1076282" y="2847221"/>
            <a:ext cx="1575881" cy="16959"/>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descr="orange line">
            <a:extLst>
              <a:ext uri="{FF2B5EF4-FFF2-40B4-BE49-F238E27FC236}">
                <a16:creationId xmlns:a16="http://schemas.microsoft.com/office/drawing/2014/main" id="{6E90CE9A-1048-4246-B212-0102B90F7ACE}"/>
              </a:ext>
            </a:extLst>
          </p:cNvPr>
          <p:cNvCxnSpPr>
            <a:cxnSpLocks/>
          </p:cNvCxnSpPr>
          <p:nvPr/>
        </p:nvCxnSpPr>
        <p:spPr>
          <a:xfrm>
            <a:off x="6439712" y="2262219"/>
            <a:ext cx="1634247" cy="12062"/>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7D7EBFB-30F7-415E-A453-9AE873AB1294}"/>
              </a:ext>
            </a:extLst>
          </p:cNvPr>
          <p:cNvSpPr txBox="1"/>
          <p:nvPr/>
        </p:nvSpPr>
        <p:spPr>
          <a:xfrm>
            <a:off x="549613" y="4152516"/>
            <a:ext cx="8414426" cy="1446550"/>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one of the great divisions of land on the globe</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D43E208-B80F-46BF-AD95-CD5D5E6F50CE}"/>
              </a:ext>
            </a:extLst>
          </p:cNvPr>
          <p:cNvSpPr txBox="1"/>
          <p:nvPr/>
        </p:nvSpPr>
        <p:spPr>
          <a:xfrm>
            <a:off x="549613" y="4491704"/>
            <a:ext cx="8414426" cy="769441"/>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not very long, short</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E93D524-E494-46E7-8A67-40761E189162}"/>
              </a:ext>
            </a:extLst>
          </p:cNvPr>
          <p:cNvSpPr txBox="1"/>
          <p:nvPr/>
        </p:nvSpPr>
        <p:spPr>
          <a:xfrm>
            <a:off x="457200" y="4496156"/>
            <a:ext cx="8414426" cy="769441"/>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a temporary stop or rest</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25C4B42-558D-454F-B9D1-0904DB1F419D}"/>
              </a:ext>
            </a:extLst>
          </p:cNvPr>
          <p:cNvSpPr txBox="1"/>
          <p:nvPr/>
        </p:nvSpPr>
        <p:spPr>
          <a:xfrm>
            <a:off x="729574" y="4487252"/>
            <a:ext cx="8414426" cy="769441"/>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to stick to as if glued</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D87A7736-AD8C-4717-BE4E-849EBAA0656E}"/>
              </a:ext>
            </a:extLst>
          </p:cNvPr>
          <p:cNvSpPr txBox="1"/>
          <p:nvPr/>
        </p:nvSpPr>
        <p:spPr>
          <a:xfrm>
            <a:off x="326078" y="4062611"/>
            <a:ext cx="8414426" cy="2123658"/>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an abnormal bodily condition of a living plant or animal that interferes with functioning</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2C7BA46-05BC-4DFB-A4BE-77749704AF46}"/>
              </a:ext>
            </a:extLst>
          </p:cNvPr>
          <p:cNvSpPr txBox="1"/>
          <p:nvPr/>
        </p:nvSpPr>
        <p:spPr>
          <a:xfrm>
            <a:off x="272374" y="4195979"/>
            <a:ext cx="8414426" cy="1446550"/>
          </a:xfrm>
          <a:prstGeom prst="rect">
            <a:avLst/>
          </a:prstGeom>
          <a:noFill/>
        </p:spPr>
        <p:txBody>
          <a:bodyPr wrap="square">
            <a:spAutoFit/>
          </a:bodyPr>
          <a:lstStyle/>
          <a:p>
            <a:pPr lvl="0" algn="ctr"/>
            <a:r>
              <a:rPr lang="en-US" sz="4400" dirty="0">
                <a:latin typeface="Comic Sans MS" panose="030F0702030302020204" pitchFamily="66" charset="0"/>
                <a:ea typeface="Calibri" panose="020F0502020204030204" pitchFamily="34" charset="0"/>
                <a:cs typeface="Calibri" panose="020F0502020204030204" pitchFamily="34" charset="0"/>
              </a:rPr>
              <a:t>existing in fact and not just a possibility, real</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12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53" presetClass="exit" presetSubtype="32" fill="hold" grpId="1" nodeType="withEffect">
                                  <p:stCondLst>
                                    <p:cond delay="0"/>
                                  </p:stCondLst>
                                  <p:childTnLst>
                                    <p:anim calcmode="lin" valueType="num">
                                      <p:cBhvr>
                                        <p:cTn id="57" dur="500"/>
                                        <p:tgtEl>
                                          <p:spTgt spid="20"/>
                                        </p:tgtEl>
                                        <p:attrNameLst>
                                          <p:attrName>ppt_w</p:attrName>
                                        </p:attrNameLst>
                                      </p:cBhvr>
                                      <p:tavLst>
                                        <p:tav tm="0">
                                          <p:val>
                                            <p:strVal val="ppt_w"/>
                                          </p:val>
                                        </p:tav>
                                        <p:tav tm="100000">
                                          <p:val>
                                            <p:fltVal val="0"/>
                                          </p:val>
                                        </p:tav>
                                      </p:tavLst>
                                    </p:anim>
                                    <p:anim calcmode="lin" valueType="num">
                                      <p:cBhvr>
                                        <p:cTn id="58" dur="500"/>
                                        <p:tgtEl>
                                          <p:spTgt spid="20"/>
                                        </p:tgtEl>
                                        <p:attrNameLst>
                                          <p:attrName>ppt_h</p:attrName>
                                        </p:attrNameLst>
                                      </p:cBhvr>
                                      <p:tavLst>
                                        <p:tav tm="0">
                                          <p:val>
                                            <p:strVal val="ppt_h"/>
                                          </p:val>
                                        </p:tav>
                                        <p:tav tm="100000">
                                          <p:val>
                                            <p:fltVal val="0"/>
                                          </p:val>
                                        </p:tav>
                                      </p:tavLst>
                                    </p:anim>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par>
                                <p:cTn id="72" presetID="53" presetClass="exit" presetSubtype="32" fill="hold" grpId="1" nodeType="withEffect">
                                  <p:stCondLst>
                                    <p:cond delay="0"/>
                                  </p:stCondLst>
                                  <p:childTnLst>
                                    <p:anim calcmode="lin" valueType="num">
                                      <p:cBhvr>
                                        <p:cTn id="73" dur="500"/>
                                        <p:tgtEl>
                                          <p:spTgt spid="19"/>
                                        </p:tgtEl>
                                        <p:attrNameLst>
                                          <p:attrName>ppt_w</p:attrName>
                                        </p:attrNameLst>
                                      </p:cBhvr>
                                      <p:tavLst>
                                        <p:tav tm="0">
                                          <p:val>
                                            <p:strVal val="ppt_w"/>
                                          </p:val>
                                        </p:tav>
                                        <p:tav tm="100000">
                                          <p:val>
                                            <p:fltVal val="0"/>
                                          </p:val>
                                        </p:tav>
                                      </p:tavLst>
                                    </p:anim>
                                    <p:anim calcmode="lin" valueType="num">
                                      <p:cBhvr>
                                        <p:cTn id="74" dur="500"/>
                                        <p:tgtEl>
                                          <p:spTgt spid="19"/>
                                        </p:tgtEl>
                                        <p:attrNameLst>
                                          <p:attrName>ppt_h</p:attrName>
                                        </p:attrNameLst>
                                      </p:cBhvr>
                                      <p:tavLst>
                                        <p:tav tm="0">
                                          <p:val>
                                            <p:strVal val="ppt_h"/>
                                          </p:val>
                                        </p:tav>
                                        <p:tav tm="100000">
                                          <p:val>
                                            <p:fltVal val="0"/>
                                          </p:val>
                                        </p:tav>
                                      </p:tavLst>
                                    </p:anim>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4"/>
                                        </p:tgtEl>
                                        <p:attrNameLst>
                                          <p:attrName>style.visibility</p:attrName>
                                        </p:attrNameLst>
                                      </p:cBhvr>
                                      <p:to>
                                        <p:strVal val="visible"/>
                                      </p:to>
                                    </p:set>
                                  </p:childTnLst>
                                </p:cTn>
                              </p:par>
                              <p:par>
                                <p:cTn id="88" presetID="53" presetClass="exit" presetSubtype="32" fill="hold" grpId="1" nodeType="withEffect">
                                  <p:stCondLst>
                                    <p:cond delay="0"/>
                                  </p:stCondLst>
                                  <p:childTnLst>
                                    <p:anim calcmode="lin" valueType="num">
                                      <p:cBhvr>
                                        <p:cTn id="89" dur="500"/>
                                        <p:tgtEl>
                                          <p:spTgt spid="21"/>
                                        </p:tgtEl>
                                        <p:attrNameLst>
                                          <p:attrName>ppt_w</p:attrName>
                                        </p:attrNameLst>
                                      </p:cBhvr>
                                      <p:tavLst>
                                        <p:tav tm="0">
                                          <p:val>
                                            <p:strVal val="ppt_w"/>
                                          </p:val>
                                        </p:tav>
                                        <p:tav tm="100000">
                                          <p:val>
                                            <p:fltVal val="0"/>
                                          </p:val>
                                        </p:tav>
                                      </p:tavLst>
                                    </p:anim>
                                    <p:anim calcmode="lin" valueType="num">
                                      <p:cBhvr>
                                        <p:cTn id="90" dur="500"/>
                                        <p:tgtEl>
                                          <p:spTgt spid="21"/>
                                        </p:tgtEl>
                                        <p:attrNameLst>
                                          <p:attrName>ppt_h</p:attrName>
                                        </p:attrNameLst>
                                      </p:cBhvr>
                                      <p:tavLst>
                                        <p:tav tm="0">
                                          <p:val>
                                            <p:strVal val="ppt_h"/>
                                          </p:val>
                                        </p:tav>
                                        <p:tav tm="100000">
                                          <p:val>
                                            <p:fltVal val="0"/>
                                          </p:val>
                                        </p:tav>
                                      </p:tavLst>
                                    </p:anim>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5"/>
                                        </p:tgtEl>
                                        <p:attrNameLst>
                                          <p:attrName>style.visibility</p:attrName>
                                        </p:attrNameLst>
                                      </p:cBhvr>
                                      <p:to>
                                        <p:strVal val="visible"/>
                                      </p:to>
                                    </p:set>
                                  </p:childTnLst>
                                </p:cTn>
                              </p:par>
                              <p:par>
                                <p:cTn id="104" presetID="53" presetClass="exit" presetSubtype="32" fill="hold" grpId="1" nodeType="withEffect">
                                  <p:stCondLst>
                                    <p:cond delay="0"/>
                                  </p:stCondLst>
                                  <p:childTnLst>
                                    <p:anim calcmode="lin" valueType="num">
                                      <p:cBhvr>
                                        <p:cTn id="105" dur="500"/>
                                        <p:tgtEl>
                                          <p:spTgt spid="22"/>
                                        </p:tgtEl>
                                        <p:attrNameLst>
                                          <p:attrName>ppt_w</p:attrName>
                                        </p:attrNameLst>
                                      </p:cBhvr>
                                      <p:tavLst>
                                        <p:tav tm="0">
                                          <p:val>
                                            <p:strVal val="ppt_w"/>
                                          </p:val>
                                        </p:tav>
                                        <p:tav tm="100000">
                                          <p:val>
                                            <p:fltVal val="0"/>
                                          </p:val>
                                        </p:tav>
                                      </p:tavLst>
                                    </p:anim>
                                    <p:anim calcmode="lin" valueType="num">
                                      <p:cBhvr>
                                        <p:cTn id="106" dur="500"/>
                                        <p:tgtEl>
                                          <p:spTgt spid="22"/>
                                        </p:tgtEl>
                                        <p:attrNameLst>
                                          <p:attrName>ppt_h</p:attrName>
                                        </p:attrNameLst>
                                      </p:cBhvr>
                                      <p:tavLst>
                                        <p:tav tm="0">
                                          <p:val>
                                            <p:strVal val="ppt_h"/>
                                          </p:val>
                                        </p:tav>
                                        <p:tav tm="100000">
                                          <p:val>
                                            <p:fltVal val="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childTnLst>
                                </p:cTn>
                              </p:par>
                              <p:par>
                                <p:cTn id="120" presetID="53" presetClass="exit" presetSubtype="32" fill="hold" grpId="1" nodeType="withEffect">
                                  <p:stCondLst>
                                    <p:cond delay="0"/>
                                  </p:stCondLst>
                                  <p:childTnLst>
                                    <p:anim calcmode="lin" valueType="num">
                                      <p:cBhvr>
                                        <p:cTn id="121" dur="500"/>
                                        <p:tgtEl>
                                          <p:spTgt spid="26"/>
                                        </p:tgtEl>
                                        <p:attrNameLst>
                                          <p:attrName>ppt_w</p:attrName>
                                        </p:attrNameLst>
                                      </p:cBhvr>
                                      <p:tavLst>
                                        <p:tav tm="0">
                                          <p:val>
                                            <p:strVal val="ppt_w"/>
                                          </p:val>
                                        </p:tav>
                                        <p:tav tm="100000">
                                          <p:val>
                                            <p:fltVal val="0"/>
                                          </p:val>
                                        </p:tav>
                                      </p:tavLst>
                                    </p:anim>
                                    <p:anim calcmode="lin" valueType="num">
                                      <p:cBhvr>
                                        <p:cTn id="122" dur="500"/>
                                        <p:tgtEl>
                                          <p:spTgt spid="26"/>
                                        </p:tgtEl>
                                        <p:attrNameLst>
                                          <p:attrName>ppt_h</p:attrName>
                                        </p:attrNameLst>
                                      </p:cBhvr>
                                      <p:tavLst>
                                        <p:tav tm="0">
                                          <p:val>
                                            <p:strVal val="ppt_h"/>
                                          </p:val>
                                        </p:tav>
                                        <p:tav tm="100000">
                                          <p:val>
                                            <p:fltVal val="0"/>
                                          </p:val>
                                        </p:tav>
                                      </p:tavLst>
                                    </p:anim>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P spid="11" grpId="0"/>
      <p:bldP spid="19" grpId="0"/>
      <p:bldP spid="19" grpId="1"/>
      <p:bldP spid="20" grpId="0"/>
      <p:bldP spid="20" grpId="1"/>
      <p:bldP spid="21" grpId="0"/>
      <p:bldP spid="21" grpId="1"/>
      <p:bldP spid="22" grpId="0"/>
      <p:bldP spid="22" grpId="1"/>
      <p:bldP spid="26" grpId="0"/>
      <p:bldP spid="26" grpId="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5 Finger Retell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3074" name="Picture 2" descr="Front view of the Statue of Liberty in New York City isolated.">
            <a:extLst>
              <a:ext uri="{FF2B5EF4-FFF2-40B4-BE49-F238E27FC236}">
                <a16:creationId xmlns:a16="http://schemas.microsoft.com/office/drawing/2014/main" id="{B295B04D-8C1C-41AC-87EA-BF28F1F65B93}"/>
              </a:ext>
            </a:extLst>
          </p:cNvPr>
          <p:cNvPicPr>
            <a:picLocks noChangeAspect="1" noChangeArrowheads="1"/>
          </p:cNvPicPr>
          <p:nvPr/>
        </p:nvPicPr>
        <p:blipFill>
          <a:blip r:embed="rId3"/>
          <a:srcRect/>
          <a:stretch/>
        </p:blipFill>
        <p:spPr bwMode="auto">
          <a:xfrm>
            <a:off x="4175184" y="945198"/>
            <a:ext cx="4076700" cy="57073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5 finger retell hand.">
            <a:extLst>
              <a:ext uri="{FF2B5EF4-FFF2-40B4-BE49-F238E27FC236}">
                <a16:creationId xmlns:a16="http://schemas.microsoft.com/office/drawing/2014/main" id="{71ED6548-248E-42DF-8EF2-4DAFB7B3D0AD}"/>
              </a:ext>
            </a:extLst>
          </p:cNvPr>
          <p:cNvPicPr>
            <a:picLocks noChangeAspect="1"/>
          </p:cNvPicPr>
          <p:nvPr/>
        </p:nvPicPr>
        <p:blipFill>
          <a:blip r:embed="rId4"/>
          <a:stretch>
            <a:fillRect/>
          </a:stretch>
        </p:blipFill>
        <p:spPr>
          <a:xfrm>
            <a:off x="598098" y="1269336"/>
            <a:ext cx="3577086" cy="3873632"/>
          </a:xfrm>
          <a:prstGeom prst="rect">
            <a:avLst/>
          </a:prstGeom>
        </p:spPr>
      </p:pic>
    </p:spTree>
    <p:extLst>
      <p:ext uri="{BB962C8B-B14F-4D97-AF65-F5344CB8AC3E}">
        <p14:creationId xmlns:p14="http://schemas.microsoft.com/office/powerpoint/2010/main" val="414491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10748</TotalTime>
  <Words>1821</Words>
  <Application>Microsoft Office PowerPoint</Application>
  <PresentationFormat>On-screen Show (4:3)</PresentationFormat>
  <Paragraphs>110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Immigration</vt:lpstr>
      <vt:lpstr> Travel to the Suffixes able and ably Practice </vt:lpstr>
      <vt:lpstr>Migrate to a Preposition Review</vt:lpstr>
      <vt:lpstr>Citizenship of Preposition Practice</vt:lpstr>
      <vt:lpstr>Visa for Vocabulary Practice </vt:lpstr>
      <vt:lpstr>5 Finger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 Harstead</cp:lastModifiedBy>
  <cp:revision>218</cp:revision>
  <dcterms:created xsi:type="dcterms:W3CDTF">2012-04-20T18:25:02Z</dcterms:created>
  <dcterms:modified xsi:type="dcterms:W3CDTF">2021-12-08T18:49:01Z</dcterms:modified>
</cp:coreProperties>
</file>