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344" r:id="rId2"/>
    <p:sldId id="353" r:id="rId3"/>
    <p:sldId id="354" r:id="rId4"/>
    <p:sldId id="355" r:id="rId5"/>
    <p:sldId id="356" r:id="rId6"/>
    <p:sldId id="358" r:id="rId7"/>
    <p:sldId id="357" r:id="rId8"/>
    <p:sldId id="359" r:id="rId9"/>
    <p:sldId id="360" r:id="rId10"/>
    <p:sldId id="352" r:id="rId11"/>
  </p:sldIdLst>
  <p:sldSz cx="9144000" cy="6858000" type="screen4x3"/>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283B80"/>
    <a:srgbClr val="3B7ABE"/>
    <a:srgbClr val="182C6F"/>
    <a:srgbClr val="FCFCFC"/>
    <a:srgbClr val="003399"/>
    <a:srgbClr val="000064"/>
    <a:srgbClr val="FF9627"/>
    <a:srgbClr val="9D6D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06" autoAdjust="0"/>
    <p:restoredTop sz="59184" autoAdjust="0"/>
  </p:normalViewPr>
  <p:slideViewPr>
    <p:cSldViewPr snapToGrid="0" snapToObjects="1">
      <p:cViewPr varScale="1">
        <p:scale>
          <a:sx n="39" d="100"/>
          <a:sy n="39" d="100"/>
        </p:scale>
        <p:origin x="972" y="3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12/8/2021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will be pulled into a magnetic review. We will review suffixes less and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ful</a:t>
            </a:r>
            <a:r>
              <a:rPr lang="en-US" sz="1800" dirty="0">
                <a:effectLst/>
                <a:latin typeface="Comic Sans MS" panose="030F0702030302020204" pitchFamily="66" charset="0"/>
                <a:ea typeface="Calibri" panose="020F0502020204030204" pitchFamily="34" charset="0"/>
                <a:cs typeface="Calibri" panose="020F0502020204030204" pitchFamily="34" charset="0"/>
              </a:rPr>
              <a:t>, types of sentences, our vocabulary words, text features, and find the main idea and details of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Magnet Fun</a:t>
            </a:r>
            <a:r>
              <a:rPr lang="en-US" sz="1800" u="none" dirty="0">
                <a:effectLst/>
                <a:latin typeface="Comic Sans MS" panose="030F0702030302020204" pitchFamily="66" charset="0"/>
                <a:ea typeface="Calibri" panose="020F0502020204030204" pitchFamily="34" charset="0"/>
                <a:cs typeface="Calibri" panose="020F0502020204030204" pitchFamily="34" charset="0"/>
              </a:rPr>
              <a:t>.”</a:t>
            </a:r>
            <a:endParaRPr lang="en-US" u="none" dirty="0"/>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a:p>
        </p:txBody>
      </p:sp>
    </p:spTree>
    <p:extLst>
      <p:ext uri="{BB962C8B-B14F-4D97-AF65-F5344CB8AC3E}">
        <p14:creationId xmlns:p14="http://schemas.microsoft.com/office/powerpoint/2010/main" val="3749689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10</a:t>
            </a:fld>
            <a:endParaRPr lang="en-US"/>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the suffixes less and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ful</a:t>
            </a:r>
            <a:r>
              <a:rPr lang="en-US" sz="1800" dirty="0">
                <a:effectLst/>
                <a:latin typeface="Comic Sans MS" panose="030F0702030302020204" pitchFamily="66" charset="0"/>
                <a:ea typeface="Calibri" panose="020F0502020204030204" pitchFamily="34" charset="0"/>
                <a:cs typeface="Calibri" panose="020F0502020204030204" pitchFamily="34" charset="0"/>
              </a:rPr>
              <a: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less and definition. Say, “less means without” Click to show the picture and the word colorless. Say, “colorless means without color.”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ful</a:t>
            </a:r>
            <a:r>
              <a:rPr lang="en-US" sz="1800" dirty="0">
                <a:effectLst/>
                <a:latin typeface="Comic Sans MS" panose="030F0702030302020204" pitchFamily="66" charset="0"/>
                <a:ea typeface="Calibri" panose="020F0502020204030204" pitchFamily="34" charset="0"/>
                <a:cs typeface="Calibri" panose="020F0502020204030204" pitchFamily="34" charset="0"/>
              </a:rPr>
              <a:t> and the definition. Say,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ful</a:t>
            </a:r>
            <a:r>
              <a:rPr lang="en-US" sz="1800" dirty="0">
                <a:effectLst/>
                <a:latin typeface="Comic Sans MS" panose="030F0702030302020204" pitchFamily="66" charset="0"/>
                <a:ea typeface="Calibri" panose="020F0502020204030204" pitchFamily="34" charset="0"/>
                <a:cs typeface="Calibri" panose="020F0502020204030204" pitchFamily="34" charset="0"/>
              </a:rPr>
              <a:t> means full of.” Click to show the picture and the word colorful. Say, “colorful means full of color.”</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a:p>
        </p:txBody>
      </p:sp>
    </p:spTree>
    <p:extLst>
      <p:ext uri="{BB962C8B-B14F-4D97-AF65-F5344CB8AC3E}">
        <p14:creationId xmlns:p14="http://schemas.microsoft.com/office/powerpoint/2010/main" val="3913175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“Let’s practice choosing the correct suffix for the base word. I will show you a sentence with the base word missing the suffix. You need to decide which suffix fits the best.”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The pizza was awful, and the cheese was taste____. and the choices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ful</a:t>
            </a:r>
            <a:r>
              <a:rPr lang="en-US" sz="1800" dirty="0">
                <a:effectLst/>
                <a:latin typeface="Comic Sans MS" panose="030F0702030302020204" pitchFamily="66" charset="0"/>
                <a:ea typeface="Calibri" panose="020F0502020204030204" pitchFamily="34" charset="0"/>
                <a:cs typeface="Calibri" panose="020F0502020204030204" pitchFamily="34" charset="0"/>
              </a:rPr>
              <a:t> and less. Say, “The pizza was awful, and the cheese was taste____. Which suffix would you put at the end of taste so that it makes sense in the sentence?” Wait for the student to answer. Click for less to appear in the blank and to be circled. Say, “yes, you would add less to taste to make tasteless.” Click to have the sentence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Opera singers have very power____ voices. Say, “Opera singers have very power____ voices. Which suffix would you put at the end of power so that it makes sense in the sentence?” Wait for the student to answer. Click for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ful</a:t>
            </a:r>
            <a:r>
              <a:rPr lang="en-US" sz="1800" dirty="0">
                <a:effectLst/>
                <a:latin typeface="Comic Sans MS" panose="030F0702030302020204" pitchFamily="66" charset="0"/>
                <a:ea typeface="Calibri" panose="020F0502020204030204" pitchFamily="34" charset="0"/>
                <a:cs typeface="Calibri" panose="020F0502020204030204" pitchFamily="34" charset="0"/>
              </a:rPr>
              <a:t> to appear in the blank and to be circled. Say, “yes, you would add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ful</a:t>
            </a:r>
            <a:r>
              <a:rPr lang="en-US" sz="1800" dirty="0">
                <a:effectLst/>
                <a:latin typeface="Comic Sans MS" panose="030F0702030302020204" pitchFamily="66" charset="0"/>
                <a:ea typeface="Calibri" panose="020F0502020204030204" pitchFamily="34" charset="0"/>
                <a:cs typeface="Calibri" panose="020F0502020204030204" pitchFamily="34" charset="0"/>
              </a:rPr>
              <a:t> to power to make powerful.” Click to have the sentence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The student who picked up the books was very help___. Say, “The student who picked up the books was very help___. Which suffix would you put at the end of help so that it makes sense in the sentence?” Wait for the student to answer. Click for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ful</a:t>
            </a:r>
            <a:r>
              <a:rPr lang="en-US" sz="1800" dirty="0">
                <a:effectLst/>
                <a:latin typeface="Comic Sans MS" panose="030F0702030302020204" pitchFamily="66" charset="0"/>
                <a:ea typeface="Calibri" panose="020F0502020204030204" pitchFamily="34" charset="0"/>
                <a:cs typeface="Calibri" panose="020F0502020204030204" pitchFamily="34" charset="0"/>
              </a:rPr>
              <a:t> to appear in the blank and to be circled. Say, “yes, you would add </a:t>
            </a:r>
            <a:r>
              <a:rPr lang="en-US" sz="1800" dirty="0" err="1">
                <a:effectLst/>
                <a:latin typeface="Comic Sans MS" panose="030F0702030302020204" pitchFamily="66" charset="0"/>
                <a:ea typeface="Calibri" panose="020F0502020204030204" pitchFamily="34" charset="0"/>
                <a:cs typeface="Calibri" panose="020F0502020204030204" pitchFamily="34" charset="0"/>
              </a:rPr>
              <a:t>ful</a:t>
            </a:r>
            <a:r>
              <a:rPr lang="en-US" sz="1800" dirty="0">
                <a:effectLst/>
                <a:latin typeface="Comic Sans MS" panose="030F0702030302020204" pitchFamily="66" charset="0"/>
                <a:ea typeface="Calibri" panose="020F0502020204030204" pitchFamily="34" charset="0"/>
                <a:cs typeface="Calibri" panose="020F0502020204030204" pitchFamily="34" charset="0"/>
              </a:rPr>
              <a:t> to help to make helpful.” Click to have the sentence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The brave knight who fought the dragon was fear____. Say, “The brave knight who fought the dragon was fear____. Which suffix would you put at the end of fear so that it makes sense in the sentence?” Wait for the student to answer. Click for less to appear in the blank and to be circled. Say, “yes, you would add less to fear to make fearless.”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a:p>
        </p:txBody>
      </p:sp>
    </p:spTree>
    <p:extLst>
      <p:ext uri="{BB962C8B-B14F-4D97-AF65-F5344CB8AC3E}">
        <p14:creationId xmlns:p14="http://schemas.microsoft.com/office/powerpoint/2010/main" val="3624702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we are going to review types of sentences. There are 3 types of sentences; declarative, interrogative, and exclamatory.”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declarative sentence and the definition. Say, “A declarative sentence makes a statement. It tells you something.” Click to show the sentence. Say, “Bella went to the store. This sentence is telling you what Bella did. Declarative sentences end in a period.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interrogative sentence and the definition. Say, “An interrogative sentence asks a question.” Click to show the sentence. Say, “What store did Bella go to? This sentence is asking you what store she went to. Interrogative sentences end in a question mark.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exclamatory sentence and the definition. Say, “An exclamatory sentence makes an exclamation. It shows strong feeling.” Click to show the sentence. Say, “I love that store! This sentence is showing you how I feel about that store. Exclamatory sentences end in an exclamation mark.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a:p>
        </p:txBody>
      </p:sp>
    </p:spTree>
    <p:extLst>
      <p:ext uri="{BB962C8B-B14F-4D97-AF65-F5344CB8AC3E}">
        <p14:creationId xmlns:p14="http://schemas.microsoft.com/office/powerpoint/2010/main" val="151645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it is time to practice types of sentences. I will show you a sentence without its punctuation and you need to tell me if it is declarative, interrogative, or exclamatory.”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Oh no, I forgot my math book and choices. Say, “What type of sentence is this and what punctuation goes at the end of the sentence?” Wait for the student to answer. Click for exclamatory to be circled and the exclamation point to appear at the end of the sentence. Say, “yes, this is an exclamatory sentence, and an exclamation point goes at the end.” Click for the sentence and answers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I read a book for 15 minutes Say, “What type of sentence is this and what punctuation goes at the end of the sentence?” Wait for the student to answer. Click for declarative to be circled and the period to appear at the end of the sentence. Say, “yes, this is a declarative sentence, and a period goes at the end.” Click for the sentence and answers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What is the date today Say, “What type of sentence is this and what punctuation goes at the end of the sentence?” Wait for the student to answer. Click for interrogative to be circled and the question mark to appear at the end of the sentence. Say, “yes, this is an interrogative sentence, and a question mark goes at the end.” Click for the sentence and answers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I have two pets Say, “What type of sentence is this and what punctuation goes at the end of the sentence?” Wait for the student to answer. Click for declarative to be circled and the period to appear at the end of the sentence. Say, “yes, this is a declarative sentence, and a period goes at the end.” Click for the sentence and answers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Today will be a great day Say, “What type of sentence is this and what punctuation goes at the end of the sentence?” Wait for the student to answer. Click for exclamatory to be circled and the exclamation point to appear at the end of the sentence. Say, “yes, this is an exclamatory sentence, and an exclamation point goes at the end.” Click for the sentence and answers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Where is your homework Say, “What type of sentence is this and what punctuation goes at the end of the sentence?” Wait for the student to answer. Click for interrogative to be circled and the question mark to appear at the end of the sentence. Say, “yes, this is an interrogative sentence, and a question mark goes at the end.”</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3521461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“Now it’s time to review your vocabulary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vocabulary word and its definition. Say, “observe means to watch carefully.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vocabulary word and its definition. Say, “scatter means to cause to separate widely.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vocabulary word and its definition. Say, “magnetism is the property of attracting certain metals or producing a magnetic field.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vocabulary word and its definition. Say, “a magnet is a piece of some material that is able to attract iron.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vocabulary word and its definition. Say, “attract means to pull to or toward oneself or itself.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vocabulary word and its definition. Say, “repel means to push or drive back.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a:p>
        </p:txBody>
      </p:sp>
    </p:spTree>
    <p:extLst>
      <p:ext uri="{BB962C8B-B14F-4D97-AF65-F5344CB8AC3E}">
        <p14:creationId xmlns:p14="http://schemas.microsoft.com/office/powerpoint/2010/main" val="705954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“Now let’s practice our vocabulary words. I will read the definition and you have to choose the correct vocabulary word from the box.”</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vocabulary words.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definition. Say, “to cause to separate widely. What is the vocabulary word that goes with this definition?” Wait for the student to respond. Repeat the definition if necessary. Click for a line to go through scatter. Say, “yes, scatter means to cause to separate widely.” Click for the definition to disappear.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definition. Say, “to watch carefully. What is the vocabulary word that goes with this definition?” Wait for the student to respond. Repeat the definition if necessary. Click for a line to go through observe. Say, “yes, observe means to watch carefully.” Click for the definition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definition. Say, “a piece of some material that is able to attract iron. What is the vocabulary word that goes with this definition?” Wait for the student to respond. Repeat the definition if necessary. Click for a line to go through magnet. Say, “yes, a magnet is a piece of some material that is able to attract iron.” Click for the definition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definition. Say, “the property of attracting certain metals or producing a magnetic field. What is the vocabulary word that goes with this definition?” Wait for the student to respond. Repeat the definition if necessary. Click for a line to go through magnetism. </a:t>
            </a: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“yes, magnetism is the property of attracting certain metals or producing a magnetic field.” Click for the definition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definition. Say, “to push or drive back. What is the vocabulary word that goes with this definition?” Wait for the student to respond. Repeat the definition if necessary. Click for a line to go through repel. Say, “yes, repel means to push or drive back.” Click for the definition to disappear.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effectLst/>
              <a:latin typeface="Comic Sans MS" panose="030F0702030302020204" pitchFamily="66"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Times New Roman" panose="02020603050405020304" pitchFamily="18" charset="0"/>
              </a:rPr>
              <a:t>Click to show the definition. Say, “to pull to or toward oneself or itself. What is the vocabulary word that goes with this definition?” Wait for the student to respond. Repeat the definition if necessary. Click for a line to go through attract. Say, “yes, attract means to pull to or toward oneself or itself.”</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a:p>
        </p:txBody>
      </p:sp>
    </p:spTree>
    <p:extLst>
      <p:ext uri="{BB962C8B-B14F-4D97-AF65-F5344CB8AC3E}">
        <p14:creationId xmlns:p14="http://schemas.microsoft.com/office/powerpoint/2010/main" val="823413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text features and see if we can find them in the text you read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Magnet Fun</a:t>
            </a:r>
            <a:r>
              <a:rPr lang="en-US" sz="1800" b="1" dirty="0">
                <a:effectLst/>
                <a:latin typeface="Comic Sans MS" panose="030F0702030302020204" pitchFamily="66" charset="0"/>
                <a:ea typeface="Calibri" panose="020F0502020204030204" pitchFamily="34" charset="0"/>
                <a:cs typeface="Calibri" panose="020F0502020204030204" pitchFamily="34" charset="0"/>
              </a:rPr>
              <a: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heading and the definition. Say, “The purpose of a heading</a:t>
            </a:r>
            <a:r>
              <a:rPr lang="en-US" sz="1800" b="1" dirty="0">
                <a:effectLst/>
                <a:latin typeface="Comic Sans MS" panose="030F0702030302020204" pitchFamily="66" charset="0"/>
                <a:ea typeface="Calibri" panose="020F0502020204030204" pitchFamily="34" charset="0"/>
                <a:cs typeface="Calibri" panose="020F0502020204030204" pitchFamily="34" charset="0"/>
              </a:rPr>
              <a:t> </a:t>
            </a:r>
            <a:r>
              <a:rPr lang="en-US" sz="1800" dirty="0">
                <a:effectLst/>
                <a:latin typeface="Comic Sans MS" panose="030F0702030302020204" pitchFamily="66" charset="0"/>
                <a:ea typeface="Calibri" panose="020F0502020204030204" pitchFamily="34" charset="0"/>
                <a:cs typeface="Calibri" panose="020F0502020204030204" pitchFamily="34" charset="0"/>
              </a:rPr>
              <a:t>is to let the reader know what the next section will be about.”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 paragraph with a heading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All Shapes and Sizes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Magnets come in all shapes and sizes. They can be round or square. Some have a horseshoe shape. Some are shaped like donuts. Some magnets are tiny. Some are huge. Magnets can be painted different colors, too.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heading of this paragraph?” Wait for the student to answer. Say, “yes, it is All Shapes and Sizes. What do you think this paragraph is about?” Wait for the student to answer. Say, “yes, it is about magnets that come in all different shapes and sizes.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caption and the definition. Say, “a caption is a word, phrase, or sentence underneath an image that give more information about it.”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 picture with a caption.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“What is the caption for this picture?” Wait for the student to answer. Say, “yes, it giving you the information about the picture that a compass is powered by magnetism.” Click for it to disappear.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 page from the text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Magnet Fun. </a:t>
            </a:r>
            <a:r>
              <a:rPr lang="en-US" sz="1800" dirty="0">
                <a:effectLst/>
                <a:latin typeface="Comic Sans MS" panose="030F0702030302020204" pitchFamily="66" charset="0"/>
                <a:ea typeface="Calibri" panose="020F0502020204030204" pitchFamily="34" charset="0"/>
                <a:cs typeface="Calibri" panose="020F0502020204030204" pitchFamily="34" charset="0"/>
              </a:rPr>
              <a:t>Say, “What text features do you see on this page?” Wait for the student to answer. Say, “yes, there is a heading and a caption.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 page from the text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Magnet Fun. </a:t>
            </a:r>
            <a:r>
              <a:rPr lang="en-US" sz="1800" dirty="0">
                <a:effectLst/>
                <a:latin typeface="Comic Sans MS" panose="030F0702030302020204" pitchFamily="66" charset="0"/>
                <a:ea typeface="Calibri" panose="020F0502020204030204" pitchFamily="34" charset="0"/>
                <a:cs typeface="Calibri" panose="020F0502020204030204" pitchFamily="34" charset="0"/>
              </a:rPr>
              <a:t>Say, “What text features do you see on this page?” Wait for the student to answer. Say, “yes, there are 2 headings and a caption.</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a:p>
        </p:txBody>
      </p:sp>
    </p:spTree>
    <p:extLst>
      <p:ext uri="{BB962C8B-B14F-4D97-AF65-F5344CB8AC3E}">
        <p14:creationId xmlns:p14="http://schemas.microsoft.com/office/powerpoint/2010/main" val="2534117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of the magnet. Say, “This week you read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Magnet Fun</a:t>
            </a:r>
            <a:r>
              <a:rPr lang="en-US" sz="1800" dirty="0">
                <a:effectLst/>
                <a:latin typeface="Comic Sans MS" panose="030F0702030302020204" pitchFamily="66" charset="0"/>
                <a:ea typeface="Calibri" panose="020F0502020204030204" pitchFamily="34" charset="0"/>
                <a:cs typeface="Calibri" panose="020F0502020204030204" pitchFamily="34" charset="0"/>
              </a:rPr>
              <a:t>. This story is a non-fiction story. Do you remember what the main idea and details are of a story?” Wait for the student to answer. Say, “Correct, the main idea is what the story is mostly about, and the details support the main idea.”</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main idea of this story? (The main idea of the story is we are learning about magnets)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are some details that explain more about the main idea?” (There are many details in this text. The student should name 3)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Here are some examples of details from the text: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omic Sans MS" panose="030F0702030302020204" pitchFamily="66" charset="0"/>
                <a:ea typeface="Calibri" panose="020F0502020204030204" pitchFamily="34" charset="0"/>
                <a:cs typeface="Calibri" panose="020F0502020204030204" pitchFamily="34" charset="0"/>
              </a:rPr>
              <a:t>Magnets come in all shapes and sizes.</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omic Sans MS" panose="030F0702030302020204" pitchFamily="66" charset="0"/>
                <a:ea typeface="Calibri" panose="020F0502020204030204" pitchFamily="34" charset="0"/>
                <a:cs typeface="Calibri" panose="020F0502020204030204" pitchFamily="34" charset="0"/>
              </a:rPr>
              <a:t>Magnets are made of metal.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Comic Sans MS" panose="030F0702030302020204" pitchFamily="66" charset="0"/>
                <a:ea typeface="Calibri" panose="020F0502020204030204" pitchFamily="34" charset="0"/>
                <a:cs typeface="Calibri" panose="020F0502020204030204" pitchFamily="34" charset="0"/>
              </a:rPr>
              <a:t>Magnets can only attract an object made of iron, steel, cobalt, or nickel.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Symbol" panose="05050102010706020507" pitchFamily="18" charset="2"/>
              <a:buChar char=""/>
            </a:pPr>
            <a:r>
              <a:rPr lang="en-US" sz="1800" dirty="0">
                <a:effectLst/>
                <a:latin typeface="Comic Sans MS" panose="030F0702030302020204" pitchFamily="66" charset="0"/>
                <a:ea typeface="Calibri" panose="020F0502020204030204" pitchFamily="34" charset="0"/>
                <a:cs typeface="Calibri" panose="020F0502020204030204" pitchFamily="34" charset="0"/>
              </a:rPr>
              <a:t>All magnets have poles and opposite poles attract.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Symbol" panose="05050102010706020507" pitchFamily="18" charset="2"/>
              <a:buChar char=""/>
            </a:pPr>
            <a:r>
              <a:rPr lang="en-US" sz="1800" dirty="0">
                <a:effectLst/>
                <a:latin typeface="Comic Sans MS" panose="030F0702030302020204" pitchFamily="66" charset="0"/>
                <a:ea typeface="Calibri" panose="020F0502020204030204" pitchFamily="34" charset="0"/>
                <a:cs typeface="Calibri" panose="020F0502020204030204" pitchFamily="34" charset="0"/>
              </a:rPr>
              <a:t>Earth is a huge magnet, and like other magnets, it has a north and a south pole.</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9</a:t>
            </a:fld>
            <a:endParaRPr lang="en-US"/>
          </a:p>
        </p:txBody>
      </p:sp>
    </p:spTree>
    <p:extLst>
      <p:ext uri="{BB962C8B-B14F-4D97-AF65-F5344CB8AC3E}">
        <p14:creationId xmlns:p14="http://schemas.microsoft.com/office/powerpoint/2010/main" val="1741262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6.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685800" y="1530435"/>
            <a:ext cx="7772400" cy="1470025"/>
          </a:xfrm>
        </p:spPr>
        <p:txBody>
          <a:bodyPr>
            <a:normAutofit/>
          </a:bodyPr>
          <a:lstStyle/>
          <a:p>
            <a:r>
              <a:rPr lang="en-US" sz="6000" b="1" dirty="0">
                <a:effectLst/>
                <a:latin typeface="Comic Sans MS" panose="030F0702030302020204" pitchFamily="66" charset="0"/>
                <a:ea typeface="Calibri" panose="020F0502020204030204" pitchFamily="34" charset="0"/>
                <a:cs typeface="Calibri" panose="020F0502020204030204" pitchFamily="34" charset="0"/>
              </a:rPr>
              <a:t>Attraction</a:t>
            </a:r>
            <a:endParaRPr lang="en-US" sz="6000" dirty="0">
              <a:latin typeface="Comic Sans MS" panose="030F0902030302020204" pitchFamily="66" charset="0"/>
            </a:endParaRPr>
          </a:p>
        </p:txBody>
      </p:sp>
      <p:sp>
        <p:nvSpPr>
          <p:cNvPr id="4" name="Subtitle 2">
            <a:extLst>
              <a:ext uri="{FF2B5EF4-FFF2-40B4-BE49-F238E27FC236}">
                <a16:creationId xmlns:a16="http://schemas.microsoft.com/office/drawing/2014/main" id="{67E68F0C-9294-4437-854A-A402A9D71198}"/>
              </a:ext>
            </a:extLst>
          </p:cNvPr>
          <p:cNvSpPr>
            <a:spLocks noGrp="1"/>
          </p:cNvSpPr>
          <p:nvPr>
            <p:ph type="subTitle" idx="1"/>
          </p:nvPr>
        </p:nvSpPr>
        <p:spPr>
          <a:xfrm>
            <a:off x="685800" y="2865437"/>
            <a:ext cx="7948246" cy="1752600"/>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Magnetic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Gravitational Suffix less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ful</a:t>
            </a:r>
            <a:r>
              <a:rPr lang="en-US" sz="4400" b="1" dirty="0">
                <a:effectLst/>
                <a:latin typeface="Comic Sans MS" panose="030F0702030302020204" pitchFamily="66" charset="0"/>
                <a:ea typeface="Calibri" panose="020F0502020204030204" pitchFamily="34" charset="0"/>
                <a:cs typeface="Calibri" panose="020F0502020204030204" pitchFamily="34" charset="0"/>
              </a:rPr>
              <a:t> Review</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F91E1F16-E2BB-434F-8B36-8F575F424D73}"/>
              </a:ext>
            </a:extLst>
          </p:cNvPr>
          <p:cNvSpPr txBox="1"/>
          <p:nvPr/>
        </p:nvSpPr>
        <p:spPr>
          <a:xfrm>
            <a:off x="3534033" y="1461517"/>
            <a:ext cx="2075934" cy="1323439"/>
          </a:xfrm>
          <a:prstGeom prst="rect">
            <a:avLst/>
          </a:prstGeom>
          <a:noFill/>
        </p:spPr>
        <p:txBody>
          <a:bodyPr wrap="square">
            <a:spAutoFit/>
          </a:bodyPr>
          <a:lstStyle/>
          <a:p>
            <a:r>
              <a:rPr kumimoji="0" lang="en-US" sz="8000" b="1"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less</a:t>
            </a:r>
            <a:endParaRPr lang="en-US" sz="8000" b="1" dirty="0"/>
          </a:p>
        </p:txBody>
      </p:sp>
      <p:sp>
        <p:nvSpPr>
          <p:cNvPr id="5" name="TextBox 4">
            <a:extLst>
              <a:ext uri="{FF2B5EF4-FFF2-40B4-BE49-F238E27FC236}">
                <a16:creationId xmlns:a16="http://schemas.microsoft.com/office/drawing/2014/main" id="{A3B70421-E94C-45C6-B94D-FABFE9A4DB49}"/>
              </a:ext>
            </a:extLst>
          </p:cNvPr>
          <p:cNvSpPr txBox="1"/>
          <p:nvPr/>
        </p:nvSpPr>
        <p:spPr>
          <a:xfrm>
            <a:off x="1742302" y="2581699"/>
            <a:ext cx="6339017" cy="1200329"/>
          </a:xfrm>
          <a:prstGeom prst="rect">
            <a:avLst/>
          </a:prstGeom>
          <a:noFill/>
        </p:spPr>
        <p:txBody>
          <a:bodyPr wrap="square">
            <a:spAutoFit/>
          </a:bodyPr>
          <a:lstStyle/>
          <a:p>
            <a:r>
              <a:rPr kumimoji="0" lang="en-US" sz="72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means without</a:t>
            </a:r>
            <a:endParaRPr lang="en-US" sz="7200" dirty="0"/>
          </a:p>
        </p:txBody>
      </p:sp>
      <p:pic>
        <p:nvPicPr>
          <p:cNvPr id="7" name="Graphic 6" descr="Rainbow outline">
            <a:extLst>
              <a:ext uri="{FF2B5EF4-FFF2-40B4-BE49-F238E27FC236}">
                <a16:creationId xmlns:a16="http://schemas.microsoft.com/office/drawing/2014/main" id="{16F4C4D1-C046-4CA2-847C-FD04A26626E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81914" y="2784956"/>
            <a:ext cx="4609071" cy="4609071"/>
          </a:xfrm>
          <a:prstGeom prst="rect">
            <a:avLst/>
          </a:prstGeom>
        </p:spPr>
      </p:pic>
      <p:sp>
        <p:nvSpPr>
          <p:cNvPr id="8" name="TextBox 7">
            <a:extLst>
              <a:ext uri="{FF2B5EF4-FFF2-40B4-BE49-F238E27FC236}">
                <a16:creationId xmlns:a16="http://schemas.microsoft.com/office/drawing/2014/main" id="{B0DDBEB8-2FB0-47C9-BBDC-BD96C7FEB092}"/>
              </a:ext>
            </a:extLst>
          </p:cNvPr>
          <p:cNvSpPr txBox="1"/>
          <p:nvPr/>
        </p:nvSpPr>
        <p:spPr>
          <a:xfrm>
            <a:off x="4911810" y="4196154"/>
            <a:ext cx="4359875" cy="1200329"/>
          </a:xfrm>
          <a:prstGeom prst="rect">
            <a:avLst/>
          </a:prstGeom>
          <a:noFill/>
        </p:spPr>
        <p:txBody>
          <a:bodyPr wrap="square">
            <a:spAutoFit/>
          </a:bodyPr>
          <a:lstStyle/>
          <a:p>
            <a:r>
              <a:rPr kumimoji="0" lang="en-US" sz="7200" b="1"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colorless</a:t>
            </a:r>
            <a:endParaRPr lang="en-US" sz="7200" b="1" dirty="0"/>
          </a:p>
        </p:txBody>
      </p:sp>
      <p:sp>
        <p:nvSpPr>
          <p:cNvPr id="9" name="TextBox 8">
            <a:extLst>
              <a:ext uri="{FF2B5EF4-FFF2-40B4-BE49-F238E27FC236}">
                <a16:creationId xmlns:a16="http://schemas.microsoft.com/office/drawing/2014/main" id="{04E42564-E447-49C0-8FDE-2D14CA7DBFB3}"/>
              </a:ext>
            </a:extLst>
          </p:cNvPr>
          <p:cNvSpPr txBox="1"/>
          <p:nvPr/>
        </p:nvSpPr>
        <p:spPr>
          <a:xfrm>
            <a:off x="3731742" y="1568071"/>
            <a:ext cx="2075934" cy="1323439"/>
          </a:xfrm>
          <a:prstGeom prst="rect">
            <a:avLst/>
          </a:prstGeom>
          <a:noFill/>
        </p:spPr>
        <p:txBody>
          <a:bodyPr wrap="square">
            <a:spAutoFit/>
          </a:bodyPr>
          <a:lstStyle/>
          <a:p>
            <a:r>
              <a:rPr kumimoji="0" lang="en-US" sz="8000" b="1" i="0" u="none" strike="noStrike" kern="1200" cap="none" spc="0" normalizeH="0" baseline="0" noProof="0" dirty="0" err="1">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ful</a:t>
            </a:r>
            <a:endParaRPr lang="en-US" sz="8000" b="1" dirty="0"/>
          </a:p>
        </p:txBody>
      </p:sp>
      <p:pic>
        <p:nvPicPr>
          <p:cNvPr id="11" name="Graphic 10" descr="colorful rainbow">
            <a:extLst>
              <a:ext uri="{FF2B5EF4-FFF2-40B4-BE49-F238E27FC236}">
                <a16:creationId xmlns:a16="http://schemas.microsoft.com/office/drawing/2014/main" id="{D7CC12ED-1EF1-4414-8371-88DC6E22F107}"/>
              </a:ext>
            </a:extLst>
          </p:cNvPr>
          <p:cNvPicPr>
            <a:picLocks noChangeAspect="1"/>
          </p:cNvPicPr>
          <p:nvPr/>
        </p:nvPicPr>
        <p:blipFill>
          <a:blip r:embed="rId5"/>
          <a:srcRect/>
          <a:stretch/>
        </p:blipFill>
        <p:spPr>
          <a:xfrm>
            <a:off x="1442350" y="3777838"/>
            <a:ext cx="3029667" cy="3029667"/>
          </a:xfrm>
          <a:prstGeom prst="rect">
            <a:avLst/>
          </a:prstGeom>
        </p:spPr>
      </p:pic>
      <p:sp>
        <p:nvSpPr>
          <p:cNvPr id="10" name="TextBox 9">
            <a:extLst>
              <a:ext uri="{FF2B5EF4-FFF2-40B4-BE49-F238E27FC236}">
                <a16:creationId xmlns:a16="http://schemas.microsoft.com/office/drawing/2014/main" id="{37A54A60-C176-459C-B575-4BF918D3DDA6}"/>
              </a:ext>
            </a:extLst>
          </p:cNvPr>
          <p:cNvSpPr txBox="1"/>
          <p:nvPr/>
        </p:nvSpPr>
        <p:spPr>
          <a:xfrm>
            <a:off x="1742302" y="2506654"/>
            <a:ext cx="6339017" cy="1200329"/>
          </a:xfrm>
          <a:prstGeom prst="rect">
            <a:avLst/>
          </a:prstGeom>
          <a:noFill/>
        </p:spPr>
        <p:txBody>
          <a:bodyPr wrap="square">
            <a:spAutoFit/>
          </a:bodyPr>
          <a:lstStyle/>
          <a:p>
            <a:r>
              <a:rPr kumimoji="0" lang="en-US" sz="72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means full of</a:t>
            </a:r>
            <a:endParaRPr lang="en-US" sz="7200" dirty="0"/>
          </a:p>
        </p:txBody>
      </p:sp>
      <p:sp>
        <p:nvSpPr>
          <p:cNvPr id="12" name="TextBox 11">
            <a:extLst>
              <a:ext uri="{FF2B5EF4-FFF2-40B4-BE49-F238E27FC236}">
                <a16:creationId xmlns:a16="http://schemas.microsoft.com/office/drawing/2014/main" id="{EE33C272-4930-4FCB-99D1-6F91FE5A7DF8}"/>
              </a:ext>
            </a:extLst>
          </p:cNvPr>
          <p:cNvSpPr txBox="1"/>
          <p:nvPr/>
        </p:nvSpPr>
        <p:spPr>
          <a:xfrm>
            <a:off x="5001398" y="4180635"/>
            <a:ext cx="4359875" cy="1200329"/>
          </a:xfrm>
          <a:prstGeom prst="rect">
            <a:avLst/>
          </a:prstGeom>
          <a:noFill/>
        </p:spPr>
        <p:txBody>
          <a:bodyPr wrap="square">
            <a:spAutoFit/>
          </a:bodyPr>
          <a:lstStyle/>
          <a:p>
            <a:r>
              <a:rPr kumimoji="0" lang="en-US" sz="7200" b="1" i="0" u="none" strike="noStrike" kern="1200" cap="none" spc="0" normalizeH="0" baseline="0" noProof="0" dirty="0">
                <a:ln>
                  <a:noFill/>
                </a:ln>
                <a:solidFill>
                  <a:srgbClr val="D60093"/>
                </a:solidFill>
                <a:effectLst/>
                <a:uLnTx/>
                <a:uFillTx/>
                <a:latin typeface="Comic Sans MS" panose="030F0702030302020204" pitchFamily="66" charset="0"/>
                <a:ea typeface="Calibri" panose="020F0502020204030204" pitchFamily="34" charset="0"/>
                <a:cs typeface="Calibri" panose="020F0502020204030204" pitchFamily="34" charset="0"/>
              </a:rPr>
              <a:t>colorful</a:t>
            </a:r>
            <a:endParaRPr lang="en-US" sz="7200" b="1" dirty="0">
              <a:solidFill>
                <a:srgbClr val="D60093"/>
              </a:solidFill>
            </a:endParaRPr>
          </a:p>
        </p:txBody>
      </p:sp>
    </p:spTree>
    <p:extLst>
      <p:ext uri="{BB962C8B-B14F-4D97-AF65-F5344CB8AC3E}">
        <p14:creationId xmlns:p14="http://schemas.microsoft.com/office/powerpoint/2010/main" val="2708519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down)">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xit" presetSubtype="4" fill="hold" grpId="1" nodeType="clickEffect">
                                  <p:stCondLst>
                                    <p:cond delay="0"/>
                                  </p:stCondLst>
                                  <p:childTnLst>
                                    <p:animEffect transition="out" filter="wipe(down)">
                                      <p:cBhvr>
                                        <p:cTn id="22" dur="500"/>
                                        <p:tgtEl>
                                          <p:spTgt spid="5"/>
                                        </p:tgtEl>
                                      </p:cBhvr>
                                    </p:animEffect>
                                    <p:set>
                                      <p:cBhvr>
                                        <p:cTn id="23" dur="1" fill="hold">
                                          <p:stCondLst>
                                            <p:cond delay="499"/>
                                          </p:stCondLst>
                                        </p:cTn>
                                        <p:tgtEl>
                                          <p:spTgt spid="5"/>
                                        </p:tgtEl>
                                        <p:attrNameLst>
                                          <p:attrName>style.visibility</p:attrName>
                                        </p:attrNameLst>
                                      </p:cBhvr>
                                      <p:to>
                                        <p:strVal val="hidden"/>
                                      </p:to>
                                    </p:set>
                                  </p:childTnLst>
                                </p:cTn>
                              </p:par>
                              <p:par>
                                <p:cTn id="24" presetID="22" presetClass="exit" presetSubtype="4" fill="hold" nodeType="withEffect">
                                  <p:stCondLst>
                                    <p:cond delay="0"/>
                                  </p:stCondLst>
                                  <p:childTnLst>
                                    <p:animEffect transition="out" filter="wipe(down)">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par>
                                <p:cTn id="27" presetID="22" presetClass="exit" presetSubtype="4" fill="hold" grpId="1" nodeType="withEffect">
                                  <p:stCondLst>
                                    <p:cond delay="0"/>
                                  </p:stCondLst>
                                  <p:childTnLst>
                                    <p:animEffect transition="out" filter="wipe(down)">
                                      <p:cBhvr>
                                        <p:cTn id="28" dur="500"/>
                                        <p:tgtEl>
                                          <p:spTgt spid="8"/>
                                        </p:tgtEl>
                                      </p:cBhvr>
                                    </p:animEffect>
                                    <p:set>
                                      <p:cBhvr>
                                        <p:cTn id="29" dur="1" fill="hold">
                                          <p:stCondLst>
                                            <p:cond delay="499"/>
                                          </p:stCondLst>
                                        </p:cTn>
                                        <p:tgtEl>
                                          <p:spTgt spid="8"/>
                                        </p:tgtEl>
                                        <p:attrNameLst>
                                          <p:attrName>style.visibility</p:attrName>
                                        </p:attrNameLst>
                                      </p:cBhvr>
                                      <p:to>
                                        <p:strVal val="hidden"/>
                                      </p:to>
                                    </p:set>
                                  </p:childTnLst>
                                </p:cTn>
                              </p:par>
                              <p:par>
                                <p:cTn id="30" presetID="22" presetClass="exit" presetSubtype="4" fill="hold" grpId="1" nodeType="withEffect">
                                  <p:stCondLst>
                                    <p:cond delay="0"/>
                                  </p:stCondLst>
                                  <p:childTnLst>
                                    <p:animEffect transition="out" filter="wipe(down)">
                                      <p:cBhvr>
                                        <p:cTn id="31" dur="500"/>
                                        <p:tgtEl>
                                          <p:spTgt spid="4"/>
                                        </p:tgtEl>
                                      </p:cBhvr>
                                    </p:animEffect>
                                    <p:set>
                                      <p:cBhvr>
                                        <p:cTn id="32" dur="1" fill="hold">
                                          <p:stCondLst>
                                            <p:cond delay="499"/>
                                          </p:stCondLst>
                                        </p:cTn>
                                        <p:tgtEl>
                                          <p:spTgt spid="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down)">
                                      <p:cBhvr>
                                        <p:cTn id="37" dur="500"/>
                                        <p:tgtEl>
                                          <p:spTgt spid="9"/>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ipe(down)">
                                      <p:cBhvr>
                                        <p:cTn id="40" dur="5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00"/>
                                        <p:tgtEl>
                                          <p:spTgt spid="11"/>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wipe(down)">
                                      <p:cBhvr>
                                        <p:cTn id="4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8" grpId="0"/>
      <p:bldP spid="8" grpId="1"/>
      <p:bldP spid="9" grpId="0"/>
      <p:bldP spid="10"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Focus on Suffixes less and </a:t>
            </a:r>
            <a:r>
              <a:rPr lang="en-US" sz="4400" b="1" dirty="0" err="1">
                <a:effectLst/>
                <a:latin typeface="Comic Sans MS" panose="030F0702030302020204" pitchFamily="66" charset="0"/>
                <a:ea typeface="Calibri" panose="020F0502020204030204" pitchFamily="34" charset="0"/>
                <a:cs typeface="Calibri" panose="020F0502020204030204" pitchFamily="34" charset="0"/>
              </a:rPr>
              <a:t>ful</a:t>
            </a:r>
            <a:r>
              <a:rPr lang="en-US" sz="4400" b="1" dirty="0">
                <a:effectLst/>
                <a:latin typeface="Comic Sans MS" panose="030F0702030302020204" pitchFamily="66" charset="0"/>
                <a:ea typeface="Calibri" panose="020F0502020204030204" pitchFamily="34" charset="0"/>
                <a:cs typeface="Calibri" panose="020F0502020204030204" pitchFamily="34" charset="0"/>
              </a:rPr>
              <a:t>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CADB3B41-1797-4DAC-B04A-6240B7C832A6}"/>
              </a:ext>
            </a:extLst>
          </p:cNvPr>
          <p:cNvSpPr txBox="1"/>
          <p:nvPr/>
        </p:nvSpPr>
        <p:spPr>
          <a:xfrm>
            <a:off x="710389" y="2393509"/>
            <a:ext cx="8229600" cy="1569660"/>
          </a:xfrm>
          <a:prstGeom prst="rect">
            <a:avLst/>
          </a:prstGeom>
          <a:noFill/>
        </p:spPr>
        <p:txBody>
          <a:bodyPr wrap="square">
            <a:spAutoFit/>
          </a:bodyPr>
          <a:lstStyle/>
          <a:p>
            <a:r>
              <a:rPr kumimoji="0" lang="en-US" sz="48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The pizza was awful, and the cheese was taste____. </a:t>
            </a:r>
            <a:endParaRPr lang="en-US" sz="4800" dirty="0"/>
          </a:p>
        </p:txBody>
      </p:sp>
      <p:sp>
        <p:nvSpPr>
          <p:cNvPr id="5" name="TextBox 4">
            <a:extLst>
              <a:ext uri="{FF2B5EF4-FFF2-40B4-BE49-F238E27FC236}">
                <a16:creationId xmlns:a16="http://schemas.microsoft.com/office/drawing/2014/main" id="{B3D7A55F-0F5B-44A1-8F54-75C3ABA0C5A3}"/>
              </a:ext>
            </a:extLst>
          </p:cNvPr>
          <p:cNvSpPr txBox="1"/>
          <p:nvPr/>
        </p:nvSpPr>
        <p:spPr>
          <a:xfrm>
            <a:off x="6874730" y="3132172"/>
            <a:ext cx="1291590" cy="830997"/>
          </a:xfrm>
          <a:prstGeom prst="rect">
            <a:avLst/>
          </a:prstGeom>
          <a:noFill/>
        </p:spPr>
        <p:txBody>
          <a:bodyPr wrap="square">
            <a:spAutoFit/>
          </a:bodyPr>
          <a:lstStyle/>
          <a:p>
            <a:r>
              <a:rPr lang="en-US" sz="4800" b="1" dirty="0">
                <a:solidFill>
                  <a:srgbClr val="00B050"/>
                </a:solidFill>
                <a:latin typeface="Comic Sans MS" panose="030F0702030302020204" pitchFamily="66" charset="0"/>
                <a:cs typeface="Calibri" panose="020F0502020204030204" pitchFamily="34" charset="0"/>
              </a:rPr>
              <a:t>less</a:t>
            </a:r>
            <a:endParaRPr lang="en-US" sz="4800" b="1" dirty="0">
              <a:solidFill>
                <a:srgbClr val="00B050"/>
              </a:solidFill>
            </a:endParaRPr>
          </a:p>
        </p:txBody>
      </p:sp>
      <p:sp>
        <p:nvSpPr>
          <p:cNvPr id="6" name="TextBox 5">
            <a:extLst>
              <a:ext uri="{FF2B5EF4-FFF2-40B4-BE49-F238E27FC236}">
                <a16:creationId xmlns:a16="http://schemas.microsoft.com/office/drawing/2014/main" id="{4D7E9B5D-686B-4DB0-BD04-DA38DE86E653}"/>
              </a:ext>
            </a:extLst>
          </p:cNvPr>
          <p:cNvSpPr txBox="1"/>
          <p:nvPr/>
        </p:nvSpPr>
        <p:spPr>
          <a:xfrm>
            <a:off x="5215890" y="4469740"/>
            <a:ext cx="2705100" cy="1446550"/>
          </a:xfrm>
          <a:prstGeom prst="rect">
            <a:avLst/>
          </a:prstGeom>
          <a:noFill/>
        </p:spPr>
        <p:txBody>
          <a:bodyPr wrap="square">
            <a:spAutoFit/>
          </a:bodyPr>
          <a:lstStyle/>
          <a:p>
            <a:r>
              <a:rPr kumimoji="0" lang="en-US" sz="88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less</a:t>
            </a:r>
            <a:endParaRPr lang="en-US" sz="8800" dirty="0"/>
          </a:p>
        </p:txBody>
      </p:sp>
      <p:sp>
        <p:nvSpPr>
          <p:cNvPr id="7" name="TextBox 6">
            <a:extLst>
              <a:ext uri="{FF2B5EF4-FFF2-40B4-BE49-F238E27FC236}">
                <a16:creationId xmlns:a16="http://schemas.microsoft.com/office/drawing/2014/main" id="{6D6F6078-307C-4C13-B1E0-A0A4DF141BB4}"/>
              </a:ext>
            </a:extLst>
          </p:cNvPr>
          <p:cNvSpPr txBox="1"/>
          <p:nvPr/>
        </p:nvSpPr>
        <p:spPr>
          <a:xfrm>
            <a:off x="1584960" y="4443996"/>
            <a:ext cx="1965960" cy="1446550"/>
          </a:xfrm>
          <a:prstGeom prst="rect">
            <a:avLst/>
          </a:prstGeom>
          <a:noFill/>
        </p:spPr>
        <p:txBody>
          <a:bodyPr wrap="square">
            <a:spAutoFit/>
          </a:bodyPr>
          <a:lstStyle/>
          <a:p>
            <a:r>
              <a:rPr kumimoji="0" lang="en-US" sz="8800" b="0" i="0" u="none" strike="noStrike" kern="1200" cap="none" spc="0" normalizeH="0" baseline="0" noProof="0" dirty="0" err="1">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ful</a:t>
            </a:r>
            <a:endParaRPr lang="en-US" sz="8800" dirty="0"/>
          </a:p>
        </p:txBody>
      </p:sp>
      <p:sp>
        <p:nvSpPr>
          <p:cNvPr id="8" name="Oval 7" descr="blue oval around correct answer">
            <a:extLst>
              <a:ext uri="{FF2B5EF4-FFF2-40B4-BE49-F238E27FC236}">
                <a16:creationId xmlns:a16="http://schemas.microsoft.com/office/drawing/2014/main" id="{2CCC541B-983F-4ED1-B656-D616629ED1F5}"/>
              </a:ext>
            </a:extLst>
          </p:cNvPr>
          <p:cNvSpPr/>
          <p:nvPr/>
        </p:nvSpPr>
        <p:spPr>
          <a:xfrm>
            <a:off x="805815" y="4292990"/>
            <a:ext cx="3246120" cy="1569660"/>
          </a:xfrm>
          <a:prstGeom prst="ellipse">
            <a:avLst/>
          </a:prstGeom>
          <a:noFill/>
          <a:ln w="57150">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58A7F47-F81D-4474-9EFC-2C07C936B9EC}"/>
              </a:ext>
            </a:extLst>
          </p:cNvPr>
          <p:cNvSpPr txBox="1"/>
          <p:nvPr/>
        </p:nvSpPr>
        <p:spPr>
          <a:xfrm>
            <a:off x="710389" y="2308324"/>
            <a:ext cx="8229600" cy="1569660"/>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Opera singers have very power____</a:t>
            </a:r>
            <a:r>
              <a:rPr kumimoji="0" lang="en-US" sz="48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 </a:t>
            </a:r>
            <a:endParaRPr lang="en-US" sz="4800" dirty="0"/>
          </a:p>
        </p:txBody>
      </p:sp>
      <p:sp>
        <p:nvSpPr>
          <p:cNvPr id="10" name="Oval 9" descr="blue oval around correct answer">
            <a:extLst>
              <a:ext uri="{FF2B5EF4-FFF2-40B4-BE49-F238E27FC236}">
                <a16:creationId xmlns:a16="http://schemas.microsoft.com/office/drawing/2014/main" id="{04276768-94F9-48DA-B07A-9BB103FA34CB}"/>
              </a:ext>
            </a:extLst>
          </p:cNvPr>
          <p:cNvSpPr/>
          <p:nvPr/>
        </p:nvSpPr>
        <p:spPr>
          <a:xfrm>
            <a:off x="4613910" y="4443996"/>
            <a:ext cx="3246120" cy="1569660"/>
          </a:xfrm>
          <a:prstGeom prst="ellipse">
            <a:avLst/>
          </a:prstGeom>
          <a:noFill/>
          <a:ln w="57150">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5B43E72-F2A2-4FDE-8809-D687A9E6848E}"/>
              </a:ext>
            </a:extLst>
          </p:cNvPr>
          <p:cNvSpPr txBox="1"/>
          <p:nvPr/>
        </p:nvSpPr>
        <p:spPr>
          <a:xfrm>
            <a:off x="2584909" y="2998260"/>
            <a:ext cx="1291590" cy="830997"/>
          </a:xfrm>
          <a:prstGeom prst="rect">
            <a:avLst/>
          </a:prstGeom>
          <a:noFill/>
        </p:spPr>
        <p:txBody>
          <a:bodyPr wrap="square">
            <a:spAutoFit/>
          </a:bodyPr>
          <a:lstStyle/>
          <a:p>
            <a:r>
              <a:rPr lang="en-US" sz="4800" b="1" dirty="0" err="1">
                <a:solidFill>
                  <a:srgbClr val="00B050"/>
                </a:solidFill>
                <a:latin typeface="Comic Sans MS" panose="030F0702030302020204" pitchFamily="66" charset="0"/>
                <a:cs typeface="Calibri" panose="020F0502020204030204" pitchFamily="34" charset="0"/>
              </a:rPr>
              <a:t>ful</a:t>
            </a:r>
            <a:endParaRPr lang="en-US" sz="4800" b="1" dirty="0">
              <a:solidFill>
                <a:srgbClr val="00B050"/>
              </a:solidFill>
            </a:endParaRPr>
          </a:p>
        </p:txBody>
      </p:sp>
      <p:sp>
        <p:nvSpPr>
          <p:cNvPr id="12" name="TextBox 11">
            <a:extLst>
              <a:ext uri="{FF2B5EF4-FFF2-40B4-BE49-F238E27FC236}">
                <a16:creationId xmlns:a16="http://schemas.microsoft.com/office/drawing/2014/main" id="{B5FC0344-283D-4E5A-8340-A7138D2F9579}"/>
              </a:ext>
            </a:extLst>
          </p:cNvPr>
          <p:cNvSpPr txBox="1"/>
          <p:nvPr/>
        </p:nvSpPr>
        <p:spPr>
          <a:xfrm>
            <a:off x="1101090" y="1854691"/>
            <a:ext cx="8229600" cy="2308324"/>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The brave knight who fought the dragon was fear____. </a:t>
            </a:r>
            <a:endParaRPr lang="en-US" sz="4800" dirty="0"/>
          </a:p>
        </p:txBody>
      </p:sp>
      <p:sp>
        <p:nvSpPr>
          <p:cNvPr id="13" name="Oval 12" descr="blue oval around correct answer">
            <a:extLst>
              <a:ext uri="{FF2B5EF4-FFF2-40B4-BE49-F238E27FC236}">
                <a16:creationId xmlns:a16="http://schemas.microsoft.com/office/drawing/2014/main" id="{E49DA302-BA33-4F05-A852-181814DCEED2}"/>
              </a:ext>
            </a:extLst>
          </p:cNvPr>
          <p:cNvSpPr/>
          <p:nvPr/>
        </p:nvSpPr>
        <p:spPr>
          <a:xfrm>
            <a:off x="4552950" y="4408185"/>
            <a:ext cx="3246120" cy="1569660"/>
          </a:xfrm>
          <a:prstGeom prst="ellipse">
            <a:avLst/>
          </a:prstGeom>
          <a:noFill/>
          <a:ln w="57150">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55AD59BE-2D5A-4582-82E0-3B07DDF13195}"/>
              </a:ext>
            </a:extLst>
          </p:cNvPr>
          <p:cNvSpPr txBox="1"/>
          <p:nvPr/>
        </p:nvSpPr>
        <p:spPr>
          <a:xfrm>
            <a:off x="1789145" y="3247891"/>
            <a:ext cx="1291590" cy="830997"/>
          </a:xfrm>
          <a:prstGeom prst="rect">
            <a:avLst/>
          </a:prstGeom>
          <a:noFill/>
        </p:spPr>
        <p:txBody>
          <a:bodyPr wrap="square">
            <a:spAutoFit/>
          </a:bodyPr>
          <a:lstStyle/>
          <a:p>
            <a:r>
              <a:rPr lang="en-US" sz="4800" b="1" dirty="0" err="1">
                <a:solidFill>
                  <a:srgbClr val="00B050"/>
                </a:solidFill>
                <a:latin typeface="Comic Sans MS" panose="030F0702030302020204" pitchFamily="66" charset="0"/>
                <a:cs typeface="Calibri" panose="020F0502020204030204" pitchFamily="34" charset="0"/>
              </a:rPr>
              <a:t>ful</a:t>
            </a:r>
            <a:endParaRPr lang="en-US" sz="4800" b="1" dirty="0">
              <a:solidFill>
                <a:srgbClr val="00B050"/>
              </a:solidFill>
            </a:endParaRPr>
          </a:p>
        </p:txBody>
      </p:sp>
      <p:sp>
        <p:nvSpPr>
          <p:cNvPr id="15" name="TextBox 14">
            <a:extLst>
              <a:ext uri="{FF2B5EF4-FFF2-40B4-BE49-F238E27FC236}">
                <a16:creationId xmlns:a16="http://schemas.microsoft.com/office/drawing/2014/main" id="{96CDDB83-E17B-4B63-B6B1-B61646B01DD6}"/>
              </a:ext>
            </a:extLst>
          </p:cNvPr>
          <p:cNvSpPr txBox="1"/>
          <p:nvPr/>
        </p:nvSpPr>
        <p:spPr>
          <a:xfrm>
            <a:off x="457200" y="1844098"/>
            <a:ext cx="8229600" cy="2308324"/>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The student who picked up the books was very help___. </a:t>
            </a:r>
            <a:endParaRPr lang="en-US" sz="4800" dirty="0"/>
          </a:p>
        </p:txBody>
      </p:sp>
      <p:sp>
        <p:nvSpPr>
          <p:cNvPr id="16" name="Oval 15" descr="blue oval around correct answer">
            <a:extLst>
              <a:ext uri="{FF2B5EF4-FFF2-40B4-BE49-F238E27FC236}">
                <a16:creationId xmlns:a16="http://schemas.microsoft.com/office/drawing/2014/main" id="{2019B94B-740A-4415-AB69-00C065CC6436}"/>
              </a:ext>
            </a:extLst>
          </p:cNvPr>
          <p:cNvSpPr/>
          <p:nvPr/>
        </p:nvSpPr>
        <p:spPr>
          <a:xfrm>
            <a:off x="805815" y="4290896"/>
            <a:ext cx="3246120" cy="1569660"/>
          </a:xfrm>
          <a:prstGeom prst="ellipse">
            <a:avLst/>
          </a:prstGeom>
          <a:noFill/>
          <a:ln w="57150">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DC6AFE83-0590-4964-BC82-C9CFB32D7841}"/>
              </a:ext>
            </a:extLst>
          </p:cNvPr>
          <p:cNvSpPr txBox="1"/>
          <p:nvPr/>
        </p:nvSpPr>
        <p:spPr>
          <a:xfrm>
            <a:off x="2572702" y="3257573"/>
            <a:ext cx="1291590" cy="830997"/>
          </a:xfrm>
          <a:prstGeom prst="rect">
            <a:avLst/>
          </a:prstGeom>
          <a:noFill/>
        </p:spPr>
        <p:txBody>
          <a:bodyPr wrap="square">
            <a:spAutoFit/>
          </a:bodyPr>
          <a:lstStyle/>
          <a:p>
            <a:r>
              <a:rPr lang="en-US" sz="4800" b="1" dirty="0">
                <a:solidFill>
                  <a:srgbClr val="00B050"/>
                </a:solidFill>
                <a:latin typeface="Comic Sans MS" panose="030F0702030302020204" pitchFamily="66" charset="0"/>
                <a:cs typeface="Calibri" panose="020F0502020204030204" pitchFamily="34" charset="0"/>
              </a:rPr>
              <a:t>less</a:t>
            </a:r>
            <a:endParaRPr lang="en-US" sz="4800" b="1" dirty="0">
              <a:solidFill>
                <a:srgbClr val="00B050"/>
              </a:solidFill>
            </a:endParaRPr>
          </a:p>
        </p:txBody>
      </p:sp>
    </p:spTree>
    <p:extLst>
      <p:ext uri="{BB962C8B-B14F-4D97-AF65-F5344CB8AC3E}">
        <p14:creationId xmlns:p14="http://schemas.microsoft.com/office/powerpoint/2010/main" val="1817928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4"/>
                                        </p:tgtEl>
                                        <p:attrNameLst>
                                          <p:attrName>style.visibility</p:attrName>
                                        </p:attrNameLst>
                                      </p:cBhvr>
                                      <p:to>
                                        <p:strVal val="hidden"/>
                                      </p:to>
                                    </p:set>
                                  </p:childTnLst>
                                </p:cTn>
                              </p:par>
                              <p:par>
                                <p:cTn id="21" presetID="1" presetClass="exit" presetSubtype="0" fill="hold" grpId="1" nodeType="withEffect">
                                  <p:stCondLst>
                                    <p:cond delay="0"/>
                                  </p:stCondLst>
                                  <p:childTnLst>
                                    <p:set>
                                      <p:cBhvr>
                                        <p:cTn id="22" dur="1" fill="hold">
                                          <p:stCondLst>
                                            <p:cond delay="0"/>
                                          </p:stCondLst>
                                        </p:cTn>
                                        <p:tgtEl>
                                          <p:spTgt spid="5"/>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3"/>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9"/>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11"/>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8"/>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15"/>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14"/>
                                        </p:tgtEl>
                                        <p:attrNameLst>
                                          <p:attrName>style.visibility</p:attrName>
                                        </p:attrNameLst>
                                      </p:cBhvr>
                                      <p:to>
                                        <p:strVal val="hidden"/>
                                      </p:to>
                                    </p:set>
                                  </p:childTnLst>
                                </p:cTn>
                              </p:par>
                              <p:par>
                                <p:cTn id="59" presetID="1" presetClass="exit" presetSubtype="0" fill="hold" grpId="1" nodeType="withEffect">
                                  <p:stCondLst>
                                    <p:cond delay="0"/>
                                  </p:stCondLst>
                                  <p:childTnLst>
                                    <p:set>
                                      <p:cBhvr>
                                        <p:cTn id="60" dur="1" fill="hold">
                                          <p:stCondLst>
                                            <p:cond delay="0"/>
                                          </p:stCondLst>
                                        </p:cTn>
                                        <p:tgtEl>
                                          <p:spTgt spid="16"/>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7" grpId="0"/>
      <p:bldP spid="8" grpId="0" animBg="1"/>
      <p:bldP spid="8" grpId="1" animBg="1"/>
      <p:bldP spid="9" grpId="0"/>
      <p:bldP spid="9" grpId="1"/>
      <p:bldP spid="10" grpId="0" animBg="1"/>
      <p:bldP spid="11" grpId="0"/>
      <p:bldP spid="11" grpId="1"/>
      <p:bldP spid="12" grpId="0"/>
      <p:bldP spid="13" grpId="0" animBg="1"/>
      <p:bldP spid="13" grpId="1" animBg="1"/>
      <p:bldP spid="14" grpId="0"/>
      <p:bldP spid="14" grpId="1"/>
      <p:bldP spid="15" grpId="0"/>
      <p:bldP spid="15" grpId="1"/>
      <p:bldP spid="16" grpId="0" animBg="1"/>
      <p:bldP spid="16" grpId="1" animBg="1"/>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Drawn to Types of Sentences Review</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2" name="TextBox 1">
            <a:extLst>
              <a:ext uri="{FF2B5EF4-FFF2-40B4-BE49-F238E27FC236}">
                <a16:creationId xmlns:a16="http://schemas.microsoft.com/office/drawing/2014/main" id="{58C15D6E-CF25-452B-A164-198B5EB85D7A}"/>
              </a:ext>
            </a:extLst>
          </p:cNvPr>
          <p:cNvSpPr txBox="1"/>
          <p:nvPr/>
        </p:nvSpPr>
        <p:spPr>
          <a:xfrm>
            <a:off x="457200" y="1708212"/>
            <a:ext cx="8398042" cy="830997"/>
          </a:xfrm>
          <a:prstGeom prst="rect">
            <a:avLst/>
          </a:prstGeom>
          <a:noFill/>
        </p:spPr>
        <p:txBody>
          <a:bodyPr wrap="square" rtlCol="0">
            <a:spAutoFit/>
          </a:bodyPr>
          <a:lstStyle/>
          <a:p>
            <a:pPr algn="ctr"/>
            <a:r>
              <a:rPr lang="en-US" sz="4800" b="1" dirty="0">
                <a:latin typeface="Comic Sans MS" panose="030F0702030302020204" pitchFamily="66" charset="0"/>
              </a:rPr>
              <a:t>Declarative sentence</a:t>
            </a:r>
          </a:p>
        </p:txBody>
      </p:sp>
      <p:sp>
        <p:nvSpPr>
          <p:cNvPr id="7" name="TextBox 6">
            <a:extLst>
              <a:ext uri="{FF2B5EF4-FFF2-40B4-BE49-F238E27FC236}">
                <a16:creationId xmlns:a16="http://schemas.microsoft.com/office/drawing/2014/main" id="{6069E22E-5352-49BF-A78F-C599D2A6067E}"/>
              </a:ext>
            </a:extLst>
          </p:cNvPr>
          <p:cNvSpPr txBox="1"/>
          <p:nvPr/>
        </p:nvSpPr>
        <p:spPr>
          <a:xfrm>
            <a:off x="2286000" y="2679430"/>
            <a:ext cx="5438274" cy="769441"/>
          </a:xfrm>
          <a:prstGeom prst="rect">
            <a:avLst/>
          </a:prstGeom>
          <a:noFill/>
        </p:spPr>
        <p:txBody>
          <a:bodyPr wrap="square">
            <a:spAutoFit/>
          </a:bodyPr>
          <a:lstStyle/>
          <a:p>
            <a:r>
              <a:rPr lang="en-US" sz="4400" dirty="0">
                <a:effectLst/>
                <a:latin typeface="Comic Sans MS" panose="030F0702030302020204" pitchFamily="66" charset="0"/>
                <a:ea typeface="Calibri" panose="020F0502020204030204" pitchFamily="34" charset="0"/>
                <a:cs typeface="Calibri" panose="020F0502020204030204" pitchFamily="34" charset="0"/>
              </a:rPr>
              <a:t>makes a statement</a:t>
            </a:r>
            <a:endParaRPr lang="en-US" sz="4400" dirty="0"/>
          </a:p>
        </p:txBody>
      </p:sp>
      <p:sp>
        <p:nvSpPr>
          <p:cNvPr id="9" name="TextBox 8">
            <a:extLst>
              <a:ext uri="{FF2B5EF4-FFF2-40B4-BE49-F238E27FC236}">
                <a16:creationId xmlns:a16="http://schemas.microsoft.com/office/drawing/2014/main" id="{5F585945-38D2-42BE-AD6C-D59C8455E155}"/>
              </a:ext>
            </a:extLst>
          </p:cNvPr>
          <p:cNvSpPr txBox="1"/>
          <p:nvPr/>
        </p:nvSpPr>
        <p:spPr>
          <a:xfrm>
            <a:off x="1564107" y="3429000"/>
            <a:ext cx="7291135" cy="769441"/>
          </a:xfrm>
          <a:prstGeom prst="rect">
            <a:avLst/>
          </a:prstGeom>
          <a:noFill/>
        </p:spPr>
        <p:txBody>
          <a:bodyPr wrap="square">
            <a:spAutoFit/>
          </a:bodyPr>
          <a:lstStyle/>
          <a:p>
            <a:r>
              <a:rPr lang="en-US" sz="4400" dirty="0">
                <a:effectLst/>
                <a:latin typeface="Comic Sans MS" panose="030F0702030302020204" pitchFamily="66" charset="0"/>
                <a:ea typeface="Calibri" panose="020F0502020204030204" pitchFamily="34" charset="0"/>
                <a:cs typeface="Calibri" panose="020F0502020204030204" pitchFamily="34" charset="0"/>
              </a:rPr>
              <a:t>tells you something</a:t>
            </a:r>
            <a:endParaRPr lang="en-US" sz="4400" dirty="0"/>
          </a:p>
        </p:txBody>
      </p:sp>
      <p:sp>
        <p:nvSpPr>
          <p:cNvPr id="11" name="TextBox 10">
            <a:extLst>
              <a:ext uri="{FF2B5EF4-FFF2-40B4-BE49-F238E27FC236}">
                <a16:creationId xmlns:a16="http://schemas.microsoft.com/office/drawing/2014/main" id="{67E99AF3-73A0-45E5-8722-B6C5923A9DD1}"/>
              </a:ext>
            </a:extLst>
          </p:cNvPr>
          <p:cNvSpPr txBox="1"/>
          <p:nvPr/>
        </p:nvSpPr>
        <p:spPr>
          <a:xfrm>
            <a:off x="1179095" y="4595790"/>
            <a:ext cx="7050505" cy="1107996"/>
          </a:xfrm>
          <a:prstGeom prst="rect">
            <a:avLst/>
          </a:prstGeom>
          <a:noFill/>
        </p:spPr>
        <p:txBody>
          <a:bodyPr wrap="square">
            <a:spAutoFit/>
          </a:bodyPr>
          <a:lstStyle/>
          <a:p>
            <a:r>
              <a:rPr kumimoji="0" lang="en-US" sz="4400" b="1" i="0" u="none" strike="noStrike" kern="1200" cap="none" spc="0" normalizeH="0" baseline="0" noProof="0" dirty="0">
                <a:ln>
                  <a:noFill/>
                </a:ln>
                <a:solidFill>
                  <a:srgbClr val="0070C0"/>
                </a:solidFill>
                <a:effectLst/>
                <a:uLnTx/>
                <a:uFillTx/>
                <a:latin typeface="Comic Sans MS" panose="030F0702030302020204" pitchFamily="66" charset="0"/>
                <a:ea typeface="Calibri" panose="020F0502020204030204" pitchFamily="34" charset="0"/>
                <a:cs typeface="Calibri" panose="020F0502020204030204" pitchFamily="34" charset="0"/>
              </a:rPr>
              <a:t>Bella went to the store</a:t>
            </a:r>
            <a:r>
              <a:rPr kumimoji="0" lang="en-US" sz="6600" b="1" i="0" u="none" strike="noStrike" kern="1200" cap="none" spc="0" normalizeH="0" baseline="0" noProof="0" dirty="0">
                <a:ln>
                  <a:noFill/>
                </a:ln>
                <a:solidFill>
                  <a:srgbClr val="0070C0"/>
                </a:solidFill>
                <a:effectLst/>
                <a:uLnTx/>
                <a:uFillTx/>
                <a:latin typeface="Comic Sans MS" panose="030F0702030302020204" pitchFamily="66" charset="0"/>
                <a:ea typeface="Calibri" panose="020F0502020204030204" pitchFamily="34" charset="0"/>
                <a:cs typeface="Calibri" panose="020F0502020204030204" pitchFamily="34" charset="0"/>
              </a:rPr>
              <a:t>.</a:t>
            </a:r>
            <a:r>
              <a:rPr kumimoji="0" lang="en-US" sz="4400" b="1" i="0" u="none" strike="noStrike" kern="1200" cap="none" spc="0" normalizeH="0" baseline="0" noProof="0" dirty="0">
                <a:ln>
                  <a:noFill/>
                </a:ln>
                <a:solidFill>
                  <a:srgbClr val="0070C0"/>
                </a:solidFill>
                <a:effectLst/>
                <a:uLnTx/>
                <a:uFillTx/>
                <a:latin typeface="Comic Sans MS" panose="030F0702030302020204" pitchFamily="66" charset="0"/>
                <a:ea typeface="Calibri" panose="020F0502020204030204" pitchFamily="34" charset="0"/>
                <a:cs typeface="Calibri" panose="020F0502020204030204" pitchFamily="34" charset="0"/>
              </a:rPr>
              <a:t> </a:t>
            </a:r>
            <a:endParaRPr lang="en-US" sz="4400" b="1" dirty="0">
              <a:solidFill>
                <a:srgbClr val="0070C0"/>
              </a:solidFill>
            </a:endParaRPr>
          </a:p>
        </p:txBody>
      </p:sp>
      <p:sp>
        <p:nvSpPr>
          <p:cNvPr id="12" name="TextBox 11">
            <a:extLst>
              <a:ext uri="{FF2B5EF4-FFF2-40B4-BE49-F238E27FC236}">
                <a16:creationId xmlns:a16="http://schemas.microsoft.com/office/drawing/2014/main" id="{6272AFC9-5CC4-48BE-A752-21E8AEB7E207}"/>
              </a:ext>
            </a:extLst>
          </p:cNvPr>
          <p:cNvSpPr txBox="1"/>
          <p:nvPr/>
        </p:nvSpPr>
        <p:spPr>
          <a:xfrm>
            <a:off x="156407" y="1708212"/>
            <a:ext cx="8398042" cy="830997"/>
          </a:xfrm>
          <a:prstGeom prst="rect">
            <a:avLst/>
          </a:prstGeom>
          <a:noFill/>
        </p:spPr>
        <p:txBody>
          <a:bodyPr wrap="square" rtlCol="0">
            <a:spAutoFit/>
          </a:bodyPr>
          <a:lstStyle/>
          <a:p>
            <a:pPr algn="ctr"/>
            <a:r>
              <a:rPr lang="en-US" sz="4800" b="1" dirty="0">
                <a:latin typeface="Comic Sans MS" panose="030F0702030302020204" pitchFamily="66" charset="0"/>
              </a:rPr>
              <a:t>Exclamatory sentence</a:t>
            </a:r>
          </a:p>
        </p:txBody>
      </p:sp>
      <p:sp>
        <p:nvSpPr>
          <p:cNvPr id="13" name="TextBox 12">
            <a:extLst>
              <a:ext uri="{FF2B5EF4-FFF2-40B4-BE49-F238E27FC236}">
                <a16:creationId xmlns:a16="http://schemas.microsoft.com/office/drawing/2014/main" id="{7E4FC562-3061-4CA5-84B8-B2A8F06B1F34}"/>
              </a:ext>
            </a:extLst>
          </p:cNvPr>
          <p:cNvSpPr txBox="1"/>
          <p:nvPr/>
        </p:nvSpPr>
        <p:spPr>
          <a:xfrm>
            <a:off x="1395665" y="2821370"/>
            <a:ext cx="6761747" cy="769441"/>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makes an exclamation</a:t>
            </a:r>
            <a:endParaRPr lang="en-US" sz="4400" dirty="0"/>
          </a:p>
        </p:txBody>
      </p:sp>
      <p:sp>
        <p:nvSpPr>
          <p:cNvPr id="14" name="TextBox 13">
            <a:extLst>
              <a:ext uri="{FF2B5EF4-FFF2-40B4-BE49-F238E27FC236}">
                <a16:creationId xmlns:a16="http://schemas.microsoft.com/office/drawing/2014/main" id="{1EE61ADC-BFD6-4B5F-95E4-F5DAED0213AE}"/>
              </a:ext>
            </a:extLst>
          </p:cNvPr>
          <p:cNvSpPr txBox="1"/>
          <p:nvPr/>
        </p:nvSpPr>
        <p:spPr>
          <a:xfrm>
            <a:off x="1395665" y="3655351"/>
            <a:ext cx="7291135" cy="769441"/>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shows strong feeling</a:t>
            </a:r>
            <a:endParaRPr lang="en-US" sz="4400" dirty="0"/>
          </a:p>
        </p:txBody>
      </p:sp>
      <p:sp>
        <p:nvSpPr>
          <p:cNvPr id="15" name="TextBox 14">
            <a:extLst>
              <a:ext uri="{FF2B5EF4-FFF2-40B4-BE49-F238E27FC236}">
                <a16:creationId xmlns:a16="http://schemas.microsoft.com/office/drawing/2014/main" id="{10317549-A485-464A-92A7-8EB91DAA628D}"/>
              </a:ext>
            </a:extLst>
          </p:cNvPr>
          <p:cNvSpPr txBox="1"/>
          <p:nvPr/>
        </p:nvSpPr>
        <p:spPr>
          <a:xfrm>
            <a:off x="1636295" y="4706953"/>
            <a:ext cx="7050505" cy="923330"/>
          </a:xfrm>
          <a:prstGeom prst="rect">
            <a:avLst/>
          </a:prstGeom>
          <a:noFill/>
        </p:spPr>
        <p:txBody>
          <a:bodyPr wrap="square">
            <a:spAutoFit/>
          </a:bodyPr>
          <a:lstStyle/>
          <a:p>
            <a:r>
              <a:rPr lang="en-US" sz="4400" b="1" dirty="0">
                <a:solidFill>
                  <a:srgbClr val="0070C0"/>
                </a:solidFill>
                <a:latin typeface="Comic Sans MS" panose="030F0702030302020204" pitchFamily="66" charset="0"/>
                <a:ea typeface="Calibri" panose="020F0502020204030204" pitchFamily="34" charset="0"/>
                <a:cs typeface="Calibri" panose="020F0502020204030204" pitchFamily="34" charset="0"/>
              </a:rPr>
              <a:t>I love that store</a:t>
            </a:r>
            <a:r>
              <a:rPr lang="en-US" sz="5400" b="1" dirty="0">
                <a:solidFill>
                  <a:srgbClr val="0070C0"/>
                </a:solidFill>
                <a:latin typeface="Comic Sans MS" panose="030F0702030302020204" pitchFamily="66" charset="0"/>
                <a:ea typeface="Calibri" panose="020F0502020204030204" pitchFamily="34" charset="0"/>
                <a:cs typeface="Calibri" panose="020F0502020204030204" pitchFamily="34" charset="0"/>
              </a:rPr>
              <a:t>! </a:t>
            </a:r>
            <a:endParaRPr lang="en-US" sz="5400" b="1" dirty="0">
              <a:solidFill>
                <a:srgbClr val="0070C0"/>
              </a:solidFill>
            </a:endParaRPr>
          </a:p>
        </p:txBody>
      </p:sp>
      <p:sp>
        <p:nvSpPr>
          <p:cNvPr id="20" name="TextBox 19">
            <a:extLst>
              <a:ext uri="{FF2B5EF4-FFF2-40B4-BE49-F238E27FC236}">
                <a16:creationId xmlns:a16="http://schemas.microsoft.com/office/drawing/2014/main" id="{5FAEE2F3-9706-4387-AE5E-5FCD6B8C21F7}"/>
              </a:ext>
            </a:extLst>
          </p:cNvPr>
          <p:cNvSpPr txBox="1"/>
          <p:nvPr/>
        </p:nvSpPr>
        <p:spPr>
          <a:xfrm>
            <a:off x="288758" y="1988653"/>
            <a:ext cx="8398042" cy="830997"/>
          </a:xfrm>
          <a:prstGeom prst="rect">
            <a:avLst/>
          </a:prstGeom>
          <a:noFill/>
        </p:spPr>
        <p:txBody>
          <a:bodyPr wrap="square" rtlCol="0">
            <a:spAutoFit/>
          </a:bodyPr>
          <a:lstStyle/>
          <a:p>
            <a:pPr algn="ctr"/>
            <a:r>
              <a:rPr lang="en-US" sz="4800" b="1" dirty="0">
                <a:latin typeface="Comic Sans MS" panose="030F0702030302020204" pitchFamily="66" charset="0"/>
              </a:rPr>
              <a:t>Interrogative sentence</a:t>
            </a:r>
          </a:p>
        </p:txBody>
      </p:sp>
      <p:sp>
        <p:nvSpPr>
          <p:cNvPr id="21" name="TextBox 20">
            <a:extLst>
              <a:ext uri="{FF2B5EF4-FFF2-40B4-BE49-F238E27FC236}">
                <a16:creationId xmlns:a16="http://schemas.microsoft.com/office/drawing/2014/main" id="{2852B6B0-0D95-4E84-BF92-1A570F966318}"/>
              </a:ext>
            </a:extLst>
          </p:cNvPr>
          <p:cNvSpPr txBox="1"/>
          <p:nvPr/>
        </p:nvSpPr>
        <p:spPr>
          <a:xfrm>
            <a:off x="2189748" y="3131636"/>
            <a:ext cx="5438274" cy="769441"/>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asks a question</a:t>
            </a:r>
            <a:endParaRPr lang="en-US" sz="4400" dirty="0"/>
          </a:p>
        </p:txBody>
      </p:sp>
      <p:sp>
        <p:nvSpPr>
          <p:cNvPr id="23" name="TextBox 22">
            <a:extLst>
              <a:ext uri="{FF2B5EF4-FFF2-40B4-BE49-F238E27FC236}">
                <a16:creationId xmlns:a16="http://schemas.microsoft.com/office/drawing/2014/main" id="{04C4487E-A676-4BFD-B49C-C0DAA058B4F8}"/>
              </a:ext>
            </a:extLst>
          </p:cNvPr>
          <p:cNvSpPr txBox="1"/>
          <p:nvPr/>
        </p:nvSpPr>
        <p:spPr>
          <a:xfrm>
            <a:off x="1022685" y="4278555"/>
            <a:ext cx="7050505" cy="1600438"/>
          </a:xfrm>
          <a:prstGeom prst="rect">
            <a:avLst/>
          </a:prstGeom>
          <a:noFill/>
        </p:spPr>
        <p:txBody>
          <a:bodyPr wrap="square">
            <a:spAutoFit/>
          </a:bodyPr>
          <a:lstStyle/>
          <a:p>
            <a:r>
              <a:rPr lang="en-US" sz="4400" b="1" dirty="0">
                <a:solidFill>
                  <a:srgbClr val="0070C0"/>
                </a:solidFill>
                <a:latin typeface="Comic Sans MS" panose="030F0702030302020204" pitchFamily="66" charset="0"/>
                <a:ea typeface="Calibri" panose="020F0502020204030204" pitchFamily="34" charset="0"/>
                <a:cs typeface="Calibri" panose="020F0502020204030204" pitchFamily="34" charset="0"/>
              </a:rPr>
              <a:t>What store did Bella go to</a:t>
            </a:r>
            <a:r>
              <a:rPr lang="en-US" sz="5400" b="1" dirty="0">
                <a:solidFill>
                  <a:srgbClr val="0070C0"/>
                </a:solidFill>
                <a:latin typeface="Comic Sans MS" panose="030F0702030302020204" pitchFamily="66" charset="0"/>
                <a:ea typeface="Calibri" panose="020F0502020204030204" pitchFamily="34" charset="0"/>
                <a:cs typeface="Calibri" panose="020F0502020204030204" pitchFamily="34" charset="0"/>
              </a:rPr>
              <a:t>?</a:t>
            </a:r>
            <a:r>
              <a:rPr lang="en-US" sz="4400" b="1" dirty="0">
                <a:solidFill>
                  <a:srgbClr val="0070C0"/>
                </a:solidFill>
                <a:latin typeface="Comic Sans MS" panose="030F0702030302020204" pitchFamily="66" charset="0"/>
                <a:ea typeface="Calibri" panose="020F0502020204030204" pitchFamily="34" charset="0"/>
                <a:cs typeface="Calibri" panose="020F0502020204030204" pitchFamily="34" charset="0"/>
              </a:rPr>
              <a:t> </a:t>
            </a:r>
            <a:endParaRPr lang="en-US" sz="4400" b="1" dirty="0">
              <a:solidFill>
                <a:srgbClr val="0070C0"/>
              </a:solidFill>
            </a:endParaRPr>
          </a:p>
        </p:txBody>
      </p:sp>
    </p:spTree>
    <p:extLst>
      <p:ext uri="{BB962C8B-B14F-4D97-AF65-F5344CB8AC3E}">
        <p14:creationId xmlns:p14="http://schemas.microsoft.com/office/powerpoint/2010/main" val="2893251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additive="base">
                                        <p:cTn id="21" dur="500" fill="hold"/>
                                        <p:tgtEl>
                                          <p:spTgt spid="11"/>
                                        </p:tgtEl>
                                        <p:attrNameLst>
                                          <p:attrName>ppt_x</p:attrName>
                                        </p:attrNameLst>
                                      </p:cBhvr>
                                      <p:tavLst>
                                        <p:tav tm="0">
                                          <p:val>
                                            <p:strVal val="#ppt_x"/>
                                          </p:val>
                                        </p:tav>
                                        <p:tav tm="100000">
                                          <p:val>
                                            <p:strVal val="#ppt_x"/>
                                          </p:val>
                                        </p:tav>
                                      </p:tavLst>
                                    </p:anim>
                                    <p:anim calcmode="lin" valueType="num">
                                      <p:cBhvr additive="base">
                                        <p:cTn id="2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xit" presetSubtype="4" fill="hold" grpId="1" nodeType="clickEffect">
                                  <p:stCondLst>
                                    <p:cond delay="0"/>
                                  </p:stCondLst>
                                  <p:childTnLst>
                                    <p:anim calcmode="lin" valueType="num">
                                      <p:cBhvr additive="base">
                                        <p:cTn id="26" dur="500"/>
                                        <p:tgtEl>
                                          <p:spTgt spid="2"/>
                                        </p:tgtEl>
                                        <p:attrNameLst>
                                          <p:attrName>ppt_x</p:attrName>
                                        </p:attrNameLst>
                                      </p:cBhvr>
                                      <p:tavLst>
                                        <p:tav tm="0">
                                          <p:val>
                                            <p:strVal val="ppt_x"/>
                                          </p:val>
                                        </p:tav>
                                        <p:tav tm="100000">
                                          <p:val>
                                            <p:strVal val="ppt_x"/>
                                          </p:val>
                                        </p:tav>
                                      </p:tavLst>
                                    </p:anim>
                                    <p:anim calcmode="lin" valueType="num">
                                      <p:cBhvr additive="base">
                                        <p:cTn id="27" dur="500"/>
                                        <p:tgtEl>
                                          <p:spTgt spid="2"/>
                                        </p:tgtEl>
                                        <p:attrNameLst>
                                          <p:attrName>ppt_y</p:attrName>
                                        </p:attrNameLst>
                                      </p:cBhvr>
                                      <p:tavLst>
                                        <p:tav tm="0">
                                          <p:val>
                                            <p:strVal val="ppt_y"/>
                                          </p:val>
                                        </p:tav>
                                        <p:tav tm="100000">
                                          <p:val>
                                            <p:strVal val="1+ppt_h/2"/>
                                          </p:val>
                                        </p:tav>
                                      </p:tavLst>
                                    </p:anim>
                                    <p:set>
                                      <p:cBhvr>
                                        <p:cTn id="28" dur="1" fill="hold">
                                          <p:stCondLst>
                                            <p:cond delay="499"/>
                                          </p:stCondLst>
                                        </p:cTn>
                                        <p:tgtEl>
                                          <p:spTgt spid="2"/>
                                        </p:tgtEl>
                                        <p:attrNameLst>
                                          <p:attrName>style.visibility</p:attrName>
                                        </p:attrNameLst>
                                      </p:cBhvr>
                                      <p:to>
                                        <p:strVal val="hidden"/>
                                      </p:to>
                                    </p:set>
                                  </p:childTnLst>
                                </p:cTn>
                              </p:par>
                              <p:par>
                                <p:cTn id="29" presetID="2" presetClass="exit" presetSubtype="4" fill="hold" grpId="1" nodeType="withEffect">
                                  <p:stCondLst>
                                    <p:cond delay="0"/>
                                  </p:stCondLst>
                                  <p:childTnLst>
                                    <p:anim calcmode="lin" valueType="num">
                                      <p:cBhvr additive="base">
                                        <p:cTn id="30" dur="500"/>
                                        <p:tgtEl>
                                          <p:spTgt spid="7"/>
                                        </p:tgtEl>
                                        <p:attrNameLst>
                                          <p:attrName>ppt_x</p:attrName>
                                        </p:attrNameLst>
                                      </p:cBhvr>
                                      <p:tavLst>
                                        <p:tav tm="0">
                                          <p:val>
                                            <p:strVal val="ppt_x"/>
                                          </p:val>
                                        </p:tav>
                                        <p:tav tm="100000">
                                          <p:val>
                                            <p:strVal val="ppt_x"/>
                                          </p:val>
                                        </p:tav>
                                      </p:tavLst>
                                    </p:anim>
                                    <p:anim calcmode="lin" valueType="num">
                                      <p:cBhvr additive="base">
                                        <p:cTn id="31" dur="500"/>
                                        <p:tgtEl>
                                          <p:spTgt spid="7"/>
                                        </p:tgtEl>
                                        <p:attrNameLst>
                                          <p:attrName>ppt_y</p:attrName>
                                        </p:attrNameLst>
                                      </p:cBhvr>
                                      <p:tavLst>
                                        <p:tav tm="0">
                                          <p:val>
                                            <p:strVal val="ppt_y"/>
                                          </p:val>
                                        </p:tav>
                                        <p:tav tm="100000">
                                          <p:val>
                                            <p:strVal val="1+ppt_h/2"/>
                                          </p:val>
                                        </p:tav>
                                      </p:tavLst>
                                    </p:anim>
                                    <p:set>
                                      <p:cBhvr>
                                        <p:cTn id="32" dur="1" fill="hold">
                                          <p:stCondLst>
                                            <p:cond delay="499"/>
                                          </p:stCondLst>
                                        </p:cTn>
                                        <p:tgtEl>
                                          <p:spTgt spid="7"/>
                                        </p:tgtEl>
                                        <p:attrNameLst>
                                          <p:attrName>style.visibility</p:attrName>
                                        </p:attrNameLst>
                                      </p:cBhvr>
                                      <p:to>
                                        <p:strVal val="hidden"/>
                                      </p:to>
                                    </p:set>
                                  </p:childTnLst>
                                </p:cTn>
                              </p:par>
                              <p:par>
                                <p:cTn id="33" presetID="2" presetClass="exit" presetSubtype="4" fill="hold" grpId="1" nodeType="withEffect">
                                  <p:stCondLst>
                                    <p:cond delay="0"/>
                                  </p:stCondLst>
                                  <p:childTnLst>
                                    <p:anim calcmode="lin" valueType="num">
                                      <p:cBhvr additive="base">
                                        <p:cTn id="34" dur="500"/>
                                        <p:tgtEl>
                                          <p:spTgt spid="9"/>
                                        </p:tgtEl>
                                        <p:attrNameLst>
                                          <p:attrName>ppt_x</p:attrName>
                                        </p:attrNameLst>
                                      </p:cBhvr>
                                      <p:tavLst>
                                        <p:tav tm="0">
                                          <p:val>
                                            <p:strVal val="ppt_x"/>
                                          </p:val>
                                        </p:tav>
                                        <p:tav tm="100000">
                                          <p:val>
                                            <p:strVal val="ppt_x"/>
                                          </p:val>
                                        </p:tav>
                                      </p:tavLst>
                                    </p:anim>
                                    <p:anim calcmode="lin" valueType="num">
                                      <p:cBhvr additive="base">
                                        <p:cTn id="35" dur="500"/>
                                        <p:tgtEl>
                                          <p:spTgt spid="9"/>
                                        </p:tgtEl>
                                        <p:attrNameLst>
                                          <p:attrName>ppt_y</p:attrName>
                                        </p:attrNameLst>
                                      </p:cBhvr>
                                      <p:tavLst>
                                        <p:tav tm="0">
                                          <p:val>
                                            <p:strVal val="ppt_y"/>
                                          </p:val>
                                        </p:tav>
                                        <p:tav tm="100000">
                                          <p:val>
                                            <p:strVal val="1+ppt_h/2"/>
                                          </p:val>
                                        </p:tav>
                                      </p:tavLst>
                                    </p:anim>
                                    <p:set>
                                      <p:cBhvr>
                                        <p:cTn id="36" dur="1" fill="hold">
                                          <p:stCondLst>
                                            <p:cond delay="499"/>
                                          </p:stCondLst>
                                        </p:cTn>
                                        <p:tgtEl>
                                          <p:spTgt spid="9"/>
                                        </p:tgtEl>
                                        <p:attrNameLst>
                                          <p:attrName>style.visibility</p:attrName>
                                        </p:attrNameLst>
                                      </p:cBhvr>
                                      <p:to>
                                        <p:strVal val="hidden"/>
                                      </p:to>
                                    </p:set>
                                  </p:childTnLst>
                                </p:cTn>
                              </p:par>
                              <p:par>
                                <p:cTn id="37" presetID="2" presetClass="exit" presetSubtype="4" fill="hold" grpId="1" nodeType="withEffect">
                                  <p:stCondLst>
                                    <p:cond delay="0"/>
                                  </p:stCondLst>
                                  <p:childTnLst>
                                    <p:anim calcmode="lin" valueType="num">
                                      <p:cBhvr additive="base">
                                        <p:cTn id="38" dur="500"/>
                                        <p:tgtEl>
                                          <p:spTgt spid="11"/>
                                        </p:tgtEl>
                                        <p:attrNameLst>
                                          <p:attrName>ppt_x</p:attrName>
                                        </p:attrNameLst>
                                      </p:cBhvr>
                                      <p:tavLst>
                                        <p:tav tm="0">
                                          <p:val>
                                            <p:strVal val="ppt_x"/>
                                          </p:val>
                                        </p:tav>
                                        <p:tav tm="100000">
                                          <p:val>
                                            <p:strVal val="ppt_x"/>
                                          </p:val>
                                        </p:tav>
                                      </p:tavLst>
                                    </p:anim>
                                    <p:anim calcmode="lin" valueType="num">
                                      <p:cBhvr additive="base">
                                        <p:cTn id="39" dur="500"/>
                                        <p:tgtEl>
                                          <p:spTgt spid="11"/>
                                        </p:tgtEl>
                                        <p:attrNameLst>
                                          <p:attrName>ppt_y</p:attrName>
                                        </p:attrNameLst>
                                      </p:cBhvr>
                                      <p:tavLst>
                                        <p:tav tm="0">
                                          <p:val>
                                            <p:strVal val="ppt_y"/>
                                          </p:val>
                                        </p:tav>
                                        <p:tav tm="100000">
                                          <p:val>
                                            <p:strVal val="1+ppt_h/2"/>
                                          </p:val>
                                        </p:tav>
                                      </p:tavLst>
                                    </p:anim>
                                    <p:set>
                                      <p:cBhvr>
                                        <p:cTn id="40" dur="1" fill="hold">
                                          <p:stCondLst>
                                            <p:cond delay="499"/>
                                          </p:stCondLst>
                                        </p:cTn>
                                        <p:tgtEl>
                                          <p:spTgt spid="11"/>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 calcmode="lin" valueType="num">
                                      <p:cBhvr additive="base">
                                        <p:cTn id="45" dur="500" fill="hold"/>
                                        <p:tgtEl>
                                          <p:spTgt spid="20"/>
                                        </p:tgtEl>
                                        <p:attrNameLst>
                                          <p:attrName>ppt_x</p:attrName>
                                        </p:attrNameLst>
                                      </p:cBhvr>
                                      <p:tavLst>
                                        <p:tav tm="0">
                                          <p:val>
                                            <p:strVal val="#ppt_x"/>
                                          </p:val>
                                        </p:tav>
                                        <p:tav tm="100000">
                                          <p:val>
                                            <p:strVal val="#ppt_x"/>
                                          </p:val>
                                        </p:tav>
                                      </p:tavLst>
                                    </p:anim>
                                    <p:anim calcmode="lin" valueType="num">
                                      <p:cBhvr additive="base">
                                        <p:cTn id="46" dur="500" fill="hold"/>
                                        <p:tgtEl>
                                          <p:spTgt spid="20"/>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additive="base">
                                        <p:cTn id="49" dur="500" fill="hold"/>
                                        <p:tgtEl>
                                          <p:spTgt spid="21"/>
                                        </p:tgtEl>
                                        <p:attrNameLst>
                                          <p:attrName>ppt_x</p:attrName>
                                        </p:attrNameLst>
                                      </p:cBhvr>
                                      <p:tavLst>
                                        <p:tav tm="0">
                                          <p:val>
                                            <p:strVal val="#ppt_x"/>
                                          </p:val>
                                        </p:tav>
                                        <p:tav tm="100000">
                                          <p:val>
                                            <p:strVal val="#ppt_x"/>
                                          </p:val>
                                        </p:tav>
                                      </p:tavLst>
                                    </p:anim>
                                    <p:anim calcmode="lin" valueType="num">
                                      <p:cBhvr additive="base">
                                        <p:cTn id="5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xit" presetSubtype="4" fill="hold" grpId="1" nodeType="clickEffect">
                                  <p:stCondLst>
                                    <p:cond delay="0"/>
                                  </p:stCondLst>
                                  <p:childTnLst>
                                    <p:anim calcmode="lin" valueType="num">
                                      <p:cBhvr additive="base">
                                        <p:cTn id="60" dur="500"/>
                                        <p:tgtEl>
                                          <p:spTgt spid="20"/>
                                        </p:tgtEl>
                                        <p:attrNameLst>
                                          <p:attrName>ppt_x</p:attrName>
                                        </p:attrNameLst>
                                      </p:cBhvr>
                                      <p:tavLst>
                                        <p:tav tm="0">
                                          <p:val>
                                            <p:strVal val="ppt_x"/>
                                          </p:val>
                                        </p:tav>
                                        <p:tav tm="100000">
                                          <p:val>
                                            <p:strVal val="ppt_x"/>
                                          </p:val>
                                        </p:tav>
                                      </p:tavLst>
                                    </p:anim>
                                    <p:anim calcmode="lin" valueType="num">
                                      <p:cBhvr additive="base">
                                        <p:cTn id="61" dur="500"/>
                                        <p:tgtEl>
                                          <p:spTgt spid="20"/>
                                        </p:tgtEl>
                                        <p:attrNameLst>
                                          <p:attrName>ppt_y</p:attrName>
                                        </p:attrNameLst>
                                      </p:cBhvr>
                                      <p:tavLst>
                                        <p:tav tm="0">
                                          <p:val>
                                            <p:strVal val="ppt_y"/>
                                          </p:val>
                                        </p:tav>
                                        <p:tav tm="100000">
                                          <p:val>
                                            <p:strVal val="1+ppt_h/2"/>
                                          </p:val>
                                        </p:tav>
                                      </p:tavLst>
                                    </p:anim>
                                    <p:set>
                                      <p:cBhvr>
                                        <p:cTn id="62" dur="1" fill="hold">
                                          <p:stCondLst>
                                            <p:cond delay="499"/>
                                          </p:stCondLst>
                                        </p:cTn>
                                        <p:tgtEl>
                                          <p:spTgt spid="20"/>
                                        </p:tgtEl>
                                        <p:attrNameLst>
                                          <p:attrName>style.visibility</p:attrName>
                                        </p:attrNameLst>
                                      </p:cBhvr>
                                      <p:to>
                                        <p:strVal val="hidden"/>
                                      </p:to>
                                    </p:set>
                                  </p:childTnLst>
                                </p:cTn>
                              </p:par>
                              <p:par>
                                <p:cTn id="63" presetID="2" presetClass="exit" presetSubtype="4" fill="hold" grpId="1" nodeType="withEffect">
                                  <p:stCondLst>
                                    <p:cond delay="0"/>
                                  </p:stCondLst>
                                  <p:childTnLst>
                                    <p:anim calcmode="lin" valueType="num">
                                      <p:cBhvr additive="base">
                                        <p:cTn id="64" dur="500"/>
                                        <p:tgtEl>
                                          <p:spTgt spid="21"/>
                                        </p:tgtEl>
                                        <p:attrNameLst>
                                          <p:attrName>ppt_x</p:attrName>
                                        </p:attrNameLst>
                                      </p:cBhvr>
                                      <p:tavLst>
                                        <p:tav tm="0">
                                          <p:val>
                                            <p:strVal val="ppt_x"/>
                                          </p:val>
                                        </p:tav>
                                        <p:tav tm="100000">
                                          <p:val>
                                            <p:strVal val="ppt_x"/>
                                          </p:val>
                                        </p:tav>
                                      </p:tavLst>
                                    </p:anim>
                                    <p:anim calcmode="lin" valueType="num">
                                      <p:cBhvr additive="base">
                                        <p:cTn id="65" dur="500"/>
                                        <p:tgtEl>
                                          <p:spTgt spid="21"/>
                                        </p:tgtEl>
                                        <p:attrNameLst>
                                          <p:attrName>ppt_y</p:attrName>
                                        </p:attrNameLst>
                                      </p:cBhvr>
                                      <p:tavLst>
                                        <p:tav tm="0">
                                          <p:val>
                                            <p:strVal val="ppt_y"/>
                                          </p:val>
                                        </p:tav>
                                        <p:tav tm="100000">
                                          <p:val>
                                            <p:strVal val="1+ppt_h/2"/>
                                          </p:val>
                                        </p:tav>
                                      </p:tavLst>
                                    </p:anim>
                                    <p:set>
                                      <p:cBhvr>
                                        <p:cTn id="66" dur="1" fill="hold">
                                          <p:stCondLst>
                                            <p:cond delay="499"/>
                                          </p:stCondLst>
                                        </p:cTn>
                                        <p:tgtEl>
                                          <p:spTgt spid="21"/>
                                        </p:tgtEl>
                                        <p:attrNameLst>
                                          <p:attrName>style.visibility</p:attrName>
                                        </p:attrNameLst>
                                      </p:cBhvr>
                                      <p:to>
                                        <p:strVal val="hidden"/>
                                      </p:to>
                                    </p:set>
                                  </p:childTnLst>
                                </p:cTn>
                              </p:par>
                              <p:par>
                                <p:cTn id="67" presetID="2" presetClass="exit" presetSubtype="4" fill="hold" grpId="1" nodeType="withEffect">
                                  <p:stCondLst>
                                    <p:cond delay="0"/>
                                  </p:stCondLst>
                                  <p:childTnLst>
                                    <p:anim calcmode="lin" valueType="num">
                                      <p:cBhvr additive="base">
                                        <p:cTn id="68" dur="500"/>
                                        <p:tgtEl>
                                          <p:spTgt spid="23"/>
                                        </p:tgtEl>
                                        <p:attrNameLst>
                                          <p:attrName>ppt_x</p:attrName>
                                        </p:attrNameLst>
                                      </p:cBhvr>
                                      <p:tavLst>
                                        <p:tav tm="0">
                                          <p:val>
                                            <p:strVal val="ppt_x"/>
                                          </p:val>
                                        </p:tav>
                                        <p:tav tm="100000">
                                          <p:val>
                                            <p:strVal val="ppt_x"/>
                                          </p:val>
                                        </p:tav>
                                      </p:tavLst>
                                    </p:anim>
                                    <p:anim calcmode="lin" valueType="num">
                                      <p:cBhvr additive="base">
                                        <p:cTn id="69" dur="500"/>
                                        <p:tgtEl>
                                          <p:spTgt spid="23"/>
                                        </p:tgtEl>
                                        <p:attrNameLst>
                                          <p:attrName>ppt_y</p:attrName>
                                        </p:attrNameLst>
                                      </p:cBhvr>
                                      <p:tavLst>
                                        <p:tav tm="0">
                                          <p:val>
                                            <p:strVal val="ppt_y"/>
                                          </p:val>
                                        </p:tav>
                                        <p:tav tm="100000">
                                          <p:val>
                                            <p:strVal val="1+ppt_h/2"/>
                                          </p:val>
                                        </p:tav>
                                      </p:tavLst>
                                    </p:anim>
                                    <p:set>
                                      <p:cBhvr>
                                        <p:cTn id="70" dur="1" fill="hold">
                                          <p:stCondLst>
                                            <p:cond delay="499"/>
                                          </p:stCondLst>
                                        </p:cTn>
                                        <p:tgtEl>
                                          <p:spTgt spid="23"/>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2"/>
                                        </p:tgtEl>
                                        <p:attrNameLst>
                                          <p:attrName>style.visibility</p:attrName>
                                        </p:attrNameLst>
                                      </p:cBhvr>
                                      <p:to>
                                        <p:strVal val="visible"/>
                                      </p:to>
                                    </p:set>
                                    <p:anim calcmode="lin" valueType="num">
                                      <p:cBhvr additive="base">
                                        <p:cTn id="75" dur="500" fill="hold"/>
                                        <p:tgtEl>
                                          <p:spTgt spid="12"/>
                                        </p:tgtEl>
                                        <p:attrNameLst>
                                          <p:attrName>ppt_x</p:attrName>
                                        </p:attrNameLst>
                                      </p:cBhvr>
                                      <p:tavLst>
                                        <p:tav tm="0">
                                          <p:val>
                                            <p:strVal val="#ppt_x"/>
                                          </p:val>
                                        </p:tav>
                                        <p:tav tm="100000">
                                          <p:val>
                                            <p:strVal val="#ppt_x"/>
                                          </p:val>
                                        </p:tav>
                                      </p:tavLst>
                                    </p:anim>
                                    <p:anim calcmode="lin" valueType="num">
                                      <p:cBhvr additive="base">
                                        <p:cTn id="76" dur="500" fill="hold"/>
                                        <p:tgtEl>
                                          <p:spTgt spid="12"/>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13"/>
                                        </p:tgtEl>
                                        <p:attrNameLst>
                                          <p:attrName>style.visibility</p:attrName>
                                        </p:attrNameLst>
                                      </p:cBhvr>
                                      <p:to>
                                        <p:strVal val="visible"/>
                                      </p:to>
                                    </p:set>
                                    <p:anim calcmode="lin" valueType="num">
                                      <p:cBhvr additive="base">
                                        <p:cTn id="79" dur="500" fill="hold"/>
                                        <p:tgtEl>
                                          <p:spTgt spid="13"/>
                                        </p:tgtEl>
                                        <p:attrNameLst>
                                          <p:attrName>ppt_x</p:attrName>
                                        </p:attrNameLst>
                                      </p:cBhvr>
                                      <p:tavLst>
                                        <p:tav tm="0">
                                          <p:val>
                                            <p:strVal val="#ppt_x"/>
                                          </p:val>
                                        </p:tav>
                                        <p:tav tm="100000">
                                          <p:val>
                                            <p:strVal val="#ppt_x"/>
                                          </p:val>
                                        </p:tav>
                                      </p:tavLst>
                                    </p:anim>
                                    <p:anim calcmode="lin" valueType="num">
                                      <p:cBhvr additive="base">
                                        <p:cTn id="80" dur="500" fill="hold"/>
                                        <p:tgtEl>
                                          <p:spTgt spid="13"/>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14"/>
                                        </p:tgtEl>
                                        <p:attrNameLst>
                                          <p:attrName>style.visibility</p:attrName>
                                        </p:attrNameLst>
                                      </p:cBhvr>
                                      <p:to>
                                        <p:strVal val="visible"/>
                                      </p:to>
                                    </p:set>
                                    <p:anim calcmode="lin" valueType="num">
                                      <p:cBhvr additive="base">
                                        <p:cTn id="83" dur="500" fill="hold"/>
                                        <p:tgtEl>
                                          <p:spTgt spid="14"/>
                                        </p:tgtEl>
                                        <p:attrNameLst>
                                          <p:attrName>ppt_x</p:attrName>
                                        </p:attrNameLst>
                                      </p:cBhvr>
                                      <p:tavLst>
                                        <p:tav tm="0">
                                          <p:val>
                                            <p:strVal val="#ppt_x"/>
                                          </p:val>
                                        </p:tav>
                                        <p:tav tm="100000">
                                          <p:val>
                                            <p:strVal val="#ppt_x"/>
                                          </p:val>
                                        </p:tav>
                                      </p:tavLst>
                                    </p:anim>
                                    <p:anim calcmode="lin" valueType="num">
                                      <p:cBhvr additive="base">
                                        <p:cTn id="8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5"/>
                                        </p:tgtEl>
                                        <p:attrNameLst>
                                          <p:attrName>style.visibility</p:attrName>
                                        </p:attrNameLst>
                                      </p:cBhvr>
                                      <p:to>
                                        <p:strVal val="visible"/>
                                      </p:to>
                                    </p:set>
                                    <p:anim calcmode="lin" valueType="num">
                                      <p:cBhvr additive="base">
                                        <p:cTn id="89" dur="500" fill="hold"/>
                                        <p:tgtEl>
                                          <p:spTgt spid="15"/>
                                        </p:tgtEl>
                                        <p:attrNameLst>
                                          <p:attrName>ppt_x</p:attrName>
                                        </p:attrNameLst>
                                      </p:cBhvr>
                                      <p:tavLst>
                                        <p:tav tm="0">
                                          <p:val>
                                            <p:strVal val="#ppt_x"/>
                                          </p:val>
                                        </p:tav>
                                        <p:tav tm="100000">
                                          <p:val>
                                            <p:strVal val="#ppt_x"/>
                                          </p:val>
                                        </p:tav>
                                      </p:tavLst>
                                    </p:anim>
                                    <p:anim calcmode="lin" valueType="num">
                                      <p:cBhvr additive="base">
                                        <p:cTn id="9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7" grpId="0"/>
      <p:bldP spid="7" grpId="1"/>
      <p:bldP spid="9" grpId="0"/>
      <p:bldP spid="9" grpId="1"/>
      <p:bldP spid="11" grpId="0"/>
      <p:bldP spid="11" grpId="1"/>
      <p:bldP spid="12" grpId="0"/>
      <p:bldP spid="13" grpId="0"/>
      <p:bldP spid="14" grpId="0"/>
      <p:bldP spid="15" grpId="0"/>
      <p:bldP spid="20" grpId="0"/>
      <p:bldP spid="20" grpId="1"/>
      <p:bldP spid="21" grpId="0"/>
      <p:bldP spid="21" grpId="1"/>
      <p:bldP spid="23" grpId="0"/>
      <p:bldP spid="23"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Magnitude of Types of Sentence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280E20C9-C8B8-441F-AFD2-EB9C4FAE1E57}"/>
              </a:ext>
            </a:extLst>
          </p:cNvPr>
          <p:cNvSpPr txBox="1"/>
          <p:nvPr/>
        </p:nvSpPr>
        <p:spPr>
          <a:xfrm>
            <a:off x="228600" y="2590761"/>
            <a:ext cx="8229600" cy="769441"/>
          </a:xfrm>
          <a:prstGeom prst="rect">
            <a:avLst/>
          </a:prstGeom>
          <a:noFill/>
        </p:spPr>
        <p:txBody>
          <a:bodyPr wrap="square">
            <a:spAutoFit/>
          </a:bodyPr>
          <a:lstStyle/>
          <a:p>
            <a:r>
              <a:rPr lang="en-US" sz="4400" dirty="0">
                <a:effectLst/>
                <a:latin typeface="Comic Sans MS" panose="030F0702030302020204" pitchFamily="66" charset="0"/>
                <a:ea typeface="Calibri" panose="020F0502020204030204" pitchFamily="34" charset="0"/>
                <a:cs typeface="Calibri" panose="020F0502020204030204" pitchFamily="34" charset="0"/>
              </a:rPr>
              <a:t>Oh no, I forgot my math book </a:t>
            </a:r>
            <a:endParaRPr lang="en-US" sz="4400" dirty="0"/>
          </a:p>
        </p:txBody>
      </p:sp>
      <p:sp>
        <p:nvSpPr>
          <p:cNvPr id="5" name="TextBox 4">
            <a:extLst>
              <a:ext uri="{FF2B5EF4-FFF2-40B4-BE49-F238E27FC236}">
                <a16:creationId xmlns:a16="http://schemas.microsoft.com/office/drawing/2014/main" id="{109DF0DB-DA60-4B7A-967B-CBB2745108D1}"/>
              </a:ext>
            </a:extLst>
          </p:cNvPr>
          <p:cNvSpPr txBox="1"/>
          <p:nvPr/>
        </p:nvSpPr>
        <p:spPr>
          <a:xfrm>
            <a:off x="3108959" y="3872107"/>
            <a:ext cx="2926082" cy="707886"/>
          </a:xfrm>
          <a:prstGeom prst="rect">
            <a:avLst/>
          </a:prstGeom>
          <a:noFill/>
        </p:spPr>
        <p:txBody>
          <a:bodyPr wrap="square" rtlCol="0">
            <a:spAutoFit/>
          </a:bodyPr>
          <a:lstStyle/>
          <a:p>
            <a:r>
              <a:rPr lang="en-US" sz="4000" dirty="0">
                <a:latin typeface="Comic Sans MS" panose="030F0702030302020204" pitchFamily="66" charset="0"/>
              </a:rPr>
              <a:t>declarative</a:t>
            </a:r>
          </a:p>
        </p:txBody>
      </p:sp>
      <p:sp>
        <p:nvSpPr>
          <p:cNvPr id="6" name="TextBox 5">
            <a:extLst>
              <a:ext uri="{FF2B5EF4-FFF2-40B4-BE49-F238E27FC236}">
                <a16:creationId xmlns:a16="http://schemas.microsoft.com/office/drawing/2014/main" id="{B1B8E479-8012-43C5-BF3C-A10CB1D5B8A6}"/>
              </a:ext>
            </a:extLst>
          </p:cNvPr>
          <p:cNvSpPr txBox="1"/>
          <p:nvPr/>
        </p:nvSpPr>
        <p:spPr>
          <a:xfrm>
            <a:off x="594361" y="5061643"/>
            <a:ext cx="3474722" cy="707886"/>
          </a:xfrm>
          <a:prstGeom prst="rect">
            <a:avLst/>
          </a:prstGeom>
          <a:noFill/>
        </p:spPr>
        <p:txBody>
          <a:bodyPr wrap="square" rtlCol="0">
            <a:spAutoFit/>
          </a:bodyPr>
          <a:lstStyle/>
          <a:p>
            <a:r>
              <a:rPr lang="en-US" sz="4000" dirty="0">
                <a:latin typeface="Comic Sans MS" panose="030F0702030302020204" pitchFamily="66" charset="0"/>
              </a:rPr>
              <a:t>interrogative</a:t>
            </a:r>
          </a:p>
        </p:txBody>
      </p:sp>
      <p:sp>
        <p:nvSpPr>
          <p:cNvPr id="7" name="TextBox 6">
            <a:extLst>
              <a:ext uri="{FF2B5EF4-FFF2-40B4-BE49-F238E27FC236}">
                <a16:creationId xmlns:a16="http://schemas.microsoft.com/office/drawing/2014/main" id="{52732039-7778-4EF6-8216-64821B44993A}"/>
              </a:ext>
            </a:extLst>
          </p:cNvPr>
          <p:cNvSpPr txBox="1"/>
          <p:nvPr/>
        </p:nvSpPr>
        <p:spPr>
          <a:xfrm>
            <a:off x="5440678" y="5011131"/>
            <a:ext cx="3474722" cy="707886"/>
          </a:xfrm>
          <a:prstGeom prst="rect">
            <a:avLst/>
          </a:prstGeom>
          <a:noFill/>
        </p:spPr>
        <p:txBody>
          <a:bodyPr wrap="square" rtlCol="0">
            <a:spAutoFit/>
          </a:bodyPr>
          <a:lstStyle/>
          <a:p>
            <a:r>
              <a:rPr lang="en-US" sz="4000" dirty="0">
                <a:latin typeface="Comic Sans MS" panose="030F0702030302020204" pitchFamily="66" charset="0"/>
              </a:rPr>
              <a:t>exclamatory</a:t>
            </a:r>
          </a:p>
        </p:txBody>
      </p:sp>
      <p:sp>
        <p:nvSpPr>
          <p:cNvPr id="8" name="Oval 7" descr="purple oval around correct answer">
            <a:extLst>
              <a:ext uri="{FF2B5EF4-FFF2-40B4-BE49-F238E27FC236}">
                <a16:creationId xmlns:a16="http://schemas.microsoft.com/office/drawing/2014/main" id="{815BECF0-345C-4170-89CB-6B89FA65ED7C}"/>
              </a:ext>
            </a:extLst>
          </p:cNvPr>
          <p:cNvSpPr/>
          <p:nvPr/>
        </p:nvSpPr>
        <p:spPr>
          <a:xfrm>
            <a:off x="5132068" y="4867170"/>
            <a:ext cx="3474722" cy="995808"/>
          </a:xfrm>
          <a:prstGeom prst="ellipse">
            <a:avLst/>
          </a:prstGeom>
          <a:noFill/>
          <a:ln w="762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17739D2-BDC5-497E-A0B0-6060D8192479}"/>
              </a:ext>
            </a:extLst>
          </p:cNvPr>
          <p:cNvSpPr txBox="1"/>
          <p:nvPr/>
        </p:nvSpPr>
        <p:spPr>
          <a:xfrm>
            <a:off x="7886700" y="2473880"/>
            <a:ext cx="891540" cy="923330"/>
          </a:xfrm>
          <a:prstGeom prst="rect">
            <a:avLst/>
          </a:prstGeom>
          <a:noFill/>
        </p:spPr>
        <p:txBody>
          <a:bodyPr wrap="square" rtlCol="0">
            <a:spAutoFit/>
          </a:bodyPr>
          <a:lstStyle/>
          <a:p>
            <a:pPr algn="ctr"/>
            <a:r>
              <a:rPr lang="en-US" sz="5400" b="1" dirty="0">
                <a:solidFill>
                  <a:srgbClr val="C00000"/>
                </a:solidFill>
                <a:latin typeface="Comic Sans MS" panose="030F0702030302020204" pitchFamily="66" charset="0"/>
              </a:rPr>
              <a:t>!</a:t>
            </a:r>
          </a:p>
        </p:txBody>
      </p:sp>
      <p:sp>
        <p:nvSpPr>
          <p:cNvPr id="10" name="TextBox 9">
            <a:extLst>
              <a:ext uri="{FF2B5EF4-FFF2-40B4-BE49-F238E27FC236}">
                <a16:creationId xmlns:a16="http://schemas.microsoft.com/office/drawing/2014/main" id="{4799399E-845B-4A84-B781-695EF34C1F15}"/>
              </a:ext>
            </a:extLst>
          </p:cNvPr>
          <p:cNvSpPr txBox="1"/>
          <p:nvPr/>
        </p:nvSpPr>
        <p:spPr>
          <a:xfrm>
            <a:off x="685800" y="2601504"/>
            <a:ext cx="8229600" cy="769441"/>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I read a book for 15 minutes</a:t>
            </a:r>
            <a:endParaRPr lang="en-US" sz="4400" dirty="0"/>
          </a:p>
        </p:txBody>
      </p:sp>
      <p:sp>
        <p:nvSpPr>
          <p:cNvPr id="11" name="TextBox 10">
            <a:extLst>
              <a:ext uri="{FF2B5EF4-FFF2-40B4-BE49-F238E27FC236}">
                <a16:creationId xmlns:a16="http://schemas.microsoft.com/office/drawing/2014/main" id="{9A56A280-1725-4AF8-A260-86370E78976B}"/>
              </a:ext>
            </a:extLst>
          </p:cNvPr>
          <p:cNvSpPr txBox="1"/>
          <p:nvPr/>
        </p:nvSpPr>
        <p:spPr>
          <a:xfrm>
            <a:off x="7861433" y="2461105"/>
            <a:ext cx="891540" cy="923330"/>
          </a:xfrm>
          <a:prstGeom prst="rect">
            <a:avLst/>
          </a:prstGeom>
          <a:noFill/>
        </p:spPr>
        <p:txBody>
          <a:bodyPr wrap="square" rtlCol="0">
            <a:spAutoFit/>
          </a:bodyPr>
          <a:lstStyle/>
          <a:p>
            <a:pPr algn="ctr"/>
            <a:r>
              <a:rPr lang="en-US" sz="5400" b="1" dirty="0">
                <a:solidFill>
                  <a:srgbClr val="C00000"/>
                </a:solidFill>
                <a:latin typeface="Comic Sans MS" panose="030F0702030302020204" pitchFamily="66" charset="0"/>
              </a:rPr>
              <a:t>.</a:t>
            </a:r>
          </a:p>
        </p:txBody>
      </p:sp>
      <p:sp>
        <p:nvSpPr>
          <p:cNvPr id="12" name="Oval 11" descr="purple oval around correct answer">
            <a:extLst>
              <a:ext uri="{FF2B5EF4-FFF2-40B4-BE49-F238E27FC236}">
                <a16:creationId xmlns:a16="http://schemas.microsoft.com/office/drawing/2014/main" id="{2F0E1C44-215E-4E97-B903-5DC4656CB526}"/>
              </a:ext>
            </a:extLst>
          </p:cNvPr>
          <p:cNvSpPr/>
          <p:nvPr/>
        </p:nvSpPr>
        <p:spPr>
          <a:xfrm>
            <a:off x="2748613" y="3701658"/>
            <a:ext cx="3474722" cy="995808"/>
          </a:xfrm>
          <a:prstGeom prst="ellipse">
            <a:avLst/>
          </a:prstGeom>
          <a:noFill/>
          <a:ln w="762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78A2A584-3F60-46F7-8286-AF919E567361}"/>
              </a:ext>
            </a:extLst>
          </p:cNvPr>
          <p:cNvSpPr txBox="1"/>
          <p:nvPr/>
        </p:nvSpPr>
        <p:spPr>
          <a:xfrm>
            <a:off x="1143000" y="2574549"/>
            <a:ext cx="8229600" cy="769441"/>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What is the date today </a:t>
            </a:r>
            <a:endParaRPr lang="en-US" sz="4400" dirty="0"/>
          </a:p>
        </p:txBody>
      </p:sp>
      <p:sp>
        <p:nvSpPr>
          <p:cNvPr id="14" name="TextBox 13">
            <a:extLst>
              <a:ext uri="{FF2B5EF4-FFF2-40B4-BE49-F238E27FC236}">
                <a16:creationId xmlns:a16="http://schemas.microsoft.com/office/drawing/2014/main" id="{C874A420-F6D8-4097-8FA8-2847D55B42B1}"/>
              </a:ext>
            </a:extLst>
          </p:cNvPr>
          <p:cNvSpPr txBox="1"/>
          <p:nvPr/>
        </p:nvSpPr>
        <p:spPr>
          <a:xfrm>
            <a:off x="7156584" y="2420660"/>
            <a:ext cx="891540" cy="923330"/>
          </a:xfrm>
          <a:prstGeom prst="rect">
            <a:avLst/>
          </a:prstGeom>
          <a:noFill/>
        </p:spPr>
        <p:txBody>
          <a:bodyPr wrap="square" rtlCol="0">
            <a:spAutoFit/>
          </a:bodyPr>
          <a:lstStyle/>
          <a:p>
            <a:pPr algn="ctr"/>
            <a:r>
              <a:rPr lang="en-US" sz="5400" b="1" dirty="0">
                <a:solidFill>
                  <a:srgbClr val="C00000"/>
                </a:solidFill>
                <a:latin typeface="Comic Sans MS" panose="030F0702030302020204" pitchFamily="66" charset="0"/>
              </a:rPr>
              <a:t>?</a:t>
            </a:r>
          </a:p>
        </p:txBody>
      </p:sp>
      <p:sp>
        <p:nvSpPr>
          <p:cNvPr id="15" name="Oval 14" descr="purple oval around correct answer">
            <a:extLst>
              <a:ext uri="{FF2B5EF4-FFF2-40B4-BE49-F238E27FC236}">
                <a16:creationId xmlns:a16="http://schemas.microsoft.com/office/drawing/2014/main" id="{41334676-5499-4D32-9490-FD0774189996}"/>
              </a:ext>
            </a:extLst>
          </p:cNvPr>
          <p:cNvSpPr/>
          <p:nvPr/>
        </p:nvSpPr>
        <p:spPr>
          <a:xfrm>
            <a:off x="537211" y="4912577"/>
            <a:ext cx="3474722" cy="1006017"/>
          </a:xfrm>
          <a:prstGeom prst="ellipse">
            <a:avLst/>
          </a:prstGeom>
          <a:noFill/>
          <a:ln w="762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88DFD0B2-B7CA-4547-9369-D96D2A0D709F}"/>
              </a:ext>
            </a:extLst>
          </p:cNvPr>
          <p:cNvSpPr txBox="1"/>
          <p:nvPr/>
        </p:nvSpPr>
        <p:spPr>
          <a:xfrm>
            <a:off x="914400" y="2349059"/>
            <a:ext cx="8229600" cy="769441"/>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Today will be a great day </a:t>
            </a:r>
            <a:endParaRPr lang="en-US" sz="4400" dirty="0"/>
          </a:p>
        </p:txBody>
      </p:sp>
      <p:sp>
        <p:nvSpPr>
          <p:cNvPr id="17" name="TextBox 16">
            <a:extLst>
              <a:ext uri="{FF2B5EF4-FFF2-40B4-BE49-F238E27FC236}">
                <a16:creationId xmlns:a16="http://schemas.microsoft.com/office/drawing/2014/main" id="{BA9EC961-F255-4711-A826-35A3258C1F08}"/>
              </a:ext>
            </a:extLst>
          </p:cNvPr>
          <p:cNvSpPr txBox="1"/>
          <p:nvPr/>
        </p:nvSpPr>
        <p:spPr>
          <a:xfrm>
            <a:off x="7265468" y="2289036"/>
            <a:ext cx="891540" cy="923330"/>
          </a:xfrm>
          <a:prstGeom prst="rect">
            <a:avLst/>
          </a:prstGeom>
          <a:noFill/>
        </p:spPr>
        <p:txBody>
          <a:bodyPr wrap="square" rtlCol="0">
            <a:spAutoFit/>
          </a:bodyPr>
          <a:lstStyle/>
          <a:p>
            <a:pPr algn="ctr"/>
            <a:r>
              <a:rPr lang="en-US" sz="5400" b="1" dirty="0">
                <a:solidFill>
                  <a:srgbClr val="C00000"/>
                </a:solidFill>
                <a:latin typeface="Comic Sans MS" panose="030F0702030302020204" pitchFamily="66" charset="0"/>
              </a:rPr>
              <a:t>!</a:t>
            </a:r>
          </a:p>
        </p:txBody>
      </p:sp>
      <p:sp>
        <p:nvSpPr>
          <p:cNvPr id="18" name="Oval 17" descr="purple oval around correct answer">
            <a:extLst>
              <a:ext uri="{FF2B5EF4-FFF2-40B4-BE49-F238E27FC236}">
                <a16:creationId xmlns:a16="http://schemas.microsoft.com/office/drawing/2014/main" id="{56FDC886-2E4C-46C3-A2F8-DC733743C205}"/>
              </a:ext>
            </a:extLst>
          </p:cNvPr>
          <p:cNvSpPr/>
          <p:nvPr/>
        </p:nvSpPr>
        <p:spPr>
          <a:xfrm>
            <a:off x="5074918" y="4787919"/>
            <a:ext cx="3474722" cy="995808"/>
          </a:xfrm>
          <a:prstGeom prst="ellipse">
            <a:avLst/>
          </a:prstGeom>
          <a:noFill/>
          <a:ln w="762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776DC6D9-28A1-479A-A5D6-FCA0F13EEA2E}"/>
              </a:ext>
            </a:extLst>
          </p:cNvPr>
          <p:cNvSpPr txBox="1"/>
          <p:nvPr/>
        </p:nvSpPr>
        <p:spPr>
          <a:xfrm>
            <a:off x="2352374" y="2585292"/>
            <a:ext cx="4439251" cy="769441"/>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I have two pets </a:t>
            </a:r>
            <a:endParaRPr lang="en-US" sz="4400" dirty="0"/>
          </a:p>
        </p:txBody>
      </p:sp>
      <p:sp>
        <p:nvSpPr>
          <p:cNvPr id="20" name="TextBox 19">
            <a:extLst>
              <a:ext uri="{FF2B5EF4-FFF2-40B4-BE49-F238E27FC236}">
                <a16:creationId xmlns:a16="http://schemas.microsoft.com/office/drawing/2014/main" id="{43FB2122-B9C6-400B-95BD-E6EF0B2BB162}"/>
              </a:ext>
            </a:extLst>
          </p:cNvPr>
          <p:cNvSpPr txBox="1"/>
          <p:nvPr/>
        </p:nvSpPr>
        <p:spPr>
          <a:xfrm>
            <a:off x="6223335" y="2451087"/>
            <a:ext cx="891540" cy="923330"/>
          </a:xfrm>
          <a:prstGeom prst="rect">
            <a:avLst/>
          </a:prstGeom>
          <a:noFill/>
        </p:spPr>
        <p:txBody>
          <a:bodyPr wrap="square" rtlCol="0">
            <a:spAutoFit/>
          </a:bodyPr>
          <a:lstStyle/>
          <a:p>
            <a:pPr algn="ctr"/>
            <a:r>
              <a:rPr lang="en-US" sz="5400" b="1" dirty="0">
                <a:solidFill>
                  <a:srgbClr val="C00000"/>
                </a:solidFill>
                <a:latin typeface="Comic Sans MS" panose="030F0702030302020204" pitchFamily="66" charset="0"/>
              </a:rPr>
              <a:t>.</a:t>
            </a:r>
          </a:p>
        </p:txBody>
      </p:sp>
      <p:sp>
        <p:nvSpPr>
          <p:cNvPr id="21" name="Oval 20" descr="purple oval around correct answer">
            <a:extLst>
              <a:ext uri="{FF2B5EF4-FFF2-40B4-BE49-F238E27FC236}">
                <a16:creationId xmlns:a16="http://schemas.microsoft.com/office/drawing/2014/main" id="{204EE57F-C880-4568-B388-4EB011EF3690}"/>
              </a:ext>
            </a:extLst>
          </p:cNvPr>
          <p:cNvSpPr/>
          <p:nvPr/>
        </p:nvSpPr>
        <p:spPr>
          <a:xfrm>
            <a:off x="2748613" y="3711712"/>
            <a:ext cx="3474722" cy="995808"/>
          </a:xfrm>
          <a:prstGeom prst="ellipse">
            <a:avLst/>
          </a:prstGeom>
          <a:noFill/>
          <a:ln w="762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0AC1F8ED-957B-4F18-9374-C9E9812CF2B7}"/>
              </a:ext>
            </a:extLst>
          </p:cNvPr>
          <p:cNvSpPr txBox="1"/>
          <p:nvPr/>
        </p:nvSpPr>
        <p:spPr>
          <a:xfrm>
            <a:off x="1224313" y="2549236"/>
            <a:ext cx="7127109" cy="769441"/>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Where is your homework </a:t>
            </a:r>
            <a:endParaRPr lang="en-US" sz="4400" dirty="0"/>
          </a:p>
        </p:txBody>
      </p:sp>
      <p:sp>
        <p:nvSpPr>
          <p:cNvPr id="23" name="TextBox 22">
            <a:extLst>
              <a:ext uri="{FF2B5EF4-FFF2-40B4-BE49-F238E27FC236}">
                <a16:creationId xmlns:a16="http://schemas.microsoft.com/office/drawing/2014/main" id="{79424E6C-60F6-442F-AC79-A1C6F464E9B2}"/>
              </a:ext>
            </a:extLst>
          </p:cNvPr>
          <p:cNvSpPr txBox="1"/>
          <p:nvPr/>
        </p:nvSpPr>
        <p:spPr>
          <a:xfrm>
            <a:off x="7613683" y="2442662"/>
            <a:ext cx="891540" cy="923330"/>
          </a:xfrm>
          <a:prstGeom prst="rect">
            <a:avLst/>
          </a:prstGeom>
          <a:noFill/>
        </p:spPr>
        <p:txBody>
          <a:bodyPr wrap="square" rtlCol="0">
            <a:spAutoFit/>
          </a:bodyPr>
          <a:lstStyle/>
          <a:p>
            <a:pPr algn="ctr"/>
            <a:r>
              <a:rPr lang="en-US" sz="5400" b="1" dirty="0">
                <a:solidFill>
                  <a:srgbClr val="C00000"/>
                </a:solidFill>
                <a:latin typeface="Comic Sans MS" panose="030F0702030302020204" pitchFamily="66" charset="0"/>
              </a:rPr>
              <a:t>?</a:t>
            </a:r>
          </a:p>
        </p:txBody>
      </p:sp>
      <p:sp>
        <p:nvSpPr>
          <p:cNvPr id="24" name="Oval 23" descr="purple oval around correct answer">
            <a:extLst>
              <a:ext uri="{FF2B5EF4-FFF2-40B4-BE49-F238E27FC236}">
                <a16:creationId xmlns:a16="http://schemas.microsoft.com/office/drawing/2014/main" id="{16EA9F01-58DB-419F-AB1A-96FF5901B5D3}"/>
              </a:ext>
            </a:extLst>
          </p:cNvPr>
          <p:cNvSpPr/>
          <p:nvPr/>
        </p:nvSpPr>
        <p:spPr>
          <a:xfrm>
            <a:off x="594360" y="4943741"/>
            <a:ext cx="3474722" cy="995808"/>
          </a:xfrm>
          <a:prstGeom prst="ellipse">
            <a:avLst/>
          </a:prstGeom>
          <a:noFill/>
          <a:ln w="762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953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arn(inVertical)">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4"/>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barn(inVertical)">
                                      <p:cBhvr>
                                        <p:cTn id="35" dur="5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1"/>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xit" presetSubtype="0" fill="hold" grpId="1" nodeType="clickEffect">
                                  <p:stCondLst>
                                    <p:cond delay="0"/>
                                  </p:stCondLst>
                                  <p:childTnLst>
                                    <p:set>
                                      <p:cBhvr>
                                        <p:cTn id="45" dur="1" fill="hold">
                                          <p:stCondLst>
                                            <p:cond delay="0"/>
                                          </p:stCondLst>
                                        </p:cTn>
                                        <p:tgtEl>
                                          <p:spTgt spid="10"/>
                                        </p:tgtEl>
                                        <p:attrNameLst>
                                          <p:attrName>style.visibility</p:attrName>
                                        </p:attrNameLst>
                                      </p:cBhvr>
                                      <p:to>
                                        <p:strVal val="hidden"/>
                                      </p:to>
                                    </p:set>
                                  </p:childTnLst>
                                </p:cTn>
                              </p:par>
                              <p:par>
                                <p:cTn id="46" presetID="1" presetClass="exit" presetSubtype="0" fill="hold" grpId="1" nodeType="withEffect">
                                  <p:stCondLst>
                                    <p:cond delay="0"/>
                                  </p:stCondLst>
                                  <p:childTnLst>
                                    <p:set>
                                      <p:cBhvr>
                                        <p:cTn id="47" dur="1" fill="hold">
                                          <p:stCondLst>
                                            <p:cond delay="0"/>
                                          </p:stCondLst>
                                        </p:cTn>
                                        <p:tgtEl>
                                          <p:spTgt spid="12"/>
                                        </p:tgtEl>
                                        <p:attrNameLst>
                                          <p:attrName>style.visibility</p:attrName>
                                        </p:attrNameLst>
                                      </p:cBhvr>
                                      <p:to>
                                        <p:strVal val="hidden"/>
                                      </p:to>
                                    </p:set>
                                  </p:childTnLst>
                                </p:cTn>
                              </p:par>
                              <p:par>
                                <p:cTn id="48" presetID="1" presetClass="exit" presetSubtype="0" fill="hold" grpId="1" nodeType="withEffect">
                                  <p:stCondLst>
                                    <p:cond delay="0"/>
                                  </p:stCondLst>
                                  <p:childTnLst>
                                    <p:set>
                                      <p:cBhvr>
                                        <p:cTn id="49" dur="1" fill="hold">
                                          <p:stCondLst>
                                            <p:cond delay="0"/>
                                          </p:stCondLst>
                                        </p:cTn>
                                        <p:tgtEl>
                                          <p:spTgt spid="11"/>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barn(inVertical)">
                                      <p:cBhvr>
                                        <p:cTn id="54" dur="500"/>
                                        <p:tgtEl>
                                          <p:spTgt spid="13"/>
                                        </p:tgtEl>
                                      </p:cBhvr>
                                    </p:animEffec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1" nodeType="clickEffect">
                                  <p:stCondLst>
                                    <p:cond delay="0"/>
                                  </p:stCondLst>
                                  <p:childTnLst>
                                    <p:set>
                                      <p:cBhvr>
                                        <p:cTn id="64" dur="1" fill="hold">
                                          <p:stCondLst>
                                            <p:cond delay="0"/>
                                          </p:stCondLst>
                                        </p:cTn>
                                        <p:tgtEl>
                                          <p:spTgt spid="13"/>
                                        </p:tgtEl>
                                        <p:attrNameLst>
                                          <p:attrName>style.visibility</p:attrName>
                                        </p:attrNameLst>
                                      </p:cBhvr>
                                      <p:to>
                                        <p:strVal val="hidden"/>
                                      </p:to>
                                    </p:set>
                                  </p:childTnLst>
                                </p:cTn>
                              </p:par>
                              <p:par>
                                <p:cTn id="65" presetID="1" presetClass="exit" presetSubtype="0" fill="hold" grpId="1" nodeType="withEffect">
                                  <p:stCondLst>
                                    <p:cond delay="0"/>
                                  </p:stCondLst>
                                  <p:childTnLst>
                                    <p:set>
                                      <p:cBhvr>
                                        <p:cTn id="66" dur="1" fill="hold">
                                          <p:stCondLst>
                                            <p:cond delay="0"/>
                                          </p:stCondLst>
                                        </p:cTn>
                                        <p:tgtEl>
                                          <p:spTgt spid="14"/>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0"/>
                                          </p:stCondLst>
                                        </p:cTn>
                                        <p:tgtEl>
                                          <p:spTgt spid="15"/>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barn(inVertical)">
                                      <p:cBhvr>
                                        <p:cTn id="73" dur="500"/>
                                        <p:tgtEl>
                                          <p:spTgt spid="19"/>
                                        </p:tgtEl>
                                      </p:cBhvr>
                                    </p:animEffec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0"/>
                                          </p:stCondLst>
                                        </p:cTn>
                                        <p:tgtEl>
                                          <p:spTgt spid="20"/>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21"/>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xit" presetSubtype="0" fill="hold" grpId="1" nodeType="clickEffect">
                                  <p:stCondLst>
                                    <p:cond delay="0"/>
                                  </p:stCondLst>
                                  <p:childTnLst>
                                    <p:set>
                                      <p:cBhvr>
                                        <p:cTn id="83" dur="1" fill="hold">
                                          <p:stCondLst>
                                            <p:cond delay="0"/>
                                          </p:stCondLst>
                                        </p:cTn>
                                        <p:tgtEl>
                                          <p:spTgt spid="19"/>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20"/>
                                        </p:tgtEl>
                                        <p:attrNameLst>
                                          <p:attrName>style.visibility</p:attrName>
                                        </p:attrNameLst>
                                      </p:cBhvr>
                                      <p:to>
                                        <p:strVal val="hidden"/>
                                      </p:to>
                                    </p:set>
                                  </p:childTnLst>
                                </p:cTn>
                              </p:par>
                              <p:par>
                                <p:cTn id="86" presetID="1" presetClass="exit" presetSubtype="0" fill="hold" grpId="1" nodeType="withEffect">
                                  <p:stCondLst>
                                    <p:cond delay="0"/>
                                  </p:stCondLst>
                                  <p:childTnLst>
                                    <p:set>
                                      <p:cBhvr>
                                        <p:cTn id="87" dur="1" fill="hold">
                                          <p:stCondLst>
                                            <p:cond delay="0"/>
                                          </p:stCondLst>
                                        </p:cTn>
                                        <p:tgtEl>
                                          <p:spTgt spid="21"/>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barn(inVertical)">
                                      <p:cBhvr>
                                        <p:cTn id="92" dur="500"/>
                                        <p:tgtEl>
                                          <p:spTgt spid="16"/>
                                        </p:tgtEl>
                                      </p:cBhvr>
                                    </p:animEffec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17"/>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18"/>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xit" presetSubtype="0" fill="hold" grpId="1" nodeType="clickEffect">
                                  <p:stCondLst>
                                    <p:cond delay="0"/>
                                  </p:stCondLst>
                                  <p:childTnLst>
                                    <p:set>
                                      <p:cBhvr>
                                        <p:cTn id="102" dur="1" fill="hold">
                                          <p:stCondLst>
                                            <p:cond delay="0"/>
                                          </p:stCondLst>
                                        </p:cTn>
                                        <p:tgtEl>
                                          <p:spTgt spid="16"/>
                                        </p:tgtEl>
                                        <p:attrNameLst>
                                          <p:attrName>style.visibility</p:attrName>
                                        </p:attrNameLst>
                                      </p:cBhvr>
                                      <p:to>
                                        <p:strVal val="hidden"/>
                                      </p:to>
                                    </p:set>
                                  </p:childTnLst>
                                </p:cTn>
                              </p:par>
                              <p:par>
                                <p:cTn id="103" presetID="1" presetClass="exit" presetSubtype="0" fill="hold" grpId="1" nodeType="withEffect">
                                  <p:stCondLst>
                                    <p:cond delay="0"/>
                                  </p:stCondLst>
                                  <p:childTnLst>
                                    <p:set>
                                      <p:cBhvr>
                                        <p:cTn id="104" dur="1" fill="hold">
                                          <p:stCondLst>
                                            <p:cond delay="0"/>
                                          </p:stCondLst>
                                        </p:cTn>
                                        <p:tgtEl>
                                          <p:spTgt spid="17"/>
                                        </p:tgtEl>
                                        <p:attrNameLst>
                                          <p:attrName>style.visibility</p:attrName>
                                        </p:attrNameLst>
                                      </p:cBhvr>
                                      <p:to>
                                        <p:strVal val="hidden"/>
                                      </p:to>
                                    </p:set>
                                  </p:childTnLst>
                                </p:cTn>
                              </p:par>
                              <p:par>
                                <p:cTn id="105" presetID="1" presetClass="exit" presetSubtype="0" fill="hold" grpId="1" nodeType="withEffect">
                                  <p:stCondLst>
                                    <p:cond delay="0"/>
                                  </p:stCondLst>
                                  <p:childTnLst>
                                    <p:set>
                                      <p:cBhvr>
                                        <p:cTn id="106" dur="1" fill="hold">
                                          <p:stCondLst>
                                            <p:cond delay="0"/>
                                          </p:stCondLst>
                                        </p:cTn>
                                        <p:tgtEl>
                                          <p:spTgt spid="18"/>
                                        </p:tgtEl>
                                        <p:attrNameLst>
                                          <p:attrName>style.visibility</p:attrName>
                                        </p:attrNameLst>
                                      </p:cBhvr>
                                      <p:to>
                                        <p:strVal val="hidden"/>
                                      </p:to>
                                    </p:set>
                                  </p:childTnLst>
                                </p:cTn>
                              </p:par>
                            </p:childTnLst>
                          </p:cTn>
                        </p:par>
                      </p:childTnLst>
                    </p:cTn>
                  </p:par>
                  <p:par>
                    <p:cTn id="107" fill="hold">
                      <p:stCondLst>
                        <p:cond delay="indefinite"/>
                      </p:stCondLst>
                      <p:childTnLst>
                        <p:par>
                          <p:cTn id="108" fill="hold">
                            <p:stCondLst>
                              <p:cond delay="0"/>
                            </p:stCondLst>
                            <p:childTnLst>
                              <p:par>
                                <p:cTn id="109" presetID="16" presetClass="entr" presetSubtype="21" fill="hold" grpId="0" nodeType="clickEffect">
                                  <p:stCondLst>
                                    <p:cond delay="0"/>
                                  </p:stCondLst>
                                  <p:childTnLst>
                                    <p:set>
                                      <p:cBhvr>
                                        <p:cTn id="110" dur="1" fill="hold">
                                          <p:stCondLst>
                                            <p:cond delay="0"/>
                                          </p:stCondLst>
                                        </p:cTn>
                                        <p:tgtEl>
                                          <p:spTgt spid="22"/>
                                        </p:tgtEl>
                                        <p:attrNameLst>
                                          <p:attrName>style.visibility</p:attrName>
                                        </p:attrNameLst>
                                      </p:cBhvr>
                                      <p:to>
                                        <p:strVal val="visible"/>
                                      </p:to>
                                    </p:set>
                                    <p:animEffect transition="in" filter="barn(inVertical)">
                                      <p:cBhvr>
                                        <p:cTn id="111" dur="500"/>
                                        <p:tgtEl>
                                          <p:spTgt spid="22"/>
                                        </p:tgtEl>
                                      </p:cBhvr>
                                    </p:animEffect>
                                  </p:childTnLst>
                                </p:cTn>
                              </p:par>
                            </p:childTnLst>
                          </p:cTn>
                        </p:par>
                      </p:childTnLst>
                    </p:cTn>
                  </p:par>
                  <p:par>
                    <p:cTn id="112" fill="hold">
                      <p:stCondLst>
                        <p:cond delay="indefinite"/>
                      </p:stCondLst>
                      <p:childTnLst>
                        <p:par>
                          <p:cTn id="113" fill="hold">
                            <p:stCondLst>
                              <p:cond delay="0"/>
                            </p:stCondLst>
                            <p:childTnLst>
                              <p:par>
                                <p:cTn id="114" presetID="1" presetClass="entr" presetSubtype="0" fill="hold" grpId="0" nodeType="clickEffect">
                                  <p:stCondLst>
                                    <p:cond delay="0"/>
                                  </p:stCondLst>
                                  <p:childTnLst>
                                    <p:set>
                                      <p:cBhvr>
                                        <p:cTn id="115" dur="1" fill="hold">
                                          <p:stCondLst>
                                            <p:cond delay="0"/>
                                          </p:stCondLst>
                                        </p:cTn>
                                        <p:tgtEl>
                                          <p:spTgt spid="23"/>
                                        </p:tgtEl>
                                        <p:attrNameLst>
                                          <p:attrName>style.visibility</p:attrName>
                                        </p:attrNameLst>
                                      </p:cBhvr>
                                      <p:to>
                                        <p:strVal val="visible"/>
                                      </p:to>
                                    </p:set>
                                  </p:childTnLst>
                                </p:cTn>
                              </p:par>
                              <p:par>
                                <p:cTn id="116" presetID="1" presetClass="entr" presetSubtype="0" fill="hold" grpId="0" nodeType="withEffect">
                                  <p:stCondLst>
                                    <p:cond delay="0"/>
                                  </p:stCondLst>
                                  <p:childTnLst>
                                    <p:set>
                                      <p:cBhvr>
                                        <p:cTn id="117"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6" grpId="0"/>
      <p:bldP spid="7" grpId="0"/>
      <p:bldP spid="8" grpId="0" animBg="1"/>
      <p:bldP spid="8" grpId="1" animBg="1"/>
      <p:bldP spid="9" grpId="0"/>
      <p:bldP spid="9" grpId="1"/>
      <p:bldP spid="10" grpId="0"/>
      <p:bldP spid="10" grpId="1"/>
      <p:bldP spid="11" grpId="0"/>
      <p:bldP spid="11" grpId="1"/>
      <p:bldP spid="12" grpId="0" animBg="1"/>
      <p:bldP spid="12" grpId="1" animBg="1"/>
      <p:bldP spid="13" grpId="0"/>
      <p:bldP spid="13" grpId="1"/>
      <p:bldP spid="14" grpId="0"/>
      <p:bldP spid="14" grpId="1"/>
      <p:bldP spid="15" grpId="0" animBg="1"/>
      <p:bldP spid="15" grpId="1" animBg="1"/>
      <p:bldP spid="16" grpId="0"/>
      <p:bldP spid="16" grpId="1"/>
      <p:bldP spid="17" grpId="0"/>
      <p:bldP spid="17" grpId="1"/>
      <p:bldP spid="18" grpId="0" animBg="1"/>
      <p:bldP spid="18" grpId="1" animBg="1"/>
      <p:bldP spid="19" grpId="0"/>
      <p:bldP spid="19" grpId="1"/>
      <p:bldP spid="20" grpId="0"/>
      <p:bldP spid="20" grpId="1"/>
      <p:bldP spid="21" grpId="0" animBg="1"/>
      <p:bldP spid="21" grpId="1" animBg="1"/>
      <p:bldP spid="22" grpId="0"/>
      <p:bldP spid="23" grpId="0"/>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Electric Vocabulary Review</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89C5AB49-9481-421F-810D-373E5ACAE4C6}"/>
              </a:ext>
            </a:extLst>
          </p:cNvPr>
          <p:cNvSpPr txBox="1"/>
          <p:nvPr/>
        </p:nvSpPr>
        <p:spPr>
          <a:xfrm>
            <a:off x="457200" y="2705725"/>
            <a:ext cx="8229600" cy="1754326"/>
          </a:xfrm>
          <a:prstGeom prst="rect">
            <a:avLst/>
          </a:prstGeom>
          <a:noFill/>
        </p:spPr>
        <p:txBody>
          <a:bodyPr wrap="square">
            <a:spAutoFit/>
          </a:bodyPr>
          <a:lstStyle/>
          <a:p>
            <a:pPr algn="ctr"/>
            <a:r>
              <a:rPr lang="en-US" sz="5400" b="1" dirty="0">
                <a:effectLst/>
                <a:latin typeface="Comic Sans MS" panose="030F0702030302020204" pitchFamily="66" charset="0"/>
                <a:ea typeface="Calibri" panose="020F0502020204030204" pitchFamily="34" charset="0"/>
                <a:cs typeface="Times New Roman" panose="02020603050405020304" pitchFamily="18" charset="0"/>
              </a:rPr>
              <a:t>observe</a:t>
            </a:r>
            <a:r>
              <a:rPr lang="en-US" sz="5400" dirty="0">
                <a:effectLst/>
                <a:latin typeface="Comic Sans MS" panose="030F0702030302020204" pitchFamily="66" charset="0"/>
                <a:ea typeface="Calibri" panose="020F0502020204030204" pitchFamily="34" charset="0"/>
                <a:cs typeface="Times New Roman" panose="02020603050405020304" pitchFamily="18" charset="0"/>
              </a:rPr>
              <a:t> means to watch carefully</a:t>
            </a:r>
            <a:endParaRPr lang="en-US" sz="5400" dirty="0"/>
          </a:p>
        </p:txBody>
      </p:sp>
      <p:sp>
        <p:nvSpPr>
          <p:cNvPr id="5" name="TextBox 4">
            <a:extLst>
              <a:ext uri="{FF2B5EF4-FFF2-40B4-BE49-F238E27FC236}">
                <a16:creationId xmlns:a16="http://schemas.microsoft.com/office/drawing/2014/main" id="{CC92C854-CCFD-4C82-8051-E96BA6B78794}"/>
              </a:ext>
            </a:extLst>
          </p:cNvPr>
          <p:cNvSpPr txBox="1"/>
          <p:nvPr/>
        </p:nvSpPr>
        <p:spPr>
          <a:xfrm>
            <a:off x="457200" y="2705725"/>
            <a:ext cx="8229600" cy="1754326"/>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Times New Roman" panose="02020603050405020304" pitchFamily="18" charset="0"/>
              </a:rPr>
              <a:t>scatter</a:t>
            </a:r>
            <a:r>
              <a:rPr lang="en-US" sz="5400" dirty="0">
                <a:latin typeface="Comic Sans MS" panose="030F0702030302020204" pitchFamily="66" charset="0"/>
                <a:ea typeface="Calibri" panose="020F0502020204030204" pitchFamily="34" charset="0"/>
                <a:cs typeface="Times New Roman" panose="02020603050405020304" pitchFamily="18" charset="0"/>
              </a:rPr>
              <a:t> means to cause to separate widely</a:t>
            </a:r>
            <a:endParaRPr lang="en-US" sz="5400" dirty="0"/>
          </a:p>
        </p:txBody>
      </p:sp>
      <p:sp>
        <p:nvSpPr>
          <p:cNvPr id="6" name="TextBox 5">
            <a:extLst>
              <a:ext uri="{FF2B5EF4-FFF2-40B4-BE49-F238E27FC236}">
                <a16:creationId xmlns:a16="http://schemas.microsoft.com/office/drawing/2014/main" id="{8A59D345-4083-426E-BC9B-1855980A133A}"/>
              </a:ext>
            </a:extLst>
          </p:cNvPr>
          <p:cNvSpPr txBox="1"/>
          <p:nvPr/>
        </p:nvSpPr>
        <p:spPr>
          <a:xfrm>
            <a:off x="457200" y="1650872"/>
            <a:ext cx="8229600" cy="4247317"/>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Times New Roman" panose="02020603050405020304" pitchFamily="18" charset="0"/>
              </a:rPr>
              <a:t>magnetism </a:t>
            </a:r>
            <a:r>
              <a:rPr lang="en-US" sz="5400" dirty="0">
                <a:latin typeface="Comic Sans MS" panose="030F0702030302020204" pitchFamily="66" charset="0"/>
                <a:ea typeface="Calibri" panose="020F0502020204030204" pitchFamily="34" charset="0"/>
                <a:cs typeface="Times New Roman" panose="02020603050405020304" pitchFamily="18" charset="0"/>
              </a:rPr>
              <a:t>is the property of attracting certain metals or producing a magnetic field</a:t>
            </a:r>
            <a:endParaRPr lang="en-US" sz="5400" dirty="0"/>
          </a:p>
        </p:txBody>
      </p:sp>
      <p:sp>
        <p:nvSpPr>
          <p:cNvPr id="7" name="TextBox 6">
            <a:extLst>
              <a:ext uri="{FF2B5EF4-FFF2-40B4-BE49-F238E27FC236}">
                <a16:creationId xmlns:a16="http://schemas.microsoft.com/office/drawing/2014/main" id="{C14D187F-C0B4-4560-837E-16E60329EA06}"/>
              </a:ext>
            </a:extLst>
          </p:cNvPr>
          <p:cNvSpPr txBox="1"/>
          <p:nvPr/>
        </p:nvSpPr>
        <p:spPr>
          <a:xfrm>
            <a:off x="457200" y="2290226"/>
            <a:ext cx="8229600" cy="2585323"/>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Times New Roman" panose="02020603050405020304" pitchFamily="18" charset="0"/>
              </a:rPr>
              <a:t>magnet</a:t>
            </a:r>
            <a:r>
              <a:rPr lang="en-US" sz="5400" dirty="0">
                <a:latin typeface="Comic Sans MS" panose="030F0702030302020204" pitchFamily="66" charset="0"/>
                <a:ea typeface="Calibri" panose="020F0502020204030204" pitchFamily="34" charset="0"/>
                <a:cs typeface="Times New Roman" panose="02020603050405020304" pitchFamily="18" charset="0"/>
              </a:rPr>
              <a:t> is a piece of some material that is able to attract iron</a:t>
            </a:r>
            <a:endParaRPr lang="en-US" sz="5400" dirty="0"/>
          </a:p>
        </p:txBody>
      </p:sp>
      <p:sp>
        <p:nvSpPr>
          <p:cNvPr id="8" name="TextBox 7">
            <a:extLst>
              <a:ext uri="{FF2B5EF4-FFF2-40B4-BE49-F238E27FC236}">
                <a16:creationId xmlns:a16="http://schemas.microsoft.com/office/drawing/2014/main" id="{115DC5EB-EA82-4C6D-8CA5-1B9DE8BA14DA}"/>
              </a:ext>
            </a:extLst>
          </p:cNvPr>
          <p:cNvSpPr txBox="1"/>
          <p:nvPr/>
        </p:nvSpPr>
        <p:spPr>
          <a:xfrm>
            <a:off x="289560" y="2481868"/>
            <a:ext cx="8229600" cy="2585323"/>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Times New Roman" panose="02020603050405020304" pitchFamily="18" charset="0"/>
              </a:rPr>
              <a:t>attract</a:t>
            </a:r>
            <a:r>
              <a:rPr lang="en-US" sz="5400" dirty="0">
                <a:latin typeface="Comic Sans MS" panose="030F0702030302020204" pitchFamily="66" charset="0"/>
                <a:ea typeface="Calibri" panose="020F0502020204030204" pitchFamily="34" charset="0"/>
                <a:cs typeface="Times New Roman" panose="02020603050405020304" pitchFamily="18" charset="0"/>
              </a:rPr>
              <a:t> means to pull to or toward oneself or itself</a:t>
            </a:r>
            <a:endParaRPr lang="en-US" sz="5400" dirty="0"/>
          </a:p>
        </p:txBody>
      </p:sp>
      <p:sp>
        <p:nvSpPr>
          <p:cNvPr id="9" name="TextBox 8">
            <a:extLst>
              <a:ext uri="{FF2B5EF4-FFF2-40B4-BE49-F238E27FC236}">
                <a16:creationId xmlns:a16="http://schemas.microsoft.com/office/drawing/2014/main" id="{2CCCC7CF-BCDF-4833-AF45-A42C73510AE1}"/>
              </a:ext>
            </a:extLst>
          </p:cNvPr>
          <p:cNvSpPr txBox="1"/>
          <p:nvPr/>
        </p:nvSpPr>
        <p:spPr>
          <a:xfrm>
            <a:off x="624840" y="2743614"/>
            <a:ext cx="8229600" cy="1754326"/>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Times New Roman" panose="02020603050405020304" pitchFamily="18" charset="0"/>
              </a:rPr>
              <a:t>repel</a:t>
            </a:r>
            <a:r>
              <a:rPr lang="en-US" sz="5400" dirty="0">
                <a:latin typeface="Comic Sans MS" panose="030F0702030302020204" pitchFamily="66" charset="0"/>
                <a:ea typeface="Calibri" panose="020F0502020204030204" pitchFamily="34" charset="0"/>
                <a:cs typeface="Times New Roman" panose="02020603050405020304" pitchFamily="18" charset="0"/>
              </a:rPr>
              <a:t> means to push or drive back</a:t>
            </a:r>
            <a:endParaRPr lang="en-US" sz="5400" dirty="0"/>
          </a:p>
        </p:txBody>
      </p:sp>
    </p:spTree>
    <p:extLst>
      <p:ext uri="{BB962C8B-B14F-4D97-AF65-F5344CB8AC3E}">
        <p14:creationId xmlns:p14="http://schemas.microsoft.com/office/powerpoint/2010/main" val="3440429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4"/>
                                        </p:tgtEl>
                                        <p:attrNameLst>
                                          <p:attrName>ppt_x</p:attrName>
                                        </p:attrNameLst>
                                      </p:cBhvr>
                                      <p:tavLst>
                                        <p:tav tm="0">
                                          <p:val>
                                            <p:strVal val="ppt_x"/>
                                          </p:val>
                                        </p:tav>
                                        <p:tav tm="100000">
                                          <p:val>
                                            <p:strVal val="ppt_x"/>
                                          </p:val>
                                        </p:tav>
                                      </p:tavLst>
                                    </p:anim>
                                    <p:anim calcmode="lin" valueType="num">
                                      <p:cBhvr additive="base">
                                        <p:cTn id="13" dur="500"/>
                                        <p:tgtEl>
                                          <p:spTgt spid="4"/>
                                        </p:tgtEl>
                                        <p:attrNameLst>
                                          <p:attrName>ppt_y</p:attrName>
                                        </p:attrNameLst>
                                      </p:cBhvr>
                                      <p:tavLst>
                                        <p:tav tm="0">
                                          <p:val>
                                            <p:strVal val="ppt_y"/>
                                          </p:val>
                                        </p:tav>
                                        <p:tav tm="100000">
                                          <p:val>
                                            <p:strVal val="1+ppt_h/2"/>
                                          </p:val>
                                        </p:tav>
                                      </p:tavLst>
                                    </p:anim>
                                    <p:set>
                                      <p:cBhvr>
                                        <p:cTn id="14" dur="1" fill="hold">
                                          <p:stCondLst>
                                            <p:cond delay="4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5"/>
                                        </p:tgtEl>
                                        <p:attrNameLst>
                                          <p:attrName>ppt_x</p:attrName>
                                        </p:attrNameLst>
                                      </p:cBhvr>
                                      <p:tavLst>
                                        <p:tav tm="0">
                                          <p:val>
                                            <p:strVal val="ppt_x"/>
                                          </p:val>
                                        </p:tav>
                                        <p:tav tm="100000">
                                          <p:val>
                                            <p:strVal val="ppt_x"/>
                                          </p:val>
                                        </p:tav>
                                      </p:tavLst>
                                    </p:anim>
                                    <p:anim calcmode="lin" valueType="num">
                                      <p:cBhvr additive="base">
                                        <p:cTn id="25" dur="500"/>
                                        <p:tgtEl>
                                          <p:spTgt spid="5"/>
                                        </p:tgtEl>
                                        <p:attrNameLst>
                                          <p:attrName>ppt_y</p:attrName>
                                        </p:attrNameLst>
                                      </p:cBhvr>
                                      <p:tavLst>
                                        <p:tav tm="0">
                                          <p:val>
                                            <p:strVal val="ppt_y"/>
                                          </p:val>
                                        </p:tav>
                                        <p:tav tm="100000">
                                          <p:val>
                                            <p:strVal val="1+ppt_h/2"/>
                                          </p:val>
                                        </p:tav>
                                      </p:tavLst>
                                    </p:anim>
                                    <p:set>
                                      <p:cBhvr>
                                        <p:cTn id="26" dur="1" fill="hold">
                                          <p:stCondLst>
                                            <p:cond delay="499"/>
                                          </p:stCondLst>
                                        </p:cTn>
                                        <p:tgtEl>
                                          <p:spTgt spid="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1" nodeType="clickEffect">
                                  <p:stCondLst>
                                    <p:cond delay="0"/>
                                  </p:stCondLst>
                                  <p:childTnLst>
                                    <p:anim calcmode="lin" valueType="num">
                                      <p:cBhvr additive="base">
                                        <p:cTn id="36" dur="500"/>
                                        <p:tgtEl>
                                          <p:spTgt spid="6"/>
                                        </p:tgtEl>
                                        <p:attrNameLst>
                                          <p:attrName>ppt_x</p:attrName>
                                        </p:attrNameLst>
                                      </p:cBhvr>
                                      <p:tavLst>
                                        <p:tav tm="0">
                                          <p:val>
                                            <p:strVal val="ppt_x"/>
                                          </p:val>
                                        </p:tav>
                                        <p:tav tm="100000">
                                          <p:val>
                                            <p:strVal val="ppt_x"/>
                                          </p:val>
                                        </p:tav>
                                      </p:tavLst>
                                    </p:anim>
                                    <p:anim calcmode="lin" valueType="num">
                                      <p:cBhvr additive="base">
                                        <p:cTn id="37" dur="500"/>
                                        <p:tgtEl>
                                          <p:spTgt spid="6"/>
                                        </p:tgtEl>
                                        <p:attrNameLst>
                                          <p:attrName>ppt_y</p:attrName>
                                        </p:attrNameLst>
                                      </p:cBhvr>
                                      <p:tavLst>
                                        <p:tav tm="0">
                                          <p:val>
                                            <p:strVal val="ppt_y"/>
                                          </p:val>
                                        </p:tav>
                                        <p:tav tm="100000">
                                          <p:val>
                                            <p:strVal val="1+ppt_h/2"/>
                                          </p:val>
                                        </p:tav>
                                      </p:tavLst>
                                    </p:anim>
                                    <p:set>
                                      <p:cBhvr>
                                        <p:cTn id="38" dur="1" fill="hold">
                                          <p:stCondLst>
                                            <p:cond delay="499"/>
                                          </p:stCondLst>
                                        </p:cTn>
                                        <p:tgtEl>
                                          <p:spTgt spid="6"/>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1" nodeType="clickEffect">
                                  <p:stCondLst>
                                    <p:cond delay="0"/>
                                  </p:stCondLst>
                                  <p:childTnLst>
                                    <p:anim calcmode="lin" valueType="num">
                                      <p:cBhvr additive="base">
                                        <p:cTn id="48" dur="500"/>
                                        <p:tgtEl>
                                          <p:spTgt spid="7"/>
                                        </p:tgtEl>
                                        <p:attrNameLst>
                                          <p:attrName>ppt_x</p:attrName>
                                        </p:attrNameLst>
                                      </p:cBhvr>
                                      <p:tavLst>
                                        <p:tav tm="0">
                                          <p:val>
                                            <p:strVal val="ppt_x"/>
                                          </p:val>
                                        </p:tav>
                                        <p:tav tm="100000">
                                          <p:val>
                                            <p:strVal val="ppt_x"/>
                                          </p:val>
                                        </p:tav>
                                      </p:tavLst>
                                    </p:anim>
                                    <p:anim calcmode="lin" valueType="num">
                                      <p:cBhvr additive="base">
                                        <p:cTn id="49" dur="500"/>
                                        <p:tgtEl>
                                          <p:spTgt spid="7"/>
                                        </p:tgtEl>
                                        <p:attrNameLst>
                                          <p:attrName>ppt_y</p:attrName>
                                        </p:attrNameLst>
                                      </p:cBhvr>
                                      <p:tavLst>
                                        <p:tav tm="0">
                                          <p:val>
                                            <p:strVal val="ppt_y"/>
                                          </p:val>
                                        </p:tav>
                                        <p:tav tm="100000">
                                          <p:val>
                                            <p:strVal val="1+ppt_h/2"/>
                                          </p:val>
                                        </p:tav>
                                      </p:tavLst>
                                    </p:anim>
                                    <p:set>
                                      <p:cBhvr>
                                        <p:cTn id="50" dur="1" fill="hold">
                                          <p:stCondLst>
                                            <p:cond delay="499"/>
                                          </p:stCondLst>
                                        </p:cTn>
                                        <p:tgtEl>
                                          <p:spTgt spid="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xit" presetSubtype="4" fill="hold" grpId="1" nodeType="clickEffect">
                                  <p:stCondLst>
                                    <p:cond delay="0"/>
                                  </p:stCondLst>
                                  <p:childTnLst>
                                    <p:anim calcmode="lin" valueType="num">
                                      <p:cBhvr additive="base">
                                        <p:cTn id="60" dur="500"/>
                                        <p:tgtEl>
                                          <p:spTgt spid="8"/>
                                        </p:tgtEl>
                                        <p:attrNameLst>
                                          <p:attrName>ppt_x</p:attrName>
                                        </p:attrNameLst>
                                      </p:cBhvr>
                                      <p:tavLst>
                                        <p:tav tm="0">
                                          <p:val>
                                            <p:strVal val="ppt_x"/>
                                          </p:val>
                                        </p:tav>
                                        <p:tav tm="100000">
                                          <p:val>
                                            <p:strVal val="ppt_x"/>
                                          </p:val>
                                        </p:tav>
                                      </p:tavLst>
                                    </p:anim>
                                    <p:anim calcmode="lin" valueType="num">
                                      <p:cBhvr additive="base">
                                        <p:cTn id="61" dur="500"/>
                                        <p:tgtEl>
                                          <p:spTgt spid="8"/>
                                        </p:tgtEl>
                                        <p:attrNameLst>
                                          <p:attrName>ppt_y</p:attrName>
                                        </p:attrNameLst>
                                      </p:cBhvr>
                                      <p:tavLst>
                                        <p:tav tm="0">
                                          <p:val>
                                            <p:strVal val="ppt_y"/>
                                          </p:val>
                                        </p:tav>
                                        <p:tav tm="100000">
                                          <p:val>
                                            <p:strVal val="1+ppt_h/2"/>
                                          </p:val>
                                        </p:tav>
                                      </p:tavLst>
                                    </p:anim>
                                    <p:set>
                                      <p:cBhvr>
                                        <p:cTn id="62" dur="1" fill="hold">
                                          <p:stCondLst>
                                            <p:cond delay="499"/>
                                          </p:stCondLst>
                                        </p:cTn>
                                        <p:tgtEl>
                                          <p:spTgt spid="8"/>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 calcmode="lin" valueType="num">
                                      <p:cBhvr additive="base">
                                        <p:cTn id="67" dur="500" fill="hold"/>
                                        <p:tgtEl>
                                          <p:spTgt spid="9"/>
                                        </p:tgtEl>
                                        <p:attrNameLst>
                                          <p:attrName>ppt_x</p:attrName>
                                        </p:attrNameLst>
                                      </p:cBhvr>
                                      <p:tavLst>
                                        <p:tav tm="0">
                                          <p:val>
                                            <p:strVal val="#ppt_x"/>
                                          </p:val>
                                        </p:tav>
                                        <p:tav tm="100000">
                                          <p:val>
                                            <p:strVal val="#ppt_x"/>
                                          </p:val>
                                        </p:tav>
                                      </p:tavLst>
                                    </p:anim>
                                    <p:anim calcmode="lin" valueType="num">
                                      <p:cBhvr additive="base">
                                        <p:cTn id="6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P spid="8" grpId="0"/>
      <p:bldP spid="8" grpId="1"/>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Physics of Vocabulary</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312D4769-006B-4B83-8BD0-A769CA8F1DEC}"/>
              </a:ext>
            </a:extLst>
          </p:cNvPr>
          <p:cNvSpPr txBox="1"/>
          <p:nvPr/>
        </p:nvSpPr>
        <p:spPr>
          <a:xfrm>
            <a:off x="3327671" y="1026953"/>
            <a:ext cx="2488658" cy="584775"/>
          </a:xfrm>
          <a:prstGeom prst="rect">
            <a:avLst/>
          </a:prstGeom>
          <a:noFill/>
          <a:ln w="38100">
            <a:solidFill>
              <a:srgbClr val="7030A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7030A0"/>
                </a:solidFill>
                <a:effectLst/>
                <a:uLnTx/>
                <a:uFillTx/>
                <a:latin typeface="Comic Sans MS" panose="030F0702030302020204" pitchFamily="66" charset="0"/>
                <a:ea typeface="+mn-ea"/>
                <a:cs typeface="+mn-cs"/>
              </a:rPr>
              <a:t>Word Bank</a:t>
            </a:r>
          </a:p>
        </p:txBody>
      </p:sp>
      <p:sp>
        <p:nvSpPr>
          <p:cNvPr id="5" name="Rectangle 4" descr="rectangle with word bank words in it (consider, contain, recall, peaceful, active, schedule)">
            <a:extLst>
              <a:ext uri="{FF2B5EF4-FFF2-40B4-BE49-F238E27FC236}">
                <a16:creationId xmlns:a16="http://schemas.microsoft.com/office/drawing/2014/main" id="{D033F3E3-00E8-4FEB-8B33-9EE703EB4341}"/>
              </a:ext>
            </a:extLst>
          </p:cNvPr>
          <p:cNvSpPr/>
          <p:nvPr/>
        </p:nvSpPr>
        <p:spPr>
          <a:xfrm>
            <a:off x="651753" y="1686104"/>
            <a:ext cx="8035047" cy="1742896"/>
          </a:xfrm>
          <a:prstGeom prst="rect">
            <a:avLst/>
          </a:prstGeom>
          <a:no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468D9568-95A8-40A8-BB13-FF25E1716C95}"/>
              </a:ext>
            </a:extLst>
          </p:cNvPr>
          <p:cNvSpPr txBox="1"/>
          <p:nvPr/>
        </p:nvSpPr>
        <p:spPr>
          <a:xfrm>
            <a:off x="1021404" y="1881985"/>
            <a:ext cx="2256815" cy="584775"/>
          </a:xfrm>
          <a:prstGeom prst="rect">
            <a:avLst/>
          </a:prstGeom>
          <a:noFill/>
        </p:spPr>
        <p:txBody>
          <a:bodyPr wrap="square" rtlCol="0">
            <a:spAutoFit/>
          </a:bodyPr>
          <a:lstStyle/>
          <a:p>
            <a:pPr lvl="0"/>
            <a:r>
              <a:rPr lang="en-US" sz="3200" dirty="0">
                <a:latin typeface="Comic Sans MS" panose="030F0702030302020204" pitchFamily="66" charset="0"/>
                <a:ea typeface="Calibri" panose="020F0502020204030204" pitchFamily="34" charset="0"/>
                <a:cs typeface="Calibri" panose="020F0502020204030204" pitchFamily="34" charset="0"/>
              </a:rPr>
              <a:t>magnet</a:t>
            </a:r>
            <a:endParaRPr kumimoji="0" lang="en-US" sz="3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7" name="TextBox 6">
            <a:extLst>
              <a:ext uri="{FF2B5EF4-FFF2-40B4-BE49-F238E27FC236}">
                <a16:creationId xmlns:a16="http://schemas.microsoft.com/office/drawing/2014/main" id="{C0012EC4-EB9E-48BF-A979-5D2CF6B20B7D}"/>
              </a:ext>
            </a:extLst>
          </p:cNvPr>
          <p:cNvSpPr txBox="1"/>
          <p:nvPr/>
        </p:nvSpPr>
        <p:spPr>
          <a:xfrm>
            <a:off x="1198126" y="2569434"/>
            <a:ext cx="1932558" cy="584775"/>
          </a:xfrm>
          <a:prstGeom prst="rect">
            <a:avLst/>
          </a:prstGeom>
          <a:noFill/>
        </p:spPr>
        <p:txBody>
          <a:bodyPr wrap="square" rtlCol="0">
            <a:spAutoFit/>
          </a:bodyPr>
          <a:lstStyle/>
          <a:p>
            <a:pPr lvl="0"/>
            <a:r>
              <a:rPr lang="en-US" sz="3200" dirty="0">
                <a:latin typeface="Comic Sans MS" panose="030F0702030302020204" pitchFamily="66" charset="0"/>
                <a:ea typeface="Calibri" panose="020F0502020204030204" pitchFamily="34" charset="0"/>
                <a:cs typeface="Calibri" panose="020F0502020204030204" pitchFamily="34" charset="0"/>
              </a:rPr>
              <a:t>attract</a:t>
            </a:r>
            <a:endParaRPr kumimoji="0" lang="en-US" sz="3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8" name="TextBox 7">
            <a:extLst>
              <a:ext uri="{FF2B5EF4-FFF2-40B4-BE49-F238E27FC236}">
                <a16:creationId xmlns:a16="http://schemas.microsoft.com/office/drawing/2014/main" id="{D1E09ACB-7681-456E-B9FF-3941D825717A}"/>
              </a:ext>
            </a:extLst>
          </p:cNvPr>
          <p:cNvSpPr txBox="1"/>
          <p:nvPr/>
        </p:nvSpPr>
        <p:spPr>
          <a:xfrm>
            <a:off x="3287834" y="2579984"/>
            <a:ext cx="2286230" cy="584775"/>
          </a:xfrm>
          <a:prstGeom prst="rect">
            <a:avLst/>
          </a:prstGeom>
          <a:noFill/>
        </p:spPr>
        <p:txBody>
          <a:bodyPr wrap="square" rtlCol="0">
            <a:spAutoFit/>
          </a:bodyPr>
          <a:lstStyle/>
          <a:p>
            <a:pPr lvl="0"/>
            <a:r>
              <a:rPr lang="en-US" sz="3200" dirty="0">
                <a:latin typeface="Comic Sans MS" panose="030F0702030302020204" pitchFamily="66" charset="0"/>
                <a:ea typeface="Calibri" panose="020F0502020204030204" pitchFamily="34" charset="0"/>
                <a:cs typeface="Calibri" panose="020F0502020204030204" pitchFamily="34" charset="0"/>
              </a:rPr>
              <a:t>magnetism</a:t>
            </a:r>
            <a:endParaRPr kumimoji="0" lang="en-US" sz="3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9" name="TextBox 8">
            <a:extLst>
              <a:ext uri="{FF2B5EF4-FFF2-40B4-BE49-F238E27FC236}">
                <a16:creationId xmlns:a16="http://schemas.microsoft.com/office/drawing/2014/main" id="{5848C1FD-1407-4EF5-A728-AFAC6C0A18F0}"/>
              </a:ext>
            </a:extLst>
          </p:cNvPr>
          <p:cNvSpPr txBox="1"/>
          <p:nvPr/>
        </p:nvSpPr>
        <p:spPr>
          <a:xfrm>
            <a:off x="6290740" y="2561195"/>
            <a:ext cx="1932557" cy="584775"/>
          </a:xfrm>
          <a:prstGeom prst="rect">
            <a:avLst/>
          </a:prstGeom>
          <a:noFill/>
        </p:spPr>
        <p:txBody>
          <a:bodyPr wrap="square" rtlCol="0">
            <a:spAutoFit/>
          </a:bodyPr>
          <a:lstStyle/>
          <a:p>
            <a:pPr lvl="0"/>
            <a:r>
              <a:rPr lang="en-US" sz="3200" dirty="0">
                <a:latin typeface="Comic Sans MS" panose="030F0702030302020204" pitchFamily="66" charset="0"/>
                <a:ea typeface="Calibri" panose="020F0502020204030204" pitchFamily="34" charset="0"/>
                <a:cs typeface="Calibri" panose="020F0502020204030204" pitchFamily="34" charset="0"/>
              </a:rPr>
              <a:t>observe</a:t>
            </a:r>
            <a:endParaRPr kumimoji="0" lang="en-US" sz="3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10" name="TextBox 9">
            <a:extLst>
              <a:ext uri="{FF2B5EF4-FFF2-40B4-BE49-F238E27FC236}">
                <a16:creationId xmlns:a16="http://schemas.microsoft.com/office/drawing/2014/main" id="{CF37856E-92C0-4790-B790-BD82A9045C94}"/>
              </a:ext>
            </a:extLst>
          </p:cNvPr>
          <p:cNvSpPr txBox="1"/>
          <p:nvPr/>
        </p:nvSpPr>
        <p:spPr>
          <a:xfrm>
            <a:off x="6332707" y="1906810"/>
            <a:ext cx="1789888" cy="584775"/>
          </a:xfrm>
          <a:prstGeom prst="rect">
            <a:avLst/>
          </a:prstGeom>
          <a:noFill/>
        </p:spPr>
        <p:txBody>
          <a:bodyPr wrap="square" rtlCol="0">
            <a:spAutoFit/>
          </a:bodyPr>
          <a:lstStyle/>
          <a:p>
            <a:pPr lvl="0"/>
            <a:r>
              <a:rPr lang="en-US" sz="3200" dirty="0">
                <a:latin typeface="Comic Sans MS" panose="030F0702030302020204" pitchFamily="66" charset="0"/>
                <a:ea typeface="Calibri" panose="020F0502020204030204" pitchFamily="34" charset="0"/>
                <a:cs typeface="Calibri" panose="020F0502020204030204" pitchFamily="34" charset="0"/>
              </a:rPr>
              <a:t>repel</a:t>
            </a:r>
            <a:endParaRPr kumimoji="0" lang="en-US" sz="3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11" name="TextBox 10">
            <a:extLst>
              <a:ext uri="{FF2B5EF4-FFF2-40B4-BE49-F238E27FC236}">
                <a16:creationId xmlns:a16="http://schemas.microsoft.com/office/drawing/2014/main" id="{630BC8DC-5FEE-40D8-B942-C7680C5E444C}"/>
              </a:ext>
            </a:extLst>
          </p:cNvPr>
          <p:cNvSpPr txBox="1"/>
          <p:nvPr/>
        </p:nvSpPr>
        <p:spPr>
          <a:xfrm>
            <a:off x="3501957" y="1887354"/>
            <a:ext cx="1789888"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scatter</a:t>
            </a:r>
          </a:p>
        </p:txBody>
      </p:sp>
      <p:cxnSp>
        <p:nvCxnSpPr>
          <p:cNvPr id="12" name="Straight Connector 11" descr="orange line">
            <a:extLst>
              <a:ext uri="{FF2B5EF4-FFF2-40B4-BE49-F238E27FC236}">
                <a16:creationId xmlns:a16="http://schemas.microsoft.com/office/drawing/2014/main" id="{59BC74BB-4E13-4623-93C8-ED1EC6A792C3}"/>
              </a:ext>
            </a:extLst>
          </p:cNvPr>
          <p:cNvCxnSpPr>
            <a:cxnSpLocks/>
          </p:cNvCxnSpPr>
          <p:nvPr/>
        </p:nvCxnSpPr>
        <p:spPr>
          <a:xfrm>
            <a:off x="6332707" y="2861821"/>
            <a:ext cx="1575881" cy="0"/>
          </a:xfrm>
          <a:prstGeom prst="line">
            <a:avLst/>
          </a:prstGeom>
          <a:ln w="76200">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13" name="Straight Connector 12" descr="orange line">
            <a:extLst>
              <a:ext uri="{FF2B5EF4-FFF2-40B4-BE49-F238E27FC236}">
                <a16:creationId xmlns:a16="http://schemas.microsoft.com/office/drawing/2014/main" id="{EFE4DE8A-57D3-4C29-ADE5-7E718359387A}"/>
              </a:ext>
            </a:extLst>
          </p:cNvPr>
          <p:cNvCxnSpPr>
            <a:cxnSpLocks/>
          </p:cNvCxnSpPr>
          <p:nvPr/>
        </p:nvCxnSpPr>
        <p:spPr>
          <a:xfrm flipV="1">
            <a:off x="3383428" y="2197550"/>
            <a:ext cx="1575881" cy="16959"/>
          </a:xfrm>
          <a:prstGeom prst="line">
            <a:avLst/>
          </a:prstGeom>
          <a:ln w="76200">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descr="orange line">
            <a:extLst>
              <a:ext uri="{FF2B5EF4-FFF2-40B4-BE49-F238E27FC236}">
                <a16:creationId xmlns:a16="http://schemas.microsoft.com/office/drawing/2014/main" id="{10A2E9BE-0061-4B43-B52B-F5C9E6454ACE}"/>
              </a:ext>
            </a:extLst>
          </p:cNvPr>
          <p:cNvCxnSpPr>
            <a:cxnSpLocks/>
            <a:stCxn id="6" idx="1"/>
          </p:cNvCxnSpPr>
          <p:nvPr/>
        </p:nvCxnSpPr>
        <p:spPr>
          <a:xfrm>
            <a:off x="1021404" y="2174373"/>
            <a:ext cx="1583927" cy="0"/>
          </a:xfrm>
          <a:prstGeom prst="line">
            <a:avLst/>
          </a:prstGeom>
          <a:ln w="76200">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15" name="Straight Connector 14" descr="orange line">
            <a:extLst>
              <a:ext uri="{FF2B5EF4-FFF2-40B4-BE49-F238E27FC236}">
                <a16:creationId xmlns:a16="http://schemas.microsoft.com/office/drawing/2014/main" id="{8139F87C-B62E-4EF5-8B67-F810DFBEDE9B}"/>
              </a:ext>
            </a:extLst>
          </p:cNvPr>
          <p:cNvCxnSpPr>
            <a:cxnSpLocks/>
          </p:cNvCxnSpPr>
          <p:nvPr/>
        </p:nvCxnSpPr>
        <p:spPr>
          <a:xfrm>
            <a:off x="3324061" y="2861636"/>
            <a:ext cx="2145680" cy="77523"/>
          </a:xfrm>
          <a:prstGeom prst="line">
            <a:avLst/>
          </a:prstGeom>
          <a:ln w="76200">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16" name="Straight Connector 15" descr="orange line">
            <a:extLst>
              <a:ext uri="{FF2B5EF4-FFF2-40B4-BE49-F238E27FC236}">
                <a16:creationId xmlns:a16="http://schemas.microsoft.com/office/drawing/2014/main" id="{E36A4487-9338-44B0-B491-8A489BCA6FBE}"/>
              </a:ext>
            </a:extLst>
          </p:cNvPr>
          <p:cNvCxnSpPr>
            <a:cxnSpLocks/>
          </p:cNvCxnSpPr>
          <p:nvPr/>
        </p:nvCxnSpPr>
        <p:spPr>
          <a:xfrm flipV="1">
            <a:off x="1181853" y="2866293"/>
            <a:ext cx="1575881" cy="16959"/>
          </a:xfrm>
          <a:prstGeom prst="line">
            <a:avLst/>
          </a:prstGeom>
          <a:ln w="76200">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17" name="Straight Connector 16" descr="orange line">
            <a:extLst>
              <a:ext uri="{FF2B5EF4-FFF2-40B4-BE49-F238E27FC236}">
                <a16:creationId xmlns:a16="http://schemas.microsoft.com/office/drawing/2014/main" id="{6E90CE9A-1048-4246-B212-0102B90F7ACE}"/>
              </a:ext>
            </a:extLst>
          </p:cNvPr>
          <p:cNvCxnSpPr>
            <a:cxnSpLocks/>
          </p:cNvCxnSpPr>
          <p:nvPr/>
        </p:nvCxnSpPr>
        <p:spPr>
          <a:xfrm>
            <a:off x="6370507" y="2197550"/>
            <a:ext cx="1262874" cy="46642"/>
          </a:xfrm>
          <a:prstGeom prst="line">
            <a:avLst/>
          </a:prstGeom>
          <a:ln w="76200">
            <a:solidFill>
              <a:srgbClr val="FFC000"/>
            </a:solidFill>
          </a:ln>
        </p:spPr>
        <p:style>
          <a:lnRef idx="2">
            <a:schemeClr val="accent1"/>
          </a:lnRef>
          <a:fillRef idx="0">
            <a:schemeClr val="accent1"/>
          </a:fillRef>
          <a:effectRef idx="1">
            <a:schemeClr val="accent1"/>
          </a:effectRef>
          <a:fontRef idx="minor">
            <a:schemeClr val="tx1"/>
          </a:fontRef>
        </p:style>
      </p:cxnSp>
      <p:sp>
        <p:nvSpPr>
          <p:cNvPr id="19" name="TextBox 18">
            <a:extLst>
              <a:ext uri="{FF2B5EF4-FFF2-40B4-BE49-F238E27FC236}">
                <a16:creationId xmlns:a16="http://schemas.microsoft.com/office/drawing/2014/main" id="{07D7EBFB-30F7-415E-A453-9AE873AB1294}"/>
              </a:ext>
            </a:extLst>
          </p:cNvPr>
          <p:cNvSpPr txBox="1"/>
          <p:nvPr/>
        </p:nvSpPr>
        <p:spPr>
          <a:xfrm>
            <a:off x="642026" y="4537237"/>
            <a:ext cx="8414426" cy="769441"/>
          </a:xfrm>
          <a:prstGeom prst="rect">
            <a:avLst/>
          </a:prstGeom>
          <a:noFill/>
        </p:spPr>
        <p:txBody>
          <a:bodyPr wrap="square">
            <a:spAutoFit/>
          </a:bodyPr>
          <a:lstStyle/>
          <a:p>
            <a:pPr algn="ctr"/>
            <a:r>
              <a:rPr lang="en-US" sz="4400" dirty="0">
                <a:latin typeface="Comic Sans MS" panose="030F0702030302020204" pitchFamily="66" charset="0"/>
                <a:ea typeface="Calibri" panose="020F0502020204030204" pitchFamily="34" charset="0"/>
                <a:cs typeface="Times New Roman" panose="02020603050405020304" pitchFamily="18" charset="0"/>
              </a:rPr>
              <a:t>to watch carefully</a:t>
            </a:r>
            <a:endParaRPr lang="en-US" sz="4400" dirty="0"/>
          </a:p>
        </p:txBody>
      </p:sp>
      <p:sp>
        <p:nvSpPr>
          <p:cNvPr id="20" name="TextBox 19">
            <a:extLst>
              <a:ext uri="{FF2B5EF4-FFF2-40B4-BE49-F238E27FC236}">
                <a16:creationId xmlns:a16="http://schemas.microsoft.com/office/drawing/2014/main" id="{6D43E208-B80F-46BF-AD95-CD5D5E6F50CE}"/>
              </a:ext>
            </a:extLst>
          </p:cNvPr>
          <p:cNvSpPr txBox="1"/>
          <p:nvPr/>
        </p:nvSpPr>
        <p:spPr>
          <a:xfrm>
            <a:off x="517187" y="4554855"/>
            <a:ext cx="8414426" cy="769441"/>
          </a:xfrm>
          <a:prstGeom prst="rect">
            <a:avLst/>
          </a:prstGeom>
          <a:noFill/>
        </p:spPr>
        <p:txBody>
          <a:bodyPr wrap="square">
            <a:spAutoFit/>
          </a:bodyPr>
          <a:lstStyle/>
          <a:p>
            <a:pPr algn="ctr"/>
            <a:r>
              <a:rPr lang="en-US" sz="4400" dirty="0">
                <a:latin typeface="Comic Sans MS" panose="030F0702030302020204" pitchFamily="66" charset="0"/>
                <a:ea typeface="Calibri" panose="020F0502020204030204" pitchFamily="34" charset="0"/>
                <a:cs typeface="Times New Roman" panose="02020603050405020304" pitchFamily="18" charset="0"/>
              </a:rPr>
              <a:t>to cause to separate widely</a:t>
            </a:r>
            <a:endParaRPr lang="en-US" sz="4400" dirty="0"/>
          </a:p>
        </p:txBody>
      </p:sp>
      <p:sp>
        <p:nvSpPr>
          <p:cNvPr id="21" name="TextBox 20">
            <a:extLst>
              <a:ext uri="{FF2B5EF4-FFF2-40B4-BE49-F238E27FC236}">
                <a16:creationId xmlns:a16="http://schemas.microsoft.com/office/drawing/2014/main" id="{7E93D524-E494-46E7-8A67-40761E189162}"/>
              </a:ext>
            </a:extLst>
          </p:cNvPr>
          <p:cNvSpPr txBox="1"/>
          <p:nvPr/>
        </p:nvSpPr>
        <p:spPr>
          <a:xfrm>
            <a:off x="457200" y="4198682"/>
            <a:ext cx="8414426" cy="1446550"/>
          </a:xfrm>
          <a:prstGeom prst="rect">
            <a:avLst/>
          </a:prstGeom>
          <a:noFill/>
        </p:spPr>
        <p:txBody>
          <a:bodyPr wrap="square">
            <a:spAutoFit/>
          </a:bodyPr>
          <a:lstStyle/>
          <a:p>
            <a:pPr algn="ctr"/>
            <a:r>
              <a:rPr lang="en-US" sz="4400" dirty="0">
                <a:latin typeface="Comic Sans MS" panose="030F0702030302020204" pitchFamily="66" charset="0"/>
                <a:ea typeface="Calibri" panose="020F0502020204030204" pitchFamily="34" charset="0"/>
                <a:cs typeface="Times New Roman" panose="02020603050405020304" pitchFamily="18" charset="0"/>
              </a:rPr>
              <a:t>a piece of some material that is able to attract iron</a:t>
            </a:r>
            <a:endParaRPr lang="en-US" sz="4400" dirty="0"/>
          </a:p>
        </p:txBody>
      </p:sp>
      <p:sp>
        <p:nvSpPr>
          <p:cNvPr id="22" name="TextBox 21">
            <a:extLst>
              <a:ext uri="{FF2B5EF4-FFF2-40B4-BE49-F238E27FC236}">
                <a16:creationId xmlns:a16="http://schemas.microsoft.com/office/drawing/2014/main" id="{C25C4B42-558D-454F-B9D1-0904DB1F419D}"/>
              </a:ext>
            </a:extLst>
          </p:cNvPr>
          <p:cNvSpPr txBox="1"/>
          <p:nvPr/>
        </p:nvSpPr>
        <p:spPr>
          <a:xfrm>
            <a:off x="392348" y="3758358"/>
            <a:ext cx="8414426" cy="2123658"/>
          </a:xfrm>
          <a:prstGeom prst="rect">
            <a:avLst/>
          </a:prstGeom>
          <a:noFill/>
        </p:spPr>
        <p:txBody>
          <a:bodyPr wrap="square">
            <a:spAutoFit/>
          </a:bodyPr>
          <a:lstStyle/>
          <a:p>
            <a:pPr algn="ctr"/>
            <a:r>
              <a:rPr lang="en-US" sz="4400" dirty="0">
                <a:latin typeface="Comic Sans MS" panose="030F0702030302020204" pitchFamily="66" charset="0"/>
                <a:ea typeface="Calibri" panose="020F0502020204030204" pitchFamily="34" charset="0"/>
                <a:cs typeface="Times New Roman" panose="02020603050405020304" pitchFamily="18" charset="0"/>
              </a:rPr>
              <a:t>the property of attracting certain metals or producing a magnetic field</a:t>
            </a:r>
            <a:endParaRPr lang="en-US" sz="4400" dirty="0"/>
          </a:p>
        </p:txBody>
      </p:sp>
      <p:sp>
        <p:nvSpPr>
          <p:cNvPr id="26" name="TextBox 25">
            <a:extLst>
              <a:ext uri="{FF2B5EF4-FFF2-40B4-BE49-F238E27FC236}">
                <a16:creationId xmlns:a16="http://schemas.microsoft.com/office/drawing/2014/main" id="{D87A7736-AD8C-4717-BE4E-849EBAA0656E}"/>
              </a:ext>
            </a:extLst>
          </p:cNvPr>
          <p:cNvSpPr txBox="1"/>
          <p:nvPr/>
        </p:nvSpPr>
        <p:spPr>
          <a:xfrm>
            <a:off x="452335" y="4342383"/>
            <a:ext cx="8414426" cy="769441"/>
          </a:xfrm>
          <a:prstGeom prst="rect">
            <a:avLst/>
          </a:prstGeom>
          <a:noFill/>
        </p:spPr>
        <p:txBody>
          <a:bodyPr wrap="square">
            <a:spAutoFit/>
          </a:bodyPr>
          <a:lstStyle/>
          <a:p>
            <a:pPr algn="ctr"/>
            <a:r>
              <a:rPr lang="en-US" sz="4400" dirty="0">
                <a:latin typeface="Comic Sans MS" panose="030F0702030302020204" pitchFamily="66" charset="0"/>
                <a:ea typeface="Calibri" panose="020F0502020204030204" pitchFamily="34" charset="0"/>
                <a:cs typeface="Times New Roman" panose="02020603050405020304" pitchFamily="18" charset="0"/>
              </a:rPr>
              <a:t>to push or drive back</a:t>
            </a:r>
            <a:endParaRPr lang="en-US" sz="4400" dirty="0"/>
          </a:p>
        </p:txBody>
      </p:sp>
      <p:sp>
        <p:nvSpPr>
          <p:cNvPr id="28" name="TextBox 27">
            <a:extLst>
              <a:ext uri="{FF2B5EF4-FFF2-40B4-BE49-F238E27FC236}">
                <a16:creationId xmlns:a16="http://schemas.microsoft.com/office/drawing/2014/main" id="{B2C7BA46-05BC-4DFB-A4BE-77749704AF46}"/>
              </a:ext>
            </a:extLst>
          </p:cNvPr>
          <p:cNvSpPr txBox="1"/>
          <p:nvPr/>
        </p:nvSpPr>
        <p:spPr>
          <a:xfrm>
            <a:off x="373746" y="4003828"/>
            <a:ext cx="8414426" cy="1446550"/>
          </a:xfrm>
          <a:prstGeom prst="rect">
            <a:avLst/>
          </a:prstGeom>
          <a:noFill/>
        </p:spPr>
        <p:txBody>
          <a:bodyPr wrap="square">
            <a:spAutoFit/>
          </a:bodyPr>
          <a:lstStyle/>
          <a:p>
            <a:pPr algn="ctr"/>
            <a:r>
              <a:rPr lang="en-US" sz="4400" dirty="0">
                <a:latin typeface="Comic Sans MS" panose="030F0702030302020204" pitchFamily="66" charset="0"/>
                <a:ea typeface="Calibri" panose="020F0502020204030204" pitchFamily="34" charset="0"/>
                <a:cs typeface="Times New Roman" panose="02020603050405020304" pitchFamily="18" charset="0"/>
              </a:rPr>
              <a:t>to pull to or toward oneself or itself</a:t>
            </a:r>
            <a:endParaRPr lang="en-US" sz="4400" dirty="0"/>
          </a:p>
        </p:txBody>
      </p:sp>
    </p:spTree>
    <p:extLst>
      <p:ext uri="{BB962C8B-B14F-4D97-AF65-F5344CB8AC3E}">
        <p14:creationId xmlns:p14="http://schemas.microsoft.com/office/powerpoint/2010/main" val="2351213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500" fill="hold"/>
                                        <p:tgtEl>
                                          <p:spTgt spid="8"/>
                                        </p:tgtEl>
                                        <p:attrNameLst>
                                          <p:attrName>ppt_w</p:attrName>
                                        </p:attrNameLst>
                                      </p:cBhvr>
                                      <p:tavLst>
                                        <p:tav tm="0">
                                          <p:val>
                                            <p:fltVal val="0"/>
                                          </p:val>
                                        </p:tav>
                                        <p:tav tm="100000">
                                          <p:val>
                                            <p:strVal val="#ppt_w"/>
                                          </p:val>
                                        </p:tav>
                                      </p:tavLst>
                                    </p:anim>
                                    <p:anim calcmode="lin" valueType="num">
                                      <p:cBhvr>
                                        <p:cTn id="28" dur="500" fill="hold"/>
                                        <p:tgtEl>
                                          <p:spTgt spid="8"/>
                                        </p:tgtEl>
                                        <p:attrNameLst>
                                          <p:attrName>ppt_h</p:attrName>
                                        </p:attrNameLst>
                                      </p:cBhvr>
                                      <p:tavLst>
                                        <p:tav tm="0">
                                          <p:val>
                                            <p:fltVal val="0"/>
                                          </p:val>
                                        </p:tav>
                                        <p:tav tm="100000">
                                          <p:val>
                                            <p:strVal val="#ppt_h"/>
                                          </p:val>
                                        </p:tav>
                                      </p:tavLst>
                                    </p:anim>
                                    <p:animEffect transition="in" filter="fade">
                                      <p:cBhvr>
                                        <p:cTn id="29" dur="500"/>
                                        <p:tgtEl>
                                          <p:spTgt spid="8"/>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500" fill="hold"/>
                                        <p:tgtEl>
                                          <p:spTgt spid="9"/>
                                        </p:tgtEl>
                                        <p:attrNameLst>
                                          <p:attrName>ppt_w</p:attrName>
                                        </p:attrNameLst>
                                      </p:cBhvr>
                                      <p:tavLst>
                                        <p:tav tm="0">
                                          <p:val>
                                            <p:fltVal val="0"/>
                                          </p:val>
                                        </p:tav>
                                        <p:tav tm="100000">
                                          <p:val>
                                            <p:strVal val="#ppt_w"/>
                                          </p:val>
                                        </p:tav>
                                      </p:tavLst>
                                    </p:anim>
                                    <p:anim calcmode="lin" valueType="num">
                                      <p:cBhvr>
                                        <p:cTn id="33" dur="500" fill="hold"/>
                                        <p:tgtEl>
                                          <p:spTgt spid="9"/>
                                        </p:tgtEl>
                                        <p:attrNameLst>
                                          <p:attrName>ppt_h</p:attrName>
                                        </p:attrNameLst>
                                      </p:cBhvr>
                                      <p:tavLst>
                                        <p:tav tm="0">
                                          <p:val>
                                            <p:fltVal val="0"/>
                                          </p:val>
                                        </p:tav>
                                        <p:tav tm="100000">
                                          <p:val>
                                            <p:strVal val="#ppt_h"/>
                                          </p:val>
                                        </p:tav>
                                      </p:tavLst>
                                    </p:anim>
                                    <p:animEffect transition="in" filter="fade">
                                      <p:cBhvr>
                                        <p:cTn id="34" dur="500"/>
                                        <p:tgtEl>
                                          <p:spTgt spid="9"/>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p:cTn id="37" dur="500" fill="hold"/>
                                        <p:tgtEl>
                                          <p:spTgt spid="10"/>
                                        </p:tgtEl>
                                        <p:attrNameLst>
                                          <p:attrName>ppt_w</p:attrName>
                                        </p:attrNameLst>
                                      </p:cBhvr>
                                      <p:tavLst>
                                        <p:tav tm="0">
                                          <p:val>
                                            <p:fltVal val="0"/>
                                          </p:val>
                                        </p:tav>
                                        <p:tav tm="100000">
                                          <p:val>
                                            <p:strVal val="#ppt_w"/>
                                          </p:val>
                                        </p:tav>
                                      </p:tavLst>
                                    </p:anim>
                                    <p:anim calcmode="lin" valueType="num">
                                      <p:cBhvr>
                                        <p:cTn id="38" dur="500" fill="hold"/>
                                        <p:tgtEl>
                                          <p:spTgt spid="10"/>
                                        </p:tgtEl>
                                        <p:attrNameLst>
                                          <p:attrName>ppt_h</p:attrName>
                                        </p:attrNameLst>
                                      </p:cBhvr>
                                      <p:tavLst>
                                        <p:tav tm="0">
                                          <p:val>
                                            <p:fltVal val="0"/>
                                          </p:val>
                                        </p:tav>
                                        <p:tav tm="100000">
                                          <p:val>
                                            <p:strVal val="#ppt_h"/>
                                          </p:val>
                                        </p:tav>
                                      </p:tavLst>
                                    </p:anim>
                                    <p:animEffect transition="in" filter="fade">
                                      <p:cBhvr>
                                        <p:cTn id="39" dur="500"/>
                                        <p:tgtEl>
                                          <p:spTgt spid="10"/>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p:cTn id="42" dur="500" fill="hold"/>
                                        <p:tgtEl>
                                          <p:spTgt spid="11"/>
                                        </p:tgtEl>
                                        <p:attrNameLst>
                                          <p:attrName>ppt_w</p:attrName>
                                        </p:attrNameLst>
                                      </p:cBhvr>
                                      <p:tavLst>
                                        <p:tav tm="0">
                                          <p:val>
                                            <p:fltVal val="0"/>
                                          </p:val>
                                        </p:tav>
                                        <p:tav tm="100000">
                                          <p:val>
                                            <p:strVal val="#ppt_w"/>
                                          </p:val>
                                        </p:tav>
                                      </p:tavLst>
                                    </p:anim>
                                    <p:anim calcmode="lin" valueType="num">
                                      <p:cBhvr>
                                        <p:cTn id="43" dur="500" fill="hold"/>
                                        <p:tgtEl>
                                          <p:spTgt spid="11"/>
                                        </p:tgtEl>
                                        <p:attrNameLst>
                                          <p:attrName>ppt_h</p:attrName>
                                        </p:attrNameLst>
                                      </p:cBhvr>
                                      <p:tavLst>
                                        <p:tav tm="0">
                                          <p:val>
                                            <p:fltVal val="0"/>
                                          </p:val>
                                        </p:tav>
                                        <p:tav tm="100000">
                                          <p:val>
                                            <p:strVal val="#ppt_h"/>
                                          </p:val>
                                        </p:tav>
                                      </p:tavLst>
                                    </p:anim>
                                    <p:animEffect transition="in" filter="fade">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p:cTn id="49" dur="500" fill="hold"/>
                                        <p:tgtEl>
                                          <p:spTgt spid="20"/>
                                        </p:tgtEl>
                                        <p:attrNameLst>
                                          <p:attrName>ppt_w</p:attrName>
                                        </p:attrNameLst>
                                      </p:cBhvr>
                                      <p:tavLst>
                                        <p:tav tm="0">
                                          <p:val>
                                            <p:fltVal val="0"/>
                                          </p:val>
                                        </p:tav>
                                        <p:tav tm="100000">
                                          <p:val>
                                            <p:strVal val="#ppt_w"/>
                                          </p:val>
                                        </p:tav>
                                      </p:tavLst>
                                    </p:anim>
                                    <p:anim calcmode="lin" valueType="num">
                                      <p:cBhvr>
                                        <p:cTn id="50" dur="500" fill="hold"/>
                                        <p:tgtEl>
                                          <p:spTgt spid="20"/>
                                        </p:tgtEl>
                                        <p:attrNameLst>
                                          <p:attrName>ppt_h</p:attrName>
                                        </p:attrNameLst>
                                      </p:cBhvr>
                                      <p:tavLst>
                                        <p:tav tm="0">
                                          <p:val>
                                            <p:fltVal val="0"/>
                                          </p:val>
                                        </p:tav>
                                        <p:tav tm="100000">
                                          <p:val>
                                            <p:strVal val="#ppt_h"/>
                                          </p:val>
                                        </p:tav>
                                      </p:tavLst>
                                    </p:anim>
                                    <p:animEffect transition="in" filter="fade">
                                      <p:cBhvr>
                                        <p:cTn id="51" dur="500"/>
                                        <p:tgtEl>
                                          <p:spTgt spid="20"/>
                                        </p:tgtEl>
                                      </p:cBhvr>
                                    </p:animEffec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13"/>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53" presetClass="exit" presetSubtype="32" fill="hold" grpId="1" nodeType="clickEffect">
                                  <p:stCondLst>
                                    <p:cond delay="0"/>
                                  </p:stCondLst>
                                  <p:childTnLst>
                                    <p:anim calcmode="lin" valueType="num">
                                      <p:cBhvr>
                                        <p:cTn id="59" dur="500"/>
                                        <p:tgtEl>
                                          <p:spTgt spid="20"/>
                                        </p:tgtEl>
                                        <p:attrNameLst>
                                          <p:attrName>ppt_w</p:attrName>
                                        </p:attrNameLst>
                                      </p:cBhvr>
                                      <p:tavLst>
                                        <p:tav tm="0">
                                          <p:val>
                                            <p:strVal val="ppt_w"/>
                                          </p:val>
                                        </p:tav>
                                        <p:tav tm="100000">
                                          <p:val>
                                            <p:fltVal val="0"/>
                                          </p:val>
                                        </p:tav>
                                      </p:tavLst>
                                    </p:anim>
                                    <p:anim calcmode="lin" valueType="num">
                                      <p:cBhvr>
                                        <p:cTn id="60" dur="500"/>
                                        <p:tgtEl>
                                          <p:spTgt spid="20"/>
                                        </p:tgtEl>
                                        <p:attrNameLst>
                                          <p:attrName>ppt_h</p:attrName>
                                        </p:attrNameLst>
                                      </p:cBhvr>
                                      <p:tavLst>
                                        <p:tav tm="0">
                                          <p:val>
                                            <p:strVal val="ppt_h"/>
                                          </p:val>
                                        </p:tav>
                                        <p:tav tm="100000">
                                          <p:val>
                                            <p:fltVal val="0"/>
                                          </p:val>
                                        </p:tav>
                                      </p:tavLst>
                                    </p:anim>
                                    <p:animEffect transition="out" filter="fade">
                                      <p:cBhvr>
                                        <p:cTn id="61" dur="500"/>
                                        <p:tgtEl>
                                          <p:spTgt spid="20"/>
                                        </p:tgtEl>
                                      </p:cBhvr>
                                    </p:animEffect>
                                    <p:set>
                                      <p:cBhvr>
                                        <p:cTn id="62" dur="1" fill="hold">
                                          <p:stCondLst>
                                            <p:cond delay="499"/>
                                          </p:stCondLst>
                                        </p:cTn>
                                        <p:tgtEl>
                                          <p:spTgt spid="20"/>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 calcmode="lin" valueType="num">
                                      <p:cBhvr>
                                        <p:cTn id="67" dur="500" fill="hold"/>
                                        <p:tgtEl>
                                          <p:spTgt spid="19"/>
                                        </p:tgtEl>
                                        <p:attrNameLst>
                                          <p:attrName>ppt_w</p:attrName>
                                        </p:attrNameLst>
                                      </p:cBhvr>
                                      <p:tavLst>
                                        <p:tav tm="0">
                                          <p:val>
                                            <p:fltVal val="0"/>
                                          </p:val>
                                        </p:tav>
                                        <p:tav tm="100000">
                                          <p:val>
                                            <p:strVal val="#ppt_w"/>
                                          </p:val>
                                        </p:tav>
                                      </p:tavLst>
                                    </p:anim>
                                    <p:anim calcmode="lin" valueType="num">
                                      <p:cBhvr>
                                        <p:cTn id="68" dur="500" fill="hold"/>
                                        <p:tgtEl>
                                          <p:spTgt spid="19"/>
                                        </p:tgtEl>
                                        <p:attrNameLst>
                                          <p:attrName>ppt_h</p:attrName>
                                        </p:attrNameLst>
                                      </p:cBhvr>
                                      <p:tavLst>
                                        <p:tav tm="0">
                                          <p:val>
                                            <p:fltVal val="0"/>
                                          </p:val>
                                        </p:tav>
                                        <p:tav tm="100000">
                                          <p:val>
                                            <p:strVal val="#ppt_h"/>
                                          </p:val>
                                        </p:tav>
                                      </p:tavLst>
                                    </p:anim>
                                    <p:animEffect transition="in" filter="fade">
                                      <p:cBhvr>
                                        <p:cTn id="69" dur="500"/>
                                        <p:tgtEl>
                                          <p:spTgt spid="19"/>
                                        </p:tgtEl>
                                      </p:cBhvr>
                                    </p:animEffec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nodeType="clickEffect">
                                  <p:stCondLst>
                                    <p:cond delay="0"/>
                                  </p:stCondLst>
                                  <p:childTnLst>
                                    <p:set>
                                      <p:cBhvr>
                                        <p:cTn id="73" dur="1" fill="hold">
                                          <p:stCondLst>
                                            <p:cond delay="0"/>
                                          </p:stCondLst>
                                        </p:cTn>
                                        <p:tgtEl>
                                          <p:spTgt spid="12"/>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53" presetClass="exit" presetSubtype="32" fill="hold" grpId="1" nodeType="clickEffect">
                                  <p:stCondLst>
                                    <p:cond delay="0"/>
                                  </p:stCondLst>
                                  <p:childTnLst>
                                    <p:anim calcmode="lin" valueType="num">
                                      <p:cBhvr>
                                        <p:cTn id="77" dur="500"/>
                                        <p:tgtEl>
                                          <p:spTgt spid="19"/>
                                        </p:tgtEl>
                                        <p:attrNameLst>
                                          <p:attrName>ppt_w</p:attrName>
                                        </p:attrNameLst>
                                      </p:cBhvr>
                                      <p:tavLst>
                                        <p:tav tm="0">
                                          <p:val>
                                            <p:strVal val="ppt_w"/>
                                          </p:val>
                                        </p:tav>
                                        <p:tav tm="100000">
                                          <p:val>
                                            <p:fltVal val="0"/>
                                          </p:val>
                                        </p:tav>
                                      </p:tavLst>
                                    </p:anim>
                                    <p:anim calcmode="lin" valueType="num">
                                      <p:cBhvr>
                                        <p:cTn id="78" dur="500"/>
                                        <p:tgtEl>
                                          <p:spTgt spid="19"/>
                                        </p:tgtEl>
                                        <p:attrNameLst>
                                          <p:attrName>ppt_h</p:attrName>
                                        </p:attrNameLst>
                                      </p:cBhvr>
                                      <p:tavLst>
                                        <p:tav tm="0">
                                          <p:val>
                                            <p:strVal val="ppt_h"/>
                                          </p:val>
                                        </p:tav>
                                        <p:tav tm="100000">
                                          <p:val>
                                            <p:fltVal val="0"/>
                                          </p:val>
                                        </p:tav>
                                      </p:tavLst>
                                    </p:anim>
                                    <p:animEffect transition="out" filter="fade">
                                      <p:cBhvr>
                                        <p:cTn id="79" dur="500"/>
                                        <p:tgtEl>
                                          <p:spTgt spid="19"/>
                                        </p:tgtEl>
                                      </p:cBhvr>
                                    </p:animEffect>
                                    <p:set>
                                      <p:cBhvr>
                                        <p:cTn id="80" dur="1" fill="hold">
                                          <p:stCondLst>
                                            <p:cond delay="499"/>
                                          </p:stCondLst>
                                        </p:cTn>
                                        <p:tgtEl>
                                          <p:spTgt spid="19"/>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53" presetClass="entr" presetSubtype="16" fill="hold" grpId="0" nodeType="clickEffect">
                                  <p:stCondLst>
                                    <p:cond delay="0"/>
                                  </p:stCondLst>
                                  <p:childTnLst>
                                    <p:set>
                                      <p:cBhvr>
                                        <p:cTn id="84" dur="1" fill="hold">
                                          <p:stCondLst>
                                            <p:cond delay="0"/>
                                          </p:stCondLst>
                                        </p:cTn>
                                        <p:tgtEl>
                                          <p:spTgt spid="21"/>
                                        </p:tgtEl>
                                        <p:attrNameLst>
                                          <p:attrName>style.visibility</p:attrName>
                                        </p:attrNameLst>
                                      </p:cBhvr>
                                      <p:to>
                                        <p:strVal val="visible"/>
                                      </p:to>
                                    </p:set>
                                    <p:anim calcmode="lin" valueType="num">
                                      <p:cBhvr>
                                        <p:cTn id="85" dur="500" fill="hold"/>
                                        <p:tgtEl>
                                          <p:spTgt spid="21"/>
                                        </p:tgtEl>
                                        <p:attrNameLst>
                                          <p:attrName>ppt_w</p:attrName>
                                        </p:attrNameLst>
                                      </p:cBhvr>
                                      <p:tavLst>
                                        <p:tav tm="0">
                                          <p:val>
                                            <p:fltVal val="0"/>
                                          </p:val>
                                        </p:tav>
                                        <p:tav tm="100000">
                                          <p:val>
                                            <p:strVal val="#ppt_w"/>
                                          </p:val>
                                        </p:tav>
                                      </p:tavLst>
                                    </p:anim>
                                    <p:anim calcmode="lin" valueType="num">
                                      <p:cBhvr>
                                        <p:cTn id="86" dur="500" fill="hold"/>
                                        <p:tgtEl>
                                          <p:spTgt spid="21"/>
                                        </p:tgtEl>
                                        <p:attrNameLst>
                                          <p:attrName>ppt_h</p:attrName>
                                        </p:attrNameLst>
                                      </p:cBhvr>
                                      <p:tavLst>
                                        <p:tav tm="0">
                                          <p:val>
                                            <p:fltVal val="0"/>
                                          </p:val>
                                        </p:tav>
                                        <p:tav tm="100000">
                                          <p:val>
                                            <p:strVal val="#ppt_h"/>
                                          </p:val>
                                        </p:tav>
                                      </p:tavLst>
                                    </p:anim>
                                    <p:animEffect transition="in" filter="fade">
                                      <p:cBhvr>
                                        <p:cTn id="87" dur="500"/>
                                        <p:tgtEl>
                                          <p:spTgt spid="21"/>
                                        </p:tgtEl>
                                      </p:cBhvr>
                                    </p:animEffec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14"/>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53" presetClass="exit" presetSubtype="32" fill="hold" grpId="1" nodeType="clickEffect">
                                  <p:stCondLst>
                                    <p:cond delay="0"/>
                                  </p:stCondLst>
                                  <p:childTnLst>
                                    <p:anim calcmode="lin" valueType="num">
                                      <p:cBhvr>
                                        <p:cTn id="95" dur="500"/>
                                        <p:tgtEl>
                                          <p:spTgt spid="21"/>
                                        </p:tgtEl>
                                        <p:attrNameLst>
                                          <p:attrName>ppt_w</p:attrName>
                                        </p:attrNameLst>
                                      </p:cBhvr>
                                      <p:tavLst>
                                        <p:tav tm="0">
                                          <p:val>
                                            <p:strVal val="ppt_w"/>
                                          </p:val>
                                        </p:tav>
                                        <p:tav tm="100000">
                                          <p:val>
                                            <p:fltVal val="0"/>
                                          </p:val>
                                        </p:tav>
                                      </p:tavLst>
                                    </p:anim>
                                    <p:anim calcmode="lin" valueType="num">
                                      <p:cBhvr>
                                        <p:cTn id="96" dur="500"/>
                                        <p:tgtEl>
                                          <p:spTgt spid="21"/>
                                        </p:tgtEl>
                                        <p:attrNameLst>
                                          <p:attrName>ppt_h</p:attrName>
                                        </p:attrNameLst>
                                      </p:cBhvr>
                                      <p:tavLst>
                                        <p:tav tm="0">
                                          <p:val>
                                            <p:strVal val="ppt_h"/>
                                          </p:val>
                                        </p:tav>
                                        <p:tav tm="100000">
                                          <p:val>
                                            <p:fltVal val="0"/>
                                          </p:val>
                                        </p:tav>
                                      </p:tavLst>
                                    </p:anim>
                                    <p:animEffect transition="out" filter="fade">
                                      <p:cBhvr>
                                        <p:cTn id="97" dur="500"/>
                                        <p:tgtEl>
                                          <p:spTgt spid="21"/>
                                        </p:tgtEl>
                                      </p:cBhvr>
                                    </p:animEffect>
                                    <p:set>
                                      <p:cBhvr>
                                        <p:cTn id="98" dur="1" fill="hold">
                                          <p:stCondLst>
                                            <p:cond delay="499"/>
                                          </p:stCondLst>
                                        </p:cTn>
                                        <p:tgtEl>
                                          <p:spTgt spid="21"/>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53" presetClass="entr" presetSubtype="16" fill="hold" grpId="0" nodeType="clickEffect">
                                  <p:stCondLst>
                                    <p:cond delay="0"/>
                                  </p:stCondLst>
                                  <p:childTnLst>
                                    <p:set>
                                      <p:cBhvr>
                                        <p:cTn id="102" dur="1" fill="hold">
                                          <p:stCondLst>
                                            <p:cond delay="0"/>
                                          </p:stCondLst>
                                        </p:cTn>
                                        <p:tgtEl>
                                          <p:spTgt spid="22"/>
                                        </p:tgtEl>
                                        <p:attrNameLst>
                                          <p:attrName>style.visibility</p:attrName>
                                        </p:attrNameLst>
                                      </p:cBhvr>
                                      <p:to>
                                        <p:strVal val="visible"/>
                                      </p:to>
                                    </p:set>
                                    <p:anim calcmode="lin" valueType="num">
                                      <p:cBhvr>
                                        <p:cTn id="103" dur="500" fill="hold"/>
                                        <p:tgtEl>
                                          <p:spTgt spid="22"/>
                                        </p:tgtEl>
                                        <p:attrNameLst>
                                          <p:attrName>ppt_w</p:attrName>
                                        </p:attrNameLst>
                                      </p:cBhvr>
                                      <p:tavLst>
                                        <p:tav tm="0">
                                          <p:val>
                                            <p:fltVal val="0"/>
                                          </p:val>
                                        </p:tav>
                                        <p:tav tm="100000">
                                          <p:val>
                                            <p:strVal val="#ppt_w"/>
                                          </p:val>
                                        </p:tav>
                                      </p:tavLst>
                                    </p:anim>
                                    <p:anim calcmode="lin" valueType="num">
                                      <p:cBhvr>
                                        <p:cTn id="104" dur="500" fill="hold"/>
                                        <p:tgtEl>
                                          <p:spTgt spid="22"/>
                                        </p:tgtEl>
                                        <p:attrNameLst>
                                          <p:attrName>ppt_h</p:attrName>
                                        </p:attrNameLst>
                                      </p:cBhvr>
                                      <p:tavLst>
                                        <p:tav tm="0">
                                          <p:val>
                                            <p:fltVal val="0"/>
                                          </p:val>
                                        </p:tav>
                                        <p:tav tm="100000">
                                          <p:val>
                                            <p:strVal val="#ppt_h"/>
                                          </p:val>
                                        </p:tav>
                                      </p:tavLst>
                                    </p:anim>
                                    <p:animEffect transition="in" filter="fade">
                                      <p:cBhvr>
                                        <p:cTn id="105" dur="500"/>
                                        <p:tgtEl>
                                          <p:spTgt spid="22"/>
                                        </p:tgtEl>
                                      </p:cBhvr>
                                    </p:animEffec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nodeType="clickEffect">
                                  <p:stCondLst>
                                    <p:cond delay="0"/>
                                  </p:stCondLst>
                                  <p:childTnLst>
                                    <p:set>
                                      <p:cBhvr>
                                        <p:cTn id="109" dur="1" fill="hold">
                                          <p:stCondLst>
                                            <p:cond delay="0"/>
                                          </p:stCondLst>
                                        </p:cTn>
                                        <p:tgtEl>
                                          <p:spTgt spid="15"/>
                                        </p:tgtEl>
                                        <p:attrNameLst>
                                          <p:attrName>style.visibility</p:attrName>
                                        </p:attrNameLst>
                                      </p:cBhvr>
                                      <p:to>
                                        <p:strVal val="visible"/>
                                      </p:to>
                                    </p:set>
                                  </p:childTnLst>
                                </p:cTn>
                              </p:par>
                            </p:childTnLst>
                          </p:cTn>
                        </p:par>
                      </p:childTnLst>
                    </p:cTn>
                  </p:par>
                  <p:par>
                    <p:cTn id="110" fill="hold">
                      <p:stCondLst>
                        <p:cond delay="indefinite"/>
                      </p:stCondLst>
                      <p:childTnLst>
                        <p:par>
                          <p:cTn id="111" fill="hold">
                            <p:stCondLst>
                              <p:cond delay="0"/>
                            </p:stCondLst>
                            <p:childTnLst>
                              <p:par>
                                <p:cTn id="112" presetID="53" presetClass="exit" presetSubtype="32" fill="hold" grpId="1" nodeType="clickEffect">
                                  <p:stCondLst>
                                    <p:cond delay="0"/>
                                  </p:stCondLst>
                                  <p:childTnLst>
                                    <p:anim calcmode="lin" valueType="num">
                                      <p:cBhvr>
                                        <p:cTn id="113" dur="500"/>
                                        <p:tgtEl>
                                          <p:spTgt spid="22"/>
                                        </p:tgtEl>
                                        <p:attrNameLst>
                                          <p:attrName>ppt_w</p:attrName>
                                        </p:attrNameLst>
                                      </p:cBhvr>
                                      <p:tavLst>
                                        <p:tav tm="0">
                                          <p:val>
                                            <p:strVal val="ppt_w"/>
                                          </p:val>
                                        </p:tav>
                                        <p:tav tm="100000">
                                          <p:val>
                                            <p:fltVal val="0"/>
                                          </p:val>
                                        </p:tav>
                                      </p:tavLst>
                                    </p:anim>
                                    <p:anim calcmode="lin" valueType="num">
                                      <p:cBhvr>
                                        <p:cTn id="114" dur="500"/>
                                        <p:tgtEl>
                                          <p:spTgt spid="22"/>
                                        </p:tgtEl>
                                        <p:attrNameLst>
                                          <p:attrName>ppt_h</p:attrName>
                                        </p:attrNameLst>
                                      </p:cBhvr>
                                      <p:tavLst>
                                        <p:tav tm="0">
                                          <p:val>
                                            <p:strVal val="ppt_h"/>
                                          </p:val>
                                        </p:tav>
                                        <p:tav tm="100000">
                                          <p:val>
                                            <p:fltVal val="0"/>
                                          </p:val>
                                        </p:tav>
                                      </p:tavLst>
                                    </p:anim>
                                    <p:animEffect transition="out" filter="fade">
                                      <p:cBhvr>
                                        <p:cTn id="115" dur="500"/>
                                        <p:tgtEl>
                                          <p:spTgt spid="22"/>
                                        </p:tgtEl>
                                      </p:cBhvr>
                                    </p:animEffect>
                                    <p:set>
                                      <p:cBhvr>
                                        <p:cTn id="116" dur="1" fill="hold">
                                          <p:stCondLst>
                                            <p:cond delay="499"/>
                                          </p:stCondLst>
                                        </p:cTn>
                                        <p:tgtEl>
                                          <p:spTgt spid="22"/>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53" presetClass="entr" presetSubtype="16" fill="hold" grpId="0" nodeType="clickEffect">
                                  <p:stCondLst>
                                    <p:cond delay="0"/>
                                  </p:stCondLst>
                                  <p:childTnLst>
                                    <p:set>
                                      <p:cBhvr>
                                        <p:cTn id="120" dur="1" fill="hold">
                                          <p:stCondLst>
                                            <p:cond delay="0"/>
                                          </p:stCondLst>
                                        </p:cTn>
                                        <p:tgtEl>
                                          <p:spTgt spid="26"/>
                                        </p:tgtEl>
                                        <p:attrNameLst>
                                          <p:attrName>style.visibility</p:attrName>
                                        </p:attrNameLst>
                                      </p:cBhvr>
                                      <p:to>
                                        <p:strVal val="visible"/>
                                      </p:to>
                                    </p:set>
                                    <p:anim calcmode="lin" valueType="num">
                                      <p:cBhvr>
                                        <p:cTn id="121" dur="500" fill="hold"/>
                                        <p:tgtEl>
                                          <p:spTgt spid="26"/>
                                        </p:tgtEl>
                                        <p:attrNameLst>
                                          <p:attrName>ppt_w</p:attrName>
                                        </p:attrNameLst>
                                      </p:cBhvr>
                                      <p:tavLst>
                                        <p:tav tm="0">
                                          <p:val>
                                            <p:fltVal val="0"/>
                                          </p:val>
                                        </p:tav>
                                        <p:tav tm="100000">
                                          <p:val>
                                            <p:strVal val="#ppt_w"/>
                                          </p:val>
                                        </p:tav>
                                      </p:tavLst>
                                    </p:anim>
                                    <p:anim calcmode="lin" valueType="num">
                                      <p:cBhvr>
                                        <p:cTn id="122" dur="500" fill="hold"/>
                                        <p:tgtEl>
                                          <p:spTgt spid="26"/>
                                        </p:tgtEl>
                                        <p:attrNameLst>
                                          <p:attrName>ppt_h</p:attrName>
                                        </p:attrNameLst>
                                      </p:cBhvr>
                                      <p:tavLst>
                                        <p:tav tm="0">
                                          <p:val>
                                            <p:fltVal val="0"/>
                                          </p:val>
                                        </p:tav>
                                        <p:tav tm="100000">
                                          <p:val>
                                            <p:strVal val="#ppt_h"/>
                                          </p:val>
                                        </p:tav>
                                      </p:tavLst>
                                    </p:anim>
                                    <p:animEffect transition="in" filter="fade">
                                      <p:cBhvr>
                                        <p:cTn id="123" dur="500"/>
                                        <p:tgtEl>
                                          <p:spTgt spid="26"/>
                                        </p:tgtEl>
                                      </p:cBhvr>
                                    </p:animEffect>
                                  </p:childTnLst>
                                </p:cTn>
                              </p:par>
                            </p:childTnLst>
                          </p:cTn>
                        </p:par>
                      </p:childTnLst>
                    </p:cTn>
                  </p:par>
                  <p:par>
                    <p:cTn id="124" fill="hold">
                      <p:stCondLst>
                        <p:cond delay="indefinite"/>
                      </p:stCondLst>
                      <p:childTnLst>
                        <p:par>
                          <p:cTn id="125" fill="hold">
                            <p:stCondLst>
                              <p:cond delay="0"/>
                            </p:stCondLst>
                            <p:childTnLst>
                              <p:par>
                                <p:cTn id="126" presetID="1" presetClass="entr" presetSubtype="0" fill="hold" nodeType="clickEffect">
                                  <p:stCondLst>
                                    <p:cond delay="0"/>
                                  </p:stCondLst>
                                  <p:childTnLst>
                                    <p:set>
                                      <p:cBhvr>
                                        <p:cTn id="127" dur="1" fill="hold">
                                          <p:stCondLst>
                                            <p:cond delay="0"/>
                                          </p:stCondLst>
                                        </p:cTn>
                                        <p:tgtEl>
                                          <p:spTgt spid="17"/>
                                        </p:tgtEl>
                                        <p:attrNameLst>
                                          <p:attrName>style.visibility</p:attrName>
                                        </p:attrNameLst>
                                      </p:cBhvr>
                                      <p:to>
                                        <p:strVal val="visible"/>
                                      </p:to>
                                    </p:set>
                                  </p:childTnLst>
                                </p:cTn>
                              </p:par>
                            </p:childTnLst>
                          </p:cTn>
                        </p:par>
                      </p:childTnLst>
                    </p:cTn>
                  </p:par>
                  <p:par>
                    <p:cTn id="128" fill="hold">
                      <p:stCondLst>
                        <p:cond delay="indefinite"/>
                      </p:stCondLst>
                      <p:childTnLst>
                        <p:par>
                          <p:cTn id="129" fill="hold">
                            <p:stCondLst>
                              <p:cond delay="0"/>
                            </p:stCondLst>
                            <p:childTnLst>
                              <p:par>
                                <p:cTn id="130" presetID="53" presetClass="exit" presetSubtype="32" fill="hold" grpId="1" nodeType="clickEffect">
                                  <p:stCondLst>
                                    <p:cond delay="0"/>
                                  </p:stCondLst>
                                  <p:childTnLst>
                                    <p:anim calcmode="lin" valueType="num">
                                      <p:cBhvr>
                                        <p:cTn id="131" dur="500"/>
                                        <p:tgtEl>
                                          <p:spTgt spid="26"/>
                                        </p:tgtEl>
                                        <p:attrNameLst>
                                          <p:attrName>ppt_w</p:attrName>
                                        </p:attrNameLst>
                                      </p:cBhvr>
                                      <p:tavLst>
                                        <p:tav tm="0">
                                          <p:val>
                                            <p:strVal val="ppt_w"/>
                                          </p:val>
                                        </p:tav>
                                        <p:tav tm="100000">
                                          <p:val>
                                            <p:fltVal val="0"/>
                                          </p:val>
                                        </p:tav>
                                      </p:tavLst>
                                    </p:anim>
                                    <p:anim calcmode="lin" valueType="num">
                                      <p:cBhvr>
                                        <p:cTn id="132" dur="500"/>
                                        <p:tgtEl>
                                          <p:spTgt spid="26"/>
                                        </p:tgtEl>
                                        <p:attrNameLst>
                                          <p:attrName>ppt_h</p:attrName>
                                        </p:attrNameLst>
                                      </p:cBhvr>
                                      <p:tavLst>
                                        <p:tav tm="0">
                                          <p:val>
                                            <p:strVal val="ppt_h"/>
                                          </p:val>
                                        </p:tav>
                                        <p:tav tm="100000">
                                          <p:val>
                                            <p:fltVal val="0"/>
                                          </p:val>
                                        </p:tav>
                                      </p:tavLst>
                                    </p:anim>
                                    <p:animEffect transition="out" filter="fade">
                                      <p:cBhvr>
                                        <p:cTn id="133" dur="500"/>
                                        <p:tgtEl>
                                          <p:spTgt spid="26"/>
                                        </p:tgtEl>
                                      </p:cBhvr>
                                    </p:animEffect>
                                    <p:set>
                                      <p:cBhvr>
                                        <p:cTn id="134" dur="1" fill="hold">
                                          <p:stCondLst>
                                            <p:cond delay="499"/>
                                          </p:stCondLst>
                                        </p:cTn>
                                        <p:tgtEl>
                                          <p:spTgt spid="26"/>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53" presetClass="entr" presetSubtype="16" fill="hold" grpId="0" nodeType="clickEffect">
                                  <p:stCondLst>
                                    <p:cond delay="0"/>
                                  </p:stCondLst>
                                  <p:childTnLst>
                                    <p:set>
                                      <p:cBhvr>
                                        <p:cTn id="138" dur="1" fill="hold">
                                          <p:stCondLst>
                                            <p:cond delay="0"/>
                                          </p:stCondLst>
                                        </p:cTn>
                                        <p:tgtEl>
                                          <p:spTgt spid="28"/>
                                        </p:tgtEl>
                                        <p:attrNameLst>
                                          <p:attrName>style.visibility</p:attrName>
                                        </p:attrNameLst>
                                      </p:cBhvr>
                                      <p:to>
                                        <p:strVal val="visible"/>
                                      </p:to>
                                    </p:set>
                                    <p:anim calcmode="lin" valueType="num">
                                      <p:cBhvr>
                                        <p:cTn id="139" dur="500" fill="hold"/>
                                        <p:tgtEl>
                                          <p:spTgt spid="28"/>
                                        </p:tgtEl>
                                        <p:attrNameLst>
                                          <p:attrName>ppt_w</p:attrName>
                                        </p:attrNameLst>
                                      </p:cBhvr>
                                      <p:tavLst>
                                        <p:tav tm="0">
                                          <p:val>
                                            <p:fltVal val="0"/>
                                          </p:val>
                                        </p:tav>
                                        <p:tav tm="100000">
                                          <p:val>
                                            <p:strVal val="#ppt_w"/>
                                          </p:val>
                                        </p:tav>
                                      </p:tavLst>
                                    </p:anim>
                                    <p:anim calcmode="lin" valueType="num">
                                      <p:cBhvr>
                                        <p:cTn id="140" dur="500" fill="hold"/>
                                        <p:tgtEl>
                                          <p:spTgt spid="28"/>
                                        </p:tgtEl>
                                        <p:attrNameLst>
                                          <p:attrName>ppt_h</p:attrName>
                                        </p:attrNameLst>
                                      </p:cBhvr>
                                      <p:tavLst>
                                        <p:tav tm="0">
                                          <p:val>
                                            <p:fltVal val="0"/>
                                          </p:val>
                                        </p:tav>
                                        <p:tav tm="100000">
                                          <p:val>
                                            <p:strVal val="#ppt_h"/>
                                          </p:val>
                                        </p:tav>
                                      </p:tavLst>
                                    </p:anim>
                                    <p:animEffect transition="in" filter="fade">
                                      <p:cBhvr>
                                        <p:cTn id="141" dur="500"/>
                                        <p:tgtEl>
                                          <p:spTgt spid="28"/>
                                        </p:tgtEl>
                                      </p:cBhvr>
                                    </p:animEffect>
                                  </p:childTnLst>
                                </p:cTn>
                              </p:par>
                            </p:childTnLst>
                          </p:cTn>
                        </p:par>
                      </p:childTnLst>
                    </p:cTn>
                  </p:par>
                  <p:par>
                    <p:cTn id="142" fill="hold">
                      <p:stCondLst>
                        <p:cond delay="indefinite"/>
                      </p:stCondLst>
                      <p:childTnLst>
                        <p:par>
                          <p:cTn id="143" fill="hold">
                            <p:stCondLst>
                              <p:cond delay="0"/>
                            </p:stCondLst>
                            <p:childTnLst>
                              <p:par>
                                <p:cTn id="144" presetID="1" presetClass="entr" presetSubtype="0" fill="hold" nodeType="clickEffect">
                                  <p:stCondLst>
                                    <p:cond delay="0"/>
                                  </p:stCondLst>
                                  <p:childTnLst>
                                    <p:set>
                                      <p:cBhvr>
                                        <p:cTn id="145"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7" grpId="0"/>
      <p:bldP spid="8" grpId="0"/>
      <p:bldP spid="9" grpId="0"/>
      <p:bldP spid="10" grpId="0"/>
      <p:bldP spid="11" grpId="0"/>
      <p:bldP spid="19" grpId="0"/>
      <p:bldP spid="19" grpId="1"/>
      <p:bldP spid="20" grpId="0"/>
      <p:bldP spid="20" grpId="1"/>
      <p:bldP spid="21" grpId="0"/>
      <p:bldP spid="21" grpId="1"/>
      <p:bldP spid="22" grpId="0"/>
      <p:bldP spid="22" grpId="1"/>
      <p:bldP spid="26" grpId="0"/>
      <p:bldP spid="26" grpId="1"/>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Induction of Text Feature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210CFF24-4313-466A-AEBA-6A1E0E29123E}"/>
              </a:ext>
            </a:extLst>
          </p:cNvPr>
          <p:cNvSpPr txBox="1"/>
          <p:nvPr/>
        </p:nvSpPr>
        <p:spPr>
          <a:xfrm>
            <a:off x="288757" y="2826693"/>
            <a:ext cx="8229600" cy="3046988"/>
          </a:xfrm>
          <a:prstGeom prst="rect">
            <a:avLst/>
          </a:prstGeom>
          <a:noFill/>
        </p:spPr>
        <p:txBody>
          <a:bodyPr wrap="square">
            <a:spAutoFit/>
          </a:bodyPr>
          <a:lstStyle/>
          <a:p>
            <a:pPr algn="ctr"/>
            <a:r>
              <a:rPr lang="en-US" sz="4800" dirty="0">
                <a:effectLst/>
                <a:latin typeface="Comic Sans MS" panose="030F0702030302020204" pitchFamily="66" charset="0"/>
                <a:ea typeface="Calibri" panose="020F0502020204030204" pitchFamily="34" charset="0"/>
                <a:cs typeface="Calibri" panose="020F0502020204030204" pitchFamily="34" charset="0"/>
              </a:rPr>
              <a:t>The purpose of a heading</a:t>
            </a:r>
            <a:r>
              <a:rPr lang="en-US" sz="4800" b="1" dirty="0">
                <a:effectLst/>
                <a:latin typeface="Comic Sans MS" panose="030F0702030302020204" pitchFamily="66" charset="0"/>
                <a:ea typeface="Calibri" panose="020F0502020204030204" pitchFamily="34" charset="0"/>
                <a:cs typeface="Calibri" panose="020F0502020204030204" pitchFamily="34" charset="0"/>
              </a:rPr>
              <a:t> </a:t>
            </a:r>
            <a:r>
              <a:rPr lang="en-US" sz="4800" dirty="0">
                <a:effectLst/>
                <a:latin typeface="Comic Sans MS" panose="030F0702030302020204" pitchFamily="66" charset="0"/>
                <a:ea typeface="Calibri" panose="020F0502020204030204" pitchFamily="34" charset="0"/>
                <a:cs typeface="Calibri" panose="020F0502020204030204" pitchFamily="34" charset="0"/>
              </a:rPr>
              <a:t>is to let the reader know what the next section will be about</a:t>
            </a:r>
            <a:endParaRPr lang="en-US" sz="4800" dirty="0"/>
          </a:p>
        </p:txBody>
      </p:sp>
      <p:sp>
        <p:nvSpPr>
          <p:cNvPr id="5" name="TextBox 4">
            <a:extLst>
              <a:ext uri="{FF2B5EF4-FFF2-40B4-BE49-F238E27FC236}">
                <a16:creationId xmlns:a16="http://schemas.microsoft.com/office/drawing/2014/main" id="{E67DB0A3-A2CD-45CC-98B9-1C84A0EB9C53}"/>
              </a:ext>
            </a:extLst>
          </p:cNvPr>
          <p:cNvSpPr txBox="1"/>
          <p:nvPr/>
        </p:nvSpPr>
        <p:spPr>
          <a:xfrm>
            <a:off x="457200" y="1614334"/>
            <a:ext cx="8229600" cy="1015663"/>
          </a:xfrm>
          <a:prstGeom prst="rect">
            <a:avLst/>
          </a:prstGeom>
          <a:noFill/>
        </p:spPr>
        <p:txBody>
          <a:bodyPr wrap="square">
            <a:spAutoFit/>
          </a:bodyPr>
          <a:lstStyle/>
          <a:p>
            <a:pPr algn="ctr"/>
            <a:r>
              <a:rPr lang="en-US" sz="6000" b="1" dirty="0">
                <a:effectLst/>
                <a:latin typeface="Comic Sans MS" panose="030F0702030302020204" pitchFamily="66" charset="0"/>
                <a:ea typeface="Calibri" panose="020F0502020204030204" pitchFamily="34" charset="0"/>
                <a:cs typeface="Calibri" panose="020F0502020204030204" pitchFamily="34" charset="0"/>
              </a:rPr>
              <a:t>Heading</a:t>
            </a:r>
            <a:endParaRPr lang="en-US" sz="6000" b="1" dirty="0"/>
          </a:p>
        </p:txBody>
      </p:sp>
      <p:pic>
        <p:nvPicPr>
          <p:cNvPr id="11" name="Picture 10" descr="Compass indicating north.">
            <a:extLst>
              <a:ext uri="{FF2B5EF4-FFF2-40B4-BE49-F238E27FC236}">
                <a16:creationId xmlns:a16="http://schemas.microsoft.com/office/drawing/2014/main" id="{80930235-3F60-4C06-9BAF-DDBF5639B686}"/>
              </a:ext>
            </a:extLst>
          </p:cNvPr>
          <p:cNvPicPr>
            <a:picLocks noChangeAspect="1"/>
          </p:cNvPicPr>
          <p:nvPr/>
        </p:nvPicPr>
        <p:blipFill>
          <a:blip r:embed="rId3"/>
          <a:srcRect/>
          <a:stretch/>
        </p:blipFill>
        <p:spPr>
          <a:xfrm>
            <a:off x="2454246" y="1494414"/>
            <a:ext cx="3802175" cy="3802175"/>
          </a:xfrm>
          <a:prstGeom prst="rect">
            <a:avLst/>
          </a:prstGeom>
        </p:spPr>
      </p:pic>
      <p:sp>
        <p:nvSpPr>
          <p:cNvPr id="7" name="TextBox 6">
            <a:extLst>
              <a:ext uri="{FF2B5EF4-FFF2-40B4-BE49-F238E27FC236}">
                <a16:creationId xmlns:a16="http://schemas.microsoft.com/office/drawing/2014/main" id="{CDDAFECB-0526-499C-868A-A92B7C1AEA04}"/>
              </a:ext>
            </a:extLst>
          </p:cNvPr>
          <p:cNvSpPr txBox="1"/>
          <p:nvPr/>
        </p:nvSpPr>
        <p:spPr>
          <a:xfrm>
            <a:off x="866174" y="1537543"/>
            <a:ext cx="6978315" cy="4712509"/>
          </a:xfrm>
          <a:prstGeom prst="rect">
            <a:avLst/>
          </a:prstGeom>
          <a:noFill/>
        </p:spPr>
        <p:txBody>
          <a:bodyPr wrap="square">
            <a:spAutoFit/>
          </a:bodyPr>
          <a:lstStyle/>
          <a:p>
            <a:pPr marL="0" marR="0" algn="ctr">
              <a:lnSpc>
                <a:spcPct val="115000"/>
              </a:lnSpc>
              <a:spcBef>
                <a:spcPts val="0"/>
              </a:spcBef>
              <a:spcAft>
                <a:spcPts val="1000"/>
              </a:spcAft>
            </a:pPr>
            <a:r>
              <a:rPr lang="en-US" sz="3200" dirty="0">
                <a:effectLst/>
                <a:latin typeface="Comic Sans MS" panose="030F0702030302020204" pitchFamily="66" charset="0"/>
                <a:ea typeface="Calibri" panose="020F0502020204030204" pitchFamily="34" charset="0"/>
                <a:cs typeface="Calibri" panose="020F0502020204030204" pitchFamily="34" charset="0"/>
              </a:rPr>
              <a:t>All Shapes and Sizes</a:t>
            </a: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1000"/>
              </a:spcAft>
            </a:pPr>
            <a:r>
              <a:rPr lang="en-US" sz="3200" dirty="0">
                <a:effectLst/>
                <a:latin typeface="Comic Sans MS" panose="030F0702030302020204" pitchFamily="66" charset="0"/>
                <a:ea typeface="Calibri" panose="020F0502020204030204" pitchFamily="34" charset="0"/>
                <a:cs typeface="Calibri" panose="020F0502020204030204" pitchFamily="34" charset="0"/>
              </a:rPr>
              <a:t>Magnets come in all shapes and sizes. They can be round or square. Some have a horseshoe shape. Some are shaped like donuts. Some magnets are tiny. Some are huge. Magnets can be painted different colors, too. </a:t>
            </a: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5B38061F-43C6-4576-B602-CE8A4DA46852}"/>
              </a:ext>
            </a:extLst>
          </p:cNvPr>
          <p:cNvSpPr txBox="1"/>
          <p:nvPr/>
        </p:nvSpPr>
        <p:spPr>
          <a:xfrm>
            <a:off x="625643" y="2782204"/>
            <a:ext cx="8229600" cy="3046988"/>
          </a:xfrm>
          <a:prstGeom prst="rect">
            <a:avLst/>
          </a:prstGeom>
          <a:noFill/>
        </p:spPr>
        <p:txBody>
          <a:bodyPr wrap="square">
            <a:spAutoFit/>
          </a:bodyPr>
          <a:lstStyle/>
          <a:p>
            <a:pPr algn="ctr"/>
            <a:r>
              <a:rPr lang="en-US" sz="4800" dirty="0">
                <a:latin typeface="Comic Sans MS" panose="030F0702030302020204" pitchFamily="66" charset="0"/>
                <a:ea typeface="Calibri" panose="020F0502020204030204" pitchFamily="34" charset="0"/>
                <a:cs typeface="Calibri" panose="020F0502020204030204" pitchFamily="34" charset="0"/>
              </a:rPr>
              <a:t>a caption is a word, phrase, or sentence underneath an image that give more information about it</a:t>
            </a:r>
            <a:endParaRPr lang="en-US" sz="4800" dirty="0"/>
          </a:p>
        </p:txBody>
      </p:sp>
      <p:sp>
        <p:nvSpPr>
          <p:cNvPr id="9" name="TextBox 8">
            <a:extLst>
              <a:ext uri="{FF2B5EF4-FFF2-40B4-BE49-F238E27FC236}">
                <a16:creationId xmlns:a16="http://schemas.microsoft.com/office/drawing/2014/main" id="{E5E3B320-9D59-4B3B-A21A-325C0E0394E6}"/>
              </a:ext>
            </a:extLst>
          </p:cNvPr>
          <p:cNvSpPr txBox="1"/>
          <p:nvPr/>
        </p:nvSpPr>
        <p:spPr>
          <a:xfrm>
            <a:off x="120314" y="1560272"/>
            <a:ext cx="8229600" cy="1015663"/>
          </a:xfrm>
          <a:prstGeom prst="rect">
            <a:avLst/>
          </a:prstGeom>
          <a:noFill/>
        </p:spPr>
        <p:txBody>
          <a:bodyPr wrap="square">
            <a:spAutoFit/>
          </a:bodyPr>
          <a:lstStyle/>
          <a:p>
            <a:pPr algn="ctr"/>
            <a:r>
              <a:rPr lang="en-US" sz="6000" b="1" dirty="0">
                <a:effectLst/>
                <a:latin typeface="Comic Sans MS" panose="030F0702030302020204" pitchFamily="66" charset="0"/>
                <a:ea typeface="Calibri" panose="020F0502020204030204" pitchFamily="34" charset="0"/>
                <a:cs typeface="Calibri" panose="020F0502020204030204" pitchFamily="34" charset="0"/>
              </a:rPr>
              <a:t>Caption</a:t>
            </a:r>
            <a:endParaRPr lang="en-US" sz="6000" b="1" dirty="0"/>
          </a:p>
        </p:txBody>
      </p:sp>
      <p:sp>
        <p:nvSpPr>
          <p:cNvPr id="12" name="TextBox 11">
            <a:extLst>
              <a:ext uri="{FF2B5EF4-FFF2-40B4-BE49-F238E27FC236}">
                <a16:creationId xmlns:a16="http://schemas.microsoft.com/office/drawing/2014/main" id="{2B8F318C-E06E-410A-B4D2-E5DD5A2C42FC}"/>
              </a:ext>
            </a:extLst>
          </p:cNvPr>
          <p:cNvSpPr txBox="1"/>
          <p:nvPr/>
        </p:nvSpPr>
        <p:spPr>
          <a:xfrm>
            <a:off x="2454245" y="5384022"/>
            <a:ext cx="3802175" cy="954107"/>
          </a:xfrm>
          <a:prstGeom prst="rect">
            <a:avLst/>
          </a:prstGeom>
          <a:noFill/>
        </p:spPr>
        <p:txBody>
          <a:bodyPr wrap="square" rtlCol="0">
            <a:spAutoFit/>
          </a:bodyPr>
          <a:lstStyle/>
          <a:p>
            <a:pPr algn="ctr"/>
            <a:r>
              <a:rPr lang="en-US" sz="2800" b="0" i="0" dirty="0">
                <a:solidFill>
                  <a:srgbClr val="000000"/>
                </a:solidFill>
                <a:effectLst/>
                <a:latin typeface="Comic Sans MS" panose="030F0702030302020204" pitchFamily="66" charset="0"/>
              </a:rPr>
              <a:t>A compass is powered by magnetism</a:t>
            </a:r>
            <a:r>
              <a:rPr lang="en-US" b="0" i="0" dirty="0">
                <a:solidFill>
                  <a:srgbClr val="000000"/>
                </a:solidFill>
                <a:effectLst/>
                <a:latin typeface="Short Stack"/>
              </a:rPr>
              <a:t>.</a:t>
            </a:r>
            <a:endParaRPr lang="en-US" dirty="0"/>
          </a:p>
        </p:txBody>
      </p:sp>
      <p:pic>
        <p:nvPicPr>
          <p:cNvPr id="16" name="Picture 15" descr="Page from book with text features">
            <a:extLst>
              <a:ext uri="{FF2B5EF4-FFF2-40B4-BE49-F238E27FC236}">
                <a16:creationId xmlns:a16="http://schemas.microsoft.com/office/drawing/2014/main" id="{6AFD868D-9BA4-4409-90B0-B0021DA35C7A}"/>
              </a:ext>
            </a:extLst>
          </p:cNvPr>
          <p:cNvPicPr>
            <a:picLocks noChangeAspect="1"/>
          </p:cNvPicPr>
          <p:nvPr/>
        </p:nvPicPr>
        <p:blipFill>
          <a:blip r:embed="rId4"/>
          <a:stretch>
            <a:fillRect/>
          </a:stretch>
        </p:blipFill>
        <p:spPr>
          <a:xfrm>
            <a:off x="1804737" y="1153969"/>
            <a:ext cx="5346843" cy="5184160"/>
          </a:xfrm>
          <a:prstGeom prst="rect">
            <a:avLst/>
          </a:prstGeom>
        </p:spPr>
      </p:pic>
      <p:pic>
        <p:nvPicPr>
          <p:cNvPr id="18" name="Picture 17" descr="Page from book with text features">
            <a:extLst>
              <a:ext uri="{FF2B5EF4-FFF2-40B4-BE49-F238E27FC236}">
                <a16:creationId xmlns:a16="http://schemas.microsoft.com/office/drawing/2014/main" id="{1618373A-1FBA-48B9-BE0D-137208D3922C}"/>
              </a:ext>
            </a:extLst>
          </p:cNvPr>
          <p:cNvPicPr>
            <a:picLocks noChangeAspect="1"/>
          </p:cNvPicPr>
          <p:nvPr/>
        </p:nvPicPr>
        <p:blipFill>
          <a:blip r:embed="rId5"/>
          <a:stretch>
            <a:fillRect/>
          </a:stretch>
        </p:blipFill>
        <p:spPr>
          <a:xfrm>
            <a:off x="1826091" y="1417638"/>
            <a:ext cx="5671943" cy="4483980"/>
          </a:xfrm>
          <a:prstGeom prst="rect">
            <a:avLst/>
          </a:prstGeom>
        </p:spPr>
      </p:pic>
    </p:spTree>
    <p:extLst>
      <p:ext uri="{BB962C8B-B14F-4D97-AF65-F5344CB8AC3E}">
        <p14:creationId xmlns:p14="http://schemas.microsoft.com/office/powerpoint/2010/main" val="3756872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1" nodeType="clickEffect">
                                  <p:stCondLst>
                                    <p:cond delay="0"/>
                                  </p:stCondLst>
                                  <p:childTnLst>
                                    <p:anim calcmode="lin" valueType="num">
                                      <p:cBhvr additive="base">
                                        <p:cTn id="16" dur="500"/>
                                        <p:tgtEl>
                                          <p:spTgt spid="4"/>
                                        </p:tgtEl>
                                        <p:attrNameLst>
                                          <p:attrName>ppt_x</p:attrName>
                                        </p:attrNameLst>
                                      </p:cBhvr>
                                      <p:tavLst>
                                        <p:tav tm="0">
                                          <p:val>
                                            <p:strVal val="ppt_x"/>
                                          </p:val>
                                        </p:tav>
                                        <p:tav tm="100000">
                                          <p:val>
                                            <p:strVal val="ppt_x"/>
                                          </p:val>
                                        </p:tav>
                                      </p:tavLst>
                                    </p:anim>
                                    <p:anim calcmode="lin" valueType="num">
                                      <p:cBhvr additive="base">
                                        <p:cTn id="17" dur="500"/>
                                        <p:tgtEl>
                                          <p:spTgt spid="4"/>
                                        </p:tgtEl>
                                        <p:attrNameLst>
                                          <p:attrName>ppt_y</p:attrName>
                                        </p:attrNameLst>
                                      </p:cBhvr>
                                      <p:tavLst>
                                        <p:tav tm="0">
                                          <p:val>
                                            <p:strVal val="ppt_y"/>
                                          </p:val>
                                        </p:tav>
                                        <p:tav tm="100000">
                                          <p:val>
                                            <p:strVal val="1+ppt_h/2"/>
                                          </p:val>
                                        </p:tav>
                                      </p:tavLst>
                                    </p:anim>
                                    <p:set>
                                      <p:cBhvr>
                                        <p:cTn id="18" dur="1" fill="hold">
                                          <p:stCondLst>
                                            <p:cond delay="499"/>
                                          </p:stCondLst>
                                        </p:cTn>
                                        <p:tgtEl>
                                          <p:spTgt spid="4"/>
                                        </p:tgtEl>
                                        <p:attrNameLst>
                                          <p:attrName>style.visibility</p:attrName>
                                        </p:attrNameLst>
                                      </p:cBhvr>
                                      <p:to>
                                        <p:strVal val="hidden"/>
                                      </p:to>
                                    </p:set>
                                  </p:childTnLst>
                                </p:cTn>
                              </p:par>
                              <p:par>
                                <p:cTn id="19" presetID="2" presetClass="exit" presetSubtype="4" fill="hold" grpId="1" nodeType="withEffect">
                                  <p:stCondLst>
                                    <p:cond delay="0"/>
                                  </p:stCondLst>
                                  <p:childTnLst>
                                    <p:anim calcmode="lin" valueType="num">
                                      <p:cBhvr additive="base">
                                        <p:cTn id="20" dur="500"/>
                                        <p:tgtEl>
                                          <p:spTgt spid="5"/>
                                        </p:tgtEl>
                                        <p:attrNameLst>
                                          <p:attrName>ppt_x</p:attrName>
                                        </p:attrNameLst>
                                      </p:cBhvr>
                                      <p:tavLst>
                                        <p:tav tm="0">
                                          <p:val>
                                            <p:strVal val="ppt_x"/>
                                          </p:val>
                                        </p:tav>
                                        <p:tav tm="100000">
                                          <p:val>
                                            <p:strVal val="ppt_x"/>
                                          </p:val>
                                        </p:tav>
                                      </p:tavLst>
                                    </p:anim>
                                    <p:anim calcmode="lin" valueType="num">
                                      <p:cBhvr additive="base">
                                        <p:cTn id="21" dur="500"/>
                                        <p:tgtEl>
                                          <p:spTgt spid="5"/>
                                        </p:tgtEl>
                                        <p:attrNameLst>
                                          <p:attrName>ppt_y</p:attrName>
                                        </p:attrNameLst>
                                      </p:cBhvr>
                                      <p:tavLst>
                                        <p:tav tm="0">
                                          <p:val>
                                            <p:strVal val="ppt_y"/>
                                          </p:val>
                                        </p:tav>
                                        <p:tav tm="100000">
                                          <p:val>
                                            <p:strVal val="1+ppt_h/2"/>
                                          </p:val>
                                        </p:tav>
                                      </p:tavLst>
                                    </p:anim>
                                    <p:set>
                                      <p:cBhvr>
                                        <p:cTn id="22" dur="1" fill="hold">
                                          <p:stCondLst>
                                            <p:cond delay="4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xit" presetSubtype="4" fill="hold" grpId="1" nodeType="clickEffect">
                                  <p:stCondLst>
                                    <p:cond delay="0"/>
                                  </p:stCondLst>
                                  <p:childTnLst>
                                    <p:anim calcmode="lin" valueType="num">
                                      <p:cBhvr additive="base">
                                        <p:cTn id="32" dur="500"/>
                                        <p:tgtEl>
                                          <p:spTgt spid="7"/>
                                        </p:tgtEl>
                                        <p:attrNameLst>
                                          <p:attrName>ppt_x</p:attrName>
                                        </p:attrNameLst>
                                      </p:cBhvr>
                                      <p:tavLst>
                                        <p:tav tm="0">
                                          <p:val>
                                            <p:strVal val="ppt_x"/>
                                          </p:val>
                                        </p:tav>
                                        <p:tav tm="100000">
                                          <p:val>
                                            <p:strVal val="ppt_x"/>
                                          </p:val>
                                        </p:tav>
                                      </p:tavLst>
                                    </p:anim>
                                    <p:anim calcmode="lin" valueType="num">
                                      <p:cBhvr additive="base">
                                        <p:cTn id="33" dur="500"/>
                                        <p:tgtEl>
                                          <p:spTgt spid="7"/>
                                        </p:tgtEl>
                                        <p:attrNameLst>
                                          <p:attrName>ppt_y</p:attrName>
                                        </p:attrNameLst>
                                      </p:cBhvr>
                                      <p:tavLst>
                                        <p:tav tm="0">
                                          <p:val>
                                            <p:strVal val="ppt_y"/>
                                          </p:val>
                                        </p:tav>
                                        <p:tav tm="100000">
                                          <p:val>
                                            <p:strVal val="1+ppt_h/2"/>
                                          </p:val>
                                        </p:tav>
                                      </p:tavLst>
                                    </p:anim>
                                    <p:set>
                                      <p:cBhvr>
                                        <p:cTn id="34" dur="1" fill="hold">
                                          <p:stCondLst>
                                            <p:cond delay="499"/>
                                          </p:stCondLst>
                                        </p:cTn>
                                        <p:tgtEl>
                                          <p:spTgt spid="7"/>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1" nodeType="clickEffect">
                                  <p:stCondLst>
                                    <p:cond delay="0"/>
                                  </p:stCondLst>
                                  <p:childTnLst>
                                    <p:anim calcmode="lin" valueType="num">
                                      <p:cBhvr additive="base">
                                        <p:cTn id="48" dur="500"/>
                                        <p:tgtEl>
                                          <p:spTgt spid="8"/>
                                        </p:tgtEl>
                                        <p:attrNameLst>
                                          <p:attrName>ppt_x</p:attrName>
                                        </p:attrNameLst>
                                      </p:cBhvr>
                                      <p:tavLst>
                                        <p:tav tm="0">
                                          <p:val>
                                            <p:strVal val="ppt_x"/>
                                          </p:val>
                                        </p:tav>
                                        <p:tav tm="100000">
                                          <p:val>
                                            <p:strVal val="ppt_x"/>
                                          </p:val>
                                        </p:tav>
                                      </p:tavLst>
                                    </p:anim>
                                    <p:anim calcmode="lin" valueType="num">
                                      <p:cBhvr additive="base">
                                        <p:cTn id="49" dur="500"/>
                                        <p:tgtEl>
                                          <p:spTgt spid="8"/>
                                        </p:tgtEl>
                                        <p:attrNameLst>
                                          <p:attrName>ppt_y</p:attrName>
                                        </p:attrNameLst>
                                      </p:cBhvr>
                                      <p:tavLst>
                                        <p:tav tm="0">
                                          <p:val>
                                            <p:strVal val="ppt_y"/>
                                          </p:val>
                                        </p:tav>
                                        <p:tav tm="100000">
                                          <p:val>
                                            <p:strVal val="1+ppt_h/2"/>
                                          </p:val>
                                        </p:tav>
                                      </p:tavLst>
                                    </p:anim>
                                    <p:set>
                                      <p:cBhvr>
                                        <p:cTn id="50" dur="1" fill="hold">
                                          <p:stCondLst>
                                            <p:cond delay="499"/>
                                          </p:stCondLst>
                                        </p:cTn>
                                        <p:tgtEl>
                                          <p:spTgt spid="8"/>
                                        </p:tgtEl>
                                        <p:attrNameLst>
                                          <p:attrName>style.visibility</p:attrName>
                                        </p:attrNameLst>
                                      </p:cBhvr>
                                      <p:to>
                                        <p:strVal val="hidden"/>
                                      </p:to>
                                    </p:set>
                                  </p:childTnLst>
                                </p:cTn>
                              </p:par>
                              <p:par>
                                <p:cTn id="51" presetID="2" presetClass="exit" presetSubtype="4" fill="hold" grpId="1" nodeType="withEffect">
                                  <p:stCondLst>
                                    <p:cond delay="0"/>
                                  </p:stCondLst>
                                  <p:childTnLst>
                                    <p:anim calcmode="lin" valueType="num">
                                      <p:cBhvr additive="base">
                                        <p:cTn id="52" dur="500"/>
                                        <p:tgtEl>
                                          <p:spTgt spid="9"/>
                                        </p:tgtEl>
                                        <p:attrNameLst>
                                          <p:attrName>ppt_x</p:attrName>
                                        </p:attrNameLst>
                                      </p:cBhvr>
                                      <p:tavLst>
                                        <p:tav tm="0">
                                          <p:val>
                                            <p:strVal val="ppt_x"/>
                                          </p:val>
                                        </p:tav>
                                        <p:tav tm="100000">
                                          <p:val>
                                            <p:strVal val="ppt_x"/>
                                          </p:val>
                                        </p:tav>
                                      </p:tavLst>
                                    </p:anim>
                                    <p:anim calcmode="lin" valueType="num">
                                      <p:cBhvr additive="base">
                                        <p:cTn id="53" dur="500"/>
                                        <p:tgtEl>
                                          <p:spTgt spid="9"/>
                                        </p:tgtEl>
                                        <p:attrNameLst>
                                          <p:attrName>ppt_y</p:attrName>
                                        </p:attrNameLst>
                                      </p:cBhvr>
                                      <p:tavLst>
                                        <p:tav tm="0">
                                          <p:val>
                                            <p:strVal val="ppt_y"/>
                                          </p:val>
                                        </p:tav>
                                        <p:tav tm="100000">
                                          <p:val>
                                            <p:strVal val="1+ppt_h/2"/>
                                          </p:val>
                                        </p:tav>
                                      </p:tavLst>
                                    </p:anim>
                                    <p:set>
                                      <p:cBhvr>
                                        <p:cTn id="54" dur="1" fill="hold">
                                          <p:stCondLst>
                                            <p:cond delay="499"/>
                                          </p:stCondLst>
                                        </p:cTn>
                                        <p:tgtEl>
                                          <p:spTgt spid="9"/>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1"/>
                                        </p:tgtEl>
                                        <p:attrNameLst>
                                          <p:attrName>style.visibility</p:attrName>
                                        </p:attrNameLst>
                                      </p:cBhvr>
                                      <p:to>
                                        <p:strVal val="visible"/>
                                      </p:to>
                                    </p:set>
                                    <p:anim calcmode="lin" valueType="num">
                                      <p:cBhvr additive="base">
                                        <p:cTn id="59" dur="500" fill="hold"/>
                                        <p:tgtEl>
                                          <p:spTgt spid="11"/>
                                        </p:tgtEl>
                                        <p:attrNameLst>
                                          <p:attrName>ppt_x</p:attrName>
                                        </p:attrNameLst>
                                      </p:cBhvr>
                                      <p:tavLst>
                                        <p:tav tm="0">
                                          <p:val>
                                            <p:strVal val="#ppt_x"/>
                                          </p:val>
                                        </p:tav>
                                        <p:tav tm="100000">
                                          <p:val>
                                            <p:strVal val="#ppt_x"/>
                                          </p:val>
                                        </p:tav>
                                      </p:tavLst>
                                    </p:anim>
                                    <p:anim calcmode="lin" valueType="num">
                                      <p:cBhvr additive="base">
                                        <p:cTn id="60" dur="500" fill="hold"/>
                                        <p:tgtEl>
                                          <p:spTgt spid="11"/>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12"/>
                                        </p:tgtEl>
                                        <p:attrNameLst>
                                          <p:attrName>style.visibility</p:attrName>
                                        </p:attrNameLst>
                                      </p:cBhvr>
                                      <p:to>
                                        <p:strVal val="visible"/>
                                      </p:to>
                                    </p:set>
                                    <p:anim calcmode="lin" valueType="num">
                                      <p:cBhvr additive="base">
                                        <p:cTn id="63" dur="500" fill="hold"/>
                                        <p:tgtEl>
                                          <p:spTgt spid="12"/>
                                        </p:tgtEl>
                                        <p:attrNameLst>
                                          <p:attrName>ppt_x</p:attrName>
                                        </p:attrNameLst>
                                      </p:cBhvr>
                                      <p:tavLst>
                                        <p:tav tm="0">
                                          <p:val>
                                            <p:strVal val="#ppt_x"/>
                                          </p:val>
                                        </p:tav>
                                        <p:tav tm="100000">
                                          <p:val>
                                            <p:strVal val="#ppt_x"/>
                                          </p:val>
                                        </p:tav>
                                      </p:tavLst>
                                    </p:anim>
                                    <p:anim calcmode="lin" valueType="num">
                                      <p:cBhvr additive="base">
                                        <p:cTn id="6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xit" presetSubtype="4" fill="hold" nodeType="clickEffect">
                                  <p:stCondLst>
                                    <p:cond delay="0"/>
                                  </p:stCondLst>
                                  <p:childTnLst>
                                    <p:anim calcmode="lin" valueType="num">
                                      <p:cBhvr additive="base">
                                        <p:cTn id="68" dur="500"/>
                                        <p:tgtEl>
                                          <p:spTgt spid="11"/>
                                        </p:tgtEl>
                                        <p:attrNameLst>
                                          <p:attrName>ppt_x</p:attrName>
                                        </p:attrNameLst>
                                      </p:cBhvr>
                                      <p:tavLst>
                                        <p:tav tm="0">
                                          <p:val>
                                            <p:strVal val="ppt_x"/>
                                          </p:val>
                                        </p:tav>
                                        <p:tav tm="100000">
                                          <p:val>
                                            <p:strVal val="ppt_x"/>
                                          </p:val>
                                        </p:tav>
                                      </p:tavLst>
                                    </p:anim>
                                    <p:anim calcmode="lin" valueType="num">
                                      <p:cBhvr additive="base">
                                        <p:cTn id="69" dur="500"/>
                                        <p:tgtEl>
                                          <p:spTgt spid="11"/>
                                        </p:tgtEl>
                                        <p:attrNameLst>
                                          <p:attrName>ppt_y</p:attrName>
                                        </p:attrNameLst>
                                      </p:cBhvr>
                                      <p:tavLst>
                                        <p:tav tm="0">
                                          <p:val>
                                            <p:strVal val="ppt_y"/>
                                          </p:val>
                                        </p:tav>
                                        <p:tav tm="100000">
                                          <p:val>
                                            <p:strVal val="1+ppt_h/2"/>
                                          </p:val>
                                        </p:tav>
                                      </p:tavLst>
                                    </p:anim>
                                    <p:set>
                                      <p:cBhvr>
                                        <p:cTn id="70" dur="1" fill="hold">
                                          <p:stCondLst>
                                            <p:cond delay="499"/>
                                          </p:stCondLst>
                                        </p:cTn>
                                        <p:tgtEl>
                                          <p:spTgt spid="11"/>
                                        </p:tgtEl>
                                        <p:attrNameLst>
                                          <p:attrName>style.visibility</p:attrName>
                                        </p:attrNameLst>
                                      </p:cBhvr>
                                      <p:to>
                                        <p:strVal val="hidden"/>
                                      </p:to>
                                    </p:set>
                                  </p:childTnLst>
                                </p:cTn>
                              </p:par>
                              <p:par>
                                <p:cTn id="71" presetID="2" presetClass="exit" presetSubtype="4" fill="hold" grpId="1" nodeType="withEffect">
                                  <p:stCondLst>
                                    <p:cond delay="0"/>
                                  </p:stCondLst>
                                  <p:childTnLst>
                                    <p:anim calcmode="lin" valueType="num">
                                      <p:cBhvr additive="base">
                                        <p:cTn id="72" dur="500"/>
                                        <p:tgtEl>
                                          <p:spTgt spid="12"/>
                                        </p:tgtEl>
                                        <p:attrNameLst>
                                          <p:attrName>ppt_x</p:attrName>
                                        </p:attrNameLst>
                                      </p:cBhvr>
                                      <p:tavLst>
                                        <p:tav tm="0">
                                          <p:val>
                                            <p:strVal val="ppt_x"/>
                                          </p:val>
                                        </p:tav>
                                        <p:tav tm="100000">
                                          <p:val>
                                            <p:strVal val="ppt_x"/>
                                          </p:val>
                                        </p:tav>
                                      </p:tavLst>
                                    </p:anim>
                                    <p:anim calcmode="lin" valueType="num">
                                      <p:cBhvr additive="base">
                                        <p:cTn id="73" dur="500"/>
                                        <p:tgtEl>
                                          <p:spTgt spid="12"/>
                                        </p:tgtEl>
                                        <p:attrNameLst>
                                          <p:attrName>ppt_y</p:attrName>
                                        </p:attrNameLst>
                                      </p:cBhvr>
                                      <p:tavLst>
                                        <p:tav tm="0">
                                          <p:val>
                                            <p:strVal val="ppt_y"/>
                                          </p:val>
                                        </p:tav>
                                        <p:tav tm="100000">
                                          <p:val>
                                            <p:strVal val="1+ppt_h/2"/>
                                          </p:val>
                                        </p:tav>
                                      </p:tavLst>
                                    </p:anim>
                                    <p:set>
                                      <p:cBhvr>
                                        <p:cTn id="74" dur="1" fill="hold">
                                          <p:stCondLst>
                                            <p:cond delay="499"/>
                                          </p:stCondLst>
                                        </p:cTn>
                                        <p:tgtEl>
                                          <p:spTgt spid="12"/>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xit" presetSubtype="4" fill="hold" nodeType="clickEffect">
                                  <p:stCondLst>
                                    <p:cond delay="0"/>
                                  </p:stCondLst>
                                  <p:childTnLst>
                                    <p:anim calcmode="lin" valueType="num">
                                      <p:cBhvr additive="base">
                                        <p:cTn id="84" dur="500"/>
                                        <p:tgtEl>
                                          <p:spTgt spid="16"/>
                                        </p:tgtEl>
                                        <p:attrNameLst>
                                          <p:attrName>ppt_x</p:attrName>
                                        </p:attrNameLst>
                                      </p:cBhvr>
                                      <p:tavLst>
                                        <p:tav tm="0">
                                          <p:val>
                                            <p:strVal val="ppt_x"/>
                                          </p:val>
                                        </p:tav>
                                        <p:tav tm="100000">
                                          <p:val>
                                            <p:strVal val="ppt_x"/>
                                          </p:val>
                                        </p:tav>
                                      </p:tavLst>
                                    </p:anim>
                                    <p:anim calcmode="lin" valueType="num">
                                      <p:cBhvr additive="base">
                                        <p:cTn id="85" dur="500"/>
                                        <p:tgtEl>
                                          <p:spTgt spid="16"/>
                                        </p:tgtEl>
                                        <p:attrNameLst>
                                          <p:attrName>ppt_y</p:attrName>
                                        </p:attrNameLst>
                                      </p:cBhvr>
                                      <p:tavLst>
                                        <p:tav tm="0">
                                          <p:val>
                                            <p:strVal val="ppt_y"/>
                                          </p:val>
                                        </p:tav>
                                        <p:tav tm="100000">
                                          <p:val>
                                            <p:strVal val="1+ppt_h/2"/>
                                          </p:val>
                                        </p:tav>
                                      </p:tavLst>
                                    </p:anim>
                                    <p:set>
                                      <p:cBhvr>
                                        <p:cTn id="86" dur="1" fill="hold">
                                          <p:stCondLst>
                                            <p:cond delay="499"/>
                                          </p:stCondLst>
                                        </p:cTn>
                                        <p:tgtEl>
                                          <p:spTgt spid="16"/>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7" grpId="0"/>
      <p:bldP spid="7" grpId="1"/>
      <p:bldP spid="8" grpId="0"/>
      <p:bldP spid="8" grpId="1"/>
      <p:bldP spid="9" grpId="0"/>
      <p:bldP spid="9" grpId="1"/>
      <p:bldP spid="12" grpId="0"/>
      <p:bldP spid="12"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33600-25FA-4C5E-B120-61F06A090E38}"/>
              </a:ext>
            </a:extLst>
          </p:cNvPr>
          <p:cNvSpPr>
            <a:spLocks noGrp="1"/>
          </p:cNvSpPr>
          <p:nvPr>
            <p:ph type="title"/>
          </p:nvPr>
        </p:nvSpPr>
        <p:spPr/>
        <p:txBody>
          <a:bodyPr>
            <a:normAutofit fontScale="90000"/>
          </a:bodyPr>
          <a:lstStyle/>
          <a:p>
            <a:r>
              <a:rPr lang="en-US" sz="4400" b="1" dirty="0">
                <a:effectLst/>
                <a:latin typeface="Comic Sans MS" panose="030F0702030302020204" pitchFamily="66" charset="0"/>
                <a:ea typeface="Calibri" panose="020F0502020204030204" pitchFamily="34" charset="0"/>
                <a:cs typeface="Calibri" panose="020F0502020204030204" pitchFamily="34" charset="0"/>
              </a:rPr>
              <a:t>Inviting Main Idea and Details</a:t>
            </a:r>
            <a:endParaRPr lang="en-US" dirty="0"/>
          </a:p>
        </p:txBody>
      </p:sp>
      <p:pic>
        <p:nvPicPr>
          <p:cNvPr id="1026" name="Picture 2" descr="red horseshoe magnet, magnetism, magnetize, attraction.">
            <a:extLst>
              <a:ext uri="{FF2B5EF4-FFF2-40B4-BE49-F238E27FC236}">
                <a16:creationId xmlns:a16="http://schemas.microsoft.com/office/drawing/2014/main" id="{F55E89E7-03DF-4280-B7EF-58971B90E92C}"/>
              </a:ext>
            </a:extLst>
          </p:cNvPr>
          <p:cNvPicPr>
            <a:picLocks noChangeAspect="1" noChangeArrowheads="1"/>
          </p:cNvPicPr>
          <p:nvPr/>
        </p:nvPicPr>
        <p:blipFill>
          <a:blip r:embed="rId3"/>
          <a:srcRect/>
          <a:stretch/>
        </p:blipFill>
        <p:spPr bwMode="auto">
          <a:xfrm>
            <a:off x="2114550" y="1369080"/>
            <a:ext cx="4914900" cy="4946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705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10964</TotalTime>
  <Words>2903</Words>
  <Application>Microsoft Office PowerPoint</Application>
  <PresentationFormat>On-screen Show (4:3)</PresentationFormat>
  <Paragraphs>182</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Comic Sans MS</vt:lpstr>
      <vt:lpstr>Short Stack</vt:lpstr>
      <vt:lpstr>Symbol</vt:lpstr>
      <vt:lpstr>Office Theme</vt:lpstr>
      <vt:lpstr>Attraction</vt:lpstr>
      <vt:lpstr> Gravitational Suffix less and ful Review </vt:lpstr>
      <vt:lpstr> Focus on Suffixes less and ful Practice </vt:lpstr>
      <vt:lpstr> Drawn to Types of Sentences Review </vt:lpstr>
      <vt:lpstr> Magnitude of Types of Sentence Practice </vt:lpstr>
      <vt:lpstr>Electric Vocabulary Review </vt:lpstr>
      <vt:lpstr>Physics of Vocabulary </vt:lpstr>
      <vt:lpstr> Induction of Text Feature </vt:lpstr>
      <vt:lpstr>Inviting Main Idea and Details</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Richard Harstead</cp:lastModifiedBy>
  <cp:revision>217</cp:revision>
  <dcterms:created xsi:type="dcterms:W3CDTF">2012-04-20T18:25:02Z</dcterms:created>
  <dcterms:modified xsi:type="dcterms:W3CDTF">2021-12-08T14:52:47Z</dcterms:modified>
</cp:coreProperties>
</file>