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44" r:id="rId2"/>
    <p:sldId id="353" r:id="rId3"/>
    <p:sldId id="354" r:id="rId4"/>
    <p:sldId id="361" r:id="rId5"/>
    <p:sldId id="362" r:id="rId6"/>
    <p:sldId id="363" r:id="rId7"/>
    <p:sldId id="355" r:id="rId8"/>
    <p:sldId id="356" r:id="rId9"/>
    <p:sldId id="364" r:id="rId10"/>
    <p:sldId id="351" r:id="rId11"/>
    <p:sldId id="352" r:id="rId12"/>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182C6F"/>
    <a:srgbClr val="FFFF00"/>
    <a:srgbClr val="283B80"/>
    <a:srgbClr val="3B7ABE"/>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8" autoAdjust="0"/>
    <p:restoredTop sz="55985" autoAdjust="0"/>
  </p:normalViewPr>
  <p:slideViewPr>
    <p:cSldViewPr snapToGrid="0" snapToObjects="1">
      <p:cViewPr varScale="1">
        <p:scale>
          <a:sx n="37" d="100"/>
          <a:sy n="37" d="100"/>
        </p:scale>
        <p:origin x="1986" y="42"/>
      </p:cViewPr>
      <p:guideLst>
        <p:guide orient="horz" pos="2160"/>
        <p:guide pos="2880"/>
      </p:guideLst>
    </p:cSldViewPr>
  </p:slideViewPr>
  <p:notesTextViewPr>
    <p:cViewPr>
      <p:scale>
        <a:sx n="3" d="2"/>
        <a:sy n="3" d="2"/>
      </p:scale>
      <p:origin x="0" y="-415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omic Sans MS" panose="030F0702030302020204" pitchFamily="66" charset="0"/>
                <a:ea typeface="Calibri" panose="020F0502020204030204" pitchFamily="34" charset="0"/>
                <a:cs typeface="Calibri" panose="020F0502020204030204" pitchFamily="34" charset="0"/>
              </a:rPr>
              <a:t>Say, “Time for us to review the power of words. We will review changing y to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formal and informal language, our vocabulary words, and find the main idea and details of the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Ben Franklin.”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37496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you read the story Benjamin Franklin. This story is a non-fiction story. Do you remember what the main idea and details are of a story?” Wait for the student to answer what the main idea and details of a story are. Say, “Correct, the main idea is what the story is mostly about, and the details support the main idea.”</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a:t>
            </a:r>
            <a:r>
              <a:rPr lang="en-US" sz="2800" b="0" i="0" dirty="0">
                <a:solidFill>
                  <a:srgbClr val="201F1E"/>
                </a:solidFill>
                <a:effectLst/>
                <a:latin typeface="Calibri" panose="020F0502020204030204" pitchFamily="34" charset="0"/>
              </a:rPr>
              <a:t>Today we are going to move the main idea and details into the correct part of the graphic organizer. First, I’m going to read to you your answer choices.”</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•In the 1750s, Ben became a great leader for the colonies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•Benjamin Franklin made early discoveries about electricity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•In the 1730s, Ben started the first library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•Benjamin Franklin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•Ben was a successful inventor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the main idea of the story in? Once the student tells you the main idea, click to move it to the graphic organizer. (Main Idea: Ben Franklin)</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the detail from the story in?” Once the student tells you the detail, click to move it to the graphic organizer. They can name them in any order. (Details: In the 1750s, Ben became a great leader for the colonies, Benjamin Franklin made early discoveries about electricity, In the 1730s, Ben started the first library, Ben was a successful inventor)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the detail from the story in?” Once the student tells you the detail, click to move it to the graphic organizer. They can name them in any order. (Details: In the 1750s, Ben became a great leader for the colonies, Benjamin Franklin made early discoveries about electricity, In the 1730s, Ben started the first library, Ben was a successful inventor)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the detail from the story in?” Once the student tells you the detail, click to move it to the graphic organizer. They can name them in any order. (Details: In the 1750s, Ben became a great leader for the colonies, Benjamin Franklin made early discoveries about electricity, In the 1730s, Ben started the first library, Ben was a successful inventor)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the detail from the story in?” Once the student tells you the detail, click to move it to the graphic organizer. They can name them in any order. (Details: In the 1750s, Ben became a great leader for the colonies, Benjamin Franklin made early discoveries about electricity, In the 1730s, Ben started the first library, Ben was a successful inventor)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09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11</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Shutterstock Image ID: </a:t>
            </a:r>
            <a:r>
              <a:rPr lang="en-US" sz="2800" b="0" i="0" dirty="0">
                <a:effectLst/>
                <a:latin typeface="Roboto" panose="02000000000000000000" pitchFamily="2" charset="0"/>
              </a:rPr>
              <a:t>1373065391, 1561050611, 1081927841, 399194584</a:t>
            </a: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are going to review changing y to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before adding the suffixes es and ed.”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definition of changing y to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“When the letters before a ‘y’ is a consonant, change the ‘y’ to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add the suffix es or ed.”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puppy and the picture of a puppy. Say, “This is the word puppy. There is one puppy” Click to show the y change to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the es added and a picture of multiple puppies. Say, “When you change the y to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add es it creates the word puppies Adding the suffix es changes the word to mean more than one.”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cry and a picture of a baby crying. Say, “This is the word cry.” Click to show the y change to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the ed added and a picture of the baby not crying. Say, “When you change the y to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add ed it creates the word cried. Adding the suffix ed changes the word to mean it happened in the past.”</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185359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it’s time to practice changing our y to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and adding es or ed.”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city + es and the choices. Say, “Which one of these (A, B, or C) correctly adds es to city?” Wait for the student to respond. Click to highlight the correct answer. Say, “yes, the answer is cities. Let’s try again!”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297498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hurry + ed and the choices. Say, “Which one of these (A, B, or C) correctly adds ed to hurry?” Wait for the student to respond. Click to highlight the correct answer. Say, “yes, the answer is hurried. Let’s try again!”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31273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carry + ed and the choices. Say, “Which one of these (A, B, or C) correctly adds ed to carry?” Wait for the student to respond. Click to highlight the correct answer. Say, “yes, the answer is carried. Let’s try again!”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61289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penny + es and the choices. Say, “Which one of these correctly adds es to penny?” Wait for the student to respond. Click to highlight the correct answer. Say, “yes, the answer is pennies.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120228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are going to review formal and informal language.”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formal language and the definition. Say, formal language is proper, it is used when talking to an adult or a person of authority, and it includes correct spelling and punctuation when written.” Click to show the example. Say, “How are you? This is an example of formal language.”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informal language and the definition. Say, informal language is casual, it is used when talking to friends, and it includes incorrect spelling and punctuation when written.” Click to show the example. Say,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Yo</a:t>
            </a:r>
            <a:r>
              <a:rPr lang="en-US" sz="1800" dirty="0">
                <a:effectLst/>
                <a:latin typeface="Comic Sans MS" panose="030F0702030302020204" pitchFamily="66" charset="0"/>
                <a:ea typeface="Calibri" panose="020F0502020204030204" pitchFamily="34" charset="0"/>
                <a:cs typeface="Calibri" panose="020F0502020204030204" pitchFamily="34" charset="0"/>
              </a:rPr>
              <a:t>! What’s up? This is an example of informal language.”</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135581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it is time to practice informal and formal language.”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chart and choices to appear. Say, “is I’m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gonna</a:t>
            </a:r>
            <a:r>
              <a:rPr lang="en-US" sz="1800" dirty="0">
                <a:effectLst/>
                <a:latin typeface="Comic Sans MS" panose="030F0702030302020204" pitchFamily="66" charset="0"/>
                <a:ea typeface="Calibri" panose="020F0502020204030204" pitchFamily="34" charset="0"/>
                <a:cs typeface="Calibri" panose="020F0502020204030204" pitchFamily="34" charset="0"/>
              </a:rPr>
              <a:t> eat a snack formal or informal?” Wait for the student to answer. Click to move it under informal. Say, “yes, it is informal.”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“is We are going to relax formal or informal?” Wait for the student to answer. Click to move it under formal. Say, “yes, it is formal.”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“is We really enjoy these things formal or informal?” Wait for the student to answer. Click to move it under formal. Say, “yes, it is formal.”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“is Uh-huh, we’re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gonna</a:t>
            </a:r>
            <a:r>
              <a:rPr lang="en-US" sz="1800" dirty="0">
                <a:effectLst/>
                <a:latin typeface="Comic Sans MS" panose="030F0702030302020204" pitchFamily="66" charset="0"/>
                <a:ea typeface="Calibri" panose="020F0502020204030204" pitchFamily="34" charset="0"/>
                <a:cs typeface="Calibri" panose="020F0502020204030204" pitchFamily="34" charset="0"/>
              </a:rPr>
              <a:t> chill formal or informal?” Wait for the student to answer. Click to move it under informal. Say, “yes, it is informal.”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am hungry for a snack formal or informal?” Wait for the student to answer. Click to move it under formal. Say, “yes, it is formal.”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“is This stuff is awesome formal or informal?” Wait for the student to answer. Click to move it under informal. Say, “yes, it is informal.”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“You will need a whiteboard and whiteboard marker or a piece of paper and a pencil for the next activity. If you do not have one, please go and get it.”</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61683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we are going to practice our vocabulary words.” </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vocabulary word bank. Say, “These are our vocabulary words from this week’s story. Can you read them to me?” Student will read the following vocabulary words. (advantage, impact, grasp, future, theory, successful)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 am going to show you a definition and I want you to write the vocabulary word on your whiteboard and then hold it up for me to see.”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coming after the present. Say, “What is the correct vocabulary word for coming after the present.” Wait for the student to write the vocab word. If correct say, “yes, future is correct.” If incorrect repeat the definition and have them try again. Click for the definition to disappear and future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to comprehend or understand. Say, “What is the correct vocabulary word for to comprehend or understand.” Wait for the student to write the vocab word. If correct say, “yes, grasp is correct.” If incorrect repeat the definition and have them try again. Click for the definition to disappear and grasp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something that helps the one it belongs to. Say, “What is the correct vocabulary word for something that helps the one it belongs to.” Wait for the student to write the vocab word. If correct say, “yes, advantage is correct.” If incorrect repeat the definition and have them try again. Click for the definition to disappear and advantage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gaining or having gained wealth, respect, or fame. Say, “What is the correct vocabulary word for gaining or having gained wealth, respect, or fame.” Wait for the student to write the vocab word. If correct say, “yes, successful is correct.” If incorrect repeat the definition and have them try again. Click for the definition to disappear and successful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to have a strong effect on. Say, “What is the correct vocabulary word for to have a strong effect on.” Wait for the student to write the vocab word. If correct say, “yes, impact is correct.” If incorrect repeat the definition and have them try again. Click for the definition to disappear and impact to get a line through it.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definition a general principle or set of principles that explains facts or events of the natural world. Say, “What is the correct vocabulary word for a general principle or set of principles that explains facts or events of the natural world.” Wait for the student to write the vocab word. If correct say, “yes, theory is correct.” If incorrect repeat the definition and have them try again. Click for the definition to disappear and theory to get a line through it.</a:t>
            </a:r>
            <a:endParaRPr lang="en-US" sz="18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88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pPr marL="0" marR="0">
              <a:lnSpc>
                <a:spcPct val="115000"/>
              </a:lnSpc>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Electricity</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title 2">
            <a:extLst>
              <a:ext uri="{FF2B5EF4-FFF2-40B4-BE49-F238E27FC236}">
                <a16:creationId xmlns:a16="http://schemas.microsoft.com/office/drawing/2014/main" id="{67E68F0C-9294-4437-854A-A402A9D71198}"/>
              </a:ext>
            </a:extLst>
          </p:cNvPr>
          <p:cNvSpPr>
            <a:spLocks noGrp="1"/>
          </p:cNvSpPr>
          <p:nvPr>
            <p:ph type="subTitle" idx="1"/>
          </p:nvPr>
        </p:nvSpPr>
        <p:spPr>
          <a:xfrm>
            <a:off x="597877" y="3429000"/>
            <a:ext cx="7948246" cy="1752600"/>
          </a:xfrm>
        </p:spPr>
        <p:txBody>
          <a:bodyPr>
            <a:normAutofit/>
          </a:bodyPr>
          <a:lstStyle/>
          <a:p>
            <a:pPr marL="0" marR="0">
              <a:lnSpc>
                <a:spcPct val="115000"/>
              </a:lnSpc>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Power of Words</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334108" y="26630"/>
            <a:ext cx="8229600" cy="1143000"/>
          </a:xfrm>
        </p:spPr>
        <p:txBody>
          <a:bodyPr>
            <a:normAutofit/>
          </a:bodyPr>
          <a:lstStyle/>
          <a:p>
            <a:pPr marL="0" marR="0">
              <a:lnSpc>
                <a:spcPct val="115000"/>
              </a:lnSpc>
              <a:spcBef>
                <a:spcPts val="0"/>
              </a:spcBef>
              <a:spcAft>
                <a:spcPts val="1000"/>
              </a:spcAft>
            </a:pPr>
            <a:r>
              <a:rPr lang="en-US" sz="3600" b="1" dirty="0">
                <a:effectLst/>
                <a:latin typeface="Comic Sans MS" panose="030F0702030302020204" pitchFamily="66" charset="0"/>
                <a:ea typeface="Calibri" panose="020F0502020204030204" pitchFamily="34" charset="0"/>
                <a:cs typeface="Calibri" panose="020F0502020204030204" pitchFamily="34" charset="0"/>
              </a:rPr>
              <a:t>Movement of Main Idea and Details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08C2D23-9A60-4BBA-96DC-672F0E106DB4}"/>
              </a:ext>
            </a:extLst>
          </p:cNvPr>
          <p:cNvSpPr/>
          <p:nvPr/>
        </p:nvSpPr>
        <p:spPr>
          <a:xfrm>
            <a:off x="334106" y="2527148"/>
            <a:ext cx="3727939" cy="857250"/>
          </a:xfrm>
          <a:prstGeom prst="rect">
            <a:avLst/>
          </a:prstGeom>
          <a:solidFill>
            <a:srgbClr val="A66BD3"/>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Detail</a:t>
            </a:r>
          </a:p>
        </p:txBody>
      </p:sp>
      <p:sp>
        <p:nvSpPr>
          <p:cNvPr id="11" name="Rectangle 10">
            <a:extLst>
              <a:ext uri="{FF2B5EF4-FFF2-40B4-BE49-F238E27FC236}">
                <a16:creationId xmlns:a16="http://schemas.microsoft.com/office/drawing/2014/main" id="{9763A7C7-19D6-426F-8F4B-F3EDF6BD6B9E}"/>
              </a:ext>
            </a:extLst>
          </p:cNvPr>
          <p:cNvSpPr/>
          <p:nvPr/>
        </p:nvSpPr>
        <p:spPr>
          <a:xfrm>
            <a:off x="4835769" y="3518782"/>
            <a:ext cx="3727939" cy="85725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15000"/>
              </a:lnSpc>
            </a:pPr>
            <a:r>
              <a:rPr lang="en-US" dirty="0">
                <a:latin typeface="Comic Sans MS" panose="030F0702030302020204" pitchFamily="66" charset="0"/>
                <a:ea typeface="Calibri" panose="020F0502020204030204" pitchFamily="34" charset="0"/>
                <a:cs typeface="Calibri" panose="020F0502020204030204" pitchFamily="34" charset="0"/>
              </a:rPr>
              <a:t>In the 1730s, Ben started the first library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527226E9-A8DB-4BDB-BDF5-7D919D1B38C8}"/>
              </a:ext>
            </a:extLst>
          </p:cNvPr>
          <p:cNvSpPr/>
          <p:nvPr/>
        </p:nvSpPr>
        <p:spPr>
          <a:xfrm>
            <a:off x="334105" y="3580995"/>
            <a:ext cx="3727939" cy="857250"/>
          </a:xfrm>
          <a:prstGeom prst="rect">
            <a:avLst/>
          </a:prstGeom>
          <a:solidFill>
            <a:srgbClr val="A66BD3"/>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Detail</a:t>
            </a:r>
          </a:p>
        </p:txBody>
      </p:sp>
      <p:sp>
        <p:nvSpPr>
          <p:cNvPr id="13" name="Rectangle 12">
            <a:extLst>
              <a:ext uri="{FF2B5EF4-FFF2-40B4-BE49-F238E27FC236}">
                <a16:creationId xmlns:a16="http://schemas.microsoft.com/office/drawing/2014/main" id="{8190A297-C565-41C5-8B54-908235B6320E}"/>
              </a:ext>
            </a:extLst>
          </p:cNvPr>
          <p:cNvSpPr/>
          <p:nvPr/>
        </p:nvSpPr>
        <p:spPr>
          <a:xfrm>
            <a:off x="334107" y="4666639"/>
            <a:ext cx="3727939" cy="857250"/>
          </a:xfrm>
          <a:prstGeom prst="rect">
            <a:avLst/>
          </a:prstGeom>
          <a:solidFill>
            <a:srgbClr val="A66BD3"/>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Detail</a:t>
            </a:r>
          </a:p>
        </p:txBody>
      </p:sp>
      <p:sp>
        <p:nvSpPr>
          <p:cNvPr id="14" name="Rectangle 13">
            <a:extLst>
              <a:ext uri="{FF2B5EF4-FFF2-40B4-BE49-F238E27FC236}">
                <a16:creationId xmlns:a16="http://schemas.microsoft.com/office/drawing/2014/main" id="{B59A48EE-8458-40EA-8897-9AA9F9541292}"/>
              </a:ext>
            </a:extLst>
          </p:cNvPr>
          <p:cNvSpPr/>
          <p:nvPr/>
        </p:nvSpPr>
        <p:spPr>
          <a:xfrm>
            <a:off x="334107" y="1441504"/>
            <a:ext cx="3727939" cy="857250"/>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Main Idea</a:t>
            </a:r>
          </a:p>
        </p:txBody>
      </p:sp>
      <p:sp>
        <p:nvSpPr>
          <p:cNvPr id="15" name="Rectangle 14">
            <a:extLst>
              <a:ext uri="{FF2B5EF4-FFF2-40B4-BE49-F238E27FC236}">
                <a16:creationId xmlns:a16="http://schemas.microsoft.com/office/drawing/2014/main" id="{5989AB27-23DE-40BF-BEE1-E7370C9499CE}"/>
              </a:ext>
            </a:extLst>
          </p:cNvPr>
          <p:cNvSpPr/>
          <p:nvPr/>
        </p:nvSpPr>
        <p:spPr>
          <a:xfrm>
            <a:off x="4835769" y="4666639"/>
            <a:ext cx="3727939" cy="857250"/>
          </a:xfrm>
          <a:prstGeom prst="rect">
            <a:avLst/>
          </a:prstGeom>
          <a:solidFill>
            <a:srgbClr val="FF99CC"/>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dirty="0">
                <a:latin typeface="Comic Sans MS" panose="030F0702030302020204" pitchFamily="66" charset="0"/>
                <a:ea typeface="Calibri" panose="020F0502020204030204" pitchFamily="34" charset="0"/>
                <a:cs typeface="Calibri" panose="020F0502020204030204" pitchFamily="34" charset="0"/>
              </a:rPr>
              <a:t>Benjamin Franklin</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6" name="Rectangle 15">
            <a:extLst>
              <a:ext uri="{FF2B5EF4-FFF2-40B4-BE49-F238E27FC236}">
                <a16:creationId xmlns:a16="http://schemas.microsoft.com/office/drawing/2014/main" id="{9FB1834B-0BF5-4B48-B709-1A388CCA049B}"/>
              </a:ext>
            </a:extLst>
          </p:cNvPr>
          <p:cNvSpPr/>
          <p:nvPr/>
        </p:nvSpPr>
        <p:spPr>
          <a:xfrm>
            <a:off x="4835766" y="1321901"/>
            <a:ext cx="3727939" cy="857250"/>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15000"/>
              </a:lnSpc>
            </a:pPr>
            <a:r>
              <a:rPr lang="en-US" dirty="0">
                <a:latin typeface="Comic Sans MS" panose="030F0702030302020204" pitchFamily="66" charset="0"/>
                <a:ea typeface="Calibri" panose="020F0502020204030204" pitchFamily="34" charset="0"/>
                <a:cs typeface="Calibri" panose="020F0502020204030204" pitchFamily="34" charset="0"/>
              </a:rPr>
              <a:t>In the 1750s, Ben became a great leader for the colonies</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6E916DCB-ACCF-481C-AD6A-487A222DCD7A}"/>
              </a:ext>
            </a:extLst>
          </p:cNvPr>
          <p:cNvSpPr/>
          <p:nvPr/>
        </p:nvSpPr>
        <p:spPr>
          <a:xfrm>
            <a:off x="4835769" y="5777418"/>
            <a:ext cx="3727939" cy="857250"/>
          </a:xfrm>
          <a:prstGeom prst="rect">
            <a:avLst/>
          </a:prstGeom>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15000"/>
              </a:lnSpc>
            </a:pPr>
            <a:r>
              <a:rPr lang="en-US" dirty="0">
                <a:latin typeface="Comic Sans MS" panose="030F0702030302020204" pitchFamily="66" charset="0"/>
                <a:ea typeface="Calibri" panose="020F0502020204030204" pitchFamily="34" charset="0"/>
                <a:cs typeface="Calibri" panose="020F0502020204030204" pitchFamily="34" charset="0"/>
              </a:rPr>
              <a:t>Ben was a successful inventor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BF4225AB-DCD9-4FD1-B877-EA6C35AF0D31}"/>
              </a:ext>
            </a:extLst>
          </p:cNvPr>
          <p:cNvSpPr/>
          <p:nvPr/>
        </p:nvSpPr>
        <p:spPr>
          <a:xfrm>
            <a:off x="334104" y="2527148"/>
            <a:ext cx="3727939" cy="85725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15000"/>
              </a:lnSpc>
            </a:pPr>
            <a:r>
              <a:rPr lang="en-US" dirty="0">
                <a:latin typeface="Comic Sans MS" panose="030F0702030302020204" pitchFamily="66" charset="0"/>
                <a:ea typeface="Calibri" panose="020F0502020204030204" pitchFamily="34" charset="0"/>
                <a:cs typeface="Calibri" panose="020F0502020204030204" pitchFamily="34" charset="0"/>
              </a:rPr>
              <a:t>In the 1730s, Ben started the first library</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10ACBF78-CEFC-4079-9F55-FE50C928D560}"/>
              </a:ext>
            </a:extLst>
          </p:cNvPr>
          <p:cNvSpPr/>
          <p:nvPr/>
        </p:nvSpPr>
        <p:spPr>
          <a:xfrm>
            <a:off x="334108" y="1441504"/>
            <a:ext cx="3727939" cy="857250"/>
          </a:xfrm>
          <a:prstGeom prst="rect">
            <a:avLst/>
          </a:prstGeom>
          <a:solidFill>
            <a:srgbClr val="FF99CC"/>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dirty="0">
                <a:latin typeface="Comic Sans MS" panose="030F0702030302020204" pitchFamily="66" charset="0"/>
                <a:ea typeface="Calibri" panose="020F0502020204030204" pitchFamily="34" charset="0"/>
                <a:cs typeface="Calibri" panose="020F0502020204030204" pitchFamily="34" charset="0"/>
              </a:rPr>
              <a:t>Benjamin Franklin</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1" name="Rectangle 20">
            <a:extLst>
              <a:ext uri="{FF2B5EF4-FFF2-40B4-BE49-F238E27FC236}">
                <a16:creationId xmlns:a16="http://schemas.microsoft.com/office/drawing/2014/main" id="{5BC5826F-AA64-464C-B80C-4CFDF42ED4D1}"/>
              </a:ext>
            </a:extLst>
          </p:cNvPr>
          <p:cNvSpPr/>
          <p:nvPr/>
        </p:nvSpPr>
        <p:spPr>
          <a:xfrm>
            <a:off x="334108" y="3580995"/>
            <a:ext cx="3727939" cy="857250"/>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15000"/>
              </a:lnSpc>
            </a:pPr>
            <a:r>
              <a:rPr lang="en-US" dirty="0">
                <a:latin typeface="Comic Sans MS" panose="030F0702030302020204" pitchFamily="66" charset="0"/>
                <a:ea typeface="Calibri" panose="020F0502020204030204" pitchFamily="34" charset="0"/>
                <a:cs typeface="Calibri" panose="020F0502020204030204" pitchFamily="34" charset="0"/>
              </a:rPr>
              <a:t>In the 1750s, Ben became a great leader for the colonies</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0F99FBAC-A110-41B1-9851-38C1DB927BE1}"/>
              </a:ext>
            </a:extLst>
          </p:cNvPr>
          <p:cNvSpPr/>
          <p:nvPr/>
        </p:nvSpPr>
        <p:spPr>
          <a:xfrm>
            <a:off x="334103" y="4679206"/>
            <a:ext cx="3727939" cy="857250"/>
          </a:xfrm>
          <a:prstGeom prst="rect">
            <a:avLst/>
          </a:prstGeom>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15000"/>
              </a:lnSpc>
            </a:pPr>
            <a:r>
              <a:rPr lang="en-US" dirty="0">
                <a:latin typeface="Comic Sans MS" panose="030F0702030302020204" pitchFamily="66" charset="0"/>
                <a:ea typeface="Calibri" panose="020F0502020204030204" pitchFamily="34" charset="0"/>
                <a:cs typeface="Calibri" panose="020F0502020204030204" pitchFamily="34" charset="0"/>
              </a:rPr>
              <a:t>Ben was a successful inventor</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9F2550F3-5518-4A1A-ACFA-3E972F039231}"/>
              </a:ext>
            </a:extLst>
          </p:cNvPr>
          <p:cNvSpPr/>
          <p:nvPr/>
        </p:nvSpPr>
        <p:spPr>
          <a:xfrm>
            <a:off x="334108" y="5777418"/>
            <a:ext cx="3727939" cy="857250"/>
          </a:xfrm>
          <a:prstGeom prst="rect">
            <a:avLst/>
          </a:prstGeom>
          <a:solidFill>
            <a:srgbClr val="A66BD3"/>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Detail</a:t>
            </a:r>
          </a:p>
        </p:txBody>
      </p:sp>
      <p:sp>
        <p:nvSpPr>
          <p:cNvPr id="23" name="Rectangle 22">
            <a:extLst>
              <a:ext uri="{FF2B5EF4-FFF2-40B4-BE49-F238E27FC236}">
                <a16:creationId xmlns:a16="http://schemas.microsoft.com/office/drawing/2014/main" id="{0059823F-7BE1-4C6E-B711-DF3582CEA4CC}"/>
              </a:ext>
            </a:extLst>
          </p:cNvPr>
          <p:cNvSpPr/>
          <p:nvPr/>
        </p:nvSpPr>
        <p:spPr>
          <a:xfrm>
            <a:off x="4835767" y="2401963"/>
            <a:ext cx="3727939" cy="857250"/>
          </a:xfrm>
          <a:prstGeom prst="rect">
            <a:avLst/>
          </a:prstGeom>
          <a:solidFill>
            <a:schemeClr val="accent3">
              <a:lumMod val="25000"/>
              <a:lumOff val="75000"/>
            </a:schemeClr>
          </a:solidFill>
          <a:ln/>
        </p:spPr>
        <p:style>
          <a:lnRef idx="2">
            <a:schemeClr val="dk1"/>
          </a:lnRef>
          <a:fillRef idx="1">
            <a:schemeClr val="lt1"/>
          </a:fillRef>
          <a:effectRef idx="0">
            <a:schemeClr val="dk1"/>
          </a:effectRef>
          <a:fontRef idx="minor">
            <a:schemeClr val="dk1"/>
          </a:fontRef>
        </p:style>
        <p:txBody>
          <a:bodyPr rtlCol="0" anchor="t"/>
          <a:lstStyle/>
          <a:p>
            <a:pPr lvl="0" algn="ctr">
              <a:lnSpc>
                <a:spcPct val="115000"/>
              </a:lnSpc>
              <a:spcAft>
                <a:spcPts val="1000"/>
              </a:spcAft>
            </a:pPr>
            <a:r>
              <a:rPr lang="en-US" dirty="0">
                <a:latin typeface="Comic Sans MS" panose="030F0702030302020204" pitchFamily="66" charset="0"/>
                <a:ea typeface="Calibri" panose="020F0502020204030204" pitchFamily="34" charset="0"/>
                <a:cs typeface="Calibri" panose="020F0502020204030204" pitchFamily="34" charset="0"/>
              </a:rPr>
              <a:t>Benjamin Franklin made early discoveries about electricity</a:t>
            </a: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1E0CA5C4-871A-43C0-8BB5-810ECA6DC225}"/>
              </a:ext>
            </a:extLst>
          </p:cNvPr>
          <p:cNvSpPr/>
          <p:nvPr/>
        </p:nvSpPr>
        <p:spPr>
          <a:xfrm>
            <a:off x="334108" y="5777830"/>
            <a:ext cx="3727939" cy="857250"/>
          </a:xfrm>
          <a:prstGeom prst="rect">
            <a:avLst/>
          </a:prstGeom>
          <a:solidFill>
            <a:schemeClr val="accent3">
              <a:lumMod val="25000"/>
              <a:lumOff val="75000"/>
            </a:schemeClr>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15000"/>
              </a:lnSpc>
              <a:spcAft>
                <a:spcPts val="1000"/>
              </a:spcAft>
            </a:pPr>
            <a:r>
              <a:rPr lang="en-US" dirty="0">
                <a:latin typeface="Comic Sans MS" panose="030F0702030302020204" pitchFamily="66" charset="0"/>
                <a:ea typeface="Calibri" panose="020F0502020204030204" pitchFamily="34" charset="0"/>
                <a:cs typeface="Calibri" panose="020F0502020204030204" pitchFamily="34" charset="0"/>
              </a:rPr>
              <a:t>Benjamin Franklin made early discoveries about electricity</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23" restart="whenNotActive" fill="hold" evtFilter="cancelBubble" nodeType="interactiveSeq">
                <p:stCondLst>
                  <p:cond evt="onClick" delay="0">
                    <p:tgtEl>
                      <p:spTgt spid="17"/>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11" grpId="0" animBg="1"/>
      <p:bldP spid="15" grpId="0" animBg="1"/>
      <p:bldP spid="16" grpId="0" animBg="1"/>
      <p:bldP spid="17" grpId="0" animBg="1"/>
      <p:bldP spid="18"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Energy to Change y to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a:t>
            </a:r>
            <a:r>
              <a:rPr lang="en-US" sz="4400" b="1" dirty="0">
                <a:effectLst/>
                <a:latin typeface="Comic Sans MS" panose="030F0702030302020204" pitchFamily="66" charset="0"/>
                <a:ea typeface="Calibri" panose="020F0502020204030204" pitchFamily="34" charset="0"/>
                <a:cs typeface="Calibri" panose="020F0502020204030204" pitchFamily="34" charset="0"/>
              </a:rPr>
              <a:t> Review</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4BB71718-9184-43C7-B547-E73FF7655675}"/>
              </a:ext>
            </a:extLst>
          </p:cNvPr>
          <p:cNvSpPr txBox="1"/>
          <p:nvPr/>
        </p:nvSpPr>
        <p:spPr>
          <a:xfrm>
            <a:off x="700132" y="1824549"/>
            <a:ext cx="7475838" cy="2800767"/>
          </a:xfrm>
          <a:prstGeom prst="rect">
            <a:avLst/>
          </a:prstGeom>
          <a:noFill/>
        </p:spPr>
        <p:txBody>
          <a:bodyPr wrap="square">
            <a:spAutoFit/>
          </a:bodyPr>
          <a:lstStyle/>
          <a:p>
            <a:pPr algn="ctr"/>
            <a:r>
              <a:rPr lang="en-US" sz="4400" dirty="0">
                <a:effectLst/>
                <a:latin typeface="Comic Sans MS" panose="030F0702030302020204" pitchFamily="66" charset="0"/>
                <a:ea typeface="Calibri" panose="020F0502020204030204" pitchFamily="34" charset="0"/>
                <a:cs typeface="Calibri" panose="020F0502020204030204" pitchFamily="34" charset="0"/>
              </a:rPr>
              <a:t>When the letters before a ‘y’ is a consonant, change the ‘y’ to an </a:t>
            </a:r>
            <a:r>
              <a:rPr lang="en-US" sz="4400" dirty="0" err="1">
                <a:effectLst/>
                <a:latin typeface="Comic Sans MS" panose="030F0702030302020204" pitchFamily="66" charset="0"/>
                <a:ea typeface="Calibri" panose="020F0502020204030204" pitchFamily="34" charset="0"/>
                <a:cs typeface="Calibri" panose="020F0502020204030204" pitchFamily="34" charset="0"/>
              </a:rPr>
              <a:t>i</a:t>
            </a:r>
            <a:r>
              <a:rPr lang="en-US" sz="4400" dirty="0">
                <a:effectLst/>
                <a:latin typeface="Comic Sans MS" panose="030F0702030302020204" pitchFamily="66" charset="0"/>
                <a:ea typeface="Calibri" panose="020F0502020204030204" pitchFamily="34" charset="0"/>
                <a:cs typeface="Calibri" panose="020F0502020204030204" pitchFamily="34" charset="0"/>
              </a:rPr>
              <a:t> and add the suffix es or ed.</a:t>
            </a:r>
            <a:endParaRPr lang="en-US" sz="4400" dirty="0"/>
          </a:p>
        </p:txBody>
      </p:sp>
      <p:pic>
        <p:nvPicPr>
          <p:cNvPr id="1026" name="one puppy" descr="One Beagle Puppy">
            <a:extLst>
              <a:ext uri="{FF2B5EF4-FFF2-40B4-BE49-F238E27FC236}">
                <a16:creationId xmlns:a16="http://schemas.microsoft.com/office/drawing/2014/main" id="{55542E4D-4DE4-4163-B2D5-0379DED9255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a:stretch/>
        </p:blipFill>
        <p:spPr bwMode="auto">
          <a:xfrm>
            <a:off x="4803416" y="1988901"/>
            <a:ext cx="3537396" cy="35373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3AE8BA3-0567-43A5-A4E4-29E194C75572}"/>
              </a:ext>
            </a:extLst>
          </p:cNvPr>
          <p:cNvSpPr txBox="1"/>
          <p:nvPr/>
        </p:nvSpPr>
        <p:spPr>
          <a:xfrm>
            <a:off x="160194" y="2901817"/>
            <a:ext cx="2804985" cy="1569660"/>
          </a:xfrm>
          <a:prstGeom prst="rect">
            <a:avLst/>
          </a:prstGeom>
          <a:noFill/>
        </p:spPr>
        <p:txBody>
          <a:bodyPr wrap="square" rtlCol="0">
            <a:spAutoFit/>
          </a:bodyPr>
          <a:lstStyle/>
          <a:p>
            <a:r>
              <a:rPr lang="en-US" sz="9600" dirty="0" err="1">
                <a:latin typeface="Comic Sans MS" panose="030F0702030302020204" pitchFamily="66" charset="0"/>
              </a:rPr>
              <a:t>pupp</a:t>
            </a:r>
            <a:endParaRPr lang="en-US" sz="9600" dirty="0">
              <a:latin typeface="Comic Sans MS" panose="030F0702030302020204" pitchFamily="66" charset="0"/>
            </a:endParaRPr>
          </a:p>
        </p:txBody>
      </p:sp>
      <p:sp>
        <p:nvSpPr>
          <p:cNvPr id="8" name="TextBox 7">
            <a:extLst>
              <a:ext uri="{FF2B5EF4-FFF2-40B4-BE49-F238E27FC236}">
                <a16:creationId xmlns:a16="http://schemas.microsoft.com/office/drawing/2014/main" id="{B8CF6B33-DA14-4E03-B04A-F0D1A7A39B57}"/>
              </a:ext>
            </a:extLst>
          </p:cNvPr>
          <p:cNvSpPr txBox="1"/>
          <p:nvPr/>
        </p:nvSpPr>
        <p:spPr>
          <a:xfrm>
            <a:off x="2758848" y="2901817"/>
            <a:ext cx="825782" cy="1569660"/>
          </a:xfrm>
          <a:prstGeom prst="rect">
            <a:avLst/>
          </a:prstGeom>
          <a:noFill/>
        </p:spPr>
        <p:txBody>
          <a:bodyPr wrap="square" rtlCol="0">
            <a:spAutoFit/>
          </a:bodyPr>
          <a:lstStyle/>
          <a:p>
            <a:r>
              <a:rPr lang="en-US" sz="9600" dirty="0">
                <a:latin typeface="Comic Sans MS" panose="030F0702030302020204" pitchFamily="66" charset="0"/>
              </a:rPr>
              <a:t>y</a:t>
            </a:r>
          </a:p>
        </p:txBody>
      </p:sp>
      <p:sp>
        <p:nvSpPr>
          <p:cNvPr id="9" name="TextBox 8">
            <a:extLst>
              <a:ext uri="{FF2B5EF4-FFF2-40B4-BE49-F238E27FC236}">
                <a16:creationId xmlns:a16="http://schemas.microsoft.com/office/drawing/2014/main" id="{E2A7AF8F-FC9E-4BFC-8012-6014B4094B0E}"/>
              </a:ext>
            </a:extLst>
          </p:cNvPr>
          <p:cNvSpPr txBox="1"/>
          <p:nvPr/>
        </p:nvSpPr>
        <p:spPr>
          <a:xfrm>
            <a:off x="2673202" y="2925091"/>
            <a:ext cx="1945506" cy="1569660"/>
          </a:xfrm>
          <a:prstGeom prst="rect">
            <a:avLst/>
          </a:prstGeom>
          <a:noFill/>
        </p:spPr>
        <p:txBody>
          <a:bodyPr wrap="square" rtlCol="0">
            <a:spAutoFit/>
          </a:bodyPr>
          <a:lstStyle/>
          <a:p>
            <a:r>
              <a:rPr lang="en-US" sz="9600" dirty="0" err="1">
                <a:latin typeface="Comic Sans MS" panose="030F0702030302020204" pitchFamily="66" charset="0"/>
              </a:rPr>
              <a:t>ies</a:t>
            </a:r>
            <a:endParaRPr lang="en-US" sz="9600" dirty="0">
              <a:latin typeface="Comic Sans MS" panose="030F0702030302020204" pitchFamily="66" charset="0"/>
            </a:endParaRPr>
          </a:p>
        </p:txBody>
      </p:sp>
      <p:pic>
        <p:nvPicPr>
          <p:cNvPr id="1028" name="three puppies" descr="three Puppies. Cavalier King Charles Spaniel, Labrador and Pug.">
            <a:extLst>
              <a:ext uri="{FF2B5EF4-FFF2-40B4-BE49-F238E27FC236}">
                <a16:creationId xmlns:a16="http://schemas.microsoft.com/office/drawing/2014/main" id="{A87068D7-4FAA-4017-BB44-CD2ECE7ED76E}"/>
              </a:ext>
            </a:extLst>
          </p:cNvPr>
          <p:cNvPicPr>
            <a:picLocks noChangeAspect="1" noChangeArrowheads="1"/>
          </p:cNvPicPr>
          <p:nvPr/>
        </p:nvPicPr>
        <p:blipFill>
          <a:blip r:embed="rId5"/>
          <a:srcRect/>
          <a:stretch/>
        </p:blipFill>
        <p:spPr bwMode="auto">
          <a:xfrm>
            <a:off x="4315360" y="2560832"/>
            <a:ext cx="4338163" cy="2169624"/>
          </a:xfrm>
          <a:prstGeom prst="rect">
            <a:avLst/>
          </a:prstGeom>
          <a:noFill/>
          <a:extLst>
            <a:ext uri="{909E8E84-426E-40DD-AFC4-6F175D3DCCD1}">
              <a14:hiddenFill xmlns:a14="http://schemas.microsoft.com/office/drawing/2010/main">
                <a:solidFill>
                  <a:srgbClr val="FFFFFF"/>
                </a:solidFill>
              </a14:hiddenFill>
            </a:ext>
          </a:extLst>
        </p:spPr>
      </p:pic>
      <p:pic>
        <p:nvPicPr>
          <p:cNvPr id="11" name="one baby crying" descr="Baby Crying">
            <a:extLst>
              <a:ext uri="{FF2B5EF4-FFF2-40B4-BE49-F238E27FC236}">
                <a16:creationId xmlns:a16="http://schemas.microsoft.com/office/drawing/2014/main" id="{AB301CF7-060C-43ED-9B97-6D07AA7D3D1D}"/>
              </a:ext>
            </a:extLst>
          </p:cNvPr>
          <p:cNvPicPr>
            <a:picLocks noChangeAspect="1" noChangeArrowheads="1"/>
          </p:cNvPicPr>
          <p:nvPr/>
        </p:nvPicPr>
        <p:blipFill>
          <a:blip r:embed="rId6"/>
          <a:srcRect/>
          <a:stretch/>
        </p:blipFill>
        <p:spPr bwMode="auto">
          <a:xfrm>
            <a:off x="5237670" y="2042825"/>
            <a:ext cx="2906425" cy="33341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C741F55-8A9F-4A31-8652-404EE2E12B02}"/>
              </a:ext>
            </a:extLst>
          </p:cNvPr>
          <p:cNvSpPr txBox="1"/>
          <p:nvPr/>
        </p:nvSpPr>
        <p:spPr>
          <a:xfrm>
            <a:off x="755887" y="2942421"/>
            <a:ext cx="1482601" cy="1569660"/>
          </a:xfrm>
          <a:prstGeom prst="rect">
            <a:avLst/>
          </a:prstGeom>
          <a:noFill/>
        </p:spPr>
        <p:txBody>
          <a:bodyPr wrap="square" rtlCol="0">
            <a:spAutoFit/>
          </a:bodyPr>
          <a:lstStyle/>
          <a:p>
            <a:r>
              <a:rPr lang="en-US" sz="9600" dirty="0" err="1">
                <a:latin typeface="Comic Sans MS" panose="030F0702030302020204" pitchFamily="66" charset="0"/>
              </a:rPr>
              <a:t>cr</a:t>
            </a:r>
            <a:endParaRPr lang="en-US" sz="9600" dirty="0">
              <a:latin typeface="Comic Sans MS" panose="030F0702030302020204" pitchFamily="66" charset="0"/>
            </a:endParaRPr>
          </a:p>
        </p:txBody>
      </p:sp>
      <p:sp>
        <p:nvSpPr>
          <p:cNvPr id="13" name="TextBox 12">
            <a:extLst>
              <a:ext uri="{FF2B5EF4-FFF2-40B4-BE49-F238E27FC236}">
                <a16:creationId xmlns:a16="http://schemas.microsoft.com/office/drawing/2014/main" id="{D90F7206-EE74-4882-B68E-BF0904A65526}"/>
              </a:ext>
            </a:extLst>
          </p:cNvPr>
          <p:cNvSpPr txBox="1"/>
          <p:nvPr/>
        </p:nvSpPr>
        <p:spPr>
          <a:xfrm>
            <a:off x="2095640" y="2897852"/>
            <a:ext cx="825782" cy="1569660"/>
          </a:xfrm>
          <a:prstGeom prst="rect">
            <a:avLst/>
          </a:prstGeom>
          <a:noFill/>
        </p:spPr>
        <p:txBody>
          <a:bodyPr wrap="square" rtlCol="0">
            <a:spAutoFit/>
          </a:bodyPr>
          <a:lstStyle/>
          <a:p>
            <a:r>
              <a:rPr lang="en-US" sz="9600" dirty="0">
                <a:latin typeface="Comic Sans MS" panose="030F0702030302020204" pitchFamily="66" charset="0"/>
              </a:rPr>
              <a:t>y</a:t>
            </a:r>
          </a:p>
        </p:txBody>
      </p:sp>
      <p:sp>
        <p:nvSpPr>
          <p:cNvPr id="14" name="TextBox 13">
            <a:extLst>
              <a:ext uri="{FF2B5EF4-FFF2-40B4-BE49-F238E27FC236}">
                <a16:creationId xmlns:a16="http://schemas.microsoft.com/office/drawing/2014/main" id="{71F43255-311F-4D02-9585-DDA24349A1C9}"/>
              </a:ext>
            </a:extLst>
          </p:cNvPr>
          <p:cNvSpPr txBox="1"/>
          <p:nvPr/>
        </p:nvSpPr>
        <p:spPr>
          <a:xfrm>
            <a:off x="1992426" y="2986990"/>
            <a:ext cx="1945506" cy="1569660"/>
          </a:xfrm>
          <a:prstGeom prst="rect">
            <a:avLst/>
          </a:prstGeom>
          <a:noFill/>
        </p:spPr>
        <p:txBody>
          <a:bodyPr wrap="square" rtlCol="0">
            <a:spAutoFit/>
          </a:bodyPr>
          <a:lstStyle/>
          <a:p>
            <a:r>
              <a:rPr lang="en-US" sz="9600" dirty="0" err="1">
                <a:latin typeface="Comic Sans MS" panose="030F0702030302020204" pitchFamily="66" charset="0"/>
              </a:rPr>
              <a:t>ied</a:t>
            </a:r>
            <a:endParaRPr lang="en-US" sz="9600" dirty="0">
              <a:latin typeface="Comic Sans MS" panose="030F0702030302020204" pitchFamily="66" charset="0"/>
            </a:endParaRPr>
          </a:p>
        </p:txBody>
      </p:sp>
      <p:pic>
        <p:nvPicPr>
          <p:cNvPr id="15" name="two babies crying" descr="Sweet little baby sitting and playing with spout cup and pacifier, baby not crying">
            <a:extLst>
              <a:ext uri="{FF2B5EF4-FFF2-40B4-BE49-F238E27FC236}">
                <a16:creationId xmlns:a16="http://schemas.microsoft.com/office/drawing/2014/main" id="{90BB0051-9BFA-40F0-AC99-8647248ADD04}"/>
              </a:ext>
            </a:extLst>
          </p:cNvPr>
          <p:cNvPicPr>
            <a:picLocks noChangeAspect="1" noChangeArrowheads="1"/>
          </p:cNvPicPr>
          <p:nvPr/>
        </p:nvPicPr>
        <p:blipFill>
          <a:blip r:embed="rId7"/>
          <a:srcRect/>
          <a:stretch/>
        </p:blipFill>
        <p:spPr bwMode="auto">
          <a:xfrm>
            <a:off x="4804253" y="1882758"/>
            <a:ext cx="3492540" cy="349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2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8" grpId="0"/>
      <p:bldP spid="8" grpId="1"/>
      <p:bldP spid="9" grpId="0"/>
      <p:bldP spid="9" grpId="1"/>
      <p:bldP spid="12" grpId="0"/>
      <p:bldP spid="13" grpId="0"/>
      <p:bldP spid="13" grpId="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Flip the Switch Changing y to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TextBox 1">
            <a:extLst>
              <a:ext uri="{FF2B5EF4-FFF2-40B4-BE49-F238E27FC236}">
                <a16:creationId xmlns:a16="http://schemas.microsoft.com/office/drawing/2014/main" id="{EA489FD2-65AA-4105-87BA-B238493CF339}"/>
              </a:ext>
            </a:extLst>
          </p:cNvPr>
          <p:cNvSpPr txBox="1"/>
          <p:nvPr/>
        </p:nvSpPr>
        <p:spPr>
          <a:xfrm>
            <a:off x="457199" y="2323070"/>
            <a:ext cx="7945395" cy="1446550"/>
          </a:xfrm>
          <a:prstGeom prst="rect">
            <a:avLst/>
          </a:prstGeom>
          <a:noFill/>
        </p:spPr>
        <p:txBody>
          <a:bodyPr wrap="square" rtlCol="0">
            <a:spAutoFit/>
          </a:bodyPr>
          <a:lstStyle/>
          <a:p>
            <a:pPr algn="ctr"/>
            <a:r>
              <a:rPr lang="en-US" sz="8800" dirty="0">
                <a:latin typeface="Comic Sans MS" panose="030F0702030302020204" pitchFamily="66" charset="0"/>
              </a:rPr>
              <a:t>city    +     es</a:t>
            </a:r>
          </a:p>
        </p:txBody>
      </p:sp>
      <p:sp>
        <p:nvSpPr>
          <p:cNvPr id="6" name="Rectangle 5">
            <a:extLst>
              <a:ext uri="{FF2B5EF4-FFF2-40B4-BE49-F238E27FC236}">
                <a16:creationId xmlns:a16="http://schemas.microsoft.com/office/drawing/2014/main" id="{32C03737-2F6A-4B59-B71C-1C25219A008F}"/>
              </a:ext>
            </a:extLst>
          </p:cNvPr>
          <p:cNvSpPr/>
          <p:nvPr/>
        </p:nvSpPr>
        <p:spPr>
          <a:xfrm>
            <a:off x="823782" y="4675052"/>
            <a:ext cx="2199500"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 cites</a:t>
            </a:r>
          </a:p>
        </p:txBody>
      </p:sp>
      <p:sp>
        <p:nvSpPr>
          <p:cNvPr id="9" name="Rectangle 8">
            <a:extLst>
              <a:ext uri="{FF2B5EF4-FFF2-40B4-BE49-F238E27FC236}">
                <a16:creationId xmlns:a16="http://schemas.microsoft.com/office/drawing/2014/main" id="{EC1645AB-0A2B-4D95-8CF0-C6E3C7ADF5AF}"/>
              </a:ext>
            </a:extLst>
          </p:cNvPr>
          <p:cNvSpPr/>
          <p:nvPr/>
        </p:nvSpPr>
        <p:spPr>
          <a:xfrm>
            <a:off x="6487300" y="4675052"/>
            <a:ext cx="2199500"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 </a:t>
            </a:r>
            <a:r>
              <a:rPr lang="en-US" sz="3600" dirty="0" err="1">
                <a:solidFill>
                  <a:schemeClr val="tx1"/>
                </a:solidFill>
                <a:latin typeface="Comic Sans MS" panose="030F0702030302020204" pitchFamily="66" charset="0"/>
              </a:rPr>
              <a:t>cityes</a:t>
            </a:r>
            <a:endParaRPr lang="en-US" sz="3600" dirty="0">
              <a:solidFill>
                <a:schemeClr val="tx1"/>
              </a:solidFill>
              <a:latin typeface="Comic Sans MS" panose="030F0702030302020204" pitchFamily="66" charset="0"/>
            </a:endParaRPr>
          </a:p>
        </p:txBody>
      </p:sp>
      <p:sp>
        <p:nvSpPr>
          <p:cNvPr id="11" name="Rectangle 10" descr="rectangle highlighted B. cities">
            <a:extLst>
              <a:ext uri="{FF2B5EF4-FFF2-40B4-BE49-F238E27FC236}">
                <a16:creationId xmlns:a16="http://schemas.microsoft.com/office/drawing/2014/main" id="{BD789305-253B-40CD-97B3-6AD6CDF98492}"/>
              </a:ext>
            </a:extLst>
          </p:cNvPr>
          <p:cNvSpPr/>
          <p:nvPr/>
        </p:nvSpPr>
        <p:spPr>
          <a:xfrm>
            <a:off x="3655541" y="4666892"/>
            <a:ext cx="2199500"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B. cities</a:t>
            </a:r>
          </a:p>
        </p:txBody>
      </p:sp>
      <p:sp>
        <p:nvSpPr>
          <p:cNvPr id="12" name="Rectangle 11" descr="rectangle highlighted B. cities">
            <a:extLst>
              <a:ext uri="{FF2B5EF4-FFF2-40B4-BE49-F238E27FC236}">
                <a16:creationId xmlns:a16="http://schemas.microsoft.com/office/drawing/2014/main" id="{6B40277F-2513-42D4-A8DD-B3C841D2109E}"/>
              </a:ext>
            </a:extLst>
          </p:cNvPr>
          <p:cNvSpPr/>
          <p:nvPr/>
        </p:nvSpPr>
        <p:spPr>
          <a:xfrm>
            <a:off x="3655541" y="4698700"/>
            <a:ext cx="2199500" cy="1087394"/>
          </a:xfrm>
          <a:prstGeom prst="rect">
            <a:avLst/>
          </a:prstGeom>
          <a:solidFill>
            <a:srgbClr val="FFFF00">
              <a:alpha val="50196"/>
            </a:srgb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6889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Plug Into Changing y to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TextBox 1">
            <a:extLst>
              <a:ext uri="{FF2B5EF4-FFF2-40B4-BE49-F238E27FC236}">
                <a16:creationId xmlns:a16="http://schemas.microsoft.com/office/drawing/2014/main" id="{EA489FD2-65AA-4105-87BA-B238493CF339}"/>
              </a:ext>
            </a:extLst>
          </p:cNvPr>
          <p:cNvSpPr txBox="1"/>
          <p:nvPr/>
        </p:nvSpPr>
        <p:spPr>
          <a:xfrm>
            <a:off x="457199" y="2323070"/>
            <a:ext cx="7945395" cy="1446550"/>
          </a:xfrm>
          <a:prstGeom prst="rect">
            <a:avLst/>
          </a:prstGeom>
          <a:noFill/>
        </p:spPr>
        <p:txBody>
          <a:bodyPr wrap="square" rtlCol="0">
            <a:spAutoFit/>
          </a:bodyPr>
          <a:lstStyle/>
          <a:p>
            <a:pPr algn="ctr"/>
            <a:r>
              <a:rPr lang="en-US" sz="8800" dirty="0">
                <a:latin typeface="Comic Sans MS" panose="030F0702030302020204" pitchFamily="66" charset="0"/>
              </a:rPr>
              <a:t>hurry   +    ed</a:t>
            </a:r>
          </a:p>
        </p:txBody>
      </p:sp>
      <p:sp>
        <p:nvSpPr>
          <p:cNvPr id="6" name="Rectangle 5">
            <a:extLst>
              <a:ext uri="{FF2B5EF4-FFF2-40B4-BE49-F238E27FC236}">
                <a16:creationId xmlns:a16="http://schemas.microsoft.com/office/drawing/2014/main" id="{32C03737-2F6A-4B59-B71C-1C25219A008F}"/>
              </a:ext>
            </a:extLst>
          </p:cNvPr>
          <p:cNvSpPr/>
          <p:nvPr/>
        </p:nvSpPr>
        <p:spPr>
          <a:xfrm>
            <a:off x="823781" y="4675052"/>
            <a:ext cx="2388975"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 hurried</a:t>
            </a:r>
          </a:p>
        </p:txBody>
      </p:sp>
      <p:sp>
        <p:nvSpPr>
          <p:cNvPr id="9" name="Rectangle 8">
            <a:extLst>
              <a:ext uri="{FF2B5EF4-FFF2-40B4-BE49-F238E27FC236}">
                <a16:creationId xmlns:a16="http://schemas.microsoft.com/office/drawing/2014/main" id="{EC1645AB-0A2B-4D95-8CF0-C6E3C7ADF5AF}"/>
              </a:ext>
            </a:extLst>
          </p:cNvPr>
          <p:cNvSpPr/>
          <p:nvPr/>
        </p:nvSpPr>
        <p:spPr>
          <a:xfrm>
            <a:off x="6450236" y="4675052"/>
            <a:ext cx="2426038"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 </a:t>
            </a:r>
            <a:r>
              <a:rPr lang="en-US" sz="3600" dirty="0" err="1">
                <a:solidFill>
                  <a:schemeClr val="tx1"/>
                </a:solidFill>
                <a:latin typeface="Comic Sans MS" panose="030F0702030302020204" pitchFamily="66" charset="0"/>
              </a:rPr>
              <a:t>hurryed</a:t>
            </a:r>
            <a:endParaRPr lang="en-US" sz="3600" dirty="0">
              <a:solidFill>
                <a:schemeClr val="tx1"/>
              </a:solidFill>
              <a:latin typeface="Comic Sans MS" panose="030F0702030302020204" pitchFamily="66" charset="0"/>
            </a:endParaRPr>
          </a:p>
        </p:txBody>
      </p:sp>
      <p:sp>
        <p:nvSpPr>
          <p:cNvPr id="11" name="Rectangle 10">
            <a:extLst>
              <a:ext uri="{FF2B5EF4-FFF2-40B4-BE49-F238E27FC236}">
                <a16:creationId xmlns:a16="http://schemas.microsoft.com/office/drawing/2014/main" id="{BD789305-253B-40CD-97B3-6AD6CDF98492}"/>
              </a:ext>
            </a:extLst>
          </p:cNvPr>
          <p:cNvSpPr/>
          <p:nvPr/>
        </p:nvSpPr>
        <p:spPr>
          <a:xfrm>
            <a:off x="3731746" y="4666892"/>
            <a:ext cx="2199500"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B. </a:t>
            </a:r>
            <a:r>
              <a:rPr lang="en-US" sz="3600" dirty="0" err="1">
                <a:solidFill>
                  <a:schemeClr val="tx1"/>
                </a:solidFill>
                <a:latin typeface="Comic Sans MS" panose="030F0702030302020204" pitchFamily="66" charset="0"/>
              </a:rPr>
              <a:t>hurred</a:t>
            </a:r>
            <a:endParaRPr lang="en-US" sz="3600" dirty="0">
              <a:solidFill>
                <a:schemeClr val="tx1"/>
              </a:solidFill>
              <a:latin typeface="Comic Sans MS" panose="030F0702030302020204" pitchFamily="66" charset="0"/>
            </a:endParaRPr>
          </a:p>
        </p:txBody>
      </p:sp>
      <p:sp>
        <p:nvSpPr>
          <p:cNvPr id="12" name="Rectangle 11" descr="rectangle highlighted A. hurried">
            <a:extLst>
              <a:ext uri="{FF2B5EF4-FFF2-40B4-BE49-F238E27FC236}">
                <a16:creationId xmlns:a16="http://schemas.microsoft.com/office/drawing/2014/main" id="{6B40277F-2513-42D4-A8DD-B3C841D2109E}"/>
              </a:ext>
            </a:extLst>
          </p:cNvPr>
          <p:cNvSpPr/>
          <p:nvPr/>
        </p:nvSpPr>
        <p:spPr>
          <a:xfrm>
            <a:off x="823781" y="4666892"/>
            <a:ext cx="2388975" cy="1087394"/>
          </a:xfrm>
          <a:prstGeom prst="rect">
            <a:avLst/>
          </a:prstGeom>
          <a:solidFill>
            <a:srgbClr val="FFFF00">
              <a:alpha val="50196"/>
            </a:srgb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7913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Current of Changing y to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TextBox 1">
            <a:extLst>
              <a:ext uri="{FF2B5EF4-FFF2-40B4-BE49-F238E27FC236}">
                <a16:creationId xmlns:a16="http://schemas.microsoft.com/office/drawing/2014/main" id="{EA489FD2-65AA-4105-87BA-B238493CF339}"/>
              </a:ext>
            </a:extLst>
          </p:cNvPr>
          <p:cNvSpPr txBox="1"/>
          <p:nvPr/>
        </p:nvSpPr>
        <p:spPr>
          <a:xfrm>
            <a:off x="457199" y="2323070"/>
            <a:ext cx="7945395" cy="1446550"/>
          </a:xfrm>
          <a:prstGeom prst="rect">
            <a:avLst/>
          </a:prstGeom>
          <a:noFill/>
        </p:spPr>
        <p:txBody>
          <a:bodyPr wrap="square" rtlCol="0">
            <a:spAutoFit/>
          </a:bodyPr>
          <a:lstStyle/>
          <a:p>
            <a:pPr algn="ctr"/>
            <a:r>
              <a:rPr lang="en-US" sz="8800" dirty="0">
                <a:latin typeface="Comic Sans MS" panose="030F0702030302020204" pitchFamily="66" charset="0"/>
              </a:rPr>
              <a:t>carry   +    ed</a:t>
            </a:r>
          </a:p>
        </p:txBody>
      </p:sp>
      <p:sp>
        <p:nvSpPr>
          <p:cNvPr id="6" name="Rectangle 5">
            <a:extLst>
              <a:ext uri="{FF2B5EF4-FFF2-40B4-BE49-F238E27FC236}">
                <a16:creationId xmlns:a16="http://schemas.microsoft.com/office/drawing/2014/main" id="{32C03737-2F6A-4B59-B71C-1C25219A008F}"/>
              </a:ext>
            </a:extLst>
          </p:cNvPr>
          <p:cNvSpPr/>
          <p:nvPr/>
        </p:nvSpPr>
        <p:spPr>
          <a:xfrm>
            <a:off x="457200" y="4675052"/>
            <a:ext cx="2566082"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 </a:t>
            </a:r>
            <a:r>
              <a:rPr lang="en-US" sz="3600" dirty="0" err="1">
                <a:solidFill>
                  <a:schemeClr val="tx1"/>
                </a:solidFill>
                <a:latin typeface="Comic Sans MS" panose="030F0702030302020204" pitchFamily="66" charset="0"/>
              </a:rPr>
              <a:t>carryed</a:t>
            </a:r>
            <a:endParaRPr lang="en-US" sz="36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EC1645AB-0A2B-4D95-8CF0-C6E3C7ADF5AF}"/>
              </a:ext>
            </a:extLst>
          </p:cNvPr>
          <p:cNvSpPr/>
          <p:nvPr/>
        </p:nvSpPr>
        <p:spPr>
          <a:xfrm>
            <a:off x="6120718" y="4675052"/>
            <a:ext cx="2566082"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 </a:t>
            </a:r>
            <a:r>
              <a:rPr lang="en-US" sz="3600" dirty="0" err="1">
                <a:solidFill>
                  <a:schemeClr val="tx1"/>
                </a:solidFill>
                <a:latin typeface="Comic Sans MS" panose="030F0702030302020204" pitchFamily="66" charset="0"/>
              </a:rPr>
              <a:t>carreed</a:t>
            </a:r>
            <a:endParaRPr lang="en-US" sz="3600" dirty="0">
              <a:solidFill>
                <a:schemeClr val="tx1"/>
              </a:solidFill>
              <a:latin typeface="Comic Sans MS" panose="030F0702030302020204" pitchFamily="66" charset="0"/>
            </a:endParaRPr>
          </a:p>
        </p:txBody>
      </p:sp>
      <p:sp>
        <p:nvSpPr>
          <p:cNvPr id="11" name="Rectangle 10">
            <a:extLst>
              <a:ext uri="{FF2B5EF4-FFF2-40B4-BE49-F238E27FC236}">
                <a16:creationId xmlns:a16="http://schemas.microsoft.com/office/drawing/2014/main" id="{BD789305-253B-40CD-97B3-6AD6CDF98492}"/>
              </a:ext>
            </a:extLst>
          </p:cNvPr>
          <p:cNvSpPr/>
          <p:nvPr/>
        </p:nvSpPr>
        <p:spPr>
          <a:xfrm>
            <a:off x="3288959" y="4666892"/>
            <a:ext cx="2566082"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B. carried</a:t>
            </a:r>
          </a:p>
        </p:txBody>
      </p:sp>
      <p:sp>
        <p:nvSpPr>
          <p:cNvPr id="12" name="Rectangle 11" descr="rectangle highlighted B. carried">
            <a:extLst>
              <a:ext uri="{FF2B5EF4-FFF2-40B4-BE49-F238E27FC236}">
                <a16:creationId xmlns:a16="http://schemas.microsoft.com/office/drawing/2014/main" id="{6B40277F-2513-42D4-A8DD-B3C841D2109E}"/>
              </a:ext>
            </a:extLst>
          </p:cNvPr>
          <p:cNvSpPr/>
          <p:nvPr/>
        </p:nvSpPr>
        <p:spPr>
          <a:xfrm>
            <a:off x="3288959" y="4675052"/>
            <a:ext cx="2566082" cy="1087394"/>
          </a:xfrm>
          <a:prstGeom prst="rect">
            <a:avLst/>
          </a:prstGeom>
          <a:solidFill>
            <a:srgbClr val="FFFF00">
              <a:alpha val="50196"/>
            </a:srgb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9548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Charged Up for a Changing y to </a:t>
            </a:r>
            <a:r>
              <a:rPr lang="en-US" sz="4400" b="1" dirty="0" err="1">
                <a:effectLst/>
                <a:latin typeface="Comic Sans MS" panose="030F0702030302020204" pitchFamily="66" charset="0"/>
                <a:ea typeface="Calibri" panose="020F0502020204030204" pitchFamily="34" charset="0"/>
                <a:cs typeface="Calibri" panose="020F0502020204030204" pitchFamily="34" charset="0"/>
              </a:rPr>
              <a:t>i</a:t>
            </a:r>
            <a:r>
              <a:rPr lang="en-US" sz="4400" b="1" dirty="0">
                <a:effectLst/>
                <a:latin typeface="Comic Sans MS" panose="030F0702030302020204" pitchFamily="66" charset="0"/>
                <a:ea typeface="Calibri" panose="020F0502020204030204" pitchFamily="34" charset="0"/>
                <a:cs typeface="Calibri" panose="020F0502020204030204" pitchFamily="34" charset="0"/>
              </a:rPr>
              <a:t>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 name="TextBox 1">
            <a:extLst>
              <a:ext uri="{FF2B5EF4-FFF2-40B4-BE49-F238E27FC236}">
                <a16:creationId xmlns:a16="http://schemas.microsoft.com/office/drawing/2014/main" id="{EA489FD2-65AA-4105-87BA-B238493CF339}"/>
              </a:ext>
            </a:extLst>
          </p:cNvPr>
          <p:cNvSpPr txBox="1"/>
          <p:nvPr/>
        </p:nvSpPr>
        <p:spPr>
          <a:xfrm>
            <a:off x="457199" y="2323070"/>
            <a:ext cx="7945395" cy="1446550"/>
          </a:xfrm>
          <a:prstGeom prst="rect">
            <a:avLst/>
          </a:prstGeom>
          <a:noFill/>
        </p:spPr>
        <p:txBody>
          <a:bodyPr wrap="square" rtlCol="0">
            <a:spAutoFit/>
          </a:bodyPr>
          <a:lstStyle/>
          <a:p>
            <a:pPr algn="ctr"/>
            <a:r>
              <a:rPr lang="en-US" sz="8800" dirty="0">
                <a:latin typeface="Comic Sans MS" panose="030F0702030302020204" pitchFamily="66" charset="0"/>
              </a:rPr>
              <a:t>penny   +   es</a:t>
            </a:r>
          </a:p>
        </p:txBody>
      </p:sp>
      <p:sp>
        <p:nvSpPr>
          <p:cNvPr id="6" name="Rectangle 5">
            <a:extLst>
              <a:ext uri="{FF2B5EF4-FFF2-40B4-BE49-F238E27FC236}">
                <a16:creationId xmlns:a16="http://schemas.microsoft.com/office/drawing/2014/main" id="{32C03737-2F6A-4B59-B71C-1C25219A008F}"/>
              </a:ext>
            </a:extLst>
          </p:cNvPr>
          <p:cNvSpPr/>
          <p:nvPr/>
        </p:nvSpPr>
        <p:spPr>
          <a:xfrm>
            <a:off x="457200" y="4675052"/>
            <a:ext cx="2566082"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A. </a:t>
            </a:r>
            <a:r>
              <a:rPr lang="en-US" sz="3600" dirty="0" err="1">
                <a:solidFill>
                  <a:schemeClr val="tx1"/>
                </a:solidFill>
                <a:latin typeface="Comic Sans MS" panose="030F0702030302020204" pitchFamily="66" charset="0"/>
              </a:rPr>
              <a:t>pennees</a:t>
            </a:r>
            <a:endParaRPr lang="en-US" sz="36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EC1645AB-0A2B-4D95-8CF0-C6E3C7ADF5AF}"/>
              </a:ext>
            </a:extLst>
          </p:cNvPr>
          <p:cNvSpPr/>
          <p:nvPr/>
        </p:nvSpPr>
        <p:spPr>
          <a:xfrm>
            <a:off x="6120718" y="4675052"/>
            <a:ext cx="2566082"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C. pennies</a:t>
            </a:r>
          </a:p>
        </p:txBody>
      </p:sp>
      <p:sp>
        <p:nvSpPr>
          <p:cNvPr id="11" name="Rectangle 10">
            <a:extLst>
              <a:ext uri="{FF2B5EF4-FFF2-40B4-BE49-F238E27FC236}">
                <a16:creationId xmlns:a16="http://schemas.microsoft.com/office/drawing/2014/main" id="{BD789305-253B-40CD-97B3-6AD6CDF98492}"/>
              </a:ext>
            </a:extLst>
          </p:cNvPr>
          <p:cNvSpPr/>
          <p:nvPr/>
        </p:nvSpPr>
        <p:spPr>
          <a:xfrm>
            <a:off x="3288959" y="4666892"/>
            <a:ext cx="2566082" cy="1087394"/>
          </a:xfrm>
          <a:prstGeom prst="rect">
            <a:avLst/>
          </a:prstGeom>
          <a:noFill/>
          <a:ln w="762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latin typeface="Comic Sans MS" panose="030F0702030302020204" pitchFamily="66" charset="0"/>
              </a:rPr>
              <a:t>B. </a:t>
            </a:r>
            <a:r>
              <a:rPr lang="en-US" sz="3600" dirty="0" err="1">
                <a:solidFill>
                  <a:schemeClr val="tx1"/>
                </a:solidFill>
                <a:latin typeface="Comic Sans MS" panose="030F0702030302020204" pitchFamily="66" charset="0"/>
              </a:rPr>
              <a:t>pennyes</a:t>
            </a:r>
            <a:endParaRPr lang="en-US" sz="3600" dirty="0">
              <a:solidFill>
                <a:schemeClr val="tx1"/>
              </a:solidFill>
              <a:latin typeface="Comic Sans MS" panose="030F0702030302020204" pitchFamily="66" charset="0"/>
            </a:endParaRPr>
          </a:p>
        </p:txBody>
      </p:sp>
      <p:sp>
        <p:nvSpPr>
          <p:cNvPr id="12" name="Rectangle 11" descr="rectangle highlighted C. pennies">
            <a:extLst>
              <a:ext uri="{FF2B5EF4-FFF2-40B4-BE49-F238E27FC236}">
                <a16:creationId xmlns:a16="http://schemas.microsoft.com/office/drawing/2014/main" id="{6B40277F-2513-42D4-A8DD-B3C841D2109E}"/>
              </a:ext>
            </a:extLst>
          </p:cNvPr>
          <p:cNvSpPr/>
          <p:nvPr/>
        </p:nvSpPr>
        <p:spPr>
          <a:xfrm>
            <a:off x="6120718" y="4675052"/>
            <a:ext cx="2566082" cy="1087394"/>
          </a:xfrm>
          <a:prstGeom prst="rect">
            <a:avLst/>
          </a:prstGeom>
          <a:solidFill>
            <a:srgbClr val="FFFF00">
              <a:alpha val="50196"/>
            </a:srgbClr>
          </a:solidFill>
          <a:ln w="762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3140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Wired Formal and Informal Language Review</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CF8F7914-3B35-4E7C-8047-2F8A9DFA68C1}"/>
              </a:ext>
            </a:extLst>
          </p:cNvPr>
          <p:cNvSpPr txBox="1"/>
          <p:nvPr/>
        </p:nvSpPr>
        <p:spPr>
          <a:xfrm>
            <a:off x="228600" y="2983294"/>
            <a:ext cx="8686800" cy="1815882"/>
          </a:xfrm>
          <a:prstGeom prst="rect">
            <a:avLst/>
          </a:prstGeom>
          <a:noFill/>
        </p:spPr>
        <p:txBody>
          <a:bodyPr wrap="square">
            <a:spAutoFit/>
          </a:bodyPr>
          <a:lstStyle/>
          <a:p>
            <a:pPr marL="571500" indent="-5715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is proper, it is used when talking to an adult or a person of authority</a:t>
            </a:r>
          </a:p>
          <a:p>
            <a:pPr marL="571500" indent="-5715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it includes correct spelling and punctuation when written</a:t>
            </a:r>
            <a:endParaRPr lang="en-US" sz="2800" dirty="0"/>
          </a:p>
        </p:txBody>
      </p:sp>
      <p:sp>
        <p:nvSpPr>
          <p:cNvPr id="5" name="TextBox 4">
            <a:extLst>
              <a:ext uri="{FF2B5EF4-FFF2-40B4-BE49-F238E27FC236}">
                <a16:creationId xmlns:a16="http://schemas.microsoft.com/office/drawing/2014/main" id="{0D62CA7C-7D3C-4A50-8794-57892D79E480}"/>
              </a:ext>
            </a:extLst>
          </p:cNvPr>
          <p:cNvSpPr txBox="1"/>
          <p:nvPr/>
        </p:nvSpPr>
        <p:spPr>
          <a:xfrm>
            <a:off x="457200" y="1975686"/>
            <a:ext cx="8229600" cy="646331"/>
          </a:xfrm>
          <a:prstGeom prst="rect">
            <a:avLst/>
          </a:prstGeom>
          <a:noFill/>
        </p:spPr>
        <p:txBody>
          <a:bodyPr wrap="square" rtlCol="0">
            <a:spAutoFit/>
          </a:bodyPr>
          <a:lstStyle/>
          <a:p>
            <a:pPr algn="ctr"/>
            <a:r>
              <a:rPr lang="en-US" sz="3600" b="1" dirty="0">
                <a:latin typeface="Comic Sans MS" panose="030F0702030302020204" pitchFamily="66" charset="0"/>
              </a:rPr>
              <a:t>Formal Language</a:t>
            </a:r>
          </a:p>
        </p:txBody>
      </p:sp>
      <p:sp>
        <p:nvSpPr>
          <p:cNvPr id="6" name="TextBox 5">
            <a:extLst>
              <a:ext uri="{FF2B5EF4-FFF2-40B4-BE49-F238E27FC236}">
                <a16:creationId xmlns:a16="http://schemas.microsoft.com/office/drawing/2014/main" id="{B225ECE8-7038-45E8-83BE-AAA097C35022}"/>
              </a:ext>
            </a:extLst>
          </p:cNvPr>
          <p:cNvSpPr txBox="1"/>
          <p:nvPr/>
        </p:nvSpPr>
        <p:spPr>
          <a:xfrm>
            <a:off x="228600" y="5160453"/>
            <a:ext cx="8229600" cy="923330"/>
          </a:xfrm>
          <a:prstGeom prst="rect">
            <a:avLst/>
          </a:prstGeom>
          <a:noFill/>
        </p:spPr>
        <p:txBody>
          <a:bodyPr wrap="square" rtlCol="0">
            <a:spAutoFit/>
          </a:bodyPr>
          <a:lstStyle/>
          <a:p>
            <a:pPr algn="ctr"/>
            <a:r>
              <a:rPr lang="en-US" sz="5400" b="1" dirty="0">
                <a:solidFill>
                  <a:srgbClr val="7030A0"/>
                </a:solidFill>
                <a:latin typeface="Comic Sans MS" panose="030F0702030302020204" pitchFamily="66" charset="0"/>
              </a:rPr>
              <a:t>How are you?</a:t>
            </a:r>
          </a:p>
        </p:txBody>
      </p:sp>
      <p:sp>
        <p:nvSpPr>
          <p:cNvPr id="7" name="TextBox 6">
            <a:extLst>
              <a:ext uri="{FF2B5EF4-FFF2-40B4-BE49-F238E27FC236}">
                <a16:creationId xmlns:a16="http://schemas.microsoft.com/office/drawing/2014/main" id="{0A40D1C6-6A45-49D6-83DA-3935215DA79E}"/>
              </a:ext>
            </a:extLst>
          </p:cNvPr>
          <p:cNvSpPr txBox="1"/>
          <p:nvPr/>
        </p:nvSpPr>
        <p:spPr>
          <a:xfrm>
            <a:off x="228600" y="3029239"/>
            <a:ext cx="8686800" cy="1815882"/>
          </a:xfrm>
          <a:prstGeom prst="rect">
            <a:avLst/>
          </a:prstGeom>
          <a:noFill/>
        </p:spPr>
        <p:txBody>
          <a:bodyPr wrap="square">
            <a:spAutoFit/>
          </a:bodyPr>
          <a:lstStyle/>
          <a:p>
            <a:pPr marL="571500" indent="-571500">
              <a:buFont typeface="Arial" panose="020B0604020202020204" pitchFamily="34" charset="0"/>
              <a:buChar char="•"/>
            </a:pPr>
            <a:r>
              <a:rPr lang="en-US" sz="2800" dirty="0">
                <a:latin typeface="Comic Sans MS" panose="030F0702030302020204" pitchFamily="66" charset="0"/>
                <a:ea typeface="Calibri" panose="020F0502020204030204" pitchFamily="34" charset="0"/>
                <a:cs typeface="Calibri" panose="020F0502020204030204" pitchFamily="34" charset="0"/>
              </a:rPr>
              <a:t>informal language is casual, it is used when talking to friends</a:t>
            </a:r>
          </a:p>
          <a:p>
            <a:pPr marL="571500" indent="-571500">
              <a:buFont typeface="Arial" panose="020B0604020202020204" pitchFamily="34" charset="0"/>
              <a:buChar char="•"/>
            </a:pPr>
            <a:r>
              <a:rPr lang="en-US" sz="2800" dirty="0">
                <a:latin typeface="Comic Sans MS" panose="030F0702030302020204" pitchFamily="66" charset="0"/>
                <a:ea typeface="Calibri" panose="020F0502020204030204" pitchFamily="34" charset="0"/>
                <a:cs typeface="Calibri" panose="020F0502020204030204" pitchFamily="34" charset="0"/>
              </a:rPr>
              <a:t>it includes incorrect spelling and punctuation when written</a:t>
            </a:r>
            <a:endParaRPr lang="en-US" sz="2800" dirty="0"/>
          </a:p>
        </p:txBody>
      </p:sp>
      <p:sp>
        <p:nvSpPr>
          <p:cNvPr id="8" name="TextBox 7">
            <a:extLst>
              <a:ext uri="{FF2B5EF4-FFF2-40B4-BE49-F238E27FC236}">
                <a16:creationId xmlns:a16="http://schemas.microsoft.com/office/drawing/2014/main" id="{C795F1D5-0908-4143-B604-B746E0339F56}"/>
              </a:ext>
            </a:extLst>
          </p:cNvPr>
          <p:cNvSpPr txBox="1"/>
          <p:nvPr/>
        </p:nvSpPr>
        <p:spPr>
          <a:xfrm>
            <a:off x="457200" y="2021631"/>
            <a:ext cx="8229600" cy="646331"/>
          </a:xfrm>
          <a:prstGeom prst="rect">
            <a:avLst/>
          </a:prstGeom>
          <a:noFill/>
        </p:spPr>
        <p:txBody>
          <a:bodyPr wrap="square" rtlCol="0">
            <a:spAutoFit/>
          </a:bodyPr>
          <a:lstStyle/>
          <a:p>
            <a:pPr algn="ctr"/>
            <a:r>
              <a:rPr lang="en-US" sz="3600" b="1" dirty="0">
                <a:latin typeface="Comic Sans MS" panose="030F0702030302020204" pitchFamily="66" charset="0"/>
              </a:rPr>
              <a:t>Informal Language</a:t>
            </a:r>
          </a:p>
        </p:txBody>
      </p:sp>
      <p:sp>
        <p:nvSpPr>
          <p:cNvPr id="9" name="TextBox 8">
            <a:extLst>
              <a:ext uri="{FF2B5EF4-FFF2-40B4-BE49-F238E27FC236}">
                <a16:creationId xmlns:a16="http://schemas.microsoft.com/office/drawing/2014/main" id="{2F9EE8E7-A0A7-4B81-886F-752C4E6023AE}"/>
              </a:ext>
            </a:extLst>
          </p:cNvPr>
          <p:cNvSpPr txBox="1"/>
          <p:nvPr/>
        </p:nvSpPr>
        <p:spPr>
          <a:xfrm>
            <a:off x="228600" y="5206398"/>
            <a:ext cx="8229600" cy="923330"/>
          </a:xfrm>
          <a:prstGeom prst="rect">
            <a:avLst/>
          </a:prstGeom>
          <a:noFill/>
        </p:spPr>
        <p:txBody>
          <a:bodyPr wrap="square" rtlCol="0">
            <a:spAutoFit/>
          </a:bodyPr>
          <a:lstStyle/>
          <a:p>
            <a:pPr algn="ctr"/>
            <a:r>
              <a:rPr lang="en-US" sz="5400" b="1" dirty="0" err="1">
                <a:solidFill>
                  <a:srgbClr val="7030A0"/>
                </a:solidFill>
                <a:latin typeface="Comic Sans MS" panose="030F0702030302020204" pitchFamily="66" charset="0"/>
              </a:rPr>
              <a:t>Yo</a:t>
            </a:r>
            <a:r>
              <a:rPr lang="en-US" sz="5400" b="1" dirty="0">
                <a:solidFill>
                  <a:srgbClr val="7030A0"/>
                </a:solidFill>
                <a:latin typeface="Comic Sans MS" panose="030F0702030302020204" pitchFamily="66" charset="0"/>
              </a:rPr>
              <a:t>! What’s up?</a:t>
            </a:r>
          </a:p>
        </p:txBody>
      </p:sp>
    </p:spTree>
    <p:extLst>
      <p:ext uri="{BB962C8B-B14F-4D97-AF65-F5344CB8AC3E}">
        <p14:creationId xmlns:p14="http://schemas.microsoft.com/office/powerpoint/2010/main" val="366831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xit" presetSubtype="4" fill="hold" grpId="1" nodeType="with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ppt_x"/>
                                          </p:val>
                                        </p:tav>
                                      </p:tavLst>
                                    </p:anim>
                                    <p:anim calcmode="lin" valueType="num">
                                      <p:cBhvr additive="base">
                                        <p:cTn id="39" dur="500"/>
                                        <p:tgtEl>
                                          <p:spTgt spid="6"/>
                                        </p:tgtEl>
                                        <p:attrNameLst>
                                          <p:attrName>ppt_y</p:attrName>
                                        </p:attrNameLst>
                                      </p:cBhvr>
                                      <p:tavLst>
                                        <p:tav tm="0">
                                          <p:val>
                                            <p:strVal val="ppt_y"/>
                                          </p:val>
                                        </p:tav>
                                        <p:tav tm="100000">
                                          <p:val>
                                            <p:strVal val="1+ppt_h/2"/>
                                          </p:val>
                                        </p:tav>
                                      </p:tavLst>
                                    </p:anim>
                                    <p:set>
                                      <p:cBhvr>
                                        <p:cTn id="40" dur="1" fill="hold">
                                          <p:stCondLst>
                                            <p:cond delay="4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9951B-37E5-4CF2-B7B3-0C5FCF3DAAD4}"/>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Light Up Informal and Formal Language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4" name="Straight Connector 3" descr="horizontal line for t-chart">
            <a:extLst>
              <a:ext uri="{FF2B5EF4-FFF2-40B4-BE49-F238E27FC236}">
                <a16:creationId xmlns:a16="http://schemas.microsoft.com/office/drawing/2014/main" id="{DE855B2D-29A3-482E-970D-F5E084F8276D}"/>
              </a:ext>
            </a:extLst>
          </p:cNvPr>
          <p:cNvCxnSpPr/>
          <p:nvPr/>
        </p:nvCxnSpPr>
        <p:spPr>
          <a:xfrm>
            <a:off x="716692" y="2557701"/>
            <a:ext cx="7611762"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5" name="Straight Connector 4" descr="vertical line for t-chart">
            <a:extLst>
              <a:ext uri="{FF2B5EF4-FFF2-40B4-BE49-F238E27FC236}">
                <a16:creationId xmlns:a16="http://schemas.microsoft.com/office/drawing/2014/main" id="{BC2AF448-0775-422B-B2E7-BAC9D7DF26BE}"/>
              </a:ext>
            </a:extLst>
          </p:cNvPr>
          <p:cNvCxnSpPr>
            <a:cxnSpLocks/>
          </p:cNvCxnSpPr>
          <p:nvPr/>
        </p:nvCxnSpPr>
        <p:spPr>
          <a:xfrm>
            <a:off x="4374292" y="1726704"/>
            <a:ext cx="0" cy="2819192"/>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22EC61C-4D0D-4E81-BE6B-5954AE94E265}"/>
              </a:ext>
            </a:extLst>
          </p:cNvPr>
          <p:cNvSpPr txBox="1"/>
          <p:nvPr/>
        </p:nvSpPr>
        <p:spPr>
          <a:xfrm>
            <a:off x="1198606" y="1726704"/>
            <a:ext cx="3039762" cy="830997"/>
          </a:xfrm>
          <a:prstGeom prst="rect">
            <a:avLst/>
          </a:prstGeom>
          <a:noFill/>
        </p:spPr>
        <p:txBody>
          <a:bodyPr wrap="square" rtlCol="0">
            <a:spAutoFit/>
          </a:bodyPr>
          <a:lstStyle/>
          <a:p>
            <a:pPr algn="ctr"/>
            <a:r>
              <a:rPr lang="en-US" sz="4800" dirty="0">
                <a:latin typeface="Comic Sans MS" panose="030F0702030302020204" pitchFamily="66" charset="0"/>
              </a:rPr>
              <a:t>formal</a:t>
            </a:r>
          </a:p>
        </p:txBody>
      </p:sp>
      <p:sp>
        <p:nvSpPr>
          <p:cNvPr id="10" name="TextBox 9">
            <a:extLst>
              <a:ext uri="{FF2B5EF4-FFF2-40B4-BE49-F238E27FC236}">
                <a16:creationId xmlns:a16="http://schemas.microsoft.com/office/drawing/2014/main" id="{3CF52DE4-0D04-4C64-8FBD-ADE534E7C5B6}"/>
              </a:ext>
            </a:extLst>
          </p:cNvPr>
          <p:cNvSpPr txBox="1"/>
          <p:nvPr/>
        </p:nvSpPr>
        <p:spPr>
          <a:xfrm>
            <a:off x="4646142" y="1763483"/>
            <a:ext cx="3039762" cy="830997"/>
          </a:xfrm>
          <a:prstGeom prst="rect">
            <a:avLst/>
          </a:prstGeom>
          <a:noFill/>
        </p:spPr>
        <p:txBody>
          <a:bodyPr wrap="square" rtlCol="0">
            <a:spAutoFit/>
          </a:bodyPr>
          <a:lstStyle/>
          <a:p>
            <a:pPr algn="ctr"/>
            <a:r>
              <a:rPr lang="en-US" sz="4800" dirty="0">
                <a:latin typeface="Comic Sans MS" panose="030F0702030302020204" pitchFamily="66" charset="0"/>
              </a:rPr>
              <a:t>informal</a:t>
            </a:r>
          </a:p>
        </p:txBody>
      </p:sp>
      <p:sp>
        <p:nvSpPr>
          <p:cNvPr id="12" name="TextBox 11">
            <a:extLst>
              <a:ext uri="{FF2B5EF4-FFF2-40B4-BE49-F238E27FC236}">
                <a16:creationId xmlns:a16="http://schemas.microsoft.com/office/drawing/2014/main" id="{F360F597-FDBF-4D68-A328-E5CB92BE51BC}"/>
              </a:ext>
            </a:extLst>
          </p:cNvPr>
          <p:cNvSpPr txBox="1"/>
          <p:nvPr/>
        </p:nvSpPr>
        <p:spPr>
          <a:xfrm>
            <a:off x="333633" y="4545896"/>
            <a:ext cx="3904727" cy="523220"/>
          </a:xfrm>
          <a:prstGeom prst="rect">
            <a:avLst/>
          </a:prstGeom>
          <a:noFill/>
          <a:ln w="57150">
            <a:solidFill>
              <a:schemeClr val="accent1">
                <a:lumMod val="60000"/>
                <a:lumOff val="40000"/>
              </a:schemeClr>
            </a:solidFill>
          </a:ln>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I’m </a:t>
            </a:r>
            <a:r>
              <a:rPr kumimoji="0" lang="en-US" sz="2800" b="0" i="0" u="none" strike="noStrike" kern="1200" cap="none" spc="0" normalizeH="0" baseline="0" noProof="0" dirty="0" err="1">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gonna</a:t>
            </a: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eat a snack. </a:t>
            </a:r>
            <a:endParaRPr lang="en-US" sz="2800" dirty="0"/>
          </a:p>
        </p:txBody>
      </p:sp>
      <p:sp>
        <p:nvSpPr>
          <p:cNvPr id="13" name="TextBox 12">
            <a:extLst>
              <a:ext uri="{FF2B5EF4-FFF2-40B4-BE49-F238E27FC236}">
                <a16:creationId xmlns:a16="http://schemas.microsoft.com/office/drawing/2014/main" id="{83451CC4-111D-416F-B258-32C5FFA71D74}"/>
              </a:ext>
            </a:extLst>
          </p:cNvPr>
          <p:cNvSpPr txBox="1"/>
          <p:nvPr/>
        </p:nvSpPr>
        <p:spPr>
          <a:xfrm>
            <a:off x="333641" y="5817555"/>
            <a:ext cx="3904727" cy="954107"/>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We really enjoy these things.</a:t>
            </a:r>
            <a:endParaRPr lang="en-US" sz="2800" dirty="0"/>
          </a:p>
        </p:txBody>
      </p:sp>
      <p:sp>
        <p:nvSpPr>
          <p:cNvPr id="14" name="TextBox 13">
            <a:extLst>
              <a:ext uri="{FF2B5EF4-FFF2-40B4-BE49-F238E27FC236}">
                <a16:creationId xmlns:a16="http://schemas.microsoft.com/office/drawing/2014/main" id="{A399A780-B5F7-4D4B-968B-7C0E4A96CDA0}"/>
              </a:ext>
            </a:extLst>
          </p:cNvPr>
          <p:cNvSpPr txBox="1"/>
          <p:nvPr/>
        </p:nvSpPr>
        <p:spPr>
          <a:xfrm>
            <a:off x="333641" y="5186848"/>
            <a:ext cx="3904727" cy="523220"/>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We are going to relax.</a:t>
            </a:r>
            <a:endParaRPr lang="en-US" sz="2800" dirty="0"/>
          </a:p>
        </p:txBody>
      </p:sp>
      <p:sp>
        <p:nvSpPr>
          <p:cNvPr id="16" name="TextBox 15">
            <a:extLst>
              <a:ext uri="{FF2B5EF4-FFF2-40B4-BE49-F238E27FC236}">
                <a16:creationId xmlns:a16="http://schemas.microsoft.com/office/drawing/2014/main" id="{3044AAD7-08CD-4E26-92BA-BE99921EA652}"/>
              </a:ext>
            </a:extLst>
          </p:cNvPr>
          <p:cNvSpPr txBox="1"/>
          <p:nvPr/>
        </p:nvSpPr>
        <p:spPr>
          <a:xfrm>
            <a:off x="4572000" y="4834713"/>
            <a:ext cx="4386636" cy="523220"/>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Uh-huh, we’re </a:t>
            </a:r>
            <a:r>
              <a:rPr lang="en-US" sz="2800" dirty="0" err="1">
                <a:effectLst/>
                <a:latin typeface="Comic Sans MS" panose="030F0702030302020204" pitchFamily="66" charset="0"/>
                <a:ea typeface="Calibri" panose="020F0502020204030204" pitchFamily="34" charset="0"/>
                <a:cs typeface="Calibri" panose="020F0502020204030204" pitchFamily="34" charset="0"/>
              </a:rPr>
              <a:t>gonna</a:t>
            </a:r>
            <a:r>
              <a:rPr lang="en-US" sz="2800" dirty="0">
                <a:effectLst/>
                <a:latin typeface="Comic Sans MS" panose="030F0702030302020204" pitchFamily="66" charset="0"/>
                <a:ea typeface="Calibri" panose="020F0502020204030204" pitchFamily="34" charset="0"/>
                <a:cs typeface="Calibri" panose="020F0502020204030204" pitchFamily="34" charset="0"/>
              </a:rPr>
              <a:t> chill.</a:t>
            </a:r>
            <a:endParaRPr lang="en-US" sz="2800" dirty="0"/>
          </a:p>
        </p:txBody>
      </p:sp>
      <p:sp>
        <p:nvSpPr>
          <p:cNvPr id="17" name="TextBox 16">
            <a:extLst>
              <a:ext uri="{FF2B5EF4-FFF2-40B4-BE49-F238E27FC236}">
                <a16:creationId xmlns:a16="http://schemas.microsoft.com/office/drawing/2014/main" id="{2F91E836-8AA8-4F53-95C6-B25EF4AAF1A2}"/>
              </a:ext>
            </a:extLst>
          </p:cNvPr>
          <p:cNvSpPr txBox="1"/>
          <p:nvPr/>
        </p:nvSpPr>
        <p:spPr>
          <a:xfrm>
            <a:off x="4646142" y="5555945"/>
            <a:ext cx="4324861" cy="523220"/>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I am hungry for a snack </a:t>
            </a: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a:t>
            </a:r>
            <a:endParaRPr lang="en-US" sz="2800" dirty="0"/>
          </a:p>
        </p:txBody>
      </p:sp>
      <p:sp>
        <p:nvSpPr>
          <p:cNvPr id="18" name="TextBox 17">
            <a:extLst>
              <a:ext uri="{FF2B5EF4-FFF2-40B4-BE49-F238E27FC236}">
                <a16:creationId xmlns:a16="http://schemas.microsoft.com/office/drawing/2014/main" id="{5F62499C-28A4-400E-A255-6CEEF6C9E72A}"/>
              </a:ext>
            </a:extLst>
          </p:cNvPr>
          <p:cNvSpPr txBox="1"/>
          <p:nvPr/>
        </p:nvSpPr>
        <p:spPr>
          <a:xfrm>
            <a:off x="4819132" y="6240834"/>
            <a:ext cx="3991227" cy="523220"/>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This stuff is awesome</a:t>
            </a: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a:t>
            </a:r>
            <a:endParaRPr lang="en-US" sz="2800" dirty="0"/>
          </a:p>
        </p:txBody>
      </p:sp>
      <p:sp>
        <p:nvSpPr>
          <p:cNvPr id="19" name="TextBox 18">
            <a:extLst>
              <a:ext uri="{FF2B5EF4-FFF2-40B4-BE49-F238E27FC236}">
                <a16:creationId xmlns:a16="http://schemas.microsoft.com/office/drawing/2014/main" id="{8415F47E-F80E-4B91-883A-23F7E050A476}"/>
              </a:ext>
            </a:extLst>
          </p:cNvPr>
          <p:cNvSpPr txBox="1"/>
          <p:nvPr/>
        </p:nvSpPr>
        <p:spPr>
          <a:xfrm>
            <a:off x="4633794" y="2720284"/>
            <a:ext cx="3904727" cy="523220"/>
          </a:xfrm>
          <a:prstGeom prst="rect">
            <a:avLst/>
          </a:prstGeom>
          <a:noFill/>
          <a:ln w="57150">
            <a:solidFill>
              <a:schemeClr val="accent1">
                <a:lumMod val="60000"/>
                <a:lumOff val="40000"/>
              </a:schemeClr>
            </a:solidFill>
          </a:ln>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I’m </a:t>
            </a:r>
            <a:r>
              <a:rPr kumimoji="0" lang="en-US" sz="2800" b="0" i="0" u="none" strike="noStrike" kern="1200" cap="none" spc="0" normalizeH="0" baseline="0" noProof="0" dirty="0" err="1">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gonna</a:t>
            </a: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eat a snack. </a:t>
            </a:r>
            <a:endParaRPr lang="en-US" sz="2800" dirty="0"/>
          </a:p>
        </p:txBody>
      </p:sp>
      <p:sp>
        <p:nvSpPr>
          <p:cNvPr id="20" name="TextBox 19">
            <a:extLst>
              <a:ext uri="{FF2B5EF4-FFF2-40B4-BE49-F238E27FC236}">
                <a16:creationId xmlns:a16="http://schemas.microsoft.com/office/drawing/2014/main" id="{A83288DE-C722-40BB-8108-73DCF502E403}"/>
              </a:ext>
            </a:extLst>
          </p:cNvPr>
          <p:cNvSpPr txBox="1"/>
          <p:nvPr/>
        </p:nvSpPr>
        <p:spPr>
          <a:xfrm>
            <a:off x="333631" y="3320403"/>
            <a:ext cx="3904727" cy="954107"/>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We really enjoy these things.</a:t>
            </a:r>
            <a:endParaRPr lang="en-US" sz="2800" dirty="0"/>
          </a:p>
        </p:txBody>
      </p:sp>
      <p:sp>
        <p:nvSpPr>
          <p:cNvPr id="21" name="TextBox 20">
            <a:extLst>
              <a:ext uri="{FF2B5EF4-FFF2-40B4-BE49-F238E27FC236}">
                <a16:creationId xmlns:a16="http://schemas.microsoft.com/office/drawing/2014/main" id="{5A47157D-CEEE-4D20-889D-6AB742EC66D5}"/>
              </a:ext>
            </a:extLst>
          </p:cNvPr>
          <p:cNvSpPr txBox="1"/>
          <p:nvPr/>
        </p:nvSpPr>
        <p:spPr>
          <a:xfrm>
            <a:off x="333632" y="2720284"/>
            <a:ext cx="3904727" cy="523220"/>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We are going to relax.</a:t>
            </a:r>
            <a:endParaRPr lang="en-US" sz="2800" dirty="0"/>
          </a:p>
        </p:txBody>
      </p:sp>
      <p:sp>
        <p:nvSpPr>
          <p:cNvPr id="22" name="TextBox 21">
            <a:extLst>
              <a:ext uri="{FF2B5EF4-FFF2-40B4-BE49-F238E27FC236}">
                <a16:creationId xmlns:a16="http://schemas.microsoft.com/office/drawing/2014/main" id="{318A23B9-4A2F-4880-B83F-487442B23C0F}"/>
              </a:ext>
            </a:extLst>
          </p:cNvPr>
          <p:cNvSpPr txBox="1"/>
          <p:nvPr/>
        </p:nvSpPr>
        <p:spPr>
          <a:xfrm>
            <a:off x="4572000" y="3349055"/>
            <a:ext cx="4386636" cy="523220"/>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Uh-huh, we’re </a:t>
            </a:r>
            <a:r>
              <a:rPr lang="en-US" sz="2800" dirty="0" err="1">
                <a:effectLst/>
                <a:latin typeface="Comic Sans MS" panose="030F0702030302020204" pitchFamily="66" charset="0"/>
                <a:ea typeface="Calibri" panose="020F0502020204030204" pitchFamily="34" charset="0"/>
                <a:cs typeface="Calibri" panose="020F0502020204030204" pitchFamily="34" charset="0"/>
              </a:rPr>
              <a:t>gonna</a:t>
            </a:r>
            <a:r>
              <a:rPr lang="en-US" sz="2800" dirty="0">
                <a:effectLst/>
                <a:latin typeface="Comic Sans MS" panose="030F0702030302020204" pitchFamily="66" charset="0"/>
                <a:ea typeface="Calibri" panose="020F0502020204030204" pitchFamily="34" charset="0"/>
                <a:cs typeface="Calibri" panose="020F0502020204030204" pitchFamily="34" charset="0"/>
              </a:rPr>
              <a:t> chill.</a:t>
            </a:r>
            <a:endParaRPr lang="en-US" sz="2800" dirty="0"/>
          </a:p>
        </p:txBody>
      </p:sp>
      <p:sp>
        <p:nvSpPr>
          <p:cNvPr id="23" name="TextBox 22">
            <a:extLst>
              <a:ext uri="{FF2B5EF4-FFF2-40B4-BE49-F238E27FC236}">
                <a16:creationId xmlns:a16="http://schemas.microsoft.com/office/drawing/2014/main" id="{E0F8CAE5-4C4D-43F0-9571-4FDB5AC5603D}"/>
              </a:ext>
            </a:extLst>
          </p:cNvPr>
          <p:cNvSpPr txBox="1"/>
          <p:nvPr/>
        </p:nvSpPr>
        <p:spPr>
          <a:xfrm>
            <a:off x="333631" y="4363962"/>
            <a:ext cx="4324861" cy="523220"/>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I am hungry for a snack </a:t>
            </a: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a:t>
            </a:r>
            <a:endParaRPr lang="en-US" sz="2800" dirty="0"/>
          </a:p>
        </p:txBody>
      </p:sp>
      <p:sp>
        <p:nvSpPr>
          <p:cNvPr id="24" name="TextBox 23">
            <a:extLst>
              <a:ext uri="{FF2B5EF4-FFF2-40B4-BE49-F238E27FC236}">
                <a16:creationId xmlns:a16="http://schemas.microsoft.com/office/drawing/2014/main" id="{92B4BADE-E231-4BEC-8D05-720F046241CD}"/>
              </a:ext>
            </a:extLst>
          </p:cNvPr>
          <p:cNvSpPr txBox="1"/>
          <p:nvPr/>
        </p:nvSpPr>
        <p:spPr>
          <a:xfrm>
            <a:off x="4695573" y="4049577"/>
            <a:ext cx="3991227" cy="523220"/>
          </a:xfrm>
          <a:prstGeom prst="rect">
            <a:avLst/>
          </a:prstGeom>
          <a:noFill/>
          <a:ln w="57150">
            <a:solidFill>
              <a:schemeClr val="accent1">
                <a:lumMod val="60000"/>
                <a:lumOff val="40000"/>
              </a:schemeClr>
            </a:solidFill>
          </a:ln>
        </p:spPr>
        <p:txBody>
          <a:bodyPr wrap="square">
            <a:spAutoFit/>
          </a:bodyPr>
          <a:lstStyle/>
          <a:p>
            <a:r>
              <a:rPr lang="en-US" sz="2800" dirty="0">
                <a:effectLst/>
                <a:latin typeface="Comic Sans MS" panose="030F0702030302020204" pitchFamily="66" charset="0"/>
                <a:ea typeface="Calibri" panose="020F0502020204030204" pitchFamily="34" charset="0"/>
                <a:cs typeface="Calibri" panose="020F0502020204030204" pitchFamily="34" charset="0"/>
              </a:rPr>
              <a:t>This stuff is awesome</a:t>
            </a: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a:t>
            </a:r>
            <a:endParaRPr lang="en-US" sz="2800" dirty="0"/>
          </a:p>
        </p:txBody>
      </p:sp>
    </p:spTree>
    <p:extLst>
      <p:ext uri="{BB962C8B-B14F-4D97-AF65-F5344CB8AC3E}">
        <p14:creationId xmlns:p14="http://schemas.microsoft.com/office/powerpoint/2010/main" val="111300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xit"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xit"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2E89E-5157-461D-B7AE-42FAAFA4BC32}"/>
              </a:ext>
            </a:extLst>
          </p:cNvPr>
          <p:cNvSpPr>
            <a:spLocks noGrp="1"/>
          </p:cNvSpPr>
          <p:nvPr>
            <p:ph type="title"/>
          </p:nvPr>
        </p:nvSpPr>
        <p:spPr>
          <a:xfrm>
            <a:off x="457200" y="-17192"/>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A Volt of Vocabulary</a:t>
            </a:r>
            <a:endParaRPr lang="en-US" dirty="0"/>
          </a:p>
        </p:txBody>
      </p:sp>
      <p:sp>
        <p:nvSpPr>
          <p:cNvPr id="3" name="TextBox 2">
            <a:extLst>
              <a:ext uri="{FF2B5EF4-FFF2-40B4-BE49-F238E27FC236}">
                <a16:creationId xmlns:a16="http://schemas.microsoft.com/office/drawing/2014/main" id="{E06E0710-5A8B-448C-A762-5A9A1F40C03A}"/>
              </a:ext>
            </a:extLst>
          </p:cNvPr>
          <p:cNvSpPr txBox="1"/>
          <p:nvPr/>
        </p:nvSpPr>
        <p:spPr>
          <a:xfrm>
            <a:off x="3387658" y="1032280"/>
            <a:ext cx="2368684" cy="584775"/>
          </a:xfrm>
          <a:prstGeom prst="rect">
            <a:avLst/>
          </a:prstGeom>
          <a:noFill/>
          <a:ln w="38100">
            <a:solidFill>
              <a:srgbClr val="7030A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Word Bank</a:t>
            </a:r>
          </a:p>
        </p:txBody>
      </p:sp>
      <p:sp>
        <p:nvSpPr>
          <p:cNvPr id="4" name="Rectangle 3" descr="rectangle with word bank words in it (consider, contain, recall, peaceful, active, schedule)">
            <a:extLst>
              <a:ext uri="{FF2B5EF4-FFF2-40B4-BE49-F238E27FC236}">
                <a16:creationId xmlns:a16="http://schemas.microsoft.com/office/drawing/2014/main" id="{C8CC4BCE-F905-4F1B-94EA-124A3C9CDD03}"/>
              </a:ext>
            </a:extLst>
          </p:cNvPr>
          <p:cNvSpPr/>
          <p:nvPr/>
        </p:nvSpPr>
        <p:spPr>
          <a:xfrm>
            <a:off x="651753" y="1686104"/>
            <a:ext cx="8035047" cy="1742896"/>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FBB39E7-AAFD-4081-8282-8A0BEAAE3C24}"/>
              </a:ext>
            </a:extLst>
          </p:cNvPr>
          <p:cNvSpPr txBox="1"/>
          <p:nvPr/>
        </p:nvSpPr>
        <p:spPr>
          <a:xfrm>
            <a:off x="1021404" y="1881985"/>
            <a:ext cx="2256815"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successful</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xtBox 5">
            <a:extLst>
              <a:ext uri="{FF2B5EF4-FFF2-40B4-BE49-F238E27FC236}">
                <a16:creationId xmlns:a16="http://schemas.microsoft.com/office/drawing/2014/main" id="{300E53DF-7EC4-4E3F-9152-699320221C7F}"/>
              </a:ext>
            </a:extLst>
          </p:cNvPr>
          <p:cNvSpPr txBox="1"/>
          <p:nvPr/>
        </p:nvSpPr>
        <p:spPr>
          <a:xfrm>
            <a:off x="1198126" y="2569434"/>
            <a:ext cx="1932558"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grasp</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7" name="TextBox 6">
            <a:extLst>
              <a:ext uri="{FF2B5EF4-FFF2-40B4-BE49-F238E27FC236}">
                <a16:creationId xmlns:a16="http://schemas.microsoft.com/office/drawing/2014/main" id="{13FAF413-F573-4CEE-80B0-12F5272AA65C}"/>
              </a:ext>
            </a:extLst>
          </p:cNvPr>
          <p:cNvSpPr txBox="1"/>
          <p:nvPr/>
        </p:nvSpPr>
        <p:spPr>
          <a:xfrm>
            <a:off x="3287834" y="2579984"/>
            <a:ext cx="2286230"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advantage</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TextBox 7">
            <a:extLst>
              <a:ext uri="{FF2B5EF4-FFF2-40B4-BE49-F238E27FC236}">
                <a16:creationId xmlns:a16="http://schemas.microsoft.com/office/drawing/2014/main" id="{6B3205C2-7451-4E00-BCC5-3A32433650FF}"/>
              </a:ext>
            </a:extLst>
          </p:cNvPr>
          <p:cNvSpPr txBox="1"/>
          <p:nvPr/>
        </p:nvSpPr>
        <p:spPr>
          <a:xfrm>
            <a:off x="6290740" y="2561195"/>
            <a:ext cx="1932557"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impact</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9" name="TextBox 8">
            <a:extLst>
              <a:ext uri="{FF2B5EF4-FFF2-40B4-BE49-F238E27FC236}">
                <a16:creationId xmlns:a16="http://schemas.microsoft.com/office/drawing/2014/main" id="{F2A3A63F-D0FB-4F82-B81A-33ADCC02F42D}"/>
              </a:ext>
            </a:extLst>
          </p:cNvPr>
          <p:cNvSpPr txBox="1"/>
          <p:nvPr/>
        </p:nvSpPr>
        <p:spPr>
          <a:xfrm>
            <a:off x="6332707" y="1906810"/>
            <a:ext cx="1789888" cy="584775"/>
          </a:xfrm>
          <a:prstGeom prst="rect">
            <a:avLst/>
          </a:prstGeom>
          <a:noFill/>
        </p:spPr>
        <p:txBody>
          <a:bodyPr wrap="square" rtlCol="0">
            <a:spAutoFit/>
          </a:bodyPr>
          <a:lstStyle/>
          <a:p>
            <a:pPr lvl="0"/>
            <a:r>
              <a:rPr lang="en-US" sz="3200" dirty="0">
                <a:latin typeface="Comic Sans MS" panose="030F0702030302020204" pitchFamily="66" charset="0"/>
                <a:ea typeface="Calibri" panose="020F0502020204030204" pitchFamily="34" charset="0"/>
                <a:cs typeface="Calibri" panose="020F0502020204030204" pitchFamily="34" charset="0"/>
              </a:rPr>
              <a:t>theory</a:t>
            </a:r>
            <a:endPar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0" name="TextBox 9">
            <a:extLst>
              <a:ext uri="{FF2B5EF4-FFF2-40B4-BE49-F238E27FC236}">
                <a16:creationId xmlns:a16="http://schemas.microsoft.com/office/drawing/2014/main" id="{E387A5EC-DFB3-4342-9334-302D3F1231FA}"/>
              </a:ext>
            </a:extLst>
          </p:cNvPr>
          <p:cNvSpPr txBox="1"/>
          <p:nvPr/>
        </p:nvSpPr>
        <p:spPr>
          <a:xfrm>
            <a:off x="3501957" y="1887354"/>
            <a:ext cx="178988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future</a:t>
            </a:r>
          </a:p>
        </p:txBody>
      </p:sp>
      <p:sp>
        <p:nvSpPr>
          <p:cNvPr id="12" name="TextBox 11">
            <a:extLst>
              <a:ext uri="{FF2B5EF4-FFF2-40B4-BE49-F238E27FC236}">
                <a16:creationId xmlns:a16="http://schemas.microsoft.com/office/drawing/2014/main" id="{470337E6-49D8-4BDE-B886-32F82DB19976}"/>
              </a:ext>
            </a:extLst>
          </p:cNvPr>
          <p:cNvSpPr txBox="1"/>
          <p:nvPr/>
        </p:nvSpPr>
        <p:spPr>
          <a:xfrm>
            <a:off x="1610739" y="4264143"/>
            <a:ext cx="6924468" cy="1754326"/>
          </a:xfrm>
          <a:prstGeom prst="rect">
            <a:avLst/>
          </a:prstGeom>
          <a:noFill/>
        </p:spPr>
        <p:txBody>
          <a:bodyPr wrap="square">
            <a:spAutoFit/>
          </a:bodyPr>
          <a:lstStyle/>
          <a:p>
            <a:pPr lvl="0"/>
            <a:r>
              <a:rPr lang="en-US" sz="5400" dirty="0">
                <a:latin typeface="Comic Sans MS" panose="030F0702030302020204" pitchFamily="66" charset="0"/>
                <a:ea typeface="Calibri" panose="020F0502020204030204" pitchFamily="34" charset="0"/>
                <a:cs typeface="Calibri" panose="020F0502020204030204" pitchFamily="34" charset="0"/>
              </a:rPr>
              <a:t>coming after the present</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 name="Straight Connector 13" descr="orange line">
            <a:extLst>
              <a:ext uri="{FF2B5EF4-FFF2-40B4-BE49-F238E27FC236}">
                <a16:creationId xmlns:a16="http://schemas.microsoft.com/office/drawing/2014/main" id="{16617102-761A-4FFC-A650-673C6DF2620D}"/>
              </a:ext>
            </a:extLst>
          </p:cNvPr>
          <p:cNvCxnSpPr>
            <a:cxnSpLocks/>
          </p:cNvCxnSpPr>
          <p:nvPr/>
        </p:nvCxnSpPr>
        <p:spPr>
          <a:xfrm>
            <a:off x="3497092" y="2158731"/>
            <a:ext cx="1575881" cy="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AFB574FD-3EF5-43BB-AA4B-11DFF2CDFDEC}"/>
              </a:ext>
            </a:extLst>
          </p:cNvPr>
          <p:cNvSpPr txBox="1"/>
          <p:nvPr/>
        </p:nvSpPr>
        <p:spPr>
          <a:xfrm>
            <a:off x="1610739" y="4210060"/>
            <a:ext cx="6924468" cy="1754326"/>
          </a:xfrm>
          <a:prstGeom prst="rect">
            <a:avLst/>
          </a:prstGeom>
          <a:noFill/>
        </p:spPr>
        <p:txBody>
          <a:bodyPr wrap="square">
            <a:spAutoFit/>
          </a:bodyPr>
          <a:lstStyle/>
          <a:p>
            <a:pPr lvl="0"/>
            <a:r>
              <a:rPr lang="en-US" sz="5400" dirty="0">
                <a:latin typeface="Comic Sans MS" panose="030F0702030302020204" pitchFamily="66" charset="0"/>
                <a:ea typeface="Calibri" panose="020F0502020204030204" pitchFamily="34" charset="0"/>
                <a:cs typeface="Calibri" panose="020F0502020204030204" pitchFamily="34" charset="0"/>
              </a:rPr>
              <a:t>to comprehend or understand</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7" name="Straight Connector 16" descr="orange line">
            <a:extLst>
              <a:ext uri="{FF2B5EF4-FFF2-40B4-BE49-F238E27FC236}">
                <a16:creationId xmlns:a16="http://schemas.microsoft.com/office/drawing/2014/main" id="{91A7DD06-B9F1-4BA8-9172-B4F043041AB2}"/>
              </a:ext>
            </a:extLst>
          </p:cNvPr>
          <p:cNvCxnSpPr>
            <a:cxnSpLocks/>
          </p:cNvCxnSpPr>
          <p:nvPr/>
        </p:nvCxnSpPr>
        <p:spPr>
          <a:xfrm flipV="1">
            <a:off x="1040976" y="2885691"/>
            <a:ext cx="1575881" cy="16959"/>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33355ED-EAE2-4FC8-A0A8-61C804D3E7A0}"/>
              </a:ext>
            </a:extLst>
          </p:cNvPr>
          <p:cNvSpPr txBox="1"/>
          <p:nvPr/>
        </p:nvSpPr>
        <p:spPr>
          <a:xfrm>
            <a:off x="1128408" y="4155977"/>
            <a:ext cx="7889130" cy="1754326"/>
          </a:xfrm>
          <a:prstGeom prst="rect">
            <a:avLst/>
          </a:prstGeom>
          <a:noFill/>
        </p:spPr>
        <p:txBody>
          <a:bodyPr wrap="square">
            <a:spAutoFit/>
          </a:bodyPr>
          <a:lstStyle/>
          <a:p>
            <a:pPr lvl="0"/>
            <a:r>
              <a:rPr lang="en-US" sz="5400" dirty="0">
                <a:latin typeface="Comic Sans MS" panose="030F0702030302020204" pitchFamily="66" charset="0"/>
                <a:ea typeface="Calibri" panose="020F0502020204030204" pitchFamily="34" charset="0"/>
                <a:cs typeface="Calibri" panose="020F0502020204030204" pitchFamily="34" charset="0"/>
              </a:rPr>
              <a:t>something that helps the one it belongs to</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0" name="Straight Connector 19" descr="orange line">
            <a:extLst>
              <a:ext uri="{FF2B5EF4-FFF2-40B4-BE49-F238E27FC236}">
                <a16:creationId xmlns:a16="http://schemas.microsoft.com/office/drawing/2014/main" id="{A95E897C-8057-41E2-B1AA-0D01E70543C0}"/>
              </a:ext>
            </a:extLst>
          </p:cNvPr>
          <p:cNvCxnSpPr>
            <a:cxnSpLocks/>
          </p:cNvCxnSpPr>
          <p:nvPr/>
        </p:nvCxnSpPr>
        <p:spPr>
          <a:xfrm>
            <a:off x="3396573" y="2928757"/>
            <a:ext cx="1909982" cy="11035"/>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33D4CCD-FC12-4320-8010-00B60FCC1643}"/>
              </a:ext>
            </a:extLst>
          </p:cNvPr>
          <p:cNvSpPr txBox="1"/>
          <p:nvPr/>
        </p:nvSpPr>
        <p:spPr>
          <a:xfrm>
            <a:off x="651753" y="3876245"/>
            <a:ext cx="7889130" cy="2585323"/>
          </a:xfrm>
          <a:prstGeom prst="rect">
            <a:avLst/>
          </a:prstGeom>
          <a:noFill/>
        </p:spPr>
        <p:txBody>
          <a:bodyPr wrap="square">
            <a:spAutoFit/>
          </a:bodyPr>
          <a:lstStyle/>
          <a:p>
            <a:pPr lvl="0"/>
            <a:r>
              <a:rPr lang="en-US" sz="5400" dirty="0">
                <a:latin typeface="Comic Sans MS" panose="030F0702030302020204" pitchFamily="66" charset="0"/>
                <a:ea typeface="Calibri" panose="020F0502020204030204" pitchFamily="34" charset="0"/>
                <a:cs typeface="Calibri" panose="020F0502020204030204" pitchFamily="34" charset="0"/>
              </a:rPr>
              <a:t>gaining or having gained wealth, respect, or fame</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2" name="Straight Connector 21" descr="orange line">
            <a:extLst>
              <a:ext uri="{FF2B5EF4-FFF2-40B4-BE49-F238E27FC236}">
                <a16:creationId xmlns:a16="http://schemas.microsoft.com/office/drawing/2014/main" id="{7A80A718-7ECD-4A6D-8303-4709205DFB6E}"/>
              </a:ext>
            </a:extLst>
          </p:cNvPr>
          <p:cNvCxnSpPr>
            <a:cxnSpLocks/>
          </p:cNvCxnSpPr>
          <p:nvPr/>
        </p:nvCxnSpPr>
        <p:spPr>
          <a:xfrm>
            <a:off x="1105715" y="2165490"/>
            <a:ext cx="1904995" cy="31976"/>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3AC969FB-A881-4A16-A728-C5959BC2D3E6}"/>
              </a:ext>
            </a:extLst>
          </p:cNvPr>
          <p:cNvSpPr txBox="1"/>
          <p:nvPr/>
        </p:nvSpPr>
        <p:spPr>
          <a:xfrm>
            <a:off x="627435" y="4317121"/>
            <a:ext cx="7889130" cy="1754326"/>
          </a:xfrm>
          <a:prstGeom prst="rect">
            <a:avLst/>
          </a:prstGeom>
          <a:noFill/>
        </p:spPr>
        <p:txBody>
          <a:bodyPr wrap="square">
            <a:spAutoFit/>
          </a:bodyPr>
          <a:lstStyle/>
          <a:p>
            <a:pPr lvl="0"/>
            <a:r>
              <a:rPr lang="en-US" sz="5400" dirty="0">
                <a:latin typeface="Comic Sans MS" panose="030F0702030302020204" pitchFamily="66" charset="0"/>
                <a:ea typeface="Calibri" panose="020F0502020204030204" pitchFamily="34" charset="0"/>
                <a:cs typeface="Calibri" panose="020F0502020204030204" pitchFamily="34" charset="0"/>
              </a:rPr>
              <a:t>to have a strong effect on</a:t>
            </a:r>
            <a:endParaRPr kumimoji="0" lang="en-US" sz="5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4" name="Straight Connector 23" descr="orange line">
            <a:extLst>
              <a:ext uri="{FF2B5EF4-FFF2-40B4-BE49-F238E27FC236}">
                <a16:creationId xmlns:a16="http://schemas.microsoft.com/office/drawing/2014/main" id="{F3770E4A-0266-4A81-AE4F-086B4F03EC71}"/>
              </a:ext>
            </a:extLst>
          </p:cNvPr>
          <p:cNvCxnSpPr>
            <a:cxnSpLocks/>
          </p:cNvCxnSpPr>
          <p:nvPr/>
        </p:nvCxnSpPr>
        <p:spPr>
          <a:xfrm flipV="1">
            <a:off x="6259560" y="2900085"/>
            <a:ext cx="1575881" cy="16959"/>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AD91A68-D3B0-4659-AD59-7B97B4F26E21}"/>
              </a:ext>
            </a:extLst>
          </p:cNvPr>
          <p:cNvSpPr txBox="1"/>
          <p:nvPr/>
        </p:nvSpPr>
        <p:spPr>
          <a:xfrm>
            <a:off x="660184" y="3767890"/>
            <a:ext cx="7860667" cy="2800767"/>
          </a:xfrm>
          <a:prstGeom prst="rect">
            <a:avLst/>
          </a:prstGeom>
          <a:noFill/>
        </p:spPr>
        <p:txBody>
          <a:bodyPr wrap="square">
            <a:spAutoFit/>
          </a:bodyPr>
          <a:lstStyle/>
          <a:p>
            <a:pPr lvl="0"/>
            <a:r>
              <a:rPr lang="en-US" sz="4400" dirty="0">
                <a:latin typeface="Comic Sans MS" panose="030F0702030302020204" pitchFamily="66" charset="0"/>
                <a:ea typeface="Calibri" panose="020F0502020204030204" pitchFamily="34" charset="0"/>
                <a:cs typeface="Calibri" panose="020F0502020204030204" pitchFamily="34" charset="0"/>
              </a:rPr>
              <a:t>a general principle or set of principles that explains facts or events of the natural world</a:t>
            </a:r>
            <a:endParaRPr kumimoji="0" lang="en-US" sz="4400" b="0" i="0" u="none" strike="noStrike" kern="1200" cap="none" spc="0" normalizeH="0" baseline="0" noProof="0" dirty="0">
              <a:ln>
                <a:noFill/>
              </a:ln>
              <a:solidFill>
                <a:prstClr val="black"/>
              </a:solidFill>
              <a:effectLst/>
              <a:uLnTx/>
              <a:uFillTx/>
              <a:latin typeface="Calibri"/>
            </a:endParaRPr>
          </a:p>
        </p:txBody>
      </p:sp>
      <p:cxnSp>
        <p:nvCxnSpPr>
          <p:cNvPr id="26" name="Straight Connector 25" descr="orange line">
            <a:extLst>
              <a:ext uri="{FF2B5EF4-FFF2-40B4-BE49-F238E27FC236}">
                <a16:creationId xmlns:a16="http://schemas.microsoft.com/office/drawing/2014/main" id="{3D836C6F-D816-4ED6-86BF-8A5D6C68C735}"/>
              </a:ext>
            </a:extLst>
          </p:cNvPr>
          <p:cNvCxnSpPr>
            <a:cxnSpLocks/>
          </p:cNvCxnSpPr>
          <p:nvPr/>
        </p:nvCxnSpPr>
        <p:spPr>
          <a:xfrm flipV="1">
            <a:off x="6147881" y="2179741"/>
            <a:ext cx="1575881" cy="16959"/>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9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12"/>
                                        </p:tgtEl>
                                        <p:attrNameLst>
                                          <p:attrName>ppt_x</p:attrName>
                                        </p:attrNameLst>
                                      </p:cBhvr>
                                      <p:tavLst>
                                        <p:tav tm="0">
                                          <p:val>
                                            <p:strVal val="ppt_x"/>
                                          </p:val>
                                        </p:tav>
                                        <p:tav tm="100000">
                                          <p:val>
                                            <p:strVal val="ppt_x"/>
                                          </p:val>
                                        </p:tav>
                                      </p:tavLst>
                                    </p:anim>
                                    <p:anim calcmode="lin" valueType="num">
                                      <p:cBhvr additive="base">
                                        <p:cTn id="55" dur="500"/>
                                        <p:tgtEl>
                                          <p:spTgt spid="12"/>
                                        </p:tgtEl>
                                        <p:attrNameLst>
                                          <p:attrName>ppt_y</p:attrName>
                                        </p:attrNameLst>
                                      </p:cBhvr>
                                      <p:tavLst>
                                        <p:tav tm="0">
                                          <p:val>
                                            <p:strVal val="ppt_y"/>
                                          </p:val>
                                        </p:tav>
                                        <p:tav tm="100000">
                                          <p:val>
                                            <p:strVal val="1+ppt_h/2"/>
                                          </p:val>
                                        </p:tav>
                                      </p:tavLst>
                                    </p:anim>
                                    <p:set>
                                      <p:cBhvr>
                                        <p:cTn id="56" dur="1" fill="hold">
                                          <p:stCondLst>
                                            <p:cond delay="499"/>
                                          </p:stCondLst>
                                        </p:cTn>
                                        <p:tgtEl>
                                          <p:spTgt spid="1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16"/>
                                        </p:tgtEl>
                                        <p:attrNameLst>
                                          <p:attrName>ppt_x</p:attrName>
                                        </p:attrNameLst>
                                      </p:cBhvr>
                                      <p:tavLst>
                                        <p:tav tm="0">
                                          <p:val>
                                            <p:strVal val="ppt_x"/>
                                          </p:val>
                                        </p:tav>
                                        <p:tav tm="100000">
                                          <p:val>
                                            <p:strVal val="ppt_x"/>
                                          </p:val>
                                        </p:tav>
                                      </p:tavLst>
                                    </p:anim>
                                    <p:anim calcmode="lin" valueType="num">
                                      <p:cBhvr additive="base">
                                        <p:cTn id="69" dur="500"/>
                                        <p:tgtEl>
                                          <p:spTgt spid="16"/>
                                        </p:tgtEl>
                                        <p:attrNameLst>
                                          <p:attrName>ppt_y</p:attrName>
                                        </p:attrNameLst>
                                      </p:cBhvr>
                                      <p:tavLst>
                                        <p:tav tm="0">
                                          <p:val>
                                            <p:strVal val="ppt_y"/>
                                          </p:val>
                                        </p:tav>
                                        <p:tav tm="100000">
                                          <p:val>
                                            <p:strVal val="1+ppt_h/2"/>
                                          </p:val>
                                        </p:tav>
                                      </p:tavLst>
                                    </p:anim>
                                    <p:set>
                                      <p:cBhvr>
                                        <p:cTn id="70" dur="1" fill="hold">
                                          <p:stCondLst>
                                            <p:cond delay="499"/>
                                          </p:stCondLst>
                                        </p:cTn>
                                        <p:tgtEl>
                                          <p:spTgt spid="16"/>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xit" presetSubtype="4" fill="hold" grpId="1" nodeType="clickEffect">
                                  <p:stCondLst>
                                    <p:cond delay="0"/>
                                  </p:stCondLst>
                                  <p:childTnLst>
                                    <p:anim calcmode="lin" valueType="num">
                                      <p:cBhvr additive="base">
                                        <p:cTn id="82" dur="500"/>
                                        <p:tgtEl>
                                          <p:spTgt spid="19"/>
                                        </p:tgtEl>
                                        <p:attrNameLst>
                                          <p:attrName>ppt_x</p:attrName>
                                        </p:attrNameLst>
                                      </p:cBhvr>
                                      <p:tavLst>
                                        <p:tav tm="0">
                                          <p:val>
                                            <p:strVal val="ppt_x"/>
                                          </p:val>
                                        </p:tav>
                                        <p:tav tm="100000">
                                          <p:val>
                                            <p:strVal val="ppt_x"/>
                                          </p:val>
                                        </p:tav>
                                      </p:tavLst>
                                    </p:anim>
                                    <p:anim calcmode="lin" valueType="num">
                                      <p:cBhvr additive="base">
                                        <p:cTn id="83" dur="500"/>
                                        <p:tgtEl>
                                          <p:spTgt spid="19"/>
                                        </p:tgtEl>
                                        <p:attrNameLst>
                                          <p:attrName>ppt_y</p:attrName>
                                        </p:attrNameLst>
                                      </p:cBhvr>
                                      <p:tavLst>
                                        <p:tav tm="0">
                                          <p:val>
                                            <p:strVal val="ppt_y"/>
                                          </p:val>
                                        </p:tav>
                                        <p:tav tm="100000">
                                          <p:val>
                                            <p:strVal val="1+ppt_h/2"/>
                                          </p:val>
                                        </p:tav>
                                      </p:tavLst>
                                    </p:anim>
                                    <p:set>
                                      <p:cBhvr>
                                        <p:cTn id="84" dur="1" fill="hold">
                                          <p:stCondLst>
                                            <p:cond delay="499"/>
                                          </p:stCondLst>
                                        </p:cTn>
                                        <p:tgtEl>
                                          <p:spTgt spid="19"/>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21"/>
                                        </p:tgtEl>
                                        <p:attrNameLst>
                                          <p:attrName>ppt_x</p:attrName>
                                        </p:attrNameLst>
                                      </p:cBhvr>
                                      <p:tavLst>
                                        <p:tav tm="0">
                                          <p:val>
                                            <p:strVal val="ppt_x"/>
                                          </p:val>
                                        </p:tav>
                                        <p:tav tm="100000">
                                          <p:val>
                                            <p:strVal val="ppt_x"/>
                                          </p:val>
                                        </p:tav>
                                      </p:tavLst>
                                    </p:anim>
                                    <p:anim calcmode="lin" valueType="num">
                                      <p:cBhvr additive="base">
                                        <p:cTn id="97" dur="500"/>
                                        <p:tgtEl>
                                          <p:spTgt spid="21"/>
                                        </p:tgtEl>
                                        <p:attrNameLst>
                                          <p:attrName>ppt_y</p:attrName>
                                        </p:attrNameLst>
                                      </p:cBhvr>
                                      <p:tavLst>
                                        <p:tav tm="0">
                                          <p:val>
                                            <p:strVal val="ppt_y"/>
                                          </p:val>
                                        </p:tav>
                                        <p:tav tm="100000">
                                          <p:val>
                                            <p:strVal val="1+ppt_h/2"/>
                                          </p:val>
                                        </p:tav>
                                      </p:tavLst>
                                    </p:anim>
                                    <p:set>
                                      <p:cBhvr>
                                        <p:cTn id="98" dur="1" fill="hold">
                                          <p:stCondLst>
                                            <p:cond delay="499"/>
                                          </p:stCondLst>
                                        </p:cTn>
                                        <p:tgtEl>
                                          <p:spTgt spid="21"/>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2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500" fill="hold"/>
                                        <p:tgtEl>
                                          <p:spTgt spid="23"/>
                                        </p:tgtEl>
                                        <p:attrNameLst>
                                          <p:attrName>ppt_x</p:attrName>
                                        </p:attrNameLst>
                                      </p:cBhvr>
                                      <p:tavLst>
                                        <p:tav tm="0">
                                          <p:val>
                                            <p:strVal val="#ppt_x"/>
                                          </p:val>
                                        </p:tav>
                                        <p:tav tm="100000">
                                          <p:val>
                                            <p:strVal val="#ppt_x"/>
                                          </p:val>
                                        </p:tav>
                                      </p:tavLst>
                                    </p:anim>
                                    <p:anim calcmode="lin" valueType="num">
                                      <p:cBhvr additive="base">
                                        <p:cTn id="10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1" nodeType="clickEffect">
                                  <p:stCondLst>
                                    <p:cond delay="0"/>
                                  </p:stCondLst>
                                  <p:childTnLst>
                                    <p:anim calcmode="lin" valueType="num">
                                      <p:cBhvr additive="base">
                                        <p:cTn id="110" dur="500"/>
                                        <p:tgtEl>
                                          <p:spTgt spid="23"/>
                                        </p:tgtEl>
                                        <p:attrNameLst>
                                          <p:attrName>ppt_x</p:attrName>
                                        </p:attrNameLst>
                                      </p:cBhvr>
                                      <p:tavLst>
                                        <p:tav tm="0">
                                          <p:val>
                                            <p:strVal val="ppt_x"/>
                                          </p:val>
                                        </p:tav>
                                        <p:tav tm="100000">
                                          <p:val>
                                            <p:strVal val="ppt_x"/>
                                          </p:val>
                                        </p:tav>
                                      </p:tavLst>
                                    </p:anim>
                                    <p:anim calcmode="lin" valueType="num">
                                      <p:cBhvr additive="base">
                                        <p:cTn id="111" dur="500"/>
                                        <p:tgtEl>
                                          <p:spTgt spid="23"/>
                                        </p:tgtEl>
                                        <p:attrNameLst>
                                          <p:attrName>ppt_y</p:attrName>
                                        </p:attrNameLst>
                                      </p:cBhvr>
                                      <p:tavLst>
                                        <p:tav tm="0">
                                          <p:val>
                                            <p:strVal val="ppt_y"/>
                                          </p:val>
                                        </p:tav>
                                        <p:tav tm="100000">
                                          <p:val>
                                            <p:strVal val="1+ppt_h/2"/>
                                          </p:val>
                                        </p:tav>
                                      </p:tavLst>
                                    </p:anim>
                                    <p:set>
                                      <p:cBhvr>
                                        <p:cTn id="112" dur="1" fill="hold">
                                          <p:stCondLst>
                                            <p:cond delay="499"/>
                                          </p:stCondLst>
                                        </p:cTn>
                                        <p:tgtEl>
                                          <p:spTgt spid="23"/>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additive="base">
                                        <p:cTn id="119" dur="500" fill="hold"/>
                                        <p:tgtEl>
                                          <p:spTgt spid="25"/>
                                        </p:tgtEl>
                                        <p:attrNameLst>
                                          <p:attrName>ppt_x</p:attrName>
                                        </p:attrNameLst>
                                      </p:cBhvr>
                                      <p:tavLst>
                                        <p:tav tm="0">
                                          <p:val>
                                            <p:strVal val="#ppt_x"/>
                                          </p:val>
                                        </p:tav>
                                        <p:tav tm="100000">
                                          <p:val>
                                            <p:strVal val="#ppt_x"/>
                                          </p:val>
                                        </p:tav>
                                      </p:tavLst>
                                    </p:anim>
                                    <p:anim calcmode="lin" valueType="num">
                                      <p:cBhvr additive="base">
                                        <p:cTn id="1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0" grpId="0"/>
      <p:bldP spid="12" grpId="0"/>
      <p:bldP spid="12" grpId="1"/>
      <p:bldP spid="16" grpId="0"/>
      <p:bldP spid="16" grpId="1"/>
      <p:bldP spid="19" grpId="0"/>
      <p:bldP spid="19" grpId="1"/>
      <p:bldP spid="21" grpId="0"/>
      <p:bldP spid="21" grpId="1"/>
      <p:bldP spid="23" grpId="0"/>
      <p:bldP spid="23" grpId="1"/>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10793</TotalTime>
  <Words>2453</Words>
  <Application>Microsoft Office PowerPoint</Application>
  <PresentationFormat>On-screen Show (4:3)</PresentationFormat>
  <Paragraphs>167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Comic Sans MS</vt:lpstr>
      <vt:lpstr>Roboto</vt:lpstr>
      <vt:lpstr>Office Theme</vt:lpstr>
      <vt:lpstr>Electricity</vt:lpstr>
      <vt:lpstr>Energy to Change y to i Review </vt:lpstr>
      <vt:lpstr> Flip the Switch Changing y to i Practice </vt:lpstr>
      <vt:lpstr> Plug Into Changing y to i Practice </vt:lpstr>
      <vt:lpstr> Current of Changing y to i Practice  </vt:lpstr>
      <vt:lpstr>  Charged Up for a Changing y to i Practice  </vt:lpstr>
      <vt:lpstr> Wired Formal and Informal Language Review </vt:lpstr>
      <vt:lpstr> Light Up Informal and Formal Language Practice </vt:lpstr>
      <vt:lpstr>A Volt of Vocabulary</vt:lpstr>
      <vt:lpstr>Movement of Main Idea and Details</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Richard Harstead</cp:lastModifiedBy>
  <cp:revision>221</cp:revision>
  <dcterms:created xsi:type="dcterms:W3CDTF">2012-04-20T18:25:02Z</dcterms:created>
  <dcterms:modified xsi:type="dcterms:W3CDTF">2021-12-08T14:16:02Z</dcterms:modified>
</cp:coreProperties>
</file>