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44" r:id="rId2"/>
    <p:sldId id="353" r:id="rId3"/>
    <p:sldId id="354" r:id="rId4"/>
    <p:sldId id="355" r:id="rId5"/>
    <p:sldId id="356" r:id="rId6"/>
    <p:sldId id="357" r:id="rId7"/>
    <p:sldId id="358" r:id="rId8"/>
    <p:sldId id="359" r:id="rId9"/>
    <p:sldId id="352" r:id="rId10"/>
  </p:sldIdLst>
  <p:sldSz cx="9144000" cy="6858000" type="screen4x3"/>
  <p:notesSz cx="6858000" cy="9144000"/>
  <p:custDataLst>
    <p:tags r:id="rId1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54990" autoAdjust="0"/>
  </p:normalViewPr>
  <p:slideViewPr>
    <p:cSldViewPr snapToGrid="0" snapToObjects="1">
      <p:cViewPr varScale="1">
        <p:scale>
          <a:sx n="36" d="100"/>
          <a:sy n="36" d="100"/>
        </p:scale>
        <p:origin x="2388" y="5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12/6/2021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omic Sans MS" panose="030F0702030302020204" pitchFamily="66" charset="0"/>
                <a:ea typeface="Calibri" panose="020F0502020204030204" pitchFamily="34" charset="0"/>
                <a:cs typeface="Calibri" panose="020F0502020204030204" pitchFamily="34" charset="0"/>
              </a:rPr>
              <a:t>Say, “Let’s get things rolling with a review. We will review double consonants, analogies, our vocabulary words, and find the main idea and details of the story </a:t>
            </a:r>
            <a:r>
              <a:rPr lang="en-US" sz="1200" u="sng" dirty="0">
                <a:effectLst/>
                <a:latin typeface="Comic Sans MS" panose="030F0702030302020204" pitchFamily="66" charset="0"/>
                <a:ea typeface="Calibri" panose="020F0502020204030204" pitchFamily="34" charset="0"/>
                <a:cs typeface="Calibri" panose="020F0502020204030204" pitchFamily="34" charset="0"/>
              </a:rPr>
              <a:t>The Wheel.”</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374968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“Today we are going to review the rabbit rule for double consonants.”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“What is the rabbit rule? “ Say, “What is the rabbit rule?” Click to show the definition. Say, “In a two-syllable word, if the first syllable has a short vowel with only one consonant sound between the next vowel, you can double the consonant.”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rabbit picture. Say, “What is this?” Wait for the student to answer. Say, yes, it is a rabbit. Give me a thumbs up if you hear a short vowel in the first syllable.” Wait for the student to give a thumbs up. Click to show the thumbs up icon. Click for it to disappear. Say, “Give me a thumbs up if you hear one consonant between the first vowel and the second vowel.” Wait for the student to give a thumbs up. Click to show the thumbs up icon. Say, “Then you double the middle consonant.” Click to show the word rabbit. Say, “Let’s practice! You will need a whiteboard and whiteboard marker or a piece of paper and a pencil. If you do not have one, please get it now.”</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353105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“Now we are going to divide and write the syllables of words with double consonants. I will show you a word, then you will need to divide it, and then write each syllable. Watch, I will do the first one for you.”</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happy. Say, “the word is happy.” Click to show the word divided – hap/</a:t>
            </a:r>
            <a:r>
              <a:rPr lang="en-US" sz="1800" dirty="0" err="1">
                <a:effectLst/>
                <a:latin typeface="Comic Sans MS" panose="030F0702030302020204" pitchFamily="66" charset="0"/>
                <a:ea typeface="Calibri" panose="020F0502020204030204" pitchFamily="34" charset="0"/>
                <a:cs typeface="Calibri" panose="020F0502020204030204" pitchFamily="34" charset="0"/>
              </a:rPr>
              <a:t>py</a:t>
            </a:r>
            <a:r>
              <a:rPr lang="en-US" sz="1800" dirty="0">
                <a:effectLst/>
                <a:latin typeface="Comic Sans MS" panose="030F0702030302020204" pitchFamily="66" charset="0"/>
                <a:ea typeface="Calibri" panose="020F0502020204030204" pitchFamily="34" charset="0"/>
                <a:cs typeface="Calibri" panose="020F0502020204030204" pitchFamily="34" charset="0"/>
              </a:rPr>
              <a:t>. Say, “you divide the word into 2 syllables by putting a line between the 2 p’s.” Click to show hap. Say, “ hap is the 1</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syllable.” Click to show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py</a:t>
            </a:r>
            <a:r>
              <a:rPr lang="en-US" sz="1800" dirty="0">
                <a:effectLst/>
                <a:latin typeface="Comic Sans MS" panose="030F0702030302020204" pitchFamily="66" charset="0"/>
                <a:ea typeface="Calibri" panose="020F0502020204030204" pitchFamily="34" charset="0"/>
                <a:cs typeface="Calibri" panose="020F0502020204030204" pitchFamily="34" charset="0"/>
              </a:rPr>
              <a:t>. Say,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py</a:t>
            </a:r>
            <a:r>
              <a:rPr lang="en-US" sz="1800" dirty="0">
                <a:effectLst/>
                <a:latin typeface="Comic Sans MS" panose="030F0702030302020204" pitchFamily="66" charset="0"/>
                <a:ea typeface="Calibri" panose="020F0502020204030204" pitchFamily="34" charset="0"/>
                <a:cs typeface="Calibri" panose="020F0502020204030204" pitchFamily="34" charset="0"/>
              </a:rPr>
              <a:t> is the 2</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nd</a:t>
            </a:r>
            <a:r>
              <a:rPr lang="en-US" sz="1800" dirty="0">
                <a:effectLst/>
                <a:latin typeface="Comic Sans MS" panose="030F0702030302020204" pitchFamily="66" charset="0"/>
                <a:ea typeface="Calibri" panose="020F0502020204030204" pitchFamily="34" charset="0"/>
                <a:cs typeface="Calibri" panose="020F0502020204030204" pitchFamily="34" charset="0"/>
              </a:rPr>
              <a:t> syllable.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kitten. Say, “Divide the word, write the 1</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syllable and the 2</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nd</a:t>
            </a:r>
            <a:r>
              <a:rPr lang="en-US" sz="1800" dirty="0">
                <a:effectLst/>
                <a:latin typeface="Comic Sans MS" panose="030F0702030302020204" pitchFamily="66" charset="0"/>
                <a:ea typeface="Calibri" panose="020F0502020204030204" pitchFamily="34" charset="0"/>
                <a:cs typeface="Calibri" panose="020F0502020204030204" pitchFamily="34" charset="0"/>
              </a:rPr>
              <a:t> syllable, then hold it up for me to see.” Wait for the student to respond. Click to show the answer.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silly. Say, “Divide the word, write the 1</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syllable and the 2</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nd</a:t>
            </a:r>
            <a:r>
              <a:rPr lang="en-US" sz="1800" dirty="0">
                <a:effectLst/>
                <a:latin typeface="Comic Sans MS" panose="030F0702030302020204" pitchFamily="66" charset="0"/>
                <a:ea typeface="Calibri" panose="020F0502020204030204" pitchFamily="34" charset="0"/>
                <a:cs typeface="Calibri" panose="020F0502020204030204" pitchFamily="34" charset="0"/>
              </a:rPr>
              <a:t> syllable, then hold it up for me to see.” Wait for the student to respond. Click to show the answer.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ladder. Say, “Divide the word, write the 1</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syllable and the 2</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nd</a:t>
            </a:r>
            <a:r>
              <a:rPr lang="en-US" sz="1800" dirty="0">
                <a:effectLst/>
                <a:latin typeface="Comic Sans MS" panose="030F0702030302020204" pitchFamily="66" charset="0"/>
                <a:ea typeface="Calibri" panose="020F0502020204030204" pitchFamily="34" charset="0"/>
                <a:cs typeface="Calibri" panose="020F0502020204030204" pitchFamily="34" charset="0"/>
              </a:rPr>
              <a:t> syllable, then hold it up for me to see.” Wait for the student to respond. Click to show the answer.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supper. Say, “Divide the word, write the 1</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syllable and the 2</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nd</a:t>
            </a:r>
            <a:r>
              <a:rPr lang="en-US" sz="1800" dirty="0">
                <a:effectLst/>
                <a:latin typeface="Comic Sans MS" panose="030F0702030302020204" pitchFamily="66" charset="0"/>
                <a:ea typeface="Calibri" panose="020F0502020204030204" pitchFamily="34" charset="0"/>
                <a:cs typeface="Calibri" panose="020F0502020204030204" pitchFamily="34" charset="0"/>
              </a:rPr>
              <a:t> syllable, then hold it up for me to see.” Wait for the student to respond. Click to show the answer.</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2520594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“Today we are going to learn about analogies.”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analogies and the definition. Say, “an analogy compares two things that are alike in some way.”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for the table and word choices to appear. Say, “I am going to show you an analogy and you need to choose the correct word that completes the analogy.”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phrase “bird is to fly as fish is to”. Say, “bird is to fly as fish is to.” Wait for the student to answer. Click to have swim move into the box next to the phrase.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phrase “sky is to blue as grass is to”. Say, “sky is to blue as grass is to.” Wait for the student to answer. Click to have green move into the box next to the phrase.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phrase “dog is to bark as cat is to”. Say, “dog is to bark as cat is to.” Wait for the student to answer. Click to have meow move into the box next to the phrase.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phrase “ink is to pen as lead is to”. Say, “ink is to pen as lead is to.” Wait for the student to answer. Click to have pencil move into the box next to the phrase.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phrase “4 is to 8 as 5 is to”. Say, “4 is to 8 as 5 is to.” Wait for the student to answer. Click to have 10 move into the box next to the phrase.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333289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“Today we are going to practice our vocabulary words. First, let’s go over the words and definitions.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steer and the definition. Say, “steer is to direct the course or the course of”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ancient and the definition. Say, “ancient is of or relating to a period of time long past”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invention and the definition. Say, “invention is something thought up or created”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reverse and the definition. Say, “reverse is bringing about backward movement”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function and the definition. Say, “function is the particular purpose for which something is used”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enable and the definition. Say, “enable is to make able”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077653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“Now that we reviewed the definitions of our vocabulary words, let’s practice identifying synonyms and antonyms of those words. I will show you the vocabulary word and another word. You need to tell me whether it is a synonym or an antonym of the vocabulary word. Remember a synonym means the same and an antonym means the opposite.”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words function and purpose. Say, “Are these 2 words synonyms or antonyms?” Wait for the student to respond. Click to show the synonym circled. Say, “yes, function and purpose are synonyms.”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words ancient and past. Say, “Are these 2 words synonyms or antonyms?” Wait for the student to respond. Click to show the synonym circle. Say, “yes, ancient and past are synonyms.”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words steer and follow. Say, “Are these 2 words synonyms or antonyms?” Wait for the student to respond. Click to show the antonym circle. Say, “yes, steer and follow are antonyms.”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words reverse and forward. Say, “Are these 2 words synonyms or antonyms?” Wait for the student to respond. Click to show the antonym circle. Say, “yes, reverse and forward are antonyms.”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words enable and allow. Say, “Are these 2 words synonyms or antonyms?” Wait for the student to respond. Click to show the synonym circle. Say, “yes, enable and allow are synonyms.”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words invention and creation. Say, “Are these 2 words synonyms or antonyms?” Wait for the student to respond. Click to show the synonym circle. Say, “yes, invention and creation are synonyms.”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84022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“Today we are going to review text features and see if we can find them in the text you read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Wheel</a:t>
            </a:r>
            <a:r>
              <a:rPr lang="en-US" sz="1800" b="1" dirty="0">
                <a:effectLst/>
                <a:latin typeface="Comic Sans MS" panose="030F0702030302020204" pitchFamily="66" charset="0"/>
                <a:ea typeface="Calibri" panose="020F0502020204030204" pitchFamily="34" charset="0"/>
                <a:cs typeface="Calibri" panose="020F0502020204030204" pitchFamily="34" charset="0"/>
              </a:rPr>
              <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keywords and the definition. Say, “keywords are words in the text that are important. They can be </a:t>
            </a:r>
            <a:r>
              <a:rPr lang="en-US" sz="1800" b="1" dirty="0">
                <a:effectLst/>
                <a:latin typeface="Comic Sans MS" panose="030F0702030302020204" pitchFamily="66" charset="0"/>
                <a:ea typeface="Calibri" panose="020F0502020204030204" pitchFamily="34" charset="0"/>
                <a:cs typeface="Calibri" panose="020F0502020204030204" pitchFamily="34" charset="0"/>
              </a:rPr>
              <a:t>bold</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r>
              <a:rPr lang="en-US" sz="1800" i="1" dirty="0">
                <a:effectLst/>
                <a:latin typeface="Comic Sans MS" panose="030F0702030302020204" pitchFamily="66" charset="0"/>
                <a:ea typeface="Calibri" panose="020F0502020204030204" pitchFamily="34" charset="0"/>
                <a:cs typeface="Calibri" panose="020F0502020204030204" pitchFamily="34" charset="0"/>
              </a:rPr>
              <a:t>italics</a:t>
            </a:r>
            <a:r>
              <a:rPr lang="en-US" sz="1800" dirty="0">
                <a:effectLst/>
                <a:latin typeface="Comic Sans MS" panose="030F0702030302020204" pitchFamily="66" charset="0"/>
                <a:ea typeface="Calibri" panose="020F0502020204030204" pitchFamily="34" charset="0"/>
                <a:cs typeface="Calibri" panose="020F0502020204030204" pitchFamily="34" charset="0"/>
              </a:rPr>
              <a:t>, highlighted, or </a:t>
            </a:r>
            <a:r>
              <a:rPr lang="en-US" sz="1800" dirty="0">
                <a:solidFill>
                  <a:srgbClr val="0070C0"/>
                </a:solidFill>
                <a:effectLst/>
                <a:latin typeface="Comic Sans MS" panose="030F0702030302020204" pitchFamily="66" charset="0"/>
                <a:ea typeface="Calibri" panose="020F0502020204030204" pitchFamily="34" charset="0"/>
                <a:cs typeface="Calibri" panose="020F0502020204030204" pitchFamily="34" charset="0"/>
              </a:rPr>
              <a:t>color</a:t>
            </a:r>
            <a:r>
              <a:rPr lang="en-US" sz="1800" dirty="0">
                <a:effectLst/>
                <a:latin typeface="Comic Sans MS" panose="030F0702030302020204" pitchFamily="66" charset="0"/>
                <a:ea typeface="Calibri" panose="020F0502020204030204" pitchFamily="34" charset="0"/>
                <a:cs typeface="Calibri" panose="020F0502020204030204" pitchFamily="34" charset="0"/>
              </a:rPr>
              <a:t>.” Click to show a paragraph with the words highlighted. Say, “Look at this paragraph. (The chariots </a:t>
            </a:r>
            <a:r>
              <a:rPr lang="en-US" sz="1800" dirty="0">
                <a:effectLst/>
                <a:highlight>
                  <a:srgbClr val="FFFF00"/>
                </a:highlight>
                <a:latin typeface="Comic Sans MS" panose="030F0702030302020204" pitchFamily="66" charset="0"/>
                <a:ea typeface="Calibri" panose="020F0502020204030204" pitchFamily="34" charset="0"/>
                <a:cs typeface="Calibri" panose="020F0502020204030204" pitchFamily="34" charset="0"/>
              </a:rPr>
              <a:t>enabled</a:t>
            </a:r>
            <a:r>
              <a:rPr lang="en-US" sz="1800" dirty="0">
                <a:effectLst/>
                <a:latin typeface="Comic Sans MS" panose="030F0702030302020204" pitchFamily="66" charset="0"/>
                <a:ea typeface="Calibri" panose="020F0502020204030204" pitchFamily="34" charset="0"/>
                <a:cs typeface="Calibri" panose="020F0502020204030204" pitchFamily="34" charset="0"/>
              </a:rPr>
              <a:t> people to travel greater distances in a day. The carts could go forward and in </a:t>
            </a:r>
            <a:r>
              <a:rPr lang="en-US" sz="1800" dirty="0">
                <a:effectLst/>
                <a:highlight>
                  <a:srgbClr val="FFFF00"/>
                </a:highlight>
                <a:latin typeface="Comic Sans MS" panose="030F0702030302020204" pitchFamily="66" charset="0"/>
                <a:ea typeface="Calibri" panose="020F0502020204030204" pitchFamily="34" charset="0"/>
                <a:cs typeface="Calibri" panose="020F0502020204030204" pitchFamily="34" charset="0"/>
              </a:rPr>
              <a:t>reverse</a:t>
            </a:r>
            <a:r>
              <a:rPr lang="en-US" sz="1800" dirty="0">
                <a:effectLst/>
                <a:latin typeface="Comic Sans MS" panose="030F0702030302020204" pitchFamily="66" charset="0"/>
                <a:ea typeface="Calibri" panose="020F0502020204030204" pitchFamily="34" charset="0"/>
                <a:cs typeface="Calibri" panose="020F0502020204030204" pitchFamily="34" charset="0"/>
              </a:rPr>
              <a:t>.) Can you tell me what words you think are important?” Wait for the student to answer. Say, “yes, enabled and reverse are highlighted so they are important.” Click for it to disappear.</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photograph and the example. Say, “a photograph is a picture taken with a camera that shows how something looks in real life.”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illustration and the example. Say, “an illustration is a picture that has been drawn or painted to show how something looks.” Click for it to disappear.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page from the text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Wheel.  </a:t>
            </a:r>
            <a:r>
              <a:rPr lang="en-US" sz="1800" dirty="0">
                <a:effectLst/>
                <a:latin typeface="Comic Sans MS" panose="030F0702030302020204" pitchFamily="66" charset="0"/>
                <a:ea typeface="Calibri" panose="020F0502020204030204" pitchFamily="34" charset="0"/>
                <a:cs typeface="Calibri" panose="020F0502020204030204" pitchFamily="34" charset="0"/>
              </a:rPr>
              <a:t>Say, “What text features do you see on this page?” Wait for the student to answer. Say, “yes, it is an illustration.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page from the text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Wheel.  </a:t>
            </a:r>
            <a:r>
              <a:rPr lang="en-US" sz="1800" dirty="0">
                <a:effectLst/>
                <a:latin typeface="Comic Sans MS" panose="030F0702030302020204" pitchFamily="66" charset="0"/>
                <a:ea typeface="Calibri" panose="020F0502020204030204" pitchFamily="34" charset="0"/>
                <a:cs typeface="Calibri" panose="020F0502020204030204" pitchFamily="34" charset="0"/>
              </a:rPr>
              <a:t>Say, “What text features do you see on this page?” Wait for the student to answer. Say, “yes, there is a keyword and a photo.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page from the text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Wheel.  </a:t>
            </a:r>
            <a:r>
              <a:rPr lang="en-US" sz="1800" dirty="0">
                <a:effectLst/>
                <a:latin typeface="Comic Sans MS" panose="030F0702030302020204" pitchFamily="66" charset="0"/>
                <a:ea typeface="Calibri" panose="020F0502020204030204" pitchFamily="34" charset="0"/>
                <a:cs typeface="Calibri" panose="020F0502020204030204" pitchFamily="34" charset="0"/>
              </a:rPr>
              <a:t>Say, “What text features do you see on this page?” Wait for the student to answer. Say, “yes, there are 2 keywords and an illustration.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2087707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picture of the wheel.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week you read the story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Wheel</a:t>
            </a:r>
            <a:r>
              <a:rPr lang="en-US" sz="1800" dirty="0">
                <a:effectLst/>
                <a:latin typeface="Comic Sans MS" panose="030F0702030302020204" pitchFamily="66" charset="0"/>
                <a:ea typeface="Calibri" panose="020F0502020204030204" pitchFamily="34" charset="0"/>
                <a:cs typeface="Calibri" panose="020F0502020204030204" pitchFamily="34" charset="0"/>
              </a:rPr>
              <a:t>. This story is a non-fiction story. Do you remember what the main idea and details are of a story?” Wait for the student to answer. Say, “Correct, the main idea is what the story is mostly about, and the details support the main idea.”</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the main idea of this story? (The main idea of the story is we are learning about the wheel)</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are some details that explain more about the main idea?” (There are many details in this text. The student should name at least 2 or 3)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Here are some examples of details from the text: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omic Sans MS" panose="030F0702030302020204" pitchFamily="66" charset="0"/>
                <a:ea typeface="Calibri" panose="020F0502020204030204" pitchFamily="34" charset="0"/>
                <a:cs typeface="Calibri" panose="020F0502020204030204" pitchFamily="34" charset="0"/>
              </a:rPr>
              <a:t>Scientists believe that some of the first wheels were used to make pottery about 5,000 years ago.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omic Sans MS" panose="030F0702030302020204" pitchFamily="66" charset="0"/>
                <a:ea typeface="Calibri" panose="020F0502020204030204" pitchFamily="34" charset="0"/>
                <a:cs typeface="Calibri" panose="020F0502020204030204" pitchFamily="34" charset="0"/>
              </a:rPr>
              <a:t>Early wheels did not look like wheels we use today. They looked like large logs.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1800" dirty="0">
                <a:effectLst/>
                <a:latin typeface="Comic Sans MS" panose="030F0702030302020204" pitchFamily="66" charset="0"/>
                <a:ea typeface="Calibri" panose="020F0502020204030204" pitchFamily="34" charset="0"/>
                <a:cs typeface="Calibri" panose="020F0502020204030204" pitchFamily="34" charset="0"/>
              </a:rPr>
              <a:t>In the early carts, one wheel was attached to each end of an axle. Over time, people learned to make lighter wheels. They built wheels with a hub, spokes, and a rim.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1800" dirty="0">
                <a:effectLst/>
                <a:latin typeface="Comic Sans MS" panose="030F0702030302020204" pitchFamily="66" charset="0"/>
                <a:ea typeface="Calibri" panose="020F0502020204030204" pitchFamily="34" charset="0"/>
                <a:cs typeface="Calibri" panose="020F0502020204030204" pitchFamily="34" charset="0"/>
              </a:rPr>
              <a:t>Chariots enabled people to travel greater distances in a day. The carts could go forward and in reverse.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1999890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a:xfrm>
            <a:off x="773723" y="1216025"/>
            <a:ext cx="7772400" cy="1470025"/>
          </a:xfrm>
        </p:spPr>
        <p:txBody>
          <a:bodyPr>
            <a:normAutofit/>
          </a:bodyPr>
          <a:lstStyle/>
          <a:p>
            <a:r>
              <a:rPr lang="en-US" sz="6000" b="1" dirty="0">
                <a:effectLst/>
                <a:latin typeface="Comic Sans MS" panose="030F0702030302020204" pitchFamily="66" charset="0"/>
                <a:ea typeface="Calibri" panose="020F0502020204030204" pitchFamily="34" charset="0"/>
                <a:cs typeface="Calibri" panose="020F0502020204030204" pitchFamily="34" charset="0"/>
              </a:rPr>
              <a:t>Rolling Objects</a:t>
            </a:r>
            <a:endParaRPr lang="en-US" sz="6000" dirty="0">
              <a:latin typeface="Comic Sans MS" panose="030F0902030302020204" pitchFamily="66" charset="0"/>
            </a:endParaRPr>
          </a:p>
        </p:txBody>
      </p:sp>
      <p:sp>
        <p:nvSpPr>
          <p:cNvPr id="4" name="Subtitle 2">
            <a:extLst>
              <a:ext uri="{FF2B5EF4-FFF2-40B4-BE49-F238E27FC236}">
                <a16:creationId xmlns:a16="http://schemas.microsoft.com/office/drawing/2014/main" id="{67E68F0C-9294-4437-854A-A402A9D71198}"/>
              </a:ext>
            </a:extLst>
          </p:cNvPr>
          <p:cNvSpPr>
            <a:spLocks noGrp="1"/>
          </p:cNvSpPr>
          <p:nvPr>
            <p:ph type="subTitle" idx="1"/>
          </p:nvPr>
        </p:nvSpPr>
        <p:spPr>
          <a:xfrm>
            <a:off x="685800" y="2778726"/>
            <a:ext cx="7948246" cy="1752600"/>
          </a:xfrm>
        </p:spPr>
        <p:txBody>
          <a:bodyPr>
            <a:normAutofit fontScale="92500" lnSpcReduction="20000"/>
          </a:bodyPr>
          <a:lstStyle/>
          <a:p>
            <a:pPr marL="0" marR="0">
              <a:lnSpc>
                <a:spcPct val="115000"/>
              </a:lnSpc>
              <a:spcBef>
                <a:spcPts val="0"/>
              </a:spcBef>
              <a:spcAft>
                <a:spcPts val="1000"/>
              </a:spcAft>
            </a:pPr>
            <a:r>
              <a:rPr lang="en-US" sz="6000" b="1" dirty="0">
                <a:effectLst/>
                <a:latin typeface="Comic Sans MS" panose="030F0702030302020204" pitchFamily="66" charset="0"/>
                <a:ea typeface="Calibri" panose="020F0502020204030204" pitchFamily="34" charset="0"/>
                <a:cs typeface="Calibri" panose="020F0502020204030204" pitchFamily="34" charset="0"/>
              </a:rPr>
              <a:t>Get Things Rolling with a Review</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855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9951B-37E5-4CF2-B7B3-0C5FCF3DAAD4}"/>
              </a:ext>
            </a:extLst>
          </p:cNvPr>
          <p:cNvSpPr>
            <a:spLocks noGrp="1"/>
          </p:cNvSpPr>
          <p:nvPr>
            <p:ph type="title"/>
          </p:nvPr>
        </p:nvSpPr>
        <p:spPr/>
        <p:txBody>
          <a:bodyPr>
            <a:normAutofit fontScale="90000"/>
          </a:bodyPr>
          <a:lstStyle/>
          <a:p>
            <a:pPr marL="0" marR="0">
              <a:lnSpc>
                <a:spcPct val="115000"/>
              </a:lnSpc>
              <a:spcBef>
                <a:spcPts val="0"/>
              </a:spcBef>
              <a:spcAft>
                <a:spcPts val="1000"/>
              </a:spcAft>
            </a:pPr>
            <a:br>
              <a:rPr lang="en-US" sz="4400" b="1" dirty="0">
                <a:effectLst/>
                <a:latin typeface="Comic Sans MS" panose="030F0702030302020204" pitchFamily="66" charset="0"/>
                <a:ea typeface="Calibri" panose="020F0502020204030204" pitchFamily="34" charset="0"/>
                <a:cs typeface="Calibri" panose="020F0502020204030204" pitchFamily="34" charset="0"/>
              </a:rPr>
            </a:br>
            <a:r>
              <a:rPr lang="en-US" sz="4400" b="1" dirty="0">
                <a:effectLst/>
                <a:latin typeface="Comic Sans MS" panose="030F0702030302020204" pitchFamily="66" charset="0"/>
                <a:ea typeface="Calibri" panose="020F0502020204030204" pitchFamily="34" charset="0"/>
                <a:cs typeface="Calibri" panose="020F0502020204030204" pitchFamily="34" charset="0"/>
              </a:rPr>
              <a:t>Spinning Double Consonant Review</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ADA6E862-D433-4BF9-8818-D7439F6D7270}"/>
              </a:ext>
            </a:extLst>
          </p:cNvPr>
          <p:cNvSpPr txBox="1"/>
          <p:nvPr/>
        </p:nvSpPr>
        <p:spPr>
          <a:xfrm>
            <a:off x="457200" y="1765579"/>
            <a:ext cx="8229600" cy="923330"/>
          </a:xfrm>
          <a:prstGeom prst="rect">
            <a:avLst/>
          </a:prstGeom>
          <a:noFill/>
        </p:spPr>
        <p:txBody>
          <a:bodyPr wrap="square">
            <a:spAutoFit/>
          </a:bodyPr>
          <a:lstStyle/>
          <a:p>
            <a:r>
              <a:rPr kumimoji="0" lang="en-US" sz="54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Calibri" panose="020F0502020204030204" pitchFamily="34" charset="0"/>
              </a:rPr>
              <a:t>What is the rabbit rule? </a:t>
            </a:r>
            <a:endParaRPr lang="en-US" sz="5400" dirty="0"/>
          </a:p>
        </p:txBody>
      </p:sp>
      <p:sp>
        <p:nvSpPr>
          <p:cNvPr id="6" name="TextBox 5">
            <a:extLst>
              <a:ext uri="{FF2B5EF4-FFF2-40B4-BE49-F238E27FC236}">
                <a16:creationId xmlns:a16="http://schemas.microsoft.com/office/drawing/2014/main" id="{A1A96805-D3DE-4ED5-9966-908AEA25C296}"/>
              </a:ext>
            </a:extLst>
          </p:cNvPr>
          <p:cNvSpPr txBox="1"/>
          <p:nvPr/>
        </p:nvSpPr>
        <p:spPr>
          <a:xfrm>
            <a:off x="284204" y="3084372"/>
            <a:ext cx="8575590" cy="3170099"/>
          </a:xfrm>
          <a:prstGeom prst="rect">
            <a:avLst/>
          </a:prstGeom>
          <a:noFill/>
        </p:spPr>
        <p:txBody>
          <a:bodyPr wrap="square">
            <a:spAutoFit/>
          </a:bodyPr>
          <a:lstStyle/>
          <a:p>
            <a:pPr algn="ctr"/>
            <a:r>
              <a:rPr lang="en-US" sz="4000" dirty="0">
                <a:effectLst/>
                <a:latin typeface="Comic Sans MS" panose="030F0702030302020204" pitchFamily="66" charset="0"/>
                <a:ea typeface="Calibri" panose="020F0502020204030204" pitchFamily="34" charset="0"/>
                <a:cs typeface="Calibri" panose="020F0502020204030204" pitchFamily="34" charset="0"/>
              </a:rPr>
              <a:t>In a two-syllable word, if the first syllable has a short vowel with only one consonant sound between the next vowel, you can double the consonant</a:t>
            </a:r>
            <a:endParaRPr lang="en-US" sz="4000" dirty="0"/>
          </a:p>
        </p:txBody>
      </p:sp>
      <p:pic>
        <p:nvPicPr>
          <p:cNvPr id="8" name="Graphic 7" descr="Rabbit with solid fill">
            <a:extLst>
              <a:ext uri="{FF2B5EF4-FFF2-40B4-BE49-F238E27FC236}">
                <a16:creationId xmlns:a16="http://schemas.microsoft.com/office/drawing/2014/main" id="{BDC30B69-DE8A-4060-8099-4D5F7FCDE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51470"/>
            <a:ext cx="4955060" cy="4955060"/>
          </a:xfrm>
          <a:prstGeom prst="rect">
            <a:avLst/>
          </a:prstGeom>
        </p:spPr>
      </p:pic>
      <p:pic>
        <p:nvPicPr>
          <p:cNvPr id="10" name="Graphic 9" descr="Thumbs up sign outline">
            <a:extLst>
              <a:ext uri="{FF2B5EF4-FFF2-40B4-BE49-F238E27FC236}">
                <a16:creationId xmlns:a16="http://schemas.microsoft.com/office/drawing/2014/main" id="{BC0CF6B0-53CD-4E8C-BB32-A03D44FF6C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6654" y="2317968"/>
            <a:ext cx="2928551" cy="2928551"/>
          </a:xfrm>
          <a:prstGeom prst="rect">
            <a:avLst/>
          </a:prstGeom>
        </p:spPr>
      </p:pic>
      <p:sp>
        <p:nvSpPr>
          <p:cNvPr id="11" name="TextBox 10">
            <a:extLst>
              <a:ext uri="{FF2B5EF4-FFF2-40B4-BE49-F238E27FC236}">
                <a16:creationId xmlns:a16="http://schemas.microsoft.com/office/drawing/2014/main" id="{1DE7146E-F34D-435E-81BC-53CB33D9643E}"/>
              </a:ext>
            </a:extLst>
          </p:cNvPr>
          <p:cNvSpPr txBox="1"/>
          <p:nvPr/>
        </p:nvSpPr>
        <p:spPr>
          <a:xfrm>
            <a:off x="1624913" y="5449326"/>
            <a:ext cx="5894173" cy="1200329"/>
          </a:xfrm>
          <a:prstGeom prst="rect">
            <a:avLst/>
          </a:prstGeom>
          <a:noFill/>
        </p:spPr>
        <p:txBody>
          <a:bodyPr wrap="square" rtlCol="0">
            <a:spAutoFit/>
          </a:bodyPr>
          <a:lstStyle/>
          <a:p>
            <a:pPr algn="ctr"/>
            <a:r>
              <a:rPr lang="en-US" sz="7200" dirty="0">
                <a:latin typeface="Comic Sans MS" panose="030F0702030302020204" pitchFamily="66" charset="0"/>
              </a:rPr>
              <a:t>rabbit</a:t>
            </a:r>
          </a:p>
        </p:txBody>
      </p:sp>
      <p:pic>
        <p:nvPicPr>
          <p:cNvPr id="12" name="Graphic 11" descr="Thumbs up sign outline">
            <a:extLst>
              <a:ext uri="{FF2B5EF4-FFF2-40B4-BE49-F238E27FC236}">
                <a16:creationId xmlns:a16="http://schemas.microsoft.com/office/drawing/2014/main" id="{DAB8F1CC-E9E4-407F-9592-9A7FFD0C3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6654" y="2317967"/>
            <a:ext cx="2928551" cy="2928551"/>
          </a:xfrm>
          <a:prstGeom prst="rect">
            <a:avLst/>
          </a:prstGeom>
        </p:spPr>
      </p:pic>
    </p:spTree>
    <p:extLst>
      <p:ext uri="{BB962C8B-B14F-4D97-AF65-F5344CB8AC3E}">
        <p14:creationId xmlns:p14="http://schemas.microsoft.com/office/powerpoint/2010/main" val="27085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6"/>
                                        </p:tgtEl>
                                        <p:attrNameLst>
                                          <p:attrName>ppt_x</p:attrName>
                                        </p:attrNameLst>
                                      </p:cBhvr>
                                      <p:tavLst>
                                        <p:tav tm="0">
                                          <p:val>
                                            <p:strVal val="ppt_x"/>
                                          </p:val>
                                        </p:tav>
                                        <p:tav tm="100000">
                                          <p:val>
                                            <p:strVal val="ppt_x"/>
                                          </p:val>
                                        </p:tav>
                                      </p:tavLst>
                                    </p:anim>
                                    <p:anim calcmode="lin" valueType="num">
                                      <p:cBhvr additive="base">
                                        <p:cTn id="23" dur="500"/>
                                        <p:tgtEl>
                                          <p:spTgt spid="6"/>
                                        </p:tgtEl>
                                        <p:attrNameLst>
                                          <p:attrName>ppt_y</p:attrName>
                                        </p:attrNameLst>
                                      </p:cBhvr>
                                      <p:tavLst>
                                        <p:tav tm="0">
                                          <p:val>
                                            <p:strVal val="ppt_y"/>
                                          </p:val>
                                        </p:tav>
                                        <p:tav tm="100000">
                                          <p:val>
                                            <p:strVal val="1+ppt_h/2"/>
                                          </p:val>
                                        </p:tav>
                                      </p:tavLst>
                                    </p:anim>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10"/>
                                        </p:tgtEl>
                                        <p:attrNameLst>
                                          <p:attrName>ppt_w</p:attrName>
                                        </p:attrNameLst>
                                      </p:cBhvr>
                                      <p:tavLst>
                                        <p:tav tm="0">
                                          <p:val>
                                            <p:strVal val="ppt_w"/>
                                          </p:val>
                                        </p:tav>
                                        <p:tav tm="100000">
                                          <p:val>
                                            <p:fltVal val="0"/>
                                          </p:val>
                                        </p:tav>
                                      </p:tavLst>
                                    </p:anim>
                                    <p:anim calcmode="lin" valueType="num">
                                      <p:cBhvr>
                                        <p:cTn id="43" dur="500"/>
                                        <p:tgtEl>
                                          <p:spTgt spid="10"/>
                                        </p:tgtEl>
                                        <p:attrNameLst>
                                          <p:attrName>ppt_h</p:attrName>
                                        </p:attrNameLst>
                                      </p:cBhvr>
                                      <p:tavLst>
                                        <p:tav tm="0">
                                          <p:val>
                                            <p:strVal val="ppt_h"/>
                                          </p:val>
                                        </p:tav>
                                        <p:tav tm="100000">
                                          <p:val>
                                            <p:fltVal val="0"/>
                                          </p:val>
                                        </p:tav>
                                      </p:tavLst>
                                    </p:anim>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9951B-37E5-4CF2-B7B3-0C5FCF3DAAD4}"/>
              </a:ext>
            </a:extLst>
          </p:cNvPr>
          <p:cNvSpPr>
            <a:spLocks noGrp="1"/>
          </p:cNvSpPr>
          <p:nvPr>
            <p:ph type="title"/>
          </p:nvPr>
        </p:nvSpPr>
        <p:spPr>
          <a:xfrm>
            <a:off x="457200" y="2789"/>
            <a:ext cx="8229600" cy="1143000"/>
          </a:xfrm>
        </p:spPr>
        <p:txBody>
          <a:bodyPr/>
          <a:lstStyle/>
          <a:p>
            <a:r>
              <a:rPr lang="en-US" sz="4400" b="1" dirty="0">
                <a:effectLst/>
                <a:latin typeface="Comic Sans MS" panose="030F0702030302020204" pitchFamily="66" charset="0"/>
                <a:ea typeface="Calibri" panose="020F0502020204030204" pitchFamily="34" charset="0"/>
                <a:cs typeface="Calibri" panose="020F0502020204030204" pitchFamily="34" charset="0"/>
              </a:rPr>
              <a:t>Whirling Double Consonant </a:t>
            </a:r>
            <a:endParaRPr lang="en-US" dirty="0"/>
          </a:p>
        </p:txBody>
      </p:sp>
      <p:graphicFrame>
        <p:nvGraphicFramePr>
          <p:cNvPr id="8" name="Table 8">
            <a:extLst>
              <a:ext uri="{FF2B5EF4-FFF2-40B4-BE49-F238E27FC236}">
                <a16:creationId xmlns:a16="http://schemas.microsoft.com/office/drawing/2014/main" id="{DF34A210-EBFB-4444-921E-E2EFA659FC73}"/>
              </a:ext>
            </a:extLst>
          </p:cNvPr>
          <p:cNvGraphicFramePr>
            <a:graphicFrameLocks noGrp="1"/>
          </p:cNvGraphicFramePr>
          <p:nvPr>
            <p:extLst>
              <p:ext uri="{D42A27DB-BD31-4B8C-83A1-F6EECF244321}">
                <p14:modId xmlns:p14="http://schemas.microsoft.com/office/powerpoint/2010/main" val="2321467270"/>
              </p:ext>
            </p:extLst>
          </p:nvPr>
        </p:nvGraphicFramePr>
        <p:xfrm>
          <a:off x="271849" y="1145789"/>
          <a:ext cx="8414952" cy="5181600"/>
        </p:xfrm>
        <a:graphic>
          <a:graphicData uri="http://schemas.openxmlformats.org/drawingml/2006/table">
            <a:tbl>
              <a:tblPr firstRow="1" bandRow="1">
                <a:tableStyleId>{5C22544A-7EE6-4342-B048-85BDC9FD1C3A}</a:tableStyleId>
              </a:tblPr>
              <a:tblGrid>
                <a:gridCol w="2103738">
                  <a:extLst>
                    <a:ext uri="{9D8B030D-6E8A-4147-A177-3AD203B41FA5}">
                      <a16:colId xmlns:a16="http://schemas.microsoft.com/office/drawing/2014/main" val="2475409208"/>
                    </a:ext>
                  </a:extLst>
                </a:gridCol>
                <a:gridCol w="2103738">
                  <a:extLst>
                    <a:ext uri="{9D8B030D-6E8A-4147-A177-3AD203B41FA5}">
                      <a16:colId xmlns:a16="http://schemas.microsoft.com/office/drawing/2014/main" val="1626732737"/>
                    </a:ext>
                  </a:extLst>
                </a:gridCol>
                <a:gridCol w="2103738">
                  <a:extLst>
                    <a:ext uri="{9D8B030D-6E8A-4147-A177-3AD203B41FA5}">
                      <a16:colId xmlns:a16="http://schemas.microsoft.com/office/drawing/2014/main" val="2845707779"/>
                    </a:ext>
                  </a:extLst>
                </a:gridCol>
                <a:gridCol w="2103738">
                  <a:extLst>
                    <a:ext uri="{9D8B030D-6E8A-4147-A177-3AD203B41FA5}">
                      <a16:colId xmlns:a16="http://schemas.microsoft.com/office/drawing/2014/main" val="1771820959"/>
                    </a:ext>
                  </a:extLst>
                </a:gridCol>
              </a:tblGrid>
              <a:tr h="0">
                <a:tc>
                  <a:txBody>
                    <a:bodyPr/>
                    <a:lstStyle/>
                    <a:p>
                      <a:pPr algn="ctr"/>
                      <a:r>
                        <a:rPr lang="en-US" sz="2800" dirty="0">
                          <a:solidFill>
                            <a:sysClr val="windowText" lastClr="000000"/>
                          </a:solidFill>
                          <a:latin typeface="Comic Sans MS" panose="030F0702030302020204" pitchFamily="66" charset="0"/>
                        </a:rPr>
                        <a:t>word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solidFill>
                            <a:sysClr val="windowText" lastClr="000000"/>
                          </a:solidFill>
                          <a:latin typeface="Comic Sans MS" panose="030F0702030302020204" pitchFamily="66" charset="0"/>
                        </a:rPr>
                        <a:t>divided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solidFill>
                            <a:sysClr val="windowText" lastClr="000000"/>
                          </a:solidFill>
                          <a:latin typeface="Comic Sans MS" panose="030F0702030302020204" pitchFamily="66" charset="0"/>
                        </a:rPr>
                        <a:t>1</a:t>
                      </a:r>
                      <a:r>
                        <a:rPr lang="en-US" sz="2800" baseline="30000" dirty="0">
                          <a:solidFill>
                            <a:sysClr val="windowText" lastClr="000000"/>
                          </a:solidFill>
                          <a:latin typeface="Comic Sans MS" panose="030F0702030302020204" pitchFamily="66" charset="0"/>
                        </a:rPr>
                        <a:t>st</a:t>
                      </a:r>
                      <a:r>
                        <a:rPr lang="en-US" sz="2800" dirty="0">
                          <a:solidFill>
                            <a:sysClr val="windowText" lastClr="000000"/>
                          </a:solidFill>
                          <a:latin typeface="Comic Sans MS" panose="030F0702030302020204" pitchFamily="66" charset="0"/>
                        </a:rPr>
                        <a:t> syllable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solidFill>
                            <a:sysClr val="windowText" lastClr="000000"/>
                          </a:solidFill>
                          <a:latin typeface="Comic Sans MS" panose="030F0702030302020204" pitchFamily="66" charset="0"/>
                        </a:rPr>
                        <a:t>2</a:t>
                      </a:r>
                      <a:r>
                        <a:rPr lang="en-US" sz="2800" baseline="30000" dirty="0">
                          <a:solidFill>
                            <a:sysClr val="windowText" lastClr="000000"/>
                          </a:solidFill>
                          <a:latin typeface="Comic Sans MS" panose="030F0702030302020204" pitchFamily="66" charset="0"/>
                        </a:rPr>
                        <a:t>nd</a:t>
                      </a:r>
                      <a:r>
                        <a:rPr lang="en-US" sz="2800" dirty="0">
                          <a:solidFill>
                            <a:sysClr val="windowText" lastClr="000000"/>
                          </a:solidFill>
                          <a:latin typeface="Comic Sans MS" panose="030F0702030302020204" pitchFamily="66" charset="0"/>
                        </a:rPr>
                        <a:t> syllable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6681375"/>
                  </a:ext>
                </a:extLst>
              </a:tr>
              <a:tr h="914400">
                <a:tc>
                  <a:txBody>
                    <a:bodyPr/>
                    <a:lstStyle/>
                    <a:p>
                      <a:pPr algn="ctr"/>
                      <a:endParaRPr lang="en-US" sz="2800" dirty="0">
                        <a:solidFill>
                          <a:sysClr val="windowText" lastClr="000000"/>
                        </a:solidFill>
                        <a:latin typeface="Comic Sans MS" panose="030F0702030302020204" pitchFamily="66" charset="0"/>
                      </a:endParaRPr>
                    </a:p>
                  </a:txBody>
                  <a:tcPr marT="9144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2777632"/>
                  </a:ext>
                </a:extLst>
              </a:tr>
              <a:tr h="1005840">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8149758"/>
                  </a:ext>
                </a:extLst>
              </a:tr>
              <a:tr h="914400">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0894958"/>
                  </a:ext>
                </a:extLst>
              </a:tr>
              <a:tr h="914400">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9243068"/>
                  </a:ext>
                </a:extLst>
              </a:tr>
              <a:tr h="914400">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ysClr val="windowText" lastClr="000000"/>
                        </a:solidFill>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0063620"/>
                  </a:ext>
                </a:extLst>
              </a:tr>
            </a:tbl>
          </a:graphicData>
        </a:graphic>
      </p:graphicFrame>
      <p:sp>
        <p:nvSpPr>
          <p:cNvPr id="9" name="TextBox 8">
            <a:extLst>
              <a:ext uri="{FF2B5EF4-FFF2-40B4-BE49-F238E27FC236}">
                <a16:creationId xmlns:a16="http://schemas.microsoft.com/office/drawing/2014/main" id="{7373D432-9909-4B63-9DE5-24BEEF84D2A0}"/>
              </a:ext>
            </a:extLst>
          </p:cNvPr>
          <p:cNvSpPr txBox="1"/>
          <p:nvPr/>
        </p:nvSpPr>
        <p:spPr>
          <a:xfrm>
            <a:off x="457200" y="1729946"/>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happy</a:t>
            </a:r>
          </a:p>
          <a:p>
            <a:endParaRPr lang="en-US" dirty="0"/>
          </a:p>
        </p:txBody>
      </p:sp>
      <p:sp>
        <p:nvSpPr>
          <p:cNvPr id="10" name="TextBox 9">
            <a:extLst>
              <a:ext uri="{FF2B5EF4-FFF2-40B4-BE49-F238E27FC236}">
                <a16:creationId xmlns:a16="http://schemas.microsoft.com/office/drawing/2014/main" id="{F53D834B-ADF6-4441-9405-04C060046548}"/>
              </a:ext>
            </a:extLst>
          </p:cNvPr>
          <p:cNvSpPr txBox="1"/>
          <p:nvPr/>
        </p:nvSpPr>
        <p:spPr>
          <a:xfrm>
            <a:off x="444843" y="2721876"/>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kitten</a:t>
            </a:r>
          </a:p>
          <a:p>
            <a:endParaRPr lang="en-US" dirty="0"/>
          </a:p>
        </p:txBody>
      </p:sp>
      <p:sp>
        <p:nvSpPr>
          <p:cNvPr id="11" name="TextBox 10">
            <a:extLst>
              <a:ext uri="{FF2B5EF4-FFF2-40B4-BE49-F238E27FC236}">
                <a16:creationId xmlns:a16="http://schemas.microsoft.com/office/drawing/2014/main" id="{71302F61-B2C2-4DF4-98E4-17B29ACC3EDC}"/>
              </a:ext>
            </a:extLst>
          </p:cNvPr>
          <p:cNvSpPr txBox="1"/>
          <p:nvPr/>
        </p:nvSpPr>
        <p:spPr>
          <a:xfrm>
            <a:off x="444842" y="3736589"/>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ysClr val="windowText" lastClr="000000"/>
                </a:solidFill>
                <a:latin typeface="Comic Sans MS" panose="030F0702030302020204" pitchFamily="66" charset="0"/>
              </a:rPr>
              <a:t>sill</a:t>
            </a: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y</a:t>
            </a:r>
          </a:p>
          <a:p>
            <a:endParaRPr lang="en-US" dirty="0"/>
          </a:p>
        </p:txBody>
      </p:sp>
      <p:sp>
        <p:nvSpPr>
          <p:cNvPr id="12" name="TextBox 11">
            <a:extLst>
              <a:ext uri="{FF2B5EF4-FFF2-40B4-BE49-F238E27FC236}">
                <a16:creationId xmlns:a16="http://schemas.microsoft.com/office/drawing/2014/main" id="{2E673166-4CEE-43F7-BD95-BEA3D7ECA595}"/>
              </a:ext>
            </a:extLst>
          </p:cNvPr>
          <p:cNvSpPr txBox="1"/>
          <p:nvPr/>
        </p:nvSpPr>
        <p:spPr>
          <a:xfrm>
            <a:off x="444841" y="4624216"/>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ladder</a:t>
            </a:r>
          </a:p>
          <a:p>
            <a:endParaRPr lang="en-US" dirty="0"/>
          </a:p>
        </p:txBody>
      </p:sp>
      <p:sp>
        <p:nvSpPr>
          <p:cNvPr id="13" name="TextBox 12">
            <a:extLst>
              <a:ext uri="{FF2B5EF4-FFF2-40B4-BE49-F238E27FC236}">
                <a16:creationId xmlns:a16="http://schemas.microsoft.com/office/drawing/2014/main" id="{31F5FF7C-5806-4D7C-AC0C-D0401D464CE7}"/>
              </a:ext>
            </a:extLst>
          </p:cNvPr>
          <p:cNvSpPr txBox="1"/>
          <p:nvPr/>
        </p:nvSpPr>
        <p:spPr>
          <a:xfrm>
            <a:off x="457200" y="5552002"/>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ysClr val="windowText" lastClr="000000"/>
                </a:solidFill>
                <a:latin typeface="Comic Sans MS" panose="030F0702030302020204" pitchFamily="66" charset="0"/>
              </a:rPr>
              <a:t>supper</a:t>
            </a:r>
            <a:endPar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endParaRPr>
          </a:p>
          <a:p>
            <a:endParaRPr lang="en-US" dirty="0"/>
          </a:p>
        </p:txBody>
      </p:sp>
      <p:sp>
        <p:nvSpPr>
          <p:cNvPr id="14" name="TextBox 13">
            <a:extLst>
              <a:ext uri="{FF2B5EF4-FFF2-40B4-BE49-F238E27FC236}">
                <a16:creationId xmlns:a16="http://schemas.microsoft.com/office/drawing/2014/main" id="{87F95FD4-9E29-4187-99C0-14B0D21A8975}"/>
              </a:ext>
            </a:extLst>
          </p:cNvPr>
          <p:cNvSpPr txBox="1"/>
          <p:nvPr/>
        </p:nvSpPr>
        <p:spPr>
          <a:xfrm>
            <a:off x="2545489" y="1812324"/>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hap/</a:t>
            </a:r>
            <a:r>
              <a:rPr kumimoji="0" lang="en-US" sz="2800" b="0" i="0" u="none" strike="noStrike" kern="1200" cap="none" spc="0" normalizeH="0" baseline="0" noProof="0" dirty="0" err="1">
                <a:ln>
                  <a:noFill/>
                </a:ln>
                <a:solidFill>
                  <a:sysClr val="windowText" lastClr="000000"/>
                </a:solidFill>
                <a:effectLst/>
                <a:uLnTx/>
                <a:uFillTx/>
                <a:latin typeface="Comic Sans MS" panose="030F0702030302020204" pitchFamily="66" charset="0"/>
                <a:ea typeface="+mn-ea"/>
                <a:cs typeface="+mn-cs"/>
              </a:rPr>
              <a:t>py</a:t>
            </a:r>
            <a:endPar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endParaRPr>
          </a:p>
          <a:p>
            <a:endParaRPr lang="en-US" dirty="0"/>
          </a:p>
        </p:txBody>
      </p:sp>
      <p:sp>
        <p:nvSpPr>
          <p:cNvPr id="15" name="TextBox 14">
            <a:extLst>
              <a:ext uri="{FF2B5EF4-FFF2-40B4-BE49-F238E27FC236}">
                <a16:creationId xmlns:a16="http://schemas.microsoft.com/office/drawing/2014/main" id="{9E08A9EF-5A24-4D6F-A530-4ACE32F055D2}"/>
              </a:ext>
            </a:extLst>
          </p:cNvPr>
          <p:cNvSpPr txBox="1"/>
          <p:nvPr/>
        </p:nvSpPr>
        <p:spPr>
          <a:xfrm>
            <a:off x="2471334" y="2827037"/>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kit/ten</a:t>
            </a:r>
          </a:p>
          <a:p>
            <a:endParaRPr lang="en-US" dirty="0"/>
          </a:p>
        </p:txBody>
      </p:sp>
      <p:sp>
        <p:nvSpPr>
          <p:cNvPr id="16" name="TextBox 15">
            <a:extLst>
              <a:ext uri="{FF2B5EF4-FFF2-40B4-BE49-F238E27FC236}">
                <a16:creationId xmlns:a16="http://schemas.microsoft.com/office/drawing/2014/main" id="{E4481C5F-F052-4FBA-8239-EE4096C41FB5}"/>
              </a:ext>
            </a:extLst>
          </p:cNvPr>
          <p:cNvSpPr txBox="1"/>
          <p:nvPr/>
        </p:nvSpPr>
        <p:spPr>
          <a:xfrm>
            <a:off x="2545489" y="3712477"/>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omic Sans MS" panose="030F0702030302020204" pitchFamily="66" charset="0"/>
                <a:ea typeface="+mn-ea"/>
                <a:cs typeface="+mn-cs"/>
              </a:rPr>
              <a:t>sil</a:t>
            </a: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a:t>
            </a:r>
            <a:r>
              <a:rPr kumimoji="0" lang="en-US" sz="2800" b="0" i="0" u="none" strike="noStrike" kern="1200" cap="none" spc="0" normalizeH="0" baseline="0" noProof="0" dirty="0" err="1">
                <a:ln>
                  <a:noFill/>
                </a:ln>
                <a:solidFill>
                  <a:sysClr val="windowText" lastClr="000000"/>
                </a:solidFill>
                <a:effectLst/>
                <a:uLnTx/>
                <a:uFillTx/>
                <a:latin typeface="Comic Sans MS" panose="030F0702030302020204" pitchFamily="66" charset="0"/>
                <a:ea typeface="+mn-ea"/>
                <a:cs typeface="+mn-cs"/>
              </a:rPr>
              <a:t>ly</a:t>
            </a:r>
            <a:endPar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endParaRPr>
          </a:p>
          <a:p>
            <a:endParaRPr lang="en-US" dirty="0"/>
          </a:p>
        </p:txBody>
      </p:sp>
      <p:sp>
        <p:nvSpPr>
          <p:cNvPr id="17" name="TextBox 16">
            <a:extLst>
              <a:ext uri="{FF2B5EF4-FFF2-40B4-BE49-F238E27FC236}">
                <a16:creationId xmlns:a16="http://schemas.microsoft.com/office/drawing/2014/main" id="{DBD049DE-786B-401F-B2E6-C37ADC6A8ED7}"/>
              </a:ext>
            </a:extLst>
          </p:cNvPr>
          <p:cNvSpPr txBox="1"/>
          <p:nvPr/>
        </p:nvSpPr>
        <p:spPr>
          <a:xfrm>
            <a:off x="2434276" y="4612160"/>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lad/der</a:t>
            </a:r>
          </a:p>
          <a:p>
            <a:endParaRPr lang="en-US" dirty="0"/>
          </a:p>
        </p:txBody>
      </p:sp>
      <p:sp>
        <p:nvSpPr>
          <p:cNvPr id="18" name="TextBox 17">
            <a:extLst>
              <a:ext uri="{FF2B5EF4-FFF2-40B4-BE49-F238E27FC236}">
                <a16:creationId xmlns:a16="http://schemas.microsoft.com/office/drawing/2014/main" id="{57381A2B-2CAF-4B75-9EB6-16863EFB5B06}"/>
              </a:ext>
            </a:extLst>
          </p:cNvPr>
          <p:cNvSpPr txBox="1"/>
          <p:nvPr/>
        </p:nvSpPr>
        <p:spPr>
          <a:xfrm>
            <a:off x="6608801" y="5583924"/>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per</a:t>
            </a:r>
          </a:p>
          <a:p>
            <a:endParaRPr lang="en-US" dirty="0"/>
          </a:p>
        </p:txBody>
      </p:sp>
      <p:sp>
        <p:nvSpPr>
          <p:cNvPr id="19" name="TextBox 18">
            <a:extLst>
              <a:ext uri="{FF2B5EF4-FFF2-40B4-BE49-F238E27FC236}">
                <a16:creationId xmlns:a16="http://schemas.microsoft.com/office/drawing/2014/main" id="{D9F7DFCD-F1EE-4BB0-BB0F-33BF33C01481}"/>
              </a:ext>
            </a:extLst>
          </p:cNvPr>
          <p:cNvSpPr txBox="1"/>
          <p:nvPr/>
        </p:nvSpPr>
        <p:spPr>
          <a:xfrm>
            <a:off x="4633778" y="1812324"/>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hap</a:t>
            </a:r>
          </a:p>
          <a:p>
            <a:endParaRPr lang="en-US" dirty="0"/>
          </a:p>
        </p:txBody>
      </p:sp>
      <p:sp>
        <p:nvSpPr>
          <p:cNvPr id="20" name="TextBox 19">
            <a:extLst>
              <a:ext uri="{FF2B5EF4-FFF2-40B4-BE49-F238E27FC236}">
                <a16:creationId xmlns:a16="http://schemas.microsoft.com/office/drawing/2014/main" id="{6B1B45A3-4D90-4A69-A1C2-F7D1E50072E1}"/>
              </a:ext>
            </a:extLst>
          </p:cNvPr>
          <p:cNvSpPr txBox="1"/>
          <p:nvPr/>
        </p:nvSpPr>
        <p:spPr>
          <a:xfrm>
            <a:off x="4633777" y="2827037"/>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kit</a:t>
            </a:r>
          </a:p>
          <a:p>
            <a:endParaRPr lang="en-US" dirty="0"/>
          </a:p>
        </p:txBody>
      </p:sp>
      <p:sp>
        <p:nvSpPr>
          <p:cNvPr id="21" name="TextBox 20">
            <a:extLst>
              <a:ext uri="{FF2B5EF4-FFF2-40B4-BE49-F238E27FC236}">
                <a16:creationId xmlns:a16="http://schemas.microsoft.com/office/drawing/2014/main" id="{05166C1D-32FB-4AE5-929A-5F6F330DEFA7}"/>
              </a:ext>
            </a:extLst>
          </p:cNvPr>
          <p:cNvSpPr txBox="1"/>
          <p:nvPr/>
        </p:nvSpPr>
        <p:spPr>
          <a:xfrm>
            <a:off x="4633776" y="3714664"/>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omic Sans MS" panose="030F0702030302020204" pitchFamily="66" charset="0"/>
                <a:ea typeface="+mn-ea"/>
                <a:cs typeface="+mn-cs"/>
              </a:rPr>
              <a:t>sil</a:t>
            </a:r>
            <a:endPar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endParaRPr>
          </a:p>
          <a:p>
            <a:endParaRPr lang="en-US" dirty="0"/>
          </a:p>
        </p:txBody>
      </p:sp>
      <p:sp>
        <p:nvSpPr>
          <p:cNvPr id="22" name="TextBox 21">
            <a:extLst>
              <a:ext uri="{FF2B5EF4-FFF2-40B4-BE49-F238E27FC236}">
                <a16:creationId xmlns:a16="http://schemas.microsoft.com/office/drawing/2014/main" id="{473C1808-C18E-48EE-88D4-7FAB0CB43903}"/>
              </a:ext>
            </a:extLst>
          </p:cNvPr>
          <p:cNvSpPr txBox="1"/>
          <p:nvPr/>
        </p:nvSpPr>
        <p:spPr>
          <a:xfrm>
            <a:off x="4646135" y="4642450"/>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lad</a:t>
            </a:r>
          </a:p>
          <a:p>
            <a:endParaRPr lang="en-US" dirty="0"/>
          </a:p>
        </p:txBody>
      </p:sp>
      <p:sp>
        <p:nvSpPr>
          <p:cNvPr id="23" name="TextBox 22">
            <a:extLst>
              <a:ext uri="{FF2B5EF4-FFF2-40B4-BE49-F238E27FC236}">
                <a16:creationId xmlns:a16="http://schemas.microsoft.com/office/drawing/2014/main" id="{D2F2ABF1-2C79-49A7-A4D2-C893926991E8}"/>
              </a:ext>
            </a:extLst>
          </p:cNvPr>
          <p:cNvSpPr txBox="1"/>
          <p:nvPr/>
        </p:nvSpPr>
        <p:spPr>
          <a:xfrm>
            <a:off x="6524359" y="1812324"/>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omic Sans MS" panose="030F0702030302020204" pitchFamily="66" charset="0"/>
                <a:ea typeface="+mn-ea"/>
                <a:cs typeface="+mn-cs"/>
              </a:rPr>
              <a:t>py</a:t>
            </a:r>
            <a:endPar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endParaRPr>
          </a:p>
          <a:p>
            <a:endParaRPr lang="en-US" dirty="0"/>
          </a:p>
        </p:txBody>
      </p:sp>
      <p:sp>
        <p:nvSpPr>
          <p:cNvPr id="24" name="TextBox 23">
            <a:extLst>
              <a:ext uri="{FF2B5EF4-FFF2-40B4-BE49-F238E27FC236}">
                <a16:creationId xmlns:a16="http://schemas.microsoft.com/office/drawing/2014/main" id="{8BFD2B12-73A2-4C73-BB90-F7653D428442}"/>
              </a:ext>
            </a:extLst>
          </p:cNvPr>
          <p:cNvSpPr txBox="1"/>
          <p:nvPr/>
        </p:nvSpPr>
        <p:spPr>
          <a:xfrm>
            <a:off x="6524358" y="2827037"/>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ten</a:t>
            </a:r>
          </a:p>
          <a:p>
            <a:endParaRPr lang="en-US" dirty="0"/>
          </a:p>
        </p:txBody>
      </p:sp>
      <p:sp>
        <p:nvSpPr>
          <p:cNvPr id="25" name="TextBox 24">
            <a:extLst>
              <a:ext uri="{FF2B5EF4-FFF2-40B4-BE49-F238E27FC236}">
                <a16:creationId xmlns:a16="http://schemas.microsoft.com/office/drawing/2014/main" id="{442D481E-DBF1-4B5A-AE1C-7FE5BA981CBA}"/>
              </a:ext>
            </a:extLst>
          </p:cNvPr>
          <p:cNvSpPr txBox="1"/>
          <p:nvPr/>
        </p:nvSpPr>
        <p:spPr>
          <a:xfrm>
            <a:off x="6524357" y="3714664"/>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omic Sans MS" panose="030F0702030302020204" pitchFamily="66" charset="0"/>
                <a:ea typeface="+mn-ea"/>
                <a:cs typeface="+mn-cs"/>
              </a:rPr>
              <a:t>ly</a:t>
            </a:r>
            <a:endPar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endParaRPr>
          </a:p>
          <a:p>
            <a:endParaRPr lang="en-US" dirty="0"/>
          </a:p>
        </p:txBody>
      </p:sp>
      <p:sp>
        <p:nvSpPr>
          <p:cNvPr id="26" name="TextBox 25">
            <a:extLst>
              <a:ext uri="{FF2B5EF4-FFF2-40B4-BE49-F238E27FC236}">
                <a16:creationId xmlns:a16="http://schemas.microsoft.com/office/drawing/2014/main" id="{8705B4F7-64F5-48FB-AE5D-3CCC37569721}"/>
              </a:ext>
            </a:extLst>
          </p:cNvPr>
          <p:cNvSpPr txBox="1"/>
          <p:nvPr/>
        </p:nvSpPr>
        <p:spPr>
          <a:xfrm>
            <a:off x="6536716" y="4642450"/>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der</a:t>
            </a:r>
          </a:p>
          <a:p>
            <a:endParaRPr lang="en-US" dirty="0"/>
          </a:p>
        </p:txBody>
      </p:sp>
      <p:sp>
        <p:nvSpPr>
          <p:cNvPr id="27" name="TextBox 26">
            <a:extLst>
              <a:ext uri="{FF2B5EF4-FFF2-40B4-BE49-F238E27FC236}">
                <a16:creationId xmlns:a16="http://schemas.microsoft.com/office/drawing/2014/main" id="{C16615E7-BE6C-4752-95A5-B797622B2200}"/>
              </a:ext>
            </a:extLst>
          </p:cNvPr>
          <p:cNvSpPr txBox="1"/>
          <p:nvPr/>
        </p:nvSpPr>
        <p:spPr>
          <a:xfrm>
            <a:off x="4479325" y="5586285"/>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sup</a:t>
            </a:r>
          </a:p>
          <a:p>
            <a:endParaRPr lang="en-US" dirty="0"/>
          </a:p>
        </p:txBody>
      </p:sp>
      <p:sp>
        <p:nvSpPr>
          <p:cNvPr id="28" name="TextBox 27">
            <a:extLst>
              <a:ext uri="{FF2B5EF4-FFF2-40B4-BE49-F238E27FC236}">
                <a16:creationId xmlns:a16="http://schemas.microsoft.com/office/drawing/2014/main" id="{A0CD94C7-07A6-478A-9A51-4841ECAB1C54}"/>
              </a:ext>
            </a:extLst>
          </p:cNvPr>
          <p:cNvSpPr txBox="1"/>
          <p:nvPr/>
        </p:nvSpPr>
        <p:spPr>
          <a:xfrm>
            <a:off x="2586676" y="5535100"/>
            <a:ext cx="1816443" cy="8155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omic Sans MS" panose="030F0702030302020204" pitchFamily="66" charset="0"/>
                <a:ea typeface="+mn-ea"/>
                <a:cs typeface="+mn-cs"/>
              </a:rPr>
              <a:t>sup/per</a:t>
            </a:r>
          </a:p>
          <a:p>
            <a:endParaRPr lang="en-US" dirty="0"/>
          </a:p>
        </p:txBody>
      </p:sp>
    </p:spTree>
    <p:extLst>
      <p:ext uri="{BB962C8B-B14F-4D97-AF65-F5344CB8AC3E}">
        <p14:creationId xmlns:p14="http://schemas.microsoft.com/office/powerpoint/2010/main" val="245667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00"/>
                                        <p:tgtEl>
                                          <p:spTgt spid="1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500"/>
                                        <p:tgtEl>
                                          <p:spTgt spid="22"/>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down)">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down)">
                                      <p:cBhvr>
                                        <p:cTn id="80" dur="500"/>
                                        <p:tgtEl>
                                          <p:spTgt spid="2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wipe(down)">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9951B-37E5-4CF2-B7B3-0C5FCF3DAAD4}"/>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effectLst/>
                <a:latin typeface="Comic Sans MS" panose="030F0702030302020204" pitchFamily="66" charset="0"/>
                <a:ea typeface="Calibri" panose="020F0502020204030204" pitchFamily="34" charset="0"/>
                <a:cs typeface="Calibri" panose="020F0502020204030204" pitchFamily="34" charset="0"/>
              </a:rPr>
              <a:t>Circling Analogies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2" name="TextBox 1">
            <a:extLst>
              <a:ext uri="{FF2B5EF4-FFF2-40B4-BE49-F238E27FC236}">
                <a16:creationId xmlns:a16="http://schemas.microsoft.com/office/drawing/2014/main" id="{19FFEC8A-DD42-4B0A-ADD3-A4967BA5C51A}"/>
              </a:ext>
            </a:extLst>
          </p:cNvPr>
          <p:cNvSpPr txBox="1"/>
          <p:nvPr/>
        </p:nvSpPr>
        <p:spPr>
          <a:xfrm>
            <a:off x="617841" y="1290099"/>
            <a:ext cx="7809470" cy="1107996"/>
          </a:xfrm>
          <a:prstGeom prst="rect">
            <a:avLst/>
          </a:prstGeom>
          <a:noFill/>
        </p:spPr>
        <p:txBody>
          <a:bodyPr wrap="square" rtlCol="0">
            <a:spAutoFit/>
          </a:bodyPr>
          <a:lstStyle/>
          <a:p>
            <a:pPr algn="ctr"/>
            <a:r>
              <a:rPr lang="en-US" sz="6600" b="1" dirty="0">
                <a:latin typeface="Comic Sans MS" panose="030F0702030302020204" pitchFamily="66" charset="0"/>
              </a:rPr>
              <a:t>analogies</a:t>
            </a:r>
          </a:p>
        </p:txBody>
      </p:sp>
      <p:sp>
        <p:nvSpPr>
          <p:cNvPr id="4" name="TextBox 3">
            <a:extLst>
              <a:ext uri="{FF2B5EF4-FFF2-40B4-BE49-F238E27FC236}">
                <a16:creationId xmlns:a16="http://schemas.microsoft.com/office/drawing/2014/main" id="{641D95B3-2978-40EE-B5C0-2265AEC7EF87}"/>
              </a:ext>
            </a:extLst>
          </p:cNvPr>
          <p:cNvSpPr txBox="1"/>
          <p:nvPr/>
        </p:nvSpPr>
        <p:spPr>
          <a:xfrm>
            <a:off x="222422" y="2632117"/>
            <a:ext cx="8464378" cy="3139321"/>
          </a:xfrm>
          <a:prstGeom prst="rect">
            <a:avLst/>
          </a:prstGeom>
          <a:noFill/>
        </p:spPr>
        <p:txBody>
          <a:bodyPr wrap="square" rtlCol="0">
            <a:spAutoFit/>
          </a:bodyPr>
          <a:lstStyle/>
          <a:p>
            <a:pPr algn="ctr"/>
            <a:r>
              <a:rPr lang="en-US" sz="6600" dirty="0">
                <a:effectLst/>
                <a:latin typeface="Comic Sans MS" panose="030F0702030302020204" pitchFamily="66" charset="0"/>
                <a:ea typeface="Calibri" panose="020F0502020204030204" pitchFamily="34" charset="0"/>
                <a:cs typeface="Calibri" panose="020F0502020204030204" pitchFamily="34" charset="0"/>
              </a:rPr>
              <a:t>an analogy compares two things that are alike in some way</a:t>
            </a:r>
            <a:endParaRPr lang="en-US" sz="6600" dirty="0">
              <a:latin typeface="Comic Sans MS" panose="030F0702030302020204" pitchFamily="66" charset="0"/>
            </a:endParaRPr>
          </a:p>
        </p:txBody>
      </p:sp>
      <p:graphicFrame>
        <p:nvGraphicFramePr>
          <p:cNvPr id="6" name="Table 6">
            <a:extLst>
              <a:ext uri="{FF2B5EF4-FFF2-40B4-BE49-F238E27FC236}">
                <a16:creationId xmlns:a16="http://schemas.microsoft.com/office/drawing/2014/main" id="{D3AE6F64-7D1B-4B0A-B749-A9112A47C2AC}"/>
              </a:ext>
            </a:extLst>
          </p:cNvPr>
          <p:cNvGraphicFramePr>
            <a:graphicFrameLocks noGrp="1"/>
          </p:cNvGraphicFramePr>
          <p:nvPr>
            <p:extLst>
              <p:ext uri="{D42A27DB-BD31-4B8C-83A1-F6EECF244321}">
                <p14:modId xmlns:p14="http://schemas.microsoft.com/office/powerpoint/2010/main" val="2849119531"/>
              </p:ext>
            </p:extLst>
          </p:nvPr>
        </p:nvGraphicFramePr>
        <p:xfrm>
          <a:off x="358346" y="1439862"/>
          <a:ext cx="5152768" cy="45720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057700310"/>
                    </a:ext>
                  </a:extLst>
                </a:gridCol>
                <a:gridCol w="2104768">
                  <a:extLst>
                    <a:ext uri="{9D8B030D-6E8A-4147-A177-3AD203B41FA5}">
                      <a16:colId xmlns:a16="http://schemas.microsoft.com/office/drawing/2014/main" val="1634290496"/>
                    </a:ext>
                  </a:extLst>
                </a:gridCol>
              </a:tblGrid>
              <a:tr h="370840">
                <a:tc>
                  <a:txBody>
                    <a:bodyPr/>
                    <a:lstStyle/>
                    <a:p>
                      <a:endParaRPr lang="en-US" dirty="0">
                        <a:solidFill>
                          <a:sysClr val="windowText" lastClr="000000"/>
                        </a:solidFill>
                        <a:latin typeface="Comic Sans MS" panose="030F0702030302020204" pitchFamily="66" charset="0"/>
                      </a:endParaRPr>
                    </a:p>
                    <a:p>
                      <a:endParaRPr lang="en-US" dirty="0">
                        <a:solidFill>
                          <a:sysClr val="windowText" lastClr="000000"/>
                        </a:solidFill>
                        <a:latin typeface="Comic Sans MS" panose="030F0702030302020204" pitchFamily="66" charset="0"/>
                      </a:endParaRPr>
                    </a:p>
                    <a:p>
                      <a:endParaRPr lang="en-US" dirty="0">
                        <a:solidFill>
                          <a:sysClr val="windowText" lastClr="00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7675527"/>
                  </a:ext>
                </a:extLst>
              </a:tr>
              <a:tr h="370840">
                <a:tc>
                  <a:txBody>
                    <a:bodyPr/>
                    <a:lstStyle/>
                    <a:p>
                      <a:endParaRPr lang="en-US" dirty="0">
                        <a:solidFill>
                          <a:sysClr val="windowText" lastClr="000000"/>
                        </a:solidFill>
                        <a:latin typeface="Comic Sans MS" panose="030F0702030302020204" pitchFamily="66" charset="0"/>
                      </a:endParaRPr>
                    </a:p>
                    <a:p>
                      <a:endParaRPr lang="en-US" dirty="0">
                        <a:solidFill>
                          <a:sysClr val="windowText" lastClr="000000"/>
                        </a:solidFill>
                        <a:latin typeface="Comic Sans MS" panose="030F0702030302020204" pitchFamily="66" charset="0"/>
                      </a:endParaRPr>
                    </a:p>
                    <a:p>
                      <a:endParaRPr lang="en-US" dirty="0">
                        <a:solidFill>
                          <a:sysClr val="windowText" lastClr="00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4402736"/>
                  </a:ext>
                </a:extLst>
              </a:tr>
              <a:tr h="370840">
                <a:tc>
                  <a:txBody>
                    <a:bodyPr/>
                    <a:lstStyle/>
                    <a:p>
                      <a:endParaRPr lang="en-US" dirty="0">
                        <a:solidFill>
                          <a:sysClr val="windowText" lastClr="000000"/>
                        </a:solidFill>
                        <a:latin typeface="Comic Sans MS" panose="030F0702030302020204" pitchFamily="66" charset="0"/>
                      </a:endParaRPr>
                    </a:p>
                    <a:p>
                      <a:endParaRPr lang="en-US" dirty="0">
                        <a:solidFill>
                          <a:sysClr val="windowText" lastClr="000000"/>
                        </a:solidFill>
                        <a:latin typeface="Comic Sans MS" panose="030F0702030302020204" pitchFamily="66" charset="0"/>
                      </a:endParaRPr>
                    </a:p>
                    <a:p>
                      <a:endParaRPr lang="en-US" dirty="0">
                        <a:solidFill>
                          <a:sysClr val="windowText" lastClr="00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2895863"/>
                  </a:ext>
                </a:extLst>
              </a:tr>
              <a:tr h="370840">
                <a:tc>
                  <a:txBody>
                    <a:bodyPr/>
                    <a:lstStyle/>
                    <a:p>
                      <a:endParaRPr lang="en-US" dirty="0">
                        <a:solidFill>
                          <a:sysClr val="windowText" lastClr="000000"/>
                        </a:solidFill>
                        <a:latin typeface="Comic Sans MS" panose="030F0702030302020204" pitchFamily="66" charset="0"/>
                      </a:endParaRPr>
                    </a:p>
                    <a:p>
                      <a:endParaRPr lang="en-US" dirty="0">
                        <a:solidFill>
                          <a:sysClr val="windowText" lastClr="000000"/>
                        </a:solidFill>
                        <a:latin typeface="Comic Sans MS" panose="030F0702030302020204" pitchFamily="66" charset="0"/>
                      </a:endParaRPr>
                    </a:p>
                    <a:p>
                      <a:endParaRPr lang="en-US" dirty="0">
                        <a:solidFill>
                          <a:sysClr val="windowText" lastClr="00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ysClr val="windowText" lastClr="00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7441154"/>
                  </a:ext>
                </a:extLst>
              </a:tr>
              <a:tr h="370840">
                <a:tc>
                  <a:txBody>
                    <a:bodyPr/>
                    <a:lstStyle/>
                    <a:p>
                      <a:endParaRPr lang="en-US" dirty="0">
                        <a:solidFill>
                          <a:sysClr val="windowText" lastClr="000000"/>
                        </a:solidFill>
                        <a:latin typeface="Comic Sans MS" panose="030F0702030302020204" pitchFamily="66" charset="0"/>
                      </a:endParaRPr>
                    </a:p>
                    <a:p>
                      <a:endParaRPr lang="en-US" dirty="0">
                        <a:solidFill>
                          <a:sysClr val="windowText" lastClr="000000"/>
                        </a:solidFill>
                        <a:latin typeface="Comic Sans MS" panose="030F0702030302020204" pitchFamily="66" charset="0"/>
                      </a:endParaRPr>
                    </a:p>
                    <a:p>
                      <a:endParaRPr lang="en-US" dirty="0">
                        <a:solidFill>
                          <a:sysClr val="windowText" lastClr="00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0169843"/>
                  </a:ext>
                </a:extLst>
              </a:tr>
            </a:tbl>
          </a:graphicData>
        </a:graphic>
      </p:graphicFrame>
      <p:sp>
        <p:nvSpPr>
          <p:cNvPr id="12" name="TextBox 11">
            <a:extLst>
              <a:ext uri="{FF2B5EF4-FFF2-40B4-BE49-F238E27FC236}">
                <a16:creationId xmlns:a16="http://schemas.microsoft.com/office/drawing/2014/main" id="{8521A8E4-0021-48DC-8138-FC893304F229}"/>
              </a:ext>
            </a:extLst>
          </p:cNvPr>
          <p:cNvSpPr txBox="1"/>
          <p:nvPr/>
        </p:nvSpPr>
        <p:spPr>
          <a:xfrm>
            <a:off x="6450224" y="1538429"/>
            <a:ext cx="2038865" cy="646331"/>
          </a:xfrm>
          <a:prstGeom prst="rect">
            <a:avLst/>
          </a:prstGeom>
          <a:noFill/>
          <a:ln>
            <a:solidFill>
              <a:schemeClr val="tx1"/>
            </a:solidFill>
          </a:ln>
        </p:spPr>
        <p:txBody>
          <a:bodyPr wrap="square" rtlCol="0">
            <a:spAutoFit/>
          </a:bodyPr>
          <a:lstStyle/>
          <a:p>
            <a:pPr algn="ctr"/>
            <a:r>
              <a:rPr lang="en-US" sz="3600" dirty="0">
                <a:latin typeface="Comic Sans MS" panose="030F0702030302020204" pitchFamily="66" charset="0"/>
              </a:rPr>
              <a:t>meow</a:t>
            </a:r>
          </a:p>
        </p:txBody>
      </p:sp>
      <p:sp>
        <p:nvSpPr>
          <p:cNvPr id="13" name="TextBox 12">
            <a:extLst>
              <a:ext uri="{FF2B5EF4-FFF2-40B4-BE49-F238E27FC236}">
                <a16:creationId xmlns:a16="http://schemas.microsoft.com/office/drawing/2014/main" id="{F9DD24E5-EF31-4CED-A71A-A0BFE235D5BA}"/>
              </a:ext>
            </a:extLst>
          </p:cNvPr>
          <p:cNvSpPr txBox="1"/>
          <p:nvPr/>
        </p:nvSpPr>
        <p:spPr>
          <a:xfrm>
            <a:off x="6450223" y="2459503"/>
            <a:ext cx="2038865" cy="646331"/>
          </a:xfrm>
          <a:prstGeom prst="rect">
            <a:avLst/>
          </a:prstGeom>
          <a:noFill/>
          <a:ln>
            <a:solidFill>
              <a:schemeClr val="tx1"/>
            </a:solidFill>
          </a:ln>
        </p:spPr>
        <p:txBody>
          <a:bodyPr wrap="square" rtlCol="0">
            <a:spAutoFit/>
          </a:bodyPr>
          <a:lstStyle/>
          <a:p>
            <a:pPr algn="ctr"/>
            <a:r>
              <a:rPr lang="en-US" sz="3600" dirty="0">
                <a:latin typeface="Comic Sans MS" panose="030F0702030302020204" pitchFamily="66" charset="0"/>
              </a:rPr>
              <a:t>10</a:t>
            </a:r>
          </a:p>
        </p:txBody>
      </p:sp>
      <p:sp>
        <p:nvSpPr>
          <p:cNvPr id="14" name="TextBox 13">
            <a:extLst>
              <a:ext uri="{FF2B5EF4-FFF2-40B4-BE49-F238E27FC236}">
                <a16:creationId xmlns:a16="http://schemas.microsoft.com/office/drawing/2014/main" id="{248022D6-5121-42C8-BD38-FE9EBDB9AAAD}"/>
              </a:ext>
            </a:extLst>
          </p:cNvPr>
          <p:cNvSpPr txBox="1"/>
          <p:nvPr/>
        </p:nvSpPr>
        <p:spPr>
          <a:xfrm>
            <a:off x="6450225" y="3429000"/>
            <a:ext cx="2038865" cy="646331"/>
          </a:xfrm>
          <a:prstGeom prst="rect">
            <a:avLst/>
          </a:prstGeom>
          <a:noFill/>
          <a:ln>
            <a:solidFill>
              <a:schemeClr val="tx1"/>
            </a:solidFill>
          </a:ln>
        </p:spPr>
        <p:txBody>
          <a:bodyPr wrap="square" rtlCol="0">
            <a:spAutoFit/>
          </a:bodyPr>
          <a:lstStyle/>
          <a:p>
            <a:pPr algn="ctr"/>
            <a:r>
              <a:rPr lang="en-US" sz="3600" dirty="0">
                <a:latin typeface="Comic Sans MS" panose="030F0702030302020204" pitchFamily="66" charset="0"/>
              </a:rPr>
              <a:t>pencil</a:t>
            </a:r>
          </a:p>
        </p:txBody>
      </p:sp>
      <p:sp>
        <p:nvSpPr>
          <p:cNvPr id="15" name="TextBox 14">
            <a:extLst>
              <a:ext uri="{FF2B5EF4-FFF2-40B4-BE49-F238E27FC236}">
                <a16:creationId xmlns:a16="http://schemas.microsoft.com/office/drawing/2014/main" id="{AE6D8230-273B-4313-B5B4-0513925FB221}"/>
              </a:ext>
            </a:extLst>
          </p:cNvPr>
          <p:cNvSpPr txBox="1"/>
          <p:nvPr/>
        </p:nvSpPr>
        <p:spPr>
          <a:xfrm>
            <a:off x="6450226" y="5135563"/>
            <a:ext cx="2038865" cy="646331"/>
          </a:xfrm>
          <a:prstGeom prst="rect">
            <a:avLst/>
          </a:prstGeom>
          <a:noFill/>
          <a:ln>
            <a:solidFill>
              <a:schemeClr val="tx1"/>
            </a:solidFill>
          </a:ln>
        </p:spPr>
        <p:txBody>
          <a:bodyPr wrap="square" rtlCol="0">
            <a:spAutoFit/>
          </a:bodyPr>
          <a:lstStyle/>
          <a:p>
            <a:pPr algn="ctr"/>
            <a:r>
              <a:rPr lang="en-US" sz="3600" dirty="0">
                <a:latin typeface="Comic Sans MS" panose="030F0702030302020204" pitchFamily="66" charset="0"/>
              </a:rPr>
              <a:t>green</a:t>
            </a:r>
          </a:p>
        </p:txBody>
      </p:sp>
      <p:sp>
        <p:nvSpPr>
          <p:cNvPr id="16" name="TextBox 15">
            <a:extLst>
              <a:ext uri="{FF2B5EF4-FFF2-40B4-BE49-F238E27FC236}">
                <a16:creationId xmlns:a16="http://schemas.microsoft.com/office/drawing/2014/main" id="{24A42AC4-48EA-4FAE-BD14-275CE089873F}"/>
              </a:ext>
            </a:extLst>
          </p:cNvPr>
          <p:cNvSpPr txBox="1"/>
          <p:nvPr/>
        </p:nvSpPr>
        <p:spPr>
          <a:xfrm>
            <a:off x="6462583" y="4314608"/>
            <a:ext cx="2038865" cy="646331"/>
          </a:xfrm>
          <a:prstGeom prst="rect">
            <a:avLst/>
          </a:prstGeom>
          <a:noFill/>
          <a:ln>
            <a:solidFill>
              <a:schemeClr val="tx1"/>
            </a:solidFill>
          </a:ln>
        </p:spPr>
        <p:txBody>
          <a:bodyPr wrap="square" rtlCol="0">
            <a:spAutoFit/>
          </a:bodyPr>
          <a:lstStyle/>
          <a:p>
            <a:pPr algn="ctr"/>
            <a:r>
              <a:rPr lang="en-US" sz="3600" dirty="0">
                <a:latin typeface="Comic Sans MS" panose="030F0702030302020204" pitchFamily="66" charset="0"/>
              </a:rPr>
              <a:t>swim</a:t>
            </a:r>
          </a:p>
        </p:txBody>
      </p:sp>
      <p:sp>
        <p:nvSpPr>
          <p:cNvPr id="17" name="TextBox 16">
            <a:extLst>
              <a:ext uri="{FF2B5EF4-FFF2-40B4-BE49-F238E27FC236}">
                <a16:creationId xmlns:a16="http://schemas.microsoft.com/office/drawing/2014/main" id="{18511720-D4CF-4622-BC40-84F86F36C72D}"/>
              </a:ext>
            </a:extLst>
          </p:cNvPr>
          <p:cNvSpPr txBox="1"/>
          <p:nvPr/>
        </p:nvSpPr>
        <p:spPr>
          <a:xfrm>
            <a:off x="457200" y="1538429"/>
            <a:ext cx="2829697" cy="830997"/>
          </a:xfrm>
          <a:prstGeom prst="rect">
            <a:avLst/>
          </a:prstGeom>
          <a:noFill/>
        </p:spPr>
        <p:txBody>
          <a:bodyPr wrap="square" rtlCol="0">
            <a:spAutoFit/>
          </a:bodyPr>
          <a:lstStyle/>
          <a:p>
            <a:pPr algn="ctr"/>
            <a:r>
              <a:rPr lang="en-US" sz="2400" dirty="0">
                <a:effectLst/>
                <a:latin typeface="Comic Sans MS" panose="030F0702030302020204" pitchFamily="66" charset="0"/>
                <a:ea typeface="Calibri" panose="020F0502020204030204" pitchFamily="34" charset="0"/>
                <a:cs typeface="Calibri" panose="020F0502020204030204" pitchFamily="34" charset="0"/>
              </a:rPr>
              <a:t>bird is to fly as fish is to</a:t>
            </a:r>
            <a:endParaRPr lang="en-US" sz="2400" dirty="0"/>
          </a:p>
        </p:txBody>
      </p:sp>
      <p:sp>
        <p:nvSpPr>
          <p:cNvPr id="18" name="TextBox 17">
            <a:extLst>
              <a:ext uri="{FF2B5EF4-FFF2-40B4-BE49-F238E27FC236}">
                <a16:creationId xmlns:a16="http://schemas.microsoft.com/office/drawing/2014/main" id="{02D60342-3A19-435F-8AFE-85D80D6A364F}"/>
              </a:ext>
            </a:extLst>
          </p:cNvPr>
          <p:cNvSpPr txBox="1"/>
          <p:nvPr/>
        </p:nvSpPr>
        <p:spPr>
          <a:xfrm>
            <a:off x="510746" y="2459503"/>
            <a:ext cx="2829697" cy="830997"/>
          </a:xfrm>
          <a:prstGeom prst="rect">
            <a:avLst/>
          </a:prstGeom>
          <a:noFill/>
        </p:spPr>
        <p:txBody>
          <a:bodyPr wrap="square" rtlCol="0">
            <a:spAutoFit/>
          </a:bodyPr>
          <a:lstStyle/>
          <a:p>
            <a:pPr algn="ctr"/>
            <a:r>
              <a:rPr lang="en-US" sz="2400" dirty="0">
                <a:effectLst/>
                <a:latin typeface="Comic Sans MS" panose="030F0702030302020204" pitchFamily="66" charset="0"/>
                <a:ea typeface="Calibri" panose="020F0502020204030204" pitchFamily="34" charset="0"/>
                <a:cs typeface="Calibri" panose="020F0502020204030204" pitchFamily="34" charset="0"/>
              </a:rPr>
              <a:t>sky is to blue as grass is to</a:t>
            </a:r>
            <a:endParaRPr lang="en-US" sz="2400" dirty="0"/>
          </a:p>
        </p:txBody>
      </p:sp>
      <p:sp>
        <p:nvSpPr>
          <p:cNvPr id="19" name="TextBox 18">
            <a:extLst>
              <a:ext uri="{FF2B5EF4-FFF2-40B4-BE49-F238E27FC236}">
                <a16:creationId xmlns:a16="http://schemas.microsoft.com/office/drawing/2014/main" id="{6B0D9B3F-75E6-4D2F-8065-0C8E2FE23C16}"/>
              </a:ext>
            </a:extLst>
          </p:cNvPr>
          <p:cNvSpPr txBox="1"/>
          <p:nvPr/>
        </p:nvSpPr>
        <p:spPr>
          <a:xfrm>
            <a:off x="510746" y="3380577"/>
            <a:ext cx="2829697" cy="830997"/>
          </a:xfrm>
          <a:prstGeom prst="rect">
            <a:avLst/>
          </a:prstGeom>
          <a:noFill/>
        </p:spPr>
        <p:txBody>
          <a:bodyPr wrap="square" rtlCol="0">
            <a:spAutoFit/>
          </a:bodyPr>
          <a:lstStyle/>
          <a:p>
            <a:pPr algn="ctr"/>
            <a:r>
              <a:rPr lang="en-US" sz="2400" dirty="0">
                <a:effectLst/>
                <a:latin typeface="Comic Sans MS" panose="030F0702030302020204" pitchFamily="66" charset="0"/>
                <a:ea typeface="Calibri" panose="020F0502020204030204" pitchFamily="34" charset="0"/>
                <a:cs typeface="Calibri" panose="020F0502020204030204" pitchFamily="34" charset="0"/>
              </a:rPr>
              <a:t>dog is to bark as cat is to</a:t>
            </a:r>
            <a:endParaRPr lang="en-US" sz="2400" dirty="0"/>
          </a:p>
        </p:txBody>
      </p:sp>
      <p:sp>
        <p:nvSpPr>
          <p:cNvPr id="20" name="TextBox 19">
            <a:extLst>
              <a:ext uri="{FF2B5EF4-FFF2-40B4-BE49-F238E27FC236}">
                <a16:creationId xmlns:a16="http://schemas.microsoft.com/office/drawing/2014/main" id="{159D040B-08ED-4807-ADA4-BE628E59EE92}"/>
              </a:ext>
            </a:extLst>
          </p:cNvPr>
          <p:cNvSpPr txBox="1"/>
          <p:nvPr/>
        </p:nvSpPr>
        <p:spPr>
          <a:xfrm>
            <a:off x="553994" y="4233798"/>
            <a:ext cx="2829697" cy="830997"/>
          </a:xfrm>
          <a:prstGeom prst="rect">
            <a:avLst/>
          </a:prstGeom>
          <a:noFill/>
        </p:spPr>
        <p:txBody>
          <a:bodyPr wrap="square" rtlCol="0">
            <a:spAutoFit/>
          </a:bodyPr>
          <a:lstStyle/>
          <a:p>
            <a:pPr algn="ctr"/>
            <a:r>
              <a:rPr lang="en-US" sz="2400" dirty="0">
                <a:effectLst/>
                <a:latin typeface="Comic Sans MS" panose="030F0702030302020204" pitchFamily="66" charset="0"/>
                <a:ea typeface="Calibri" panose="020F0502020204030204" pitchFamily="34" charset="0"/>
                <a:cs typeface="Calibri" panose="020F0502020204030204" pitchFamily="34" charset="0"/>
              </a:rPr>
              <a:t>ink is to pen as lead is to </a:t>
            </a:r>
            <a:endParaRPr lang="en-US" sz="2400" dirty="0"/>
          </a:p>
        </p:txBody>
      </p:sp>
      <p:sp>
        <p:nvSpPr>
          <p:cNvPr id="21" name="TextBox 20">
            <a:extLst>
              <a:ext uri="{FF2B5EF4-FFF2-40B4-BE49-F238E27FC236}">
                <a16:creationId xmlns:a16="http://schemas.microsoft.com/office/drawing/2014/main" id="{598409EA-5163-45A2-8A29-F5924B451175}"/>
              </a:ext>
            </a:extLst>
          </p:cNvPr>
          <p:cNvSpPr txBox="1"/>
          <p:nvPr/>
        </p:nvSpPr>
        <p:spPr>
          <a:xfrm>
            <a:off x="510746" y="5303531"/>
            <a:ext cx="2829697" cy="461665"/>
          </a:xfrm>
          <a:prstGeom prst="rect">
            <a:avLst/>
          </a:prstGeom>
          <a:noFill/>
        </p:spPr>
        <p:txBody>
          <a:bodyPr wrap="square" rtlCol="0">
            <a:spAutoFit/>
          </a:bodyPr>
          <a:lstStyle/>
          <a:p>
            <a:pPr algn="ctr"/>
            <a:r>
              <a:rPr lang="en-US" sz="2400" dirty="0">
                <a:effectLst/>
                <a:latin typeface="Comic Sans MS" panose="030F0702030302020204" pitchFamily="66" charset="0"/>
                <a:ea typeface="Calibri" panose="020F0502020204030204" pitchFamily="34" charset="0"/>
                <a:cs typeface="Calibri" panose="020F0502020204030204" pitchFamily="34" charset="0"/>
              </a:rPr>
              <a:t>4 is to 8 as 5 is to</a:t>
            </a:r>
            <a:endParaRPr lang="en-US" sz="2400" dirty="0"/>
          </a:p>
        </p:txBody>
      </p:sp>
      <p:sp>
        <p:nvSpPr>
          <p:cNvPr id="22" name="TextBox 21">
            <a:extLst>
              <a:ext uri="{FF2B5EF4-FFF2-40B4-BE49-F238E27FC236}">
                <a16:creationId xmlns:a16="http://schemas.microsoft.com/office/drawing/2014/main" id="{5B354156-6DA8-4EE6-8CB8-DD34064DF217}"/>
              </a:ext>
            </a:extLst>
          </p:cNvPr>
          <p:cNvSpPr txBox="1"/>
          <p:nvPr/>
        </p:nvSpPr>
        <p:spPr>
          <a:xfrm>
            <a:off x="3424881" y="3377175"/>
            <a:ext cx="2038865" cy="646331"/>
          </a:xfrm>
          <a:prstGeom prst="rect">
            <a:avLst/>
          </a:prstGeom>
          <a:noFill/>
          <a:ln>
            <a:noFill/>
          </a:ln>
        </p:spPr>
        <p:txBody>
          <a:bodyPr wrap="square" rtlCol="0">
            <a:spAutoFit/>
          </a:bodyPr>
          <a:lstStyle/>
          <a:p>
            <a:pPr algn="ctr"/>
            <a:r>
              <a:rPr lang="en-US" sz="3600" dirty="0">
                <a:latin typeface="Comic Sans MS" panose="030F0702030302020204" pitchFamily="66" charset="0"/>
              </a:rPr>
              <a:t>meow</a:t>
            </a:r>
          </a:p>
        </p:txBody>
      </p:sp>
      <p:sp>
        <p:nvSpPr>
          <p:cNvPr id="23" name="TextBox 22">
            <a:extLst>
              <a:ext uri="{FF2B5EF4-FFF2-40B4-BE49-F238E27FC236}">
                <a16:creationId xmlns:a16="http://schemas.microsoft.com/office/drawing/2014/main" id="{E68EA508-67B9-4D21-9AD8-58C3B6BAAE3F}"/>
              </a:ext>
            </a:extLst>
          </p:cNvPr>
          <p:cNvSpPr txBox="1"/>
          <p:nvPr/>
        </p:nvSpPr>
        <p:spPr>
          <a:xfrm>
            <a:off x="3260122" y="5187611"/>
            <a:ext cx="2038865" cy="646331"/>
          </a:xfrm>
          <a:prstGeom prst="rect">
            <a:avLst/>
          </a:prstGeom>
          <a:noFill/>
          <a:ln>
            <a:noFill/>
          </a:ln>
        </p:spPr>
        <p:txBody>
          <a:bodyPr wrap="square" rtlCol="0">
            <a:spAutoFit/>
          </a:bodyPr>
          <a:lstStyle/>
          <a:p>
            <a:pPr algn="ctr"/>
            <a:r>
              <a:rPr lang="en-US" sz="3600" dirty="0">
                <a:latin typeface="Comic Sans MS" panose="030F0702030302020204" pitchFamily="66" charset="0"/>
              </a:rPr>
              <a:t>10</a:t>
            </a:r>
          </a:p>
        </p:txBody>
      </p:sp>
      <p:sp>
        <p:nvSpPr>
          <p:cNvPr id="24" name="TextBox 23">
            <a:extLst>
              <a:ext uri="{FF2B5EF4-FFF2-40B4-BE49-F238E27FC236}">
                <a16:creationId xmlns:a16="http://schemas.microsoft.com/office/drawing/2014/main" id="{CC623C3D-F430-4C07-883A-83E6A2C03704}"/>
              </a:ext>
            </a:extLst>
          </p:cNvPr>
          <p:cNvSpPr txBox="1"/>
          <p:nvPr/>
        </p:nvSpPr>
        <p:spPr>
          <a:xfrm>
            <a:off x="3286897" y="4243556"/>
            <a:ext cx="2038865" cy="646331"/>
          </a:xfrm>
          <a:prstGeom prst="rect">
            <a:avLst/>
          </a:prstGeom>
          <a:noFill/>
          <a:ln>
            <a:noFill/>
          </a:ln>
        </p:spPr>
        <p:txBody>
          <a:bodyPr wrap="square" rtlCol="0">
            <a:spAutoFit/>
          </a:bodyPr>
          <a:lstStyle/>
          <a:p>
            <a:pPr algn="ctr"/>
            <a:r>
              <a:rPr lang="en-US" sz="3600" dirty="0">
                <a:latin typeface="Comic Sans MS" panose="030F0702030302020204" pitchFamily="66" charset="0"/>
              </a:rPr>
              <a:t>pencil</a:t>
            </a:r>
          </a:p>
        </p:txBody>
      </p:sp>
      <p:sp>
        <p:nvSpPr>
          <p:cNvPr id="25" name="TextBox 24">
            <a:extLst>
              <a:ext uri="{FF2B5EF4-FFF2-40B4-BE49-F238E27FC236}">
                <a16:creationId xmlns:a16="http://schemas.microsoft.com/office/drawing/2014/main" id="{B5488B7A-2441-48B1-8402-46421AFF483E}"/>
              </a:ext>
            </a:extLst>
          </p:cNvPr>
          <p:cNvSpPr txBox="1"/>
          <p:nvPr/>
        </p:nvSpPr>
        <p:spPr>
          <a:xfrm>
            <a:off x="3383691" y="2475250"/>
            <a:ext cx="2038865" cy="646331"/>
          </a:xfrm>
          <a:prstGeom prst="rect">
            <a:avLst/>
          </a:prstGeom>
          <a:noFill/>
          <a:ln>
            <a:noFill/>
          </a:ln>
        </p:spPr>
        <p:txBody>
          <a:bodyPr wrap="square" rtlCol="0">
            <a:spAutoFit/>
          </a:bodyPr>
          <a:lstStyle/>
          <a:p>
            <a:pPr algn="ctr"/>
            <a:r>
              <a:rPr lang="en-US" sz="3600" dirty="0">
                <a:latin typeface="Comic Sans MS" panose="030F0702030302020204" pitchFamily="66" charset="0"/>
              </a:rPr>
              <a:t>green</a:t>
            </a:r>
          </a:p>
        </p:txBody>
      </p:sp>
      <p:sp>
        <p:nvSpPr>
          <p:cNvPr id="26" name="TextBox 25">
            <a:extLst>
              <a:ext uri="{FF2B5EF4-FFF2-40B4-BE49-F238E27FC236}">
                <a16:creationId xmlns:a16="http://schemas.microsoft.com/office/drawing/2014/main" id="{8B97218D-7B09-47B7-ABA1-25910C79704D}"/>
              </a:ext>
            </a:extLst>
          </p:cNvPr>
          <p:cNvSpPr txBox="1"/>
          <p:nvPr/>
        </p:nvSpPr>
        <p:spPr>
          <a:xfrm>
            <a:off x="3424881" y="1538429"/>
            <a:ext cx="2038865" cy="646331"/>
          </a:xfrm>
          <a:prstGeom prst="rect">
            <a:avLst/>
          </a:prstGeom>
          <a:noFill/>
          <a:ln>
            <a:noFill/>
          </a:ln>
        </p:spPr>
        <p:txBody>
          <a:bodyPr wrap="square" rtlCol="0">
            <a:spAutoFit/>
          </a:bodyPr>
          <a:lstStyle/>
          <a:p>
            <a:pPr algn="ctr"/>
            <a:r>
              <a:rPr lang="en-US" sz="3600" dirty="0">
                <a:latin typeface="Comic Sans MS" panose="030F0702030302020204" pitchFamily="66" charset="0"/>
              </a:rPr>
              <a:t>swim</a:t>
            </a:r>
          </a:p>
        </p:txBody>
      </p:sp>
    </p:spTree>
    <p:extLst>
      <p:ext uri="{BB962C8B-B14F-4D97-AF65-F5344CB8AC3E}">
        <p14:creationId xmlns:p14="http://schemas.microsoft.com/office/powerpoint/2010/main" val="370647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p:bldP spid="18" grpId="0"/>
      <p:bldP spid="19" grpId="0"/>
      <p:bldP spid="20" grpId="0"/>
      <p:bldP spid="21" grpId="0"/>
      <p:bldP spid="22"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9951B-37E5-4CF2-B7B3-0C5FCF3DAAD4}"/>
              </a:ext>
            </a:extLst>
          </p:cNvPr>
          <p:cNvSpPr>
            <a:spLocks noGrp="1"/>
          </p:cNvSpPr>
          <p:nvPr>
            <p:ph type="title"/>
          </p:nvPr>
        </p:nvSpPr>
        <p:spPr/>
        <p:txBody>
          <a:bodyPr/>
          <a:lstStyle/>
          <a:p>
            <a:r>
              <a:rPr lang="en-US" sz="4400" b="1" dirty="0">
                <a:effectLst/>
                <a:latin typeface="Comic Sans MS" panose="030F0702030302020204" pitchFamily="66" charset="0"/>
                <a:ea typeface="Calibri" panose="020F0502020204030204" pitchFamily="34" charset="0"/>
                <a:cs typeface="Calibri" panose="020F0502020204030204" pitchFamily="34" charset="0"/>
              </a:rPr>
              <a:t>Rotating Vocabulary Practice</a:t>
            </a:r>
            <a:endParaRPr lang="en-US" dirty="0"/>
          </a:p>
        </p:txBody>
      </p:sp>
      <p:sp>
        <p:nvSpPr>
          <p:cNvPr id="4" name="TextBox 3">
            <a:extLst>
              <a:ext uri="{FF2B5EF4-FFF2-40B4-BE49-F238E27FC236}">
                <a16:creationId xmlns:a16="http://schemas.microsoft.com/office/drawing/2014/main" id="{DCF45EF5-DB82-4624-8F4E-2F85EDBE11DB}"/>
              </a:ext>
            </a:extLst>
          </p:cNvPr>
          <p:cNvSpPr txBox="1"/>
          <p:nvPr/>
        </p:nvSpPr>
        <p:spPr>
          <a:xfrm>
            <a:off x="685800" y="2484053"/>
            <a:ext cx="8229600" cy="1754326"/>
          </a:xfrm>
          <a:prstGeom prst="rect">
            <a:avLst/>
          </a:prstGeom>
          <a:noFill/>
        </p:spPr>
        <p:txBody>
          <a:bodyPr wrap="square">
            <a:spAutoFit/>
          </a:bodyPr>
          <a:lstStyle/>
          <a:p>
            <a:r>
              <a:rPr lang="en-US" sz="5400" b="1" dirty="0">
                <a:effectLst/>
                <a:latin typeface="Comic Sans MS" panose="030F0702030302020204" pitchFamily="66" charset="0"/>
                <a:ea typeface="Calibri" panose="020F0502020204030204" pitchFamily="34" charset="0"/>
                <a:cs typeface="Calibri" panose="020F0502020204030204" pitchFamily="34" charset="0"/>
              </a:rPr>
              <a:t>steer</a:t>
            </a:r>
            <a:r>
              <a:rPr lang="en-US" sz="5400" dirty="0">
                <a:effectLst/>
                <a:latin typeface="Comic Sans MS" panose="030F0702030302020204" pitchFamily="66" charset="0"/>
                <a:ea typeface="Calibri" panose="020F0502020204030204" pitchFamily="34" charset="0"/>
                <a:cs typeface="Calibri" panose="020F0502020204030204" pitchFamily="34" charset="0"/>
              </a:rPr>
              <a:t> is to direct the course or the course of</a:t>
            </a:r>
            <a:endParaRPr lang="en-US" sz="5400" dirty="0"/>
          </a:p>
        </p:txBody>
      </p:sp>
      <p:sp>
        <p:nvSpPr>
          <p:cNvPr id="5" name="TextBox 4">
            <a:extLst>
              <a:ext uri="{FF2B5EF4-FFF2-40B4-BE49-F238E27FC236}">
                <a16:creationId xmlns:a16="http://schemas.microsoft.com/office/drawing/2014/main" id="{5024D62B-1359-4D06-AABC-C676FB43D990}"/>
              </a:ext>
            </a:extLst>
          </p:cNvPr>
          <p:cNvSpPr txBox="1"/>
          <p:nvPr/>
        </p:nvSpPr>
        <p:spPr>
          <a:xfrm>
            <a:off x="457200" y="2473233"/>
            <a:ext cx="8229600" cy="2585323"/>
          </a:xfrm>
          <a:prstGeom prst="rect">
            <a:avLst/>
          </a:prstGeom>
          <a:noFill/>
        </p:spPr>
        <p:txBody>
          <a:bodyPr wrap="square">
            <a:spAutoFit/>
          </a:bodyPr>
          <a:lstStyle/>
          <a:p>
            <a:r>
              <a:rPr lang="en-US" sz="5400" b="1" dirty="0">
                <a:latin typeface="Comic Sans MS" panose="030F0702030302020204" pitchFamily="66" charset="0"/>
                <a:ea typeface="Calibri" panose="020F0502020204030204" pitchFamily="34" charset="0"/>
                <a:cs typeface="Calibri" panose="020F0502020204030204" pitchFamily="34" charset="0"/>
              </a:rPr>
              <a:t>ancient</a:t>
            </a:r>
            <a:r>
              <a:rPr lang="en-US" sz="5400" dirty="0">
                <a:latin typeface="Comic Sans MS" panose="030F0702030302020204" pitchFamily="66" charset="0"/>
                <a:ea typeface="Calibri" panose="020F0502020204030204" pitchFamily="34" charset="0"/>
                <a:cs typeface="Calibri" panose="020F0502020204030204" pitchFamily="34" charset="0"/>
              </a:rPr>
              <a:t> is of or relating to a period of time long past</a:t>
            </a:r>
            <a:endParaRPr lang="en-US" sz="5400" dirty="0"/>
          </a:p>
        </p:txBody>
      </p:sp>
      <p:sp>
        <p:nvSpPr>
          <p:cNvPr id="6" name="TextBox 5">
            <a:extLst>
              <a:ext uri="{FF2B5EF4-FFF2-40B4-BE49-F238E27FC236}">
                <a16:creationId xmlns:a16="http://schemas.microsoft.com/office/drawing/2014/main" id="{7FB22928-27AF-41C8-AAB3-F684BB88DF62}"/>
              </a:ext>
            </a:extLst>
          </p:cNvPr>
          <p:cNvSpPr txBox="1"/>
          <p:nvPr/>
        </p:nvSpPr>
        <p:spPr>
          <a:xfrm>
            <a:off x="571500" y="2438400"/>
            <a:ext cx="8229600" cy="1754326"/>
          </a:xfrm>
          <a:prstGeom prst="rect">
            <a:avLst/>
          </a:prstGeom>
          <a:noFill/>
        </p:spPr>
        <p:txBody>
          <a:bodyPr wrap="square">
            <a:spAutoFit/>
          </a:bodyPr>
          <a:lstStyle/>
          <a:p>
            <a:r>
              <a:rPr lang="en-US" sz="5400" b="1" dirty="0">
                <a:latin typeface="Comic Sans MS" panose="030F0702030302020204" pitchFamily="66" charset="0"/>
                <a:ea typeface="Calibri" panose="020F0502020204030204" pitchFamily="34" charset="0"/>
                <a:cs typeface="Calibri" panose="020F0502020204030204" pitchFamily="34" charset="0"/>
              </a:rPr>
              <a:t>invention</a:t>
            </a:r>
            <a:r>
              <a:rPr lang="en-US" sz="5400" dirty="0">
                <a:latin typeface="Comic Sans MS" panose="030F0702030302020204" pitchFamily="66" charset="0"/>
                <a:ea typeface="Calibri" panose="020F0502020204030204" pitchFamily="34" charset="0"/>
                <a:cs typeface="Calibri" panose="020F0502020204030204" pitchFamily="34" charset="0"/>
              </a:rPr>
              <a:t> is something thought up or created</a:t>
            </a:r>
            <a:endParaRPr lang="en-US" sz="5400" dirty="0"/>
          </a:p>
        </p:txBody>
      </p:sp>
      <p:sp>
        <p:nvSpPr>
          <p:cNvPr id="7" name="TextBox 6">
            <a:extLst>
              <a:ext uri="{FF2B5EF4-FFF2-40B4-BE49-F238E27FC236}">
                <a16:creationId xmlns:a16="http://schemas.microsoft.com/office/drawing/2014/main" id="{9545D5DD-4B0B-4BD3-9CD2-437CD6EBF664}"/>
              </a:ext>
            </a:extLst>
          </p:cNvPr>
          <p:cNvSpPr txBox="1"/>
          <p:nvPr/>
        </p:nvSpPr>
        <p:spPr>
          <a:xfrm>
            <a:off x="228600" y="2720285"/>
            <a:ext cx="8229600" cy="1754326"/>
          </a:xfrm>
          <a:prstGeom prst="rect">
            <a:avLst/>
          </a:prstGeom>
          <a:noFill/>
        </p:spPr>
        <p:txBody>
          <a:bodyPr wrap="square">
            <a:spAutoFit/>
          </a:bodyPr>
          <a:lstStyle/>
          <a:p>
            <a:r>
              <a:rPr lang="en-US" sz="5400" b="1" dirty="0">
                <a:latin typeface="Comic Sans MS" panose="030F0702030302020204" pitchFamily="66" charset="0"/>
                <a:ea typeface="Calibri" panose="020F0502020204030204" pitchFamily="34" charset="0"/>
                <a:cs typeface="Calibri" panose="020F0502020204030204" pitchFamily="34" charset="0"/>
              </a:rPr>
              <a:t>reverse</a:t>
            </a:r>
            <a:r>
              <a:rPr lang="en-US" sz="5400" dirty="0">
                <a:latin typeface="Comic Sans MS" panose="030F0702030302020204" pitchFamily="66" charset="0"/>
                <a:ea typeface="Calibri" panose="020F0502020204030204" pitchFamily="34" charset="0"/>
                <a:cs typeface="Calibri" panose="020F0502020204030204" pitchFamily="34" charset="0"/>
              </a:rPr>
              <a:t> is bringing about backward movement</a:t>
            </a:r>
            <a:endParaRPr lang="en-US" sz="5400" dirty="0"/>
          </a:p>
        </p:txBody>
      </p:sp>
      <p:sp>
        <p:nvSpPr>
          <p:cNvPr id="8" name="TextBox 7">
            <a:extLst>
              <a:ext uri="{FF2B5EF4-FFF2-40B4-BE49-F238E27FC236}">
                <a16:creationId xmlns:a16="http://schemas.microsoft.com/office/drawing/2014/main" id="{24ACDA6D-0D66-403A-89C8-B5F480CB0440}"/>
              </a:ext>
            </a:extLst>
          </p:cNvPr>
          <p:cNvSpPr txBox="1"/>
          <p:nvPr/>
        </p:nvSpPr>
        <p:spPr>
          <a:xfrm>
            <a:off x="571500" y="2438400"/>
            <a:ext cx="8229600" cy="2585323"/>
          </a:xfrm>
          <a:prstGeom prst="rect">
            <a:avLst/>
          </a:prstGeom>
          <a:noFill/>
        </p:spPr>
        <p:txBody>
          <a:bodyPr wrap="square">
            <a:spAutoFit/>
          </a:bodyPr>
          <a:lstStyle/>
          <a:p>
            <a:r>
              <a:rPr lang="en-US" sz="5400" b="1" dirty="0">
                <a:latin typeface="Comic Sans MS" panose="030F0702030302020204" pitchFamily="66" charset="0"/>
                <a:ea typeface="Calibri" panose="020F0502020204030204" pitchFamily="34" charset="0"/>
                <a:cs typeface="Calibri" panose="020F0502020204030204" pitchFamily="34" charset="0"/>
              </a:rPr>
              <a:t>function</a:t>
            </a:r>
            <a:r>
              <a:rPr lang="en-US" sz="5400" dirty="0">
                <a:latin typeface="Comic Sans MS" panose="030F0702030302020204" pitchFamily="66" charset="0"/>
                <a:ea typeface="Calibri" panose="020F0502020204030204" pitchFamily="34" charset="0"/>
                <a:cs typeface="Calibri" panose="020F0502020204030204" pitchFamily="34" charset="0"/>
              </a:rPr>
              <a:t> is the particular purpose for which something is used</a:t>
            </a:r>
            <a:endParaRPr lang="en-US" sz="5400" dirty="0"/>
          </a:p>
        </p:txBody>
      </p:sp>
      <p:sp>
        <p:nvSpPr>
          <p:cNvPr id="9" name="TextBox 8">
            <a:extLst>
              <a:ext uri="{FF2B5EF4-FFF2-40B4-BE49-F238E27FC236}">
                <a16:creationId xmlns:a16="http://schemas.microsoft.com/office/drawing/2014/main" id="{0FCA1066-15F2-456B-906D-46B0C42DCFDA}"/>
              </a:ext>
            </a:extLst>
          </p:cNvPr>
          <p:cNvSpPr txBox="1"/>
          <p:nvPr/>
        </p:nvSpPr>
        <p:spPr>
          <a:xfrm>
            <a:off x="914400" y="3192502"/>
            <a:ext cx="8229600" cy="923330"/>
          </a:xfrm>
          <a:prstGeom prst="rect">
            <a:avLst/>
          </a:prstGeom>
          <a:noFill/>
        </p:spPr>
        <p:txBody>
          <a:bodyPr wrap="square">
            <a:spAutoFit/>
          </a:bodyPr>
          <a:lstStyle/>
          <a:p>
            <a:r>
              <a:rPr lang="en-US" sz="5400" b="1" dirty="0">
                <a:latin typeface="Comic Sans MS" panose="030F0702030302020204" pitchFamily="66" charset="0"/>
                <a:ea typeface="Calibri" panose="020F0502020204030204" pitchFamily="34" charset="0"/>
                <a:cs typeface="Calibri" panose="020F0502020204030204" pitchFamily="34" charset="0"/>
              </a:rPr>
              <a:t>enable</a:t>
            </a:r>
            <a:r>
              <a:rPr lang="en-US" sz="5400" dirty="0">
                <a:latin typeface="Comic Sans MS" panose="030F0702030302020204" pitchFamily="66" charset="0"/>
                <a:ea typeface="Calibri" panose="020F0502020204030204" pitchFamily="34" charset="0"/>
                <a:cs typeface="Calibri" panose="020F0502020204030204" pitchFamily="34" charset="0"/>
              </a:rPr>
              <a:t> is to make able</a:t>
            </a:r>
            <a:endParaRPr lang="en-US" sz="5400" dirty="0"/>
          </a:p>
        </p:txBody>
      </p:sp>
    </p:spTree>
    <p:extLst>
      <p:ext uri="{BB962C8B-B14F-4D97-AF65-F5344CB8AC3E}">
        <p14:creationId xmlns:p14="http://schemas.microsoft.com/office/powerpoint/2010/main" val="59967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7"/>
                                        </p:tgtEl>
                                        <p:attrNameLst>
                                          <p:attrName>ppt_x</p:attrName>
                                        </p:attrNameLst>
                                      </p:cBhvr>
                                      <p:tavLst>
                                        <p:tav tm="0">
                                          <p:val>
                                            <p:strVal val="ppt_x"/>
                                          </p:val>
                                        </p:tav>
                                        <p:tav tm="100000">
                                          <p:val>
                                            <p:strVal val="ppt_x"/>
                                          </p:val>
                                        </p:tav>
                                      </p:tavLst>
                                    </p:anim>
                                    <p:anim calcmode="lin" valueType="num">
                                      <p:cBhvr additive="base">
                                        <p:cTn id="49" dur="500"/>
                                        <p:tgtEl>
                                          <p:spTgt spid="7"/>
                                        </p:tgtEl>
                                        <p:attrNameLst>
                                          <p:attrName>ppt_y</p:attrName>
                                        </p:attrNameLst>
                                      </p:cBhvr>
                                      <p:tavLst>
                                        <p:tav tm="0">
                                          <p:val>
                                            <p:strVal val="ppt_y"/>
                                          </p:val>
                                        </p:tav>
                                        <p:tav tm="100000">
                                          <p:val>
                                            <p:strVal val="1+ppt_h/2"/>
                                          </p:val>
                                        </p:tav>
                                      </p:tavLst>
                                    </p:anim>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9951B-37E5-4CF2-B7B3-0C5FCF3DAAD4}"/>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effectLst/>
                <a:latin typeface="Comic Sans MS" panose="030F0702030302020204" pitchFamily="66" charset="0"/>
                <a:ea typeface="Calibri" panose="020F0502020204030204" pitchFamily="34" charset="0"/>
                <a:cs typeface="Calibri" panose="020F0502020204030204" pitchFamily="34" charset="0"/>
              </a:rPr>
              <a:t>Rotational Vocabulary Practice</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2" name="TextBox 1">
            <a:extLst>
              <a:ext uri="{FF2B5EF4-FFF2-40B4-BE49-F238E27FC236}">
                <a16:creationId xmlns:a16="http://schemas.microsoft.com/office/drawing/2014/main" id="{FD02FFB3-2BDC-4270-9678-95D2EC6D060C}"/>
              </a:ext>
            </a:extLst>
          </p:cNvPr>
          <p:cNvSpPr txBox="1"/>
          <p:nvPr/>
        </p:nvSpPr>
        <p:spPr>
          <a:xfrm>
            <a:off x="1084218" y="1819182"/>
            <a:ext cx="2860766" cy="923330"/>
          </a:xfrm>
          <a:prstGeom prst="rect">
            <a:avLst/>
          </a:prstGeom>
          <a:noFill/>
          <a:ln w="76200">
            <a:solidFill>
              <a:srgbClr val="7030A0"/>
            </a:solidFill>
          </a:ln>
        </p:spPr>
        <p:txBody>
          <a:bodyPr wrap="square" rtlCol="0">
            <a:spAutoFit/>
          </a:bodyPr>
          <a:lstStyle/>
          <a:p>
            <a:pPr algn="ctr"/>
            <a:r>
              <a:rPr lang="en-US" sz="5400" dirty="0">
                <a:latin typeface="Comic Sans MS" panose="030F0702030302020204" pitchFamily="66" charset="0"/>
              </a:rPr>
              <a:t>function</a:t>
            </a:r>
          </a:p>
        </p:txBody>
      </p:sp>
      <p:sp>
        <p:nvSpPr>
          <p:cNvPr id="4" name="TextBox 3">
            <a:extLst>
              <a:ext uri="{FF2B5EF4-FFF2-40B4-BE49-F238E27FC236}">
                <a16:creationId xmlns:a16="http://schemas.microsoft.com/office/drawing/2014/main" id="{A8358131-3A25-429F-BEAD-AA90CD2A22C8}"/>
              </a:ext>
            </a:extLst>
          </p:cNvPr>
          <p:cNvSpPr txBox="1"/>
          <p:nvPr/>
        </p:nvSpPr>
        <p:spPr>
          <a:xfrm>
            <a:off x="4820194" y="1819182"/>
            <a:ext cx="3239588" cy="923330"/>
          </a:xfrm>
          <a:prstGeom prst="rect">
            <a:avLst/>
          </a:prstGeom>
          <a:noFill/>
          <a:ln w="76200">
            <a:solidFill>
              <a:srgbClr val="00B050"/>
            </a:solidFill>
          </a:ln>
        </p:spPr>
        <p:txBody>
          <a:bodyPr wrap="square" rtlCol="0">
            <a:spAutoFit/>
          </a:bodyPr>
          <a:lstStyle/>
          <a:p>
            <a:pPr algn="ctr"/>
            <a:r>
              <a:rPr lang="en-US" sz="5400" dirty="0">
                <a:latin typeface="Comic Sans MS" panose="030F0702030302020204" pitchFamily="66" charset="0"/>
              </a:rPr>
              <a:t>purpose</a:t>
            </a:r>
          </a:p>
        </p:txBody>
      </p:sp>
      <p:sp>
        <p:nvSpPr>
          <p:cNvPr id="5" name="TextBox 4">
            <a:extLst>
              <a:ext uri="{FF2B5EF4-FFF2-40B4-BE49-F238E27FC236}">
                <a16:creationId xmlns:a16="http://schemas.microsoft.com/office/drawing/2014/main" id="{335176BB-3C01-41E1-8C0F-832BE72EECAA}"/>
              </a:ext>
            </a:extLst>
          </p:cNvPr>
          <p:cNvSpPr txBox="1"/>
          <p:nvPr/>
        </p:nvSpPr>
        <p:spPr>
          <a:xfrm>
            <a:off x="3141617" y="3433146"/>
            <a:ext cx="2860766" cy="923330"/>
          </a:xfrm>
          <a:prstGeom prst="rect">
            <a:avLst/>
          </a:prstGeom>
          <a:noFill/>
        </p:spPr>
        <p:txBody>
          <a:bodyPr wrap="square" rtlCol="0">
            <a:spAutoFit/>
          </a:bodyPr>
          <a:lstStyle/>
          <a:p>
            <a:pPr algn="ctr"/>
            <a:r>
              <a:rPr lang="en-US" sz="5400" dirty="0">
                <a:latin typeface="Comic Sans MS" panose="030F0702030302020204" pitchFamily="66" charset="0"/>
              </a:rPr>
              <a:t>synonym</a:t>
            </a:r>
          </a:p>
        </p:txBody>
      </p:sp>
      <p:sp>
        <p:nvSpPr>
          <p:cNvPr id="6" name="TextBox 5">
            <a:extLst>
              <a:ext uri="{FF2B5EF4-FFF2-40B4-BE49-F238E27FC236}">
                <a16:creationId xmlns:a16="http://schemas.microsoft.com/office/drawing/2014/main" id="{0DE4685F-9BE5-4120-B420-9AC35DDCEFFD}"/>
              </a:ext>
            </a:extLst>
          </p:cNvPr>
          <p:cNvSpPr txBox="1"/>
          <p:nvPr/>
        </p:nvSpPr>
        <p:spPr>
          <a:xfrm>
            <a:off x="3141617" y="5029201"/>
            <a:ext cx="2860766" cy="923330"/>
          </a:xfrm>
          <a:prstGeom prst="rect">
            <a:avLst/>
          </a:prstGeom>
          <a:noFill/>
        </p:spPr>
        <p:txBody>
          <a:bodyPr wrap="square" rtlCol="0">
            <a:spAutoFit/>
          </a:bodyPr>
          <a:lstStyle/>
          <a:p>
            <a:pPr algn="ctr"/>
            <a:r>
              <a:rPr lang="en-US" sz="5400" dirty="0">
                <a:latin typeface="Comic Sans MS" panose="030F0702030302020204" pitchFamily="66" charset="0"/>
              </a:rPr>
              <a:t>antonym</a:t>
            </a:r>
          </a:p>
        </p:txBody>
      </p:sp>
      <p:sp>
        <p:nvSpPr>
          <p:cNvPr id="7" name="Oval 6" descr="blue oval">
            <a:extLst>
              <a:ext uri="{FF2B5EF4-FFF2-40B4-BE49-F238E27FC236}">
                <a16:creationId xmlns:a16="http://schemas.microsoft.com/office/drawing/2014/main" id="{497BA1FF-2601-486B-9D0C-B9DB3E6C619E}"/>
              </a:ext>
            </a:extLst>
          </p:cNvPr>
          <p:cNvSpPr/>
          <p:nvPr/>
        </p:nvSpPr>
        <p:spPr>
          <a:xfrm>
            <a:off x="2514601" y="3429000"/>
            <a:ext cx="4069079" cy="1143000"/>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BC7899-BF68-42E7-A872-9F322AD20CDF}"/>
              </a:ext>
            </a:extLst>
          </p:cNvPr>
          <p:cNvSpPr txBox="1"/>
          <p:nvPr/>
        </p:nvSpPr>
        <p:spPr>
          <a:xfrm>
            <a:off x="1084218" y="1833401"/>
            <a:ext cx="2860766" cy="923330"/>
          </a:xfrm>
          <a:prstGeom prst="rect">
            <a:avLst/>
          </a:prstGeom>
          <a:noFill/>
          <a:ln w="76200">
            <a:solidFill>
              <a:srgbClr val="7030A0"/>
            </a:solidFill>
          </a:ln>
        </p:spPr>
        <p:txBody>
          <a:bodyPr wrap="square" rtlCol="0">
            <a:spAutoFit/>
          </a:bodyPr>
          <a:lstStyle/>
          <a:p>
            <a:pPr algn="ctr"/>
            <a:r>
              <a:rPr lang="en-US" sz="5400" dirty="0">
                <a:latin typeface="Comic Sans MS" panose="030F0702030302020204" pitchFamily="66" charset="0"/>
              </a:rPr>
              <a:t>ancient</a:t>
            </a:r>
          </a:p>
        </p:txBody>
      </p:sp>
      <p:sp>
        <p:nvSpPr>
          <p:cNvPr id="9" name="TextBox 8">
            <a:extLst>
              <a:ext uri="{FF2B5EF4-FFF2-40B4-BE49-F238E27FC236}">
                <a16:creationId xmlns:a16="http://schemas.microsoft.com/office/drawing/2014/main" id="{3B44B2EE-E0AD-4FCD-A886-0561C2F35BB9}"/>
              </a:ext>
            </a:extLst>
          </p:cNvPr>
          <p:cNvSpPr txBox="1"/>
          <p:nvPr/>
        </p:nvSpPr>
        <p:spPr>
          <a:xfrm>
            <a:off x="4826727" y="1874839"/>
            <a:ext cx="3239588" cy="923330"/>
          </a:xfrm>
          <a:prstGeom prst="rect">
            <a:avLst/>
          </a:prstGeom>
          <a:noFill/>
          <a:ln w="76200">
            <a:solidFill>
              <a:srgbClr val="00B050"/>
            </a:solidFill>
          </a:ln>
        </p:spPr>
        <p:txBody>
          <a:bodyPr wrap="square" rtlCol="0">
            <a:spAutoFit/>
          </a:bodyPr>
          <a:lstStyle/>
          <a:p>
            <a:pPr algn="ctr"/>
            <a:r>
              <a:rPr lang="en-US" sz="5400" dirty="0">
                <a:latin typeface="Comic Sans MS" panose="030F0702030302020204" pitchFamily="66" charset="0"/>
              </a:rPr>
              <a:t>past</a:t>
            </a:r>
          </a:p>
        </p:txBody>
      </p:sp>
      <p:sp>
        <p:nvSpPr>
          <p:cNvPr id="10" name="TextBox 9">
            <a:extLst>
              <a:ext uri="{FF2B5EF4-FFF2-40B4-BE49-F238E27FC236}">
                <a16:creationId xmlns:a16="http://schemas.microsoft.com/office/drawing/2014/main" id="{86E0DA1A-504A-484A-B64A-6D35A47DE300}"/>
              </a:ext>
            </a:extLst>
          </p:cNvPr>
          <p:cNvSpPr txBox="1"/>
          <p:nvPr/>
        </p:nvSpPr>
        <p:spPr>
          <a:xfrm>
            <a:off x="1077685" y="1815405"/>
            <a:ext cx="2860766" cy="923330"/>
          </a:xfrm>
          <a:prstGeom prst="rect">
            <a:avLst/>
          </a:prstGeom>
          <a:noFill/>
          <a:ln w="76200">
            <a:solidFill>
              <a:srgbClr val="7030A0"/>
            </a:solidFill>
          </a:ln>
        </p:spPr>
        <p:txBody>
          <a:bodyPr wrap="square" rtlCol="0">
            <a:spAutoFit/>
          </a:bodyPr>
          <a:lstStyle/>
          <a:p>
            <a:pPr algn="ctr"/>
            <a:r>
              <a:rPr lang="en-US" sz="5400" dirty="0">
                <a:latin typeface="Comic Sans MS" panose="030F0702030302020204" pitchFamily="66" charset="0"/>
              </a:rPr>
              <a:t>steer</a:t>
            </a:r>
          </a:p>
        </p:txBody>
      </p:sp>
      <p:sp>
        <p:nvSpPr>
          <p:cNvPr id="11" name="TextBox 10">
            <a:extLst>
              <a:ext uri="{FF2B5EF4-FFF2-40B4-BE49-F238E27FC236}">
                <a16:creationId xmlns:a16="http://schemas.microsoft.com/office/drawing/2014/main" id="{ED26B643-2DAA-4F37-B575-4A85C4DC7268}"/>
              </a:ext>
            </a:extLst>
          </p:cNvPr>
          <p:cNvSpPr txBox="1"/>
          <p:nvPr/>
        </p:nvSpPr>
        <p:spPr>
          <a:xfrm>
            <a:off x="4775566" y="1835626"/>
            <a:ext cx="3239588" cy="923330"/>
          </a:xfrm>
          <a:prstGeom prst="rect">
            <a:avLst/>
          </a:prstGeom>
          <a:noFill/>
          <a:ln w="76200">
            <a:solidFill>
              <a:srgbClr val="00B050"/>
            </a:solidFill>
          </a:ln>
        </p:spPr>
        <p:txBody>
          <a:bodyPr wrap="square" rtlCol="0">
            <a:spAutoFit/>
          </a:bodyPr>
          <a:lstStyle/>
          <a:p>
            <a:pPr algn="ctr"/>
            <a:r>
              <a:rPr lang="en-US" sz="5400" dirty="0">
                <a:latin typeface="Comic Sans MS" panose="030F0702030302020204" pitchFamily="66" charset="0"/>
              </a:rPr>
              <a:t>follow</a:t>
            </a:r>
          </a:p>
        </p:txBody>
      </p:sp>
      <p:sp>
        <p:nvSpPr>
          <p:cNvPr id="12" name="TextBox 11">
            <a:extLst>
              <a:ext uri="{FF2B5EF4-FFF2-40B4-BE49-F238E27FC236}">
                <a16:creationId xmlns:a16="http://schemas.microsoft.com/office/drawing/2014/main" id="{E3011C18-3A29-4B46-A7A2-23D9D97300B4}"/>
              </a:ext>
            </a:extLst>
          </p:cNvPr>
          <p:cNvSpPr txBox="1"/>
          <p:nvPr/>
        </p:nvSpPr>
        <p:spPr>
          <a:xfrm>
            <a:off x="1106532" y="1811628"/>
            <a:ext cx="2860766" cy="923330"/>
          </a:xfrm>
          <a:prstGeom prst="rect">
            <a:avLst/>
          </a:prstGeom>
          <a:noFill/>
          <a:ln w="76200">
            <a:solidFill>
              <a:srgbClr val="7030A0"/>
            </a:solidFill>
          </a:ln>
        </p:spPr>
        <p:txBody>
          <a:bodyPr wrap="square" rtlCol="0">
            <a:spAutoFit/>
          </a:bodyPr>
          <a:lstStyle/>
          <a:p>
            <a:pPr algn="ctr"/>
            <a:r>
              <a:rPr lang="en-US" sz="5400" dirty="0">
                <a:latin typeface="Comic Sans MS" panose="030F0702030302020204" pitchFamily="66" charset="0"/>
              </a:rPr>
              <a:t>reverse</a:t>
            </a:r>
          </a:p>
        </p:txBody>
      </p:sp>
      <p:sp>
        <p:nvSpPr>
          <p:cNvPr id="13" name="TextBox 12">
            <a:extLst>
              <a:ext uri="{FF2B5EF4-FFF2-40B4-BE49-F238E27FC236}">
                <a16:creationId xmlns:a16="http://schemas.microsoft.com/office/drawing/2014/main" id="{DB98DB14-13DC-4E55-B2CB-F8E2FA479FD4}"/>
              </a:ext>
            </a:extLst>
          </p:cNvPr>
          <p:cNvSpPr txBox="1"/>
          <p:nvPr/>
        </p:nvSpPr>
        <p:spPr>
          <a:xfrm>
            <a:off x="4842508" y="1835626"/>
            <a:ext cx="3239588" cy="923330"/>
          </a:xfrm>
          <a:prstGeom prst="rect">
            <a:avLst/>
          </a:prstGeom>
          <a:noFill/>
          <a:ln w="76200">
            <a:solidFill>
              <a:srgbClr val="00B050"/>
            </a:solidFill>
          </a:ln>
        </p:spPr>
        <p:txBody>
          <a:bodyPr wrap="square" rtlCol="0">
            <a:spAutoFit/>
          </a:bodyPr>
          <a:lstStyle/>
          <a:p>
            <a:pPr algn="ctr"/>
            <a:r>
              <a:rPr lang="en-US" sz="5400" dirty="0">
                <a:latin typeface="Comic Sans MS" panose="030F0702030302020204" pitchFamily="66" charset="0"/>
              </a:rPr>
              <a:t>forward</a:t>
            </a:r>
          </a:p>
        </p:txBody>
      </p:sp>
      <p:sp>
        <p:nvSpPr>
          <p:cNvPr id="16" name="TextBox 15">
            <a:extLst>
              <a:ext uri="{FF2B5EF4-FFF2-40B4-BE49-F238E27FC236}">
                <a16:creationId xmlns:a16="http://schemas.microsoft.com/office/drawing/2014/main" id="{F6152B37-668F-4CF5-9A93-F446CD71154F}"/>
              </a:ext>
            </a:extLst>
          </p:cNvPr>
          <p:cNvSpPr txBox="1"/>
          <p:nvPr/>
        </p:nvSpPr>
        <p:spPr>
          <a:xfrm>
            <a:off x="1114423" y="1798954"/>
            <a:ext cx="2860766" cy="923330"/>
          </a:xfrm>
          <a:prstGeom prst="rect">
            <a:avLst/>
          </a:prstGeom>
          <a:noFill/>
          <a:ln w="76200">
            <a:solidFill>
              <a:srgbClr val="7030A0"/>
            </a:solidFill>
          </a:ln>
        </p:spPr>
        <p:txBody>
          <a:bodyPr wrap="square" rtlCol="0">
            <a:spAutoFit/>
          </a:bodyPr>
          <a:lstStyle/>
          <a:p>
            <a:pPr algn="ctr"/>
            <a:r>
              <a:rPr lang="en-US" sz="5400" dirty="0">
                <a:latin typeface="Comic Sans MS" panose="030F0702030302020204" pitchFamily="66" charset="0"/>
              </a:rPr>
              <a:t>enable</a:t>
            </a:r>
          </a:p>
        </p:txBody>
      </p:sp>
      <p:sp>
        <p:nvSpPr>
          <p:cNvPr id="17" name="TextBox 16">
            <a:extLst>
              <a:ext uri="{FF2B5EF4-FFF2-40B4-BE49-F238E27FC236}">
                <a16:creationId xmlns:a16="http://schemas.microsoft.com/office/drawing/2014/main" id="{E42DE123-85AE-4BF8-A277-D0B9C37F2057}"/>
              </a:ext>
            </a:extLst>
          </p:cNvPr>
          <p:cNvSpPr txBox="1"/>
          <p:nvPr/>
        </p:nvSpPr>
        <p:spPr>
          <a:xfrm>
            <a:off x="4797880" y="1779969"/>
            <a:ext cx="3239588" cy="923330"/>
          </a:xfrm>
          <a:prstGeom prst="rect">
            <a:avLst/>
          </a:prstGeom>
          <a:noFill/>
          <a:ln w="76200">
            <a:solidFill>
              <a:srgbClr val="00B050"/>
            </a:solidFill>
          </a:ln>
        </p:spPr>
        <p:txBody>
          <a:bodyPr wrap="square" rtlCol="0">
            <a:spAutoFit/>
          </a:bodyPr>
          <a:lstStyle/>
          <a:p>
            <a:pPr algn="ctr"/>
            <a:r>
              <a:rPr lang="en-US" sz="5400" dirty="0">
                <a:latin typeface="Comic Sans MS" panose="030F0702030302020204" pitchFamily="66" charset="0"/>
              </a:rPr>
              <a:t>allow</a:t>
            </a:r>
          </a:p>
        </p:txBody>
      </p:sp>
      <p:sp>
        <p:nvSpPr>
          <p:cNvPr id="18" name="TextBox 17">
            <a:extLst>
              <a:ext uri="{FF2B5EF4-FFF2-40B4-BE49-F238E27FC236}">
                <a16:creationId xmlns:a16="http://schemas.microsoft.com/office/drawing/2014/main" id="{F7E31235-1577-4088-9221-8E1BE1B3A733}"/>
              </a:ext>
            </a:extLst>
          </p:cNvPr>
          <p:cNvSpPr txBox="1"/>
          <p:nvPr/>
        </p:nvSpPr>
        <p:spPr>
          <a:xfrm>
            <a:off x="967466" y="1797595"/>
            <a:ext cx="3154679" cy="923330"/>
          </a:xfrm>
          <a:prstGeom prst="rect">
            <a:avLst/>
          </a:prstGeom>
          <a:noFill/>
          <a:ln w="76200">
            <a:solidFill>
              <a:srgbClr val="7030A0"/>
            </a:solidFill>
          </a:ln>
        </p:spPr>
        <p:txBody>
          <a:bodyPr wrap="square" rtlCol="0">
            <a:spAutoFit/>
          </a:bodyPr>
          <a:lstStyle/>
          <a:p>
            <a:pPr algn="ctr"/>
            <a:r>
              <a:rPr lang="en-US" sz="5400" dirty="0">
                <a:latin typeface="Comic Sans MS" panose="030F0702030302020204" pitchFamily="66" charset="0"/>
              </a:rPr>
              <a:t>invention</a:t>
            </a:r>
          </a:p>
        </p:txBody>
      </p:sp>
      <p:sp>
        <p:nvSpPr>
          <p:cNvPr id="19" name="TextBox 18">
            <a:extLst>
              <a:ext uri="{FF2B5EF4-FFF2-40B4-BE49-F238E27FC236}">
                <a16:creationId xmlns:a16="http://schemas.microsoft.com/office/drawing/2014/main" id="{5CCFC3B6-51E7-4FF5-83C1-C8FC4AA10E71}"/>
              </a:ext>
            </a:extLst>
          </p:cNvPr>
          <p:cNvSpPr txBox="1"/>
          <p:nvPr/>
        </p:nvSpPr>
        <p:spPr>
          <a:xfrm>
            <a:off x="4761142" y="1772415"/>
            <a:ext cx="3239588" cy="923330"/>
          </a:xfrm>
          <a:prstGeom prst="rect">
            <a:avLst/>
          </a:prstGeom>
          <a:noFill/>
          <a:ln w="76200">
            <a:solidFill>
              <a:srgbClr val="00B050"/>
            </a:solidFill>
          </a:ln>
        </p:spPr>
        <p:txBody>
          <a:bodyPr wrap="square" rtlCol="0">
            <a:spAutoFit/>
          </a:bodyPr>
          <a:lstStyle/>
          <a:p>
            <a:pPr algn="ctr"/>
            <a:r>
              <a:rPr lang="en-US" sz="5400" dirty="0">
                <a:latin typeface="Comic Sans MS" panose="030F0702030302020204" pitchFamily="66" charset="0"/>
              </a:rPr>
              <a:t>creation</a:t>
            </a:r>
          </a:p>
        </p:txBody>
      </p:sp>
      <p:sp>
        <p:nvSpPr>
          <p:cNvPr id="20" name="Oval 19" descr="blue oval">
            <a:extLst>
              <a:ext uri="{FF2B5EF4-FFF2-40B4-BE49-F238E27FC236}">
                <a16:creationId xmlns:a16="http://schemas.microsoft.com/office/drawing/2014/main" id="{7445AC67-4CC5-42DC-88B8-00941623631E}"/>
              </a:ext>
            </a:extLst>
          </p:cNvPr>
          <p:cNvSpPr/>
          <p:nvPr/>
        </p:nvSpPr>
        <p:spPr>
          <a:xfrm>
            <a:off x="2385603" y="3296179"/>
            <a:ext cx="4069079" cy="1143000"/>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descr="blue oval">
            <a:extLst>
              <a:ext uri="{FF2B5EF4-FFF2-40B4-BE49-F238E27FC236}">
                <a16:creationId xmlns:a16="http://schemas.microsoft.com/office/drawing/2014/main" id="{50BCC939-9A04-43C6-B7F4-838ACF05082E}"/>
              </a:ext>
            </a:extLst>
          </p:cNvPr>
          <p:cNvSpPr/>
          <p:nvPr/>
        </p:nvSpPr>
        <p:spPr>
          <a:xfrm>
            <a:off x="2488475" y="4897593"/>
            <a:ext cx="4069079" cy="1143000"/>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descr="blue oval">
            <a:extLst>
              <a:ext uri="{FF2B5EF4-FFF2-40B4-BE49-F238E27FC236}">
                <a16:creationId xmlns:a16="http://schemas.microsoft.com/office/drawing/2014/main" id="{5254C99F-46D6-4540-B633-D334B68557B2}"/>
              </a:ext>
            </a:extLst>
          </p:cNvPr>
          <p:cNvSpPr/>
          <p:nvPr/>
        </p:nvSpPr>
        <p:spPr>
          <a:xfrm>
            <a:off x="2393223" y="3365789"/>
            <a:ext cx="4069079" cy="1143000"/>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descr="blue oval">
            <a:extLst>
              <a:ext uri="{FF2B5EF4-FFF2-40B4-BE49-F238E27FC236}">
                <a16:creationId xmlns:a16="http://schemas.microsoft.com/office/drawing/2014/main" id="{3D523C46-E989-46B2-9DF9-4170517DD233}"/>
              </a:ext>
            </a:extLst>
          </p:cNvPr>
          <p:cNvSpPr/>
          <p:nvPr/>
        </p:nvSpPr>
        <p:spPr>
          <a:xfrm>
            <a:off x="2432412" y="4919366"/>
            <a:ext cx="4069079" cy="1143000"/>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descr="blue oval">
            <a:extLst>
              <a:ext uri="{FF2B5EF4-FFF2-40B4-BE49-F238E27FC236}">
                <a16:creationId xmlns:a16="http://schemas.microsoft.com/office/drawing/2014/main" id="{9B3B57C5-169A-4BE1-8CDC-3CFC68C26B18}"/>
              </a:ext>
            </a:extLst>
          </p:cNvPr>
          <p:cNvSpPr/>
          <p:nvPr/>
        </p:nvSpPr>
        <p:spPr>
          <a:xfrm>
            <a:off x="2488475" y="3429000"/>
            <a:ext cx="4069079" cy="1143000"/>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30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1" nodeType="clickEffect">
                                  <p:stCondLst>
                                    <p:cond delay="0"/>
                                  </p:stCondLst>
                                  <p:childTnLst>
                                    <p:animEffect transition="out" filter="barn(inVertical)">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6" presetClass="exit" presetSubtype="21" fill="hold" grpId="1" nodeType="withEffect">
                                  <p:stCondLst>
                                    <p:cond delay="0"/>
                                  </p:stCondLst>
                                  <p:childTnLst>
                                    <p:animEffect transition="out" filter="barn(inVertic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1" nodeType="clickEffect">
                                  <p:stCondLst>
                                    <p:cond delay="0"/>
                                  </p:stCondLst>
                                  <p:childTnLst>
                                    <p:animEffect transition="out" filter="barn(inVertical)">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6" presetClass="exit" presetSubtype="21" fill="hold" grpId="1" nodeType="withEffect">
                                  <p:stCondLst>
                                    <p:cond delay="0"/>
                                  </p:stCondLst>
                                  <p:childTnLst>
                                    <p:animEffect transition="out" filter="barn(inVertical)">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barn(inVertical)">
                                      <p:cBhvr>
                                        <p:cTn id="79" dur="500"/>
                                        <p:tgtEl>
                                          <p:spTgt spid="12"/>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barn(inVertical)">
                                      <p:cBhvr>
                                        <p:cTn id="82" dur="5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6" presetClass="exit" presetSubtype="21" fill="hold" grpId="1" nodeType="withEffect">
                                  <p:stCondLst>
                                    <p:cond delay="0"/>
                                  </p:stCondLst>
                                  <p:childTnLst>
                                    <p:animEffect transition="out" filter="barn(inVertical)">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barn(inVertical)">
                                      <p:cBhvr>
                                        <p:cTn id="101" dur="500"/>
                                        <p:tgtEl>
                                          <p:spTgt spid="16"/>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barn(inVertical)">
                                      <p:cBhvr>
                                        <p:cTn id="104" dur="500"/>
                                        <p:tgtEl>
                                          <p:spTgt spid="17"/>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grpId="1" nodeType="clickEffect">
                                  <p:stCondLst>
                                    <p:cond delay="0"/>
                                  </p:stCondLst>
                                  <p:childTnLst>
                                    <p:animEffect transition="out" filter="barn(inVertical)">
                                      <p:cBhvr>
                                        <p:cTn id="112" dur="500"/>
                                        <p:tgtEl>
                                          <p:spTgt spid="16"/>
                                        </p:tgtEl>
                                      </p:cBhvr>
                                    </p:animEffect>
                                    <p:set>
                                      <p:cBhvr>
                                        <p:cTn id="113" dur="1" fill="hold">
                                          <p:stCondLst>
                                            <p:cond delay="499"/>
                                          </p:stCondLst>
                                        </p:cTn>
                                        <p:tgtEl>
                                          <p:spTgt spid="16"/>
                                        </p:tgtEl>
                                        <p:attrNameLst>
                                          <p:attrName>style.visibility</p:attrName>
                                        </p:attrNameLst>
                                      </p:cBhvr>
                                      <p:to>
                                        <p:strVal val="hidden"/>
                                      </p:to>
                                    </p:set>
                                  </p:childTnLst>
                                </p:cTn>
                              </p:par>
                              <p:par>
                                <p:cTn id="114" presetID="16" presetClass="exit" presetSubtype="21" fill="hold" grpId="1" nodeType="withEffect">
                                  <p:stCondLst>
                                    <p:cond delay="0"/>
                                  </p:stCondLst>
                                  <p:childTnLst>
                                    <p:animEffect transition="out" filter="barn(inVertical)">
                                      <p:cBhvr>
                                        <p:cTn id="115" dur="500"/>
                                        <p:tgtEl>
                                          <p:spTgt spid="17"/>
                                        </p:tgtEl>
                                      </p:cBhvr>
                                    </p:animEffect>
                                    <p:set>
                                      <p:cBhvr>
                                        <p:cTn id="116" dur="1" fill="hold">
                                          <p:stCondLst>
                                            <p:cond delay="499"/>
                                          </p:stCondLst>
                                        </p:cTn>
                                        <p:tgtEl>
                                          <p:spTgt spid="17"/>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2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barn(inVertical)">
                                      <p:cBhvr>
                                        <p:cTn id="123" dur="500"/>
                                        <p:tgtEl>
                                          <p:spTgt spid="18"/>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barn(inVertical)">
                                      <p:cBhvr>
                                        <p:cTn id="126" dur="500"/>
                                        <p:tgtEl>
                                          <p:spTgt spid="19"/>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p:bldP spid="6" grpId="0"/>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6" grpId="0" animBg="1"/>
      <p:bldP spid="16" grpId="1" animBg="1"/>
      <p:bldP spid="17" grpId="0" animBg="1"/>
      <p:bldP spid="17" grpId="1" animBg="1"/>
      <p:bldP spid="18" grpId="0" animBg="1"/>
      <p:bldP spid="19" grpId="0" animBg="1"/>
      <p:bldP spid="20" grpId="0"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9951B-37E5-4CF2-B7B3-0C5FCF3DAAD4}"/>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effectLst/>
                <a:latin typeface="Comic Sans MS" panose="030F0702030302020204" pitchFamily="66" charset="0"/>
                <a:ea typeface="Calibri" panose="020F0502020204030204" pitchFamily="34" charset="0"/>
                <a:cs typeface="Calibri" panose="020F0502020204030204" pitchFamily="34" charset="0"/>
              </a:rPr>
              <a:t>Twirling Text Features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791EFC82-1CDF-4CC1-AF4D-425A313270B6}"/>
              </a:ext>
            </a:extLst>
          </p:cNvPr>
          <p:cNvSpPr txBox="1"/>
          <p:nvPr/>
        </p:nvSpPr>
        <p:spPr>
          <a:xfrm>
            <a:off x="457200" y="1417638"/>
            <a:ext cx="8229600" cy="1384995"/>
          </a:xfrm>
          <a:prstGeom prst="rect">
            <a:avLst/>
          </a:prstGeom>
          <a:noFill/>
        </p:spPr>
        <p:txBody>
          <a:bodyPr wrap="square">
            <a:spAutoFit/>
          </a:bodyPr>
          <a:lstStyle/>
          <a:p>
            <a:r>
              <a:rPr lang="en-US" sz="2800" b="1" dirty="0">
                <a:latin typeface="Comic Sans MS" panose="030F0702030302020204" pitchFamily="66" charset="0"/>
                <a:ea typeface="Calibri" panose="020F0502020204030204" pitchFamily="34" charset="0"/>
                <a:cs typeface="Calibri" panose="020F0502020204030204" pitchFamily="34" charset="0"/>
              </a:rPr>
              <a:t>K</a:t>
            </a:r>
            <a:r>
              <a:rPr lang="en-US" sz="2800" b="1" dirty="0">
                <a:effectLst/>
                <a:latin typeface="Comic Sans MS" panose="030F0702030302020204" pitchFamily="66" charset="0"/>
                <a:ea typeface="Calibri" panose="020F0502020204030204" pitchFamily="34" charset="0"/>
                <a:cs typeface="Calibri" panose="020F0502020204030204" pitchFamily="34" charset="0"/>
              </a:rPr>
              <a:t>eywords</a:t>
            </a:r>
            <a:r>
              <a:rPr lang="en-US" sz="2800" dirty="0">
                <a:effectLst/>
                <a:latin typeface="Comic Sans MS" panose="030F0702030302020204" pitchFamily="66" charset="0"/>
                <a:ea typeface="Calibri" panose="020F0502020204030204" pitchFamily="34" charset="0"/>
                <a:cs typeface="Calibri" panose="020F0502020204030204" pitchFamily="34" charset="0"/>
              </a:rPr>
              <a:t> are words in the text that are important. They can be </a:t>
            </a:r>
            <a:r>
              <a:rPr lang="en-US" sz="2800" b="1" dirty="0">
                <a:effectLst/>
                <a:latin typeface="Comic Sans MS" panose="030F0702030302020204" pitchFamily="66" charset="0"/>
                <a:ea typeface="Calibri" panose="020F0502020204030204" pitchFamily="34" charset="0"/>
                <a:cs typeface="Calibri" panose="020F0502020204030204" pitchFamily="34" charset="0"/>
              </a:rPr>
              <a:t>bold</a:t>
            </a:r>
            <a:r>
              <a:rPr lang="en-US" sz="2800" dirty="0">
                <a:effectLst/>
                <a:latin typeface="Comic Sans MS" panose="030F0702030302020204" pitchFamily="66" charset="0"/>
                <a:ea typeface="Calibri" panose="020F0502020204030204" pitchFamily="34" charset="0"/>
                <a:cs typeface="Calibri" panose="020F0502020204030204" pitchFamily="34" charset="0"/>
              </a:rPr>
              <a:t>, </a:t>
            </a:r>
            <a:r>
              <a:rPr lang="en-US" sz="2800" i="1" dirty="0">
                <a:effectLst/>
                <a:latin typeface="Comic Sans MS" panose="030F0702030302020204" pitchFamily="66" charset="0"/>
                <a:ea typeface="Calibri" panose="020F0502020204030204" pitchFamily="34" charset="0"/>
                <a:cs typeface="Calibri" panose="020F0502020204030204" pitchFamily="34" charset="0"/>
              </a:rPr>
              <a:t>italics</a:t>
            </a:r>
            <a:r>
              <a:rPr lang="en-US" sz="2800" dirty="0">
                <a:effectLst/>
                <a:latin typeface="Comic Sans MS" panose="030F0702030302020204" pitchFamily="66" charset="0"/>
                <a:ea typeface="Calibri" panose="020F0502020204030204" pitchFamily="34" charset="0"/>
                <a:cs typeface="Calibri" panose="020F0502020204030204" pitchFamily="34" charset="0"/>
              </a:rPr>
              <a:t>, </a:t>
            </a:r>
            <a:r>
              <a:rPr lang="en-US" sz="2800" dirty="0">
                <a:effectLst/>
                <a:highlight>
                  <a:srgbClr val="FFFF00"/>
                </a:highlight>
                <a:latin typeface="Comic Sans MS" panose="030F0702030302020204" pitchFamily="66" charset="0"/>
                <a:ea typeface="Calibri" panose="020F0502020204030204" pitchFamily="34" charset="0"/>
                <a:cs typeface="Calibri" panose="020F0502020204030204" pitchFamily="34" charset="0"/>
              </a:rPr>
              <a:t>highlighted</a:t>
            </a:r>
            <a:r>
              <a:rPr lang="en-US" sz="2800" dirty="0">
                <a:effectLst/>
                <a:latin typeface="Comic Sans MS" panose="030F0702030302020204" pitchFamily="66" charset="0"/>
                <a:ea typeface="Calibri" panose="020F0502020204030204" pitchFamily="34" charset="0"/>
                <a:cs typeface="Calibri" panose="020F0502020204030204" pitchFamily="34" charset="0"/>
              </a:rPr>
              <a:t>, or in </a:t>
            </a:r>
            <a:r>
              <a:rPr lang="en-US" sz="2800" dirty="0">
                <a:solidFill>
                  <a:srgbClr val="0070C0"/>
                </a:solidFill>
                <a:effectLst/>
                <a:latin typeface="Comic Sans MS" panose="030F0702030302020204" pitchFamily="66" charset="0"/>
                <a:ea typeface="Calibri" panose="020F0502020204030204" pitchFamily="34" charset="0"/>
                <a:cs typeface="Calibri" panose="020F0502020204030204" pitchFamily="34" charset="0"/>
              </a:rPr>
              <a:t>color.</a:t>
            </a:r>
            <a:endParaRPr lang="en-US" sz="2800" dirty="0"/>
          </a:p>
        </p:txBody>
      </p:sp>
      <p:sp>
        <p:nvSpPr>
          <p:cNvPr id="7" name="TextBox 6">
            <a:extLst>
              <a:ext uri="{FF2B5EF4-FFF2-40B4-BE49-F238E27FC236}">
                <a16:creationId xmlns:a16="http://schemas.microsoft.com/office/drawing/2014/main" id="{1D47DBC8-12B1-4713-93AF-6CF1FF84851E}"/>
              </a:ext>
            </a:extLst>
          </p:cNvPr>
          <p:cNvSpPr txBox="1"/>
          <p:nvPr/>
        </p:nvSpPr>
        <p:spPr>
          <a:xfrm>
            <a:off x="939115" y="3132038"/>
            <a:ext cx="7018636" cy="2308324"/>
          </a:xfrm>
          <a:prstGeom prst="rect">
            <a:avLst/>
          </a:prstGeom>
          <a:noFill/>
        </p:spPr>
        <p:txBody>
          <a:bodyPr wrap="square">
            <a:spAutoFit/>
          </a:bodyPr>
          <a:lstStyle/>
          <a:p>
            <a:r>
              <a:rPr lang="en-US" sz="3600" dirty="0">
                <a:effectLst/>
                <a:latin typeface="Comic Sans MS" panose="030F0702030302020204" pitchFamily="66" charset="0"/>
                <a:ea typeface="Calibri" panose="020F0502020204030204" pitchFamily="34" charset="0"/>
                <a:cs typeface="Calibri" panose="020F0502020204030204" pitchFamily="34" charset="0"/>
              </a:rPr>
              <a:t>The chariots </a:t>
            </a:r>
            <a:r>
              <a:rPr lang="en-US" sz="3600" dirty="0">
                <a:effectLst/>
                <a:highlight>
                  <a:srgbClr val="FFFF00"/>
                </a:highlight>
                <a:latin typeface="Comic Sans MS" panose="030F0702030302020204" pitchFamily="66" charset="0"/>
                <a:ea typeface="Calibri" panose="020F0502020204030204" pitchFamily="34" charset="0"/>
                <a:cs typeface="Calibri" panose="020F0502020204030204" pitchFamily="34" charset="0"/>
              </a:rPr>
              <a:t>enabled</a:t>
            </a:r>
            <a:r>
              <a:rPr lang="en-US" sz="3600" dirty="0">
                <a:effectLst/>
                <a:latin typeface="Comic Sans MS" panose="030F0702030302020204" pitchFamily="66" charset="0"/>
                <a:ea typeface="Calibri" panose="020F0502020204030204" pitchFamily="34" charset="0"/>
                <a:cs typeface="Calibri" panose="020F0502020204030204" pitchFamily="34" charset="0"/>
              </a:rPr>
              <a:t> people to travel greater distances in a day. The carts could go forward and in </a:t>
            </a:r>
            <a:r>
              <a:rPr lang="en-US" sz="3600" dirty="0">
                <a:effectLst/>
                <a:highlight>
                  <a:srgbClr val="FFFF00"/>
                </a:highlight>
                <a:latin typeface="Comic Sans MS" panose="030F0702030302020204" pitchFamily="66" charset="0"/>
                <a:ea typeface="Calibri" panose="020F0502020204030204" pitchFamily="34" charset="0"/>
                <a:cs typeface="Calibri" panose="020F0502020204030204" pitchFamily="34" charset="0"/>
              </a:rPr>
              <a:t>reverse</a:t>
            </a:r>
            <a:r>
              <a:rPr lang="en-US" sz="3600" dirty="0">
                <a:effectLst/>
                <a:latin typeface="Comic Sans MS" panose="030F0702030302020204" pitchFamily="66" charset="0"/>
                <a:ea typeface="Calibri" panose="020F0502020204030204" pitchFamily="34" charset="0"/>
                <a:cs typeface="Calibri" panose="020F0502020204030204" pitchFamily="34" charset="0"/>
              </a:rPr>
              <a:t>.</a:t>
            </a:r>
            <a:endParaRPr lang="en-US" sz="3600" dirty="0"/>
          </a:p>
        </p:txBody>
      </p:sp>
      <p:sp>
        <p:nvSpPr>
          <p:cNvPr id="8" name="TextBox 7">
            <a:extLst>
              <a:ext uri="{FF2B5EF4-FFF2-40B4-BE49-F238E27FC236}">
                <a16:creationId xmlns:a16="http://schemas.microsoft.com/office/drawing/2014/main" id="{FB33CA9E-6FC1-48BC-ADDE-087A38A1C30D}"/>
              </a:ext>
            </a:extLst>
          </p:cNvPr>
          <p:cNvSpPr txBox="1"/>
          <p:nvPr/>
        </p:nvSpPr>
        <p:spPr>
          <a:xfrm>
            <a:off x="2145507" y="1220523"/>
            <a:ext cx="4407243" cy="923330"/>
          </a:xfrm>
          <a:prstGeom prst="rect">
            <a:avLst/>
          </a:prstGeom>
          <a:noFill/>
        </p:spPr>
        <p:txBody>
          <a:bodyPr wrap="square">
            <a:spAutoFit/>
          </a:bodyPr>
          <a:lstStyle/>
          <a:p>
            <a:r>
              <a:rPr lang="en-US" sz="5400" dirty="0">
                <a:latin typeface="Comic Sans MS" panose="030F0702030302020204" pitchFamily="66" charset="0"/>
                <a:ea typeface="Calibri" panose="020F0502020204030204" pitchFamily="34" charset="0"/>
                <a:cs typeface="Calibri" panose="020F0502020204030204" pitchFamily="34" charset="0"/>
              </a:rPr>
              <a:t>photograph</a:t>
            </a:r>
            <a:endParaRPr lang="en-US" sz="5400" dirty="0"/>
          </a:p>
        </p:txBody>
      </p:sp>
      <p:pic>
        <p:nvPicPr>
          <p:cNvPr id="1026" name="Picture 2" descr="Oak Tree Photo">
            <a:extLst>
              <a:ext uri="{FF2B5EF4-FFF2-40B4-BE49-F238E27FC236}">
                <a16:creationId xmlns:a16="http://schemas.microsoft.com/office/drawing/2014/main" id="{6DF557B0-9F64-4691-9FE9-B8067FD8D2B0}"/>
              </a:ext>
            </a:extLst>
          </p:cNvPr>
          <p:cNvPicPr>
            <a:picLocks noChangeAspect="1" noChangeArrowheads="1"/>
          </p:cNvPicPr>
          <p:nvPr/>
        </p:nvPicPr>
        <p:blipFill>
          <a:blip r:embed="rId3"/>
          <a:srcRect/>
          <a:stretch/>
        </p:blipFill>
        <p:spPr bwMode="auto">
          <a:xfrm>
            <a:off x="1491628" y="2458773"/>
            <a:ext cx="5715000" cy="38004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5C7A25E-1374-4A7F-B442-A2203E66B7A1}"/>
              </a:ext>
            </a:extLst>
          </p:cNvPr>
          <p:cNvSpPr txBox="1"/>
          <p:nvPr/>
        </p:nvSpPr>
        <p:spPr>
          <a:xfrm>
            <a:off x="2368378" y="1110788"/>
            <a:ext cx="4407243" cy="923330"/>
          </a:xfrm>
          <a:prstGeom prst="rect">
            <a:avLst/>
          </a:prstGeom>
          <a:noFill/>
        </p:spPr>
        <p:txBody>
          <a:bodyPr wrap="square">
            <a:spAutoFit/>
          </a:bodyPr>
          <a:lstStyle/>
          <a:p>
            <a:r>
              <a:rPr lang="en-US" sz="5400" dirty="0">
                <a:latin typeface="Comic Sans MS" panose="030F0702030302020204" pitchFamily="66" charset="0"/>
                <a:ea typeface="Calibri" panose="020F0502020204030204" pitchFamily="34" charset="0"/>
                <a:cs typeface="Calibri" panose="020F0502020204030204" pitchFamily="34" charset="0"/>
              </a:rPr>
              <a:t>illustration</a:t>
            </a:r>
            <a:endParaRPr lang="en-US" sz="5400" dirty="0"/>
          </a:p>
        </p:txBody>
      </p:sp>
      <p:pic>
        <p:nvPicPr>
          <p:cNvPr id="11" name="Picture 2" descr="Tree With Roots outline">
            <a:extLst>
              <a:ext uri="{FF2B5EF4-FFF2-40B4-BE49-F238E27FC236}">
                <a16:creationId xmlns:a16="http://schemas.microsoft.com/office/drawing/2014/main" id="{6ACEC01F-8E4D-4DF4-9BFA-6C88BCEF2C56}"/>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2346850" y="2290712"/>
            <a:ext cx="3990975" cy="39909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age from book showing illustration">
            <a:extLst>
              <a:ext uri="{FF2B5EF4-FFF2-40B4-BE49-F238E27FC236}">
                <a16:creationId xmlns:a16="http://schemas.microsoft.com/office/drawing/2014/main" id="{64BDC655-B39E-4102-A5E1-AAEF8A6EB400}"/>
              </a:ext>
            </a:extLst>
          </p:cNvPr>
          <p:cNvPicPr>
            <a:picLocks noChangeAspect="1"/>
          </p:cNvPicPr>
          <p:nvPr/>
        </p:nvPicPr>
        <p:blipFill>
          <a:blip r:embed="rId6"/>
          <a:srcRect/>
          <a:stretch/>
        </p:blipFill>
        <p:spPr>
          <a:xfrm rot="10800000" flipH="1" flipV="1">
            <a:off x="2727816" y="1041729"/>
            <a:ext cx="3536794" cy="5609640"/>
          </a:xfrm>
          <a:prstGeom prst="rect">
            <a:avLst/>
          </a:prstGeom>
        </p:spPr>
      </p:pic>
      <p:pic>
        <p:nvPicPr>
          <p:cNvPr id="14" name="Picture 13" descr="page from book showing photo and keyword">
            <a:extLst>
              <a:ext uri="{FF2B5EF4-FFF2-40B4-BE49-F238E27FC236}">
                <a16:creationId xmlns:a16="http://schemas.microsoft.com/office/drawing/2014/main" id="{28328A36-0CC1-4F6A-8694-25F1E77223D4}"/>
              </a:ext>
            </a:extLst>
          </p:cNvPr>
          <p:cNvPicPr>
            <a:picLocks noChangeAspect="1"/>
          </p:cNvPicPr>
          <p:nvPr/>
        </p:nvPicPr>
        <p:blipFill>
          <a:blip r:embed="rId7"/>
          <a:stretch>
            <a:fillRect/>
          </a:stretch>
        </p:blipFill>
        <p:spPr>
          <a:xfrm>
            <a:off x="2518011" y="1007947"/>
            <a:ext cx="3831528" cy="5677203"/>
          </a:xfrm>
          <a:prstGeom prst="rect">
            <a:avLst/>
          </a:prstGeom>
        </p:spPr>
      </p:pic>
      <p:pic>
        <p:nvPicPr>
          <p:cNvPr id="16" name="Picture 15" descr="page of book showing keywords and illustartions">
            <a:extLst>
              <a:ext uri="{FF2B5EF4-FFF2-40B4-BE49-F238E27FC236}">
                <a16:creationId xmlns:a16="http://schemas.microsoft.com/office/drawing/2014/main" id="{AF3BB05B-0C59-4326-815F-6FA93CAAD19F}"/>
              </a:ext>
            </a:extLst>
          </p:cNvPr>
          <p:cNvPicPr>
            <a:picLocks noChangeAspect="1"/>
          </p:cNvPicPr>
          <p:nvPr/>
        </p:nvPicPr>
        <p:blipFill>
          <a:blip r:embed="rId8"/>
          <a:srcRect/>
          <a:stretch/>
        </p:blipFill>
        <p:spPr>
          <a:xfrm>
            <a:off x="2727815" y="974167"/>
            <a:ext cx="3650557" cy="5677203"/>
          </a:xfrm>
          <a:prstGeom prst="rect">
            <a:avLst/>
          </a:prstGeom>
        </p:spPr>
      </p:pic>
    </p:spTree>
    <p:extLst>
      <p:ext uri="{BB962C8B-B14F-4D97-AF65-F5344CB8AC3E}">
        <p14:creationId xmlns:p14="http://schemas.microsoft.com/office/powerpoint/2010/main" val="1711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randombar(horizontal)">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1026"/>
                                        </p:tgtEl>
                                      </p:cBhvr>
                                    </p:animEffect>
                                    <p:set>
                                      <p:cBhvr>
                                        <p:cTn id="36" dur="1" fill="hold">
                                          <p:stCondLst>
                                            <p:cond delay="4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1" nodeType="clickEffect">
                                  <p:stCondLst>
                                    <p:cond delay="0"/>
                                  </p:stCondLst>
                                  <p:childTnLst>
                                    <p:animEffect transition="out" filter="randombar(horizontal)">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4" presetClass="exit" presetSubtype="10" fill="hold" nodeType="with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randombar(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nodeType="clickEffect">
                                  <p:stCondLst>
                                    <p:cond delay="0"/>
                                  </p:stCondLst>
                                  <p:childTnLst>
                                    <p:animEffect transition="out" filter="randombar(horizontal)">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nodeType="clickEffect">
                                  <p:stCondLst>
                                    <p:cond delay="0"/>
                                  </p:stCondLst>
                                  <p:childTnLst>
                                    <p:animEffect transition="out" filter="randombar(horizontal)">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randombar(horizontal)">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P spid="8" grpId="1"/>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9951B-37E5-4CF2-B7B3-0C5FCF3DAAD4}"/>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effectLst/>
                <a:latin typeface="Comic Sans MS" panose="030F0702030302020204" pitchFamily="66" charset="0"/>
                <a:ea typeface="Calibri" panose="020F0502020204030204" pitchFamily="34" charset="0"/>
                <a:cs typeface="Calibri" panose="020F0502020204030204" pitchFamily="34" charset="0"/>
              </a:rPr>
              <a:t>Revolving Main Idea and Details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2050" name="Picture 2" descr="Wooden wheel cartoon">
            <a:extLst>
              <a:ext uri="{FF2B5EF4-FFF2-40B4-BE49-F238E27FC236}">
                <a16:creationId xmlns:a16="http://schemas.microsoft.com/office/drawing/2014/main" id="{CE3E11B4-35D7-4518-A6DF-11DBED51C59D}"/>
              </a:ext>
            </a:extLst>
          </p:cNvPr>
          <p:cNvPicPr>
            <a:picLocks noChangeAspect="1" noChangeArrowheads="1"/>
          </p:cNvPicPr>
          <p:nvPr/>
        </p:nvPicPr>
        <p:blipFill>
          <a:blip r:embed="rId3"/>
          <a:srcRect/>
          <a:stretch/>
        </p:blipFill>
        <p:spPr bwMode="auto">
          <a:xfrm>
            <a:off x="1714500" y="1119093"/>
            <a:ext cx="5374691" cy="537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14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10721</TotalTime>
  <Words>2322</Words>
  <Application>Microsoft Office PowerPoint</Application>
  <PresentationFormat>On-screen Show (4:3)</PresentationFormat>
  <Paragraphs>178</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Comic Sans MS</vt:lpstr>
      <vt:lpstr>Symbol</vt:lpstr>
      <vt:lpstr>Office Theme</vt:lpstr>
      <vt:lpstr>Rolling Objects</vt:lpstr>
      <vt:lpstr> Spinning Double Consonant Review </vt:lpstr>
      <vt:lpstr>Whirling Double Consonant </vt:lpstr>
      <vt:lpstr>Circling Analogies </vt:lpstr>
      <vt:lpstr>Rotating Vocabulary Practice</vt:lpstr>
      <vt:lpstr>Rotational Vocabulary Practice </vt:lpstr>
      <vt:lpstr>Twirling Text Features </vt:lpstr>
      <vt:lpstr>Revolving Main Idea and Details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214</cp:revision>
  <dcterms:created xsi:type="dcterms:W3CDTF">2012-04-20T18:25:02Z</dcterms:created>
  <dcterms:modified xsi:type="dcterms:W3CDTF">2021-12-06T13:51:45Z</dcterms:modified>
</cp:coreProperties>
</file>