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2.xml" ContentType="application/vnd.openxmlformats-officedocument.presentationml.tags+xml"/>
  <Override PartName="/ppt/notesSlides/notesSlide2.xml" ContentType="application/vnd.openxmlformats-officedocument.presentationml.notesSlide+xml"/>
  <Override PartName="/ppt/tags/tag3.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0" r:id="rId2"/>
  </p:sldMasterIdLst>
  <p:notesMasterIdLst>
    <p:notesMasterId r:id="rId13"/>
  </p:notesMasterIdLst>
  <p:sldIdLst>
    <p:sldId id="344" r:id="rId3"/>
    <p:sldId id="359" r:id="rId4"/>
    <p:sldId id="360" r:id="rId5"/>
    <p:sldId id="354" r:id="rId6"/>
    <p:sldId id="355" r:id="rId7"/>
    <p:sldId id="356" r:id="rId8"/>
    <p:sldId id="357" r:id="rId9"/>
    <p:sldId id="358" r:id="rId10"/>
    <p:sldId id="361" r:id="rId11"/>
    <p:sldId id="352" r:id="rId12"/>
  </p:sldIdLst>
  <p:sldSz cx="9144000" cy="6858000" type="screen4x3"/>
  <p:notesSz cx="6858000" cy="9144000"/>
  <p:custDataLst>
    <p:tags r:id="rId14"/>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FF9627"/>
    <a:srgbClr val="000064"/>
    <a:srgbClr val="283B80"/>
    <a:srgbClr val="D60093"/>
    <a:srgbClr val="3B7ABE"/>
    <a:srgbClr val="182C6F"/>
    <a:srgbClr val="FCFCFC"/>
    <a:srgbClr val="003399"/>
    <a:srgbClr val="9D6D54"/>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DCAA0A0-7906-4171-BD16-377D34D4B4BB}" v="376" dt="2021-12-03T23:55:48.86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26" autoAdjust="0"/>
    <p:restoredTop sz="54990" autoAdjust="0"/>
  </p:normalViewPr>
  <p:slideViewPr>
    <p:cSldViewPr snapToGrid="0" snapToObjects="1">
      <p:cViewPr varScale="1">
        <p:scale>
          <a:sx n="36" d="100"/>
          <a:sy n="36" d="100"/>
        </p:scale>
        <p:origin x="1680" y="54"/>
      </p:cViewPr>
      <p:guideLst>
        <p:guide orient="horz" pos="216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19" Type="http://schemas.microsoft.com/office/2015/10/relationships/revisionInfo" Target="revisionInfo.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7A8D203-957B-4E0D-BFEF-AC11BFDF7A2F}" type="datetimeFigureOut">
              <a:rPr lang="en-US" smtClean="0"/>
              <a:t>12/6/2021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813B794-5A4F-4F47-9EB8-2D6C2FE8DF19}" type="slidenum">
              <a:rPr lang="en-US" smtClean="0"/>
              <a:t>‹#›</a:t>
            </a:fld>
            <a:endParaRPr lang="en-US" dirty="0"/>
          </a:p>
        </p:txBody>
      </p:sp>
    </p:spTree>
    <p:extLst>
      <p:ext uri="{BB962C8B-B14F-4D97-AF65-F5344CB8AC3E}">
        <p14:creationId xmlns:p14="http://schemas.microsoft.com/office/powerpoint/2010/main" val="6886669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Comic Sans MS" panose="030F0702030302020204" pitchFamily="66" charset="0"/>
                <a:ea typeface="Calibri" panose="020F0502020204030204" pitchFamily="34" charset="0"/>
                <a:cs typeface="Calibri" panose="020F0502020204030204" pitchFamily="34" charset="0"/>
              </a:rPr>
              <a:t>Say, “Today we are going to experience the Olympics of words. We will review compound words, sentence fragments, our vocabulary words, and compare and contrast </a:t>
            </a:r>
            <a:r>
              <a:rPr lang="en-US" sz="1800" u="sng" dirty="0">
                <a:effectLst/>
                <a:latin typeface="Comic Sans MS" panose="030F0702030302020204" pitchFamily="66" charset="0"/>
                <a:ea typeface="Calibri" panose="020F0502020204030204" pitchFamily="34" charset="0"/>
                <a:cs typeface="Calibri" panose="020F0502020204030204" pitchFamily="34" charset="0"/>
              </a:rPr>
              <a:t>Olympic Athletes</a:t>
            </a:r>
            <a:r>
              <a:rPr lang="en-US" sz="1800" dirty="0">
                <a:effectLst/>
                <a:latin typeface="Comic Sans MS" panose="030F0702030302020204" pitchFamily="66" charset="0"/>
                <a:ea typeface="Calibri" panose="020F0502020204030204" pitchFamily="34" charset="0"/>
                <a:cs typeface="Calibri" panose="020F0502020204030204" pitchFamily="34" charset="0"/>
              </a:rPr>
              <a:t>.</a:t>
            </a:r>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1</a:t>
            </a:fld>
            <a:endParaRPr lang="en-US" dirty="0"/>
          </a:p>
        </p:txBody>
      </p:sp>
    </p:spTree>
    <p:extLst>
      <p:ext uri="{BB962C8B-B14F-4D97-AF65-F5344CB8AC3E}">
        <p14:creationId xmlns:p14="http://schemas.microsoft.com/office/powerpoint/2010/main" val="3749689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10</a:t>
            </a:fld>
            <a:endParaRPr lang="en-US" dirty="0"/>
          </a:p>
        </p:txBody>
      </p:sp>
    </p:spTree>
    <p:extLst>
      <p:ext uri="{BB962C8B-B14F-4D97-AF65-F5344CB8AC3E}">
        <p14:creationId xmlns:p14="http://schemas.microsoft.com/office/powerpoint/2010/main" val="41615367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“Today we will review compound words.”</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definition of compound words. Say, “Compound words are words that are formed when two or more words are put together to form a new word with a new meaning!” Click for the definition to disappear.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for the words butter and fly to appear. Say, “What compound word can we make with these two words? Wait for the student to say butterfly.”</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word butterfly and picture. Say, “Yes! Butter and fly make the compound word butterfly.”</a:t>
            </a:r>
            <a:endParaRPr lang="en-US" sz="6000" b="0" dirty="0">
              <a:effectLst/>
              <a:latin typeface="Comic Sans MS" panose="030F0702030302020204" pitchFamily="66" charset="0"/>
              <a:ea typeface="Calibri" panose="020F0502020204030204" pitchFamily="34" charset="0"/>
              <a:cs typeface="Calibri" panose="020F0502020204030204" pitchFamily="34" charset="0"/>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13B794-5A4F-4F47-9EB8-2D6C2FE8DF1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546797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“Remember a compound word is a word made up of two or more words. I will show you a word.  If it is a compound word give me a thumbs up. If it is not a compound word give me a thumbs down. Ready?”</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picture and word newspaper. Say, “Is this a compound word?” Wait for the student to give a thumbs up or down. Click to show the word yes. Say, “You should have your thumb up because newspaper is a compound word.” Click for the picture and word to disappear.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picture and word teacher. Say, “Is this a compound word?” Wait for the student to give a thumbs up or down. Click to show the word no. Say, “You should have your thumb down because teacher is not a compound word.” Click for the picture and word to disappear.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picture and word running. Say, “Is this a compound word?” Wait for the student to give a thumbs up or down. Click to show the word no. Say, “You should have your thumb down because running is not a compound word.” Click for the picture and word to disappear.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picture and word seashell. Say, “Is this a compound word?” Wait for the student to give a thumbs up or down. Click to show the word yes. Say, “You should have your thumb up because seashell is a compound word.” Click for the picture and word to disappear.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picture and word fishbowl. Say, “Is this a compound word?” Wait for the student to give a thumbs up or down. Click to show the word yes. Say, “You should have your thumb up because fishbowl is a compound word.” </a:t>
            </a:r>
            <a:endParaRPr lang="en-US" sz="1800" b="0" dirty="0">
              <a:effectLst/>
              <a:latin typeface="Comic Sans MS" panose="030F0702030302020204" pitchFamily="66" charset="0"/>
              <a:ea typeface="Calibri" panose="020F0502020204030204" pitchFamily="34" charset="0"/>
              <a:cs typeface="Calibri" panose="020F0502020204030204" pitchFamily="34" charset="0"/>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13B794-5A4F-4F47-9EB8-2D6C2FE8DF1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6261633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“Today we are going to review complete sentences and a sentence fragments.”</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What is a complete sentence? Click to show the definition. Say, “A complete sentence includes a subject, a verb, and can stand alone as a complete thought.” Click for it to disappear.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What is a sentence fragment? Click to show the definition of a sentence fragment? Say, “A sentence fragment is a group of words that might be missing a subject or a verb, so it's not a complete sentence.” Click for it to disappear.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sentence Grandma bakes the most amazing chocolate cake! and the complete sentence checklist. Say, “Read this sentence to me.” Wait for the student to read the sentence. Say, “Does it have a subject and if so, what is it?” Wait for the student to respond. Click to show a checkmark next to subject and the word Grandma. Say, “yes, it has a subject and the subject of this sentence is Grandma. Does this sentence have a verb and if so, what is it?” Wait for the student to respond. Click to show a checkmark next to verb and the word bakes. Say, “yes, it has a verb, and the verb is bakes. Can this sentence stand alone as a complete thought?” Wait for the student to respond. Click to show a checkmark next to can this sentence stand alone as a complete thought. Say, “yes, this sentence can stand alone as a complete thought.</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the sentence When I planted the flowers. and the complete sentence checklist. Say, “Read this sentence to me.” Wait for the student to read the sentence. Say, “Does it have a subject and if so, what is it?” Wait for the student to respond. Click to show a checkmark next to subject and the word I. Say, “yes, it has a subject and the subject of this sentence is I. Does this sentence have a verb and if so, what is it?” Wait for the student to respond. Click to show a checkmark next to verb and the word planted. Say, “yes, it has a verb, and the verb is planted. Can this sentence stand alone as a complete thought?” Wait for the student to respond. Say, “no, this sentence cannot stand alone as a complete thought. Let’s practice!”</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Say, “You will need a whiteboard and whiteboard marker or a piece of paper and pencil. If you don’t have one, please get one now.”</a:t>
            </a:r>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4</a:t>
            </a:fld>
            <a:endParaRPr lang="en-US" dirty="0"/>
          </a:p>
        </p:txBody>
      </p:sp>
    </p:spTree>
    <p:extLst>
      <p:ext uri="{BB962C8B-B14F-4D97-AF65-F5344CB8AC3E}">
        <p14:creationId xmlns:p14="http://schemas.microsoft.com/office/powerpoint/2010/main" val="22374004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“Now it’s time to practice identifying complete sentences and sentence fragments. If it is a sentence fragment you will need to rewrite it to create a complete sentence.”</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sentence We can eat pizza for lunch. Say “is this a complete sentence?” Wait for the student to answer. Click to show a smiley face. Say, “yes, this is a complete sentence.”</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sentence Loves to eat apples. Say, “is this a complete sentence?” Wait for the student to answer. Click to show the frowny face. Say, “no, this is not a complete sentence. How can you make this a complete sentence? Please write it on your whiteboard and hold it up for me to see.” Wait for the student to write the new sentence and check that they wrote a complete sentence.</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sentence Tom had a bag of chips. Say, “is this a complete sentence?” Wait for the student to answer. Click to show a smiley face. Say, “yes, this is a complete sentence.”</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sentence Eats the lunch. Say, “is this a complete sentence?” Wait for the student to answer. Click to show the frowny face. Say, “no, this is not a complete sentence. How can you make this a complete sentence? Please write it on your whiteboard and hold it up for me to see.” Wait for the student to write the new sentence and check that they wrote a complete sentence.</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sentence The girl at school. Say, “is this a complete sentence?” Wait for the student to answer. Click to show the frowny face. Say, “no, this is not a complete sentence. How can you make this a complete sentence? Please write it on your whiteboard and hold it up for me to see.” Wait for the student to write the new sentence and check that they wrote a complete sentence.</a:t>
            </a:r>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5</a:t>
            </a:fld>
            <a:endParaRPr lang="en-US" dirty="0"/>
          </a:p>
        </p:txBody>
      </p:sp>
    </p:spTree>
    <p:extLst>
      <p:ext uri="{BB962C8B-B14F-4D97-AF65-F5344CB8AC3E}">
        <p14:creationId xmlns:p14="http://schemas.microsoft.com/office/powerpoint/2010/main" val="3432505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“Let’s review our vocabulary words. Click to show each vocabulary word with its definition. Say, “I will show you a word and the definition and I need you to read it to me.”</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competition - a contest between rivals Say, “Read the word and the definition.” Click for it to disappear.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certain - not to be doubted Say, “Read the word and the definition.” Click for it to disappear.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podium - a raised platform Say, “Read the word and the definition.” Click for it to disappear.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grace - </a:t>
            </a:r>
            <a:r>
              <a:rPr lang="en-US" sz="1800" dirty="0">
                <a:effectLst/>
                <a:latin typeface="Comic Sans MS" panose="030F0702030302020204" pitchFamily="66" charset="0"/>
                <a:ea typeface="Calibri" panose="020F0502020204030204" pitchFamily="34" charset="0"/>
                <a:cs typeface="Times New Roman" panose="02020603050405020304" pitchFamily="18" charset="0"/>
              </a:rPr>
              <a:t>ease of movement</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dirty="0">
                <a:effectLst/>
                <a:latin typeface="Comic Sans MS" panose="030F0702030302020204" pitchFamily="66" charset="0"/>
                <a:ea typeface="Calibri" panose="020F0502020204030204" pitchFamily="34" charset="0"/>
                <a:cs typeface="Calibri" panose="020F0502020204030204" pitchFamily="34" charset="0"/>
              </a:rPr>
              <a:t>Say, “Read the word and the definition.” Click for it to disappear.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ambition - an eager desire for social standing, fame, or power Say, “Read the word and the definition.” Click for it to disappear.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triumph - to gain victory or win Say, “Read the word and the definition.”</a:t>
            </a:r>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6</a:t>
            </a:fld>
            <a:endParaRPr lang="en-US" dirty="0"/>
          </a:p>
        </p:txBody>
      </p:sp>
    </p:spTree>
    <p:extLst>
      <p:ext uri="{BB962C8B-B14F-4D97-AF65-F5344CB8AC3E}">
        <p14:creationId xmlns:p14="http://schemas.microsoft.com/office/powerpoint/2010/main" val="33966126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“Now that we reviewed our vocabulary words, let’s see if you can tell me the meaning of the word by using context clues.</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sentence The winners walked to the </a:t>
            </a:r>
            <a:r>
              <a:rPr lang="en-US" sz="1800" b="1" dirty="0">
                <a:effectLst/>
                <a:latin typeface="Comic Sans MS" panose="030F0702030302020204" pitchFamily="66" charset="0"/>
                <a:ea typeface="Calibri" panose="020F0502020204030204" pitchFamily="34" charset="0"/>
                <a:cs typeface="Calibri" panose="020F0502020204030204" pitchFamily="34" charset="0"/>
              </a:rPr>
              <a:t>podium</a:t>
            </a:r>
            <a:r>
              <a:rPr lang="en-US" sz="1800" dirty="0">
                <a:effectLst/>
                <a:latin typeface="Comic Sans MS" panose="030F0702030302020204" pitchFamily="66" charset="0"/>
                <a:ea typeface="Calibri" panose="020F0502020204030204" pitchFamily="34" charset="0"/>
                <a:cs typeface="Calibri" panose="020F0502020204030204" pitchFamily="34" charset="0"/>
              </a:rPr>
              <a:t> to receive their medals. Say, “read this sentence to me. What do you think the word podium means?” Wait for the student to respond. Say, “yes, podium means a raised platform. Click for the sentence to disappear.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sentence He knew he would </a:t>
            </a:r>
            <a:r>
              <a:rPr lang="en-US" sz="1800" b="1" dirty="0">
                <a:effectLst/>
                <a:latin typeface="Comic Sans MS" panose="030F0702030302020204" pitchFamily="66" charset="0"/>
                <a:ea typeface="Calibri" panose="020F0502020204030204" pitchFamily="34" charset="0"/>
                <a:cs typeface="Calibri" panose="020F0502020204030204" pitchFamily="34" charset="0"/>
              </a:rPr>
              <a:t>triumph</a:t>
            </a:r>
            <a:r>
              <a:rPr lang="en-US" sz="1800" dirty="0">
                <a:effectLst/>
                <a:latin typeface="Comic Sans MS" panose="030F0702030302020204" pitchFamily="66" charset="0"/>
                <a:ea typeface="Calibri" panose="020F0502020204030204" pitchFamily="34" charset="0"/>
                <a:cs typeface="Calibri" panose="020F0502020204030204" pitchFamily="34" charset="0"/>
              </a:rPr>
              <a:t> and be the first to the top of the mountain. Say, “read this sentence to me. What do you think the word triumph means?” Wait for the student to respond. Say, “yes, triumph means to gain victory or win. Click for the sentence to disappear.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sentence The judges checked the video so that they could be </a:t>
            </a:r>
            <a:r>
              <a:rPr lang="en-US" sz="1800" b="1" dirty="0">
                <a:effectLst/>
                <a:latin typeface="Comic Sans MS" panose="030F0702030302020204" pitchFamily="66" charset="0"/>
                <a:ea typeface="Calibri" panose="020F0502020204030204" pitchFamily="34" charset="0"/>
                <a:cs typeface="Calibri" panose="020F0502020204030204" pitchFamily="34" charset="0"/>
              </a:rPr>
              <a:t>certain </a:t>
            </a:r>
            <a:r>
              <a:rPr lang="en-US" sz="1800" dirty="0">
                <a:effectLst/>
                <a:latin typeface="Comic Sans MS" panose="030F0702030302020204" pitchFamily="66" charset="0"/>
                <a:ea typeface="Calibri" panose="020F0502020204030204" pitchFamily="34" charset="0"/>
                <a:cs typeface="Calibri" panose="020F0502020204030204" pitchFamily="34" charset="0"/>
              </a:rPr>
              <a:t>about who won the race. Say, “read this sentence to me. What do you think the word certain means?” Wait for the student to respond. Say, “yes, certain means not to be doubted. Click for the sentence to disappear.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sentence It was his </a:t>
            </a:r>
            <a:r>
              <a:rPr lang="en-US" sz="1800" b="1" dirty="0">
                <a:effectLst/>
                <a:latin typeface="Comic Sans MS" panose="030F0702030302020204" pitchFamily="66" charset="0"/>
                <a:ea typeface="Calibri" panose="020F0502020204030204" pitchFamily="34" charset="0"/>
                <a:cs typeface="Calibri" panose="020F0502020204030204" pitchFamily="34" charset="0"/>
              </a:rPr>
              <a:t>ambition</a:t>
            </a:r>
            <a:r>
              <a:rPr lang="en-US" sz="1800" dirty="0">
                <a:effectLst/>
                <a:latin typeface="Comic Sans MS" panose="030F0702030302020204" pitchFamily="66" charset="0"/>
                <a:ea typeface="Calibri" panose="020F0502020204030204" pitchFamily="34" charset="0"/>
                <a:cs typeface="Calibri" panose="020F0502020204030204" pitchFamily="34" charset="0"/>
              </a:rPr>
              <a:t> to make the Olympic team, so he practiced every day. Say, “read this sentence to me. What do you think the word ambition means?” Wait for the student to respond. Say, “yes, ambition means an eager desire for social standing, fame, or power. Click for the sentence to disappear.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sentence The dancer showed her skill and </a:t>
            </a:r>
            <a:r>
              <a:rPr lang="en-US" sz="1800" b="1" dirty="0">
                <a:effectLst/>
                <a:latin typeface="Comic Sans MS" panose="030F0702030302020204" pitchFamily="66" charset="0"/>
                <a:ea typeface="Calibri" panose="020F0502020204030204" pitchFamily="34" charset="0"/>
                <a:cs typeface="Calibri" panose="020F0502020204030204" pitchFamily="34" charset="0"/>
              </a:rPr>
              <a:t>grace</a:t>
            </a:r>
            <a:r>
              <a:rPr lang="en-US" sz="1800" dirty="0">
                <a:effectLst/>
                <a:latin typeface="Comic Sans MS" panose="030F0702030302020204" pitchFamily="66" charset="0"/>
                <a:ea typeface="Calibri" panose="020F0502020204030204" pitchFamily="34" charset="0"/>
                <a:cs typeface="Calibri" panose="020F0502020204030204" pitchFamily="34" charset="0"/>
              </a:rPr>
              <a:t> during her performance. Say, “read this sentence to me. What do you think the word grace means?” Wait for the student to respond. Say, “yes, grace means </a:t>
            </a:r>
            <a:r>
              <a:rPr lang="en-US" sz="1800" dirty="0">
                <a:effectLst/>
                <a:latin typeface="Comic Sans MS" panose="030F0702030302020204" pitchFamily="66" charset="0"/>
                <a:ea typeface="Calibri" panose="020F0502020204030204" pitchFamily="34" charset="0"/>
                <a:cs typeface="Times New Roman" panose="02020603050405020304" pitchFamily="18" charset="0"/>
              </a:rPr>
              <a:t>ease of movement</a:t>
            </a:r>
            <a:r>
              <a:rPr lang="en-US" sz="1800" dirty="0">
                <a:effectLst/>
                <a:latin typeface="Comic Sans MS" panose="030F0702030302020204" pitchFamily="66" charset="0"/>
                <a:ea typeface="Calibri" panose="020F0502020204030204" pitchFamily="34" charset="0"/>
                <a:cs typeface="Calibri" panose="020F0502020204030204" pitchFamily="34" charset="0"/>
              </a:rPr>
              <a:t>. Click for the sentence to disappear.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sentence The winner of the swimming </a:t>
            </a:r>
            <a:r>
              <a:rPr lang="en-US" sz="1800" b="1" dirty="0">
                <a:effectLst/>
                <a:latin typeface="Comic Sans MS" panose="030F0702030302020204" pitchFamily="66" charset="0"/>
                <a:ea typeface="Calibri" panose="020F0502020204030204" pitchFamily="34" charset="0"/>
                <a:cs typeface="Calibri" panose="020F0502020204030204" pitchFamily="34" charset="0"/>
              </a:rPr>
              <a:t>competition</a:t>
            </a:r>
            <a:r>
              <a:rPr lang="en-US" sz="1800" dirty="0">
                <a:effectLst/>
                <a:latin typeface="Comic Sans MS" panose="030F0702030302020204" pitchFamily="66" charset="0"/>
                <a:ea typeface="Calibri" panose="020F0502020204030204" pitchFamily="34" charset="0"/>
                <a:cs typeface="Calibri" panose="020F0502020204030204" pitchFamily="34" charset="0"/>
              </a:rPr>
              <a:t> will be the new state champion. Say, “read this sentence to me. What do you think the word competition means?” Wait for the student to respond. Say, “yes, competition means a contest between rivals. </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Say, “You will need a whiteboard and whiteboard marker or a piece of paper and pencil.</a:t>
            </a:r>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7</a:t>
            </a:fld>
            <a:endParaRPr lang="en-US" dirty="0"/>
          </a:p>
        </p:txBody>
      </p:sp>
    </p:spTree>
    <p:extLst>
      <p:ext uri="{BB962C8B-B14F-4D97-AF65-F5344CB8AC3E}">
        <p14:creationId xmlns:p14="http://schemas.microsoft.com/office/powerpoint/2010/main" val="4651249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“Today we are going to review compare and contrast.”</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word compare and its definition. Say, “compare is to tell how two or more things are alike or the same.” Click to show the word contrast and its definition. Say, “contrast is to tell how two or more things are different or not the same. Click for it to disappear.</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Venn diagram. Say, “this is a Venn diagram. It is used to organize your information when comparing and contrasting two things.” </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Venn Diagram with the topics oranges, bananas, and same. </a:t>
            </a:r>
          </a:p>
          <a:p>
            <a:endParaRPr lang="en-US" sz="1800" dirty="0">
              <a:effectLst/>
              <a:latin typeface="Comic Sans MS" panose="030F0702030302020204" pitchFamily="66" charset="0"/>
              <a:ea typeface="Calibri" panose="020F0502020204030204" pitchFamily="34" charset="0"/>
              <a:cs typeface="Calibri" panose="020F0502020204030204" pitchFamily="34"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Tell the student to draw the Venn Diagram on their whiteboard exactly how you have it. </a:t>
            </a:r>
          </a:p>
          <a:p>
            <a:endParaRPr lang="en-US" sz="1800" dirty="0">
              <a:effectLst/>
              <a:latin typeface="Comic Sans MS" panose="030F0702030302020204" pitchFamily="66" charset="0"/>
              <a:ea typeface="Calibri" panose="020F0502020204030204" pitchFamily="34" charset="0"/>
              <a:cs typeface="Calibri" panose="020F0502020204030204" pitchFamily="34"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Click to have the word same highlighted. Say, “How are oranges and bananas the same? Write down two ways that oranges and bananas are the same in the same area of the Venn Diagram.” Wait for the student to write their answers. Say, “Let’s see if what you came up with is the same as what I came up with.” Click to show you eat them both. Say, “One way they are the same is you eat them both.” Click to show they are both fruits. Say, “another way they are the same are they are both fruits. Click to have the highlight disappear on same and appear on oranges and bananas.</a:t>
            </a:r>
          </a:p>
          <a:p>
            <a:endParaRPr lang="en-US" sz="1800" dirty="0">
              <a:effectLst/>
              <a:latin typeface="Comic Sans MS" panose="030F0702030302020204" pitchFamily="66" charset="0"/>
              <a:ea typeface="Calibri" panose="020F0502020204030204" pitchFamily="34" charset="0"/>
              <a:cs typeface="Calibri" panose="020F0502020204030204" pitchFamily="34"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Now let’s write down ways they are different. Come up with two differences between oranges and bananas and write them under the correct column.” Wait for the student to write down their answers. Say, “Let’s see if what you came up with is the same as what I came up with.” Click to show oranges are orange and bananas are yellow. Say, “One way oranges and bananas are different is oranges are oranges and bananas are yellow. They are not the same color.” Click to show oranges are round and bananas are long. Say, “another way they are different is oranges are round and bananas are long. They are not the same shape. Great job! Let’s practice comparing and contrasting using the story you read </a:t>
            </a:r>
            <a:r>
              <a:rPr lang="en-US" sz="1800" u="sng" dirty="0">
                <a:effectLst/>
                <a:latin typeface="Comic Sans MS" panose="030F0702030302020204" pitchFamily="66" charset="0"/>
                <a:ea typeface="Calibri" panose="020F0502020204030204" pitchFamily="34" charset="0"/>
                <a:cs typeface="Calibri" panose="020F0502020204030204" pitchFamily="34" charset="0"/>
              </a:rPr>
              <a:t>Olympic Athletes</a:t>
            </a:r>
            <a:r>
              <a:rPr lang="en-US" sz="1800" dirty="0">
                <a:effectLst/>
                <a:latin typeface="Comic Sans MS" panose="030F0702030302020204" pitchFamily="66" charset="0"/>
                <a:ea typeface="Calibri" panose="020F0502020204030204" pitchFamily="34" charset="0"/>
                <a:cs typeface="Calibri" panose="020F0502020204030204" pitchFamily="34" charset="0"/>
              </a:rPr>
              <a:t>.”</a:t>
            </a:r>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8</a:t>
            </a:fld>
            <a:endParaRPr lang="en-US" dirty="0"/>
          </a:p>
        </p:txBody>
      </p:sp>
    </p:spTree>
    <p:extLst>
      <p:ext uri="{BB962C8B-B14F-4D97-AF65-F5344CB8AC3E}">
        <p14:creationId xmlns:p14="http://schemas.microsoft.com/office/powerpoint/2010/main" val="33329633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“now let’s practice comparing and contrasting 2 athletes from the text </a:t>
            </a:r>
            <a:r>
              <a:rPr lang="en-US" sz="1800" u="sng" dirty="0">
                <a:effectLst/>
                <a:latin typeface="Comic Sans MS" panose="030F0702030302020204" pitchFamily="66" charset="0"/>
                <a:ea typeface="Calibri" panose="020F0502020204030204" pitchFamily="34" charset="0"/>
                <a:cs typeface="Calibri" panose="020F0502020204030204" pitchFamily="34" charset="0"/>
              </a:rPr>
              <a:t>Olympic Athletes.</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Venn Diagram and the choices. Say, “Let’s start with how Usain Bolt and Lindsey Vonn were the same. Which two statements about them are the same?” Wait for the student to answer. Click to move the squares in the order the student says them. </a:t>
            </a:r>
            <a:r>
              <a:rPr lang="en-US" sz="1800" b="1" dirty="0">
                <a:effectLst/>
                <a:latin typeface="Comic Sans MS" panose="030F0702030302020204" pitchFamily="66" charset="0"/>
                <a:ea typeface="Calibri" panose="020F0502020204030204" pitchFamily="34" charset="0"/>
                <a:cs typeface="Calibri" panose="020F0502020204030204" pitchFamily="34" charset="0"/>
              </a:rPr>
              <a:t>(Note: You must click directly on the answer choice for it to appear) </a:t>
            </a:r>
            <a:r>
              <a:rPr lang="en-US" sz="1800" dirty="0">
                <a:effectLst/>
                <a:latin typeface="Comic Sans MS" panose="030F0702030302020204" pitchFamily="66" charset="0"/>
                <a:ea typeface="Calibri" panose="020F0502020204030204" pitchFamily="34" charset="0"/>
                <a:cs typeface="Calibri" panose="020F0502020204030204" pitchFamily="34" charset="0"/>
              </a:rPr>
              <a:t>The choices are: They had an injury and competed in 3 Olympic games. </a:t>
            </a:r>
          </a:p>
          <a:p>
            <a:endParaRPr lang="en-US" sz="1800" dirty="0">
              <a:effectLst/>
              <a:latin typeface="Comic Sans MS" panose="030F0702030302020204" pitchFamily="66" charset="0"/>
              <a:ea typeface="Calibri" panose="020F0502020204030204" pitchFamily="34" charset="0"/>
              <a:cs typeface="Calibri" panose="020F0502020204030204" pitchFamily="34"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Say, “Which two statements would go under Lindsey Vonn?” Wait for the student to answer. Click to move the squares in the order the student says them. </a:t>
            </a:r>
            <a:r>
              <a:rPr lang="en-US" sz="1800" b="1" dirty="0">
                <a:effectLst/>
                <a:latin typeface="Comic Sans MS" panose="030F0702030302020204" pitchFamily="66" charset="0"/>
                <a:ea typeface="Calibri" panose="020F0502020204030204" pitchFamily="34" charset="0"/>
                <a:cs typeface="Calibri" panose="020F0502020204030204" pitchFamily="34" charset="0"/>
              </a:rPr>
              <a:t>(Note: You must click directly on the answer choice for it to appear) </a:t>
            </a:r>
            <a:r>
              <a:rPr lang="en-US" sz="1800" dirty="0">
                <a:effectLst/>
                <a:latin typeface="Comic Sans MS" panose="030F0702030302020204" pitchFamily="66" charset="0"/>
                <a:ea typeface="Calibri" panose="020F0502020204030204" pitchFamily="34" charset="0"/>
                <a:cs typeface="Calibri" panose="020F0502020204030204" pitchFamily="34" charset="0"/>
              </a:rPr>
              <a:t>The choices are: Olympic ski team and received one gold metal.</a:t>
            </a:r>
          </a:p>
          <a:p>
            <a:endParaRPr lang="en-US" sz="1800" dirty="0">
              <a:effectLst/>
              <a:latin typeface="Comic Sans MS" panose="030F0702030302020204" pitchFamily="66" charset="0"/>
              <a:ea typeface="Calibri" panose="020F0502020204030204" pitchFamily="34" charset="0"/>
              <a:cs typeface="Calibri" panose="020F0502020204030204" pitchFamily="34"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 “Which two statements would go under Usain Bolt?” Wait for the student to answer. Click to move the squares in the order the student says them. </a:t>
            </a:r>
            <a:r>
              <a:rPr lang="en-US" sz="1800" b="1" dirty="0">
                <a:effectLst/>
                <a:latin typeface="Comic Sans MS" panose="030F0702030302020204" pitchFamily="66" charset="0"/>
                <a:ea typeface="Calibri" panose="020F0502020204030204" pitchFamily="34" charset="0"/>
                <a:cs typeface="Calibri" panose="020F0502020204030204" pitchFamily="34" charset="0"/>
              </a:rPr>
              <a:t>(Note: You must click directly on the answer choice for it to appear) </a:t>
            </a:r>
            <a:r>
              <a:rPr lang="en-US" sz="1800" dirty="0">
                <a:effectLst/>
                <a:latin typeface="Comic Sans MS" panose="030F0702030302020204" pitchFamily="66" charset="0"/>
                <a:ea typeface="Calibri" panose="020F0502020204030204" pitchFamily="34" charset="0"/>
                <a:cs typeface="Calibri" panose="020F0502020204030204" pitchFamily="34" charset="0"/>
              </a:rPr>
              <a:t>The choices are: Olympic runner and won three gold medals.</a:t>
            </a:r>
            <a:endParaRPr lang="en-US" sz="1800" dirty="0"/>
          </a:p>
        </p:txBody>
      </p:sp>
      <p:sp>
        <p:nvSpPr>
          <p:cNvPr id="4" name="Slide Number Placeholder 3"/>
          <p:cNvSpPr>
            <a:spLocks noGrp="1"/>
          </p:cNvSpPr>
          <p:nvPr>
            <p:ph type="sldNum" sz="quarter" idx="5"/>
          </p:nvPr>
        </p:nvSpPr>
        <p:spPr/>
        <p:txBody>
          <a:bodyPr/>
          <a:lstStyle/>
          <a:p>
            <a:fld id="{1813B794-5A4F-4F47-9EB8-2D6C2FE8DF19}" type="slidenum">
              <a:rPr lang="en-US" smtClean="0"/>
              <a:t>9</a:t>
            </a:fld>
            <a:endParaRPr lang="en-US" dirty="0"/>
          </a:p>
        </p:txBody>
      </p:sp>
    </p:spTree>
    <p:extLst>
      <p:ext uri="{BB962C8B-B14F-4D97-AF65-F5344CB8AC3E}">
        <p14:creationId xmlns:p14="http://schemas.microsoft.com/office/powerpoint/2010/main" val="41259692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36C3037-0BF7-5C43-B4C6-7CEA18ED8560}" type="datetimeFigureOut">
              <a:rPr lang="en-US" smtClean="0"/>
              <a:t>12/6/2021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3846195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12/6/2021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5220244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12/6/2021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3292458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36C3037-0BF7-5C43-B4C6-7CEA18ED8560}" type="datetimeFigureOut">
              <a:rPr lang="en-US" smtClean="0"/>
              <a:t>12/6/2021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2"/>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0699711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12/6/2021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2"/>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8700528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6C3037-0BF7-5C43-B4C6-7CEA18ED8560}" type="datetimeFigureOut">
              <a:rPr lang="en-US" smtClean="0"/>
              <a:t>12/6/2021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2"/>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16744522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36C3037-0BF7-5C43-B4C6-7CEA18ED8560}" type="datetimeFigureOut">
              <a:rPr lang="en-US" smtClean="0"/>
              <a:t>12/6/2021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2"/>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15877647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36C3037-0BF7-5C43-B4C6-7CEA18ED8560}" type="datetimeFigureOut">
              <a:rPr lang="en-US" smtClean="0"/>
              <a:t>12/6/2021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a:xfrm>
            <a:off x="6553200" y="6356352"/>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0961372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36C3037-0BF7-5C43-B4C6-7CEA18ED8560}" type="datetimeFigureOut">
              <a:rPr lang="en-US" smtClean="0"/>
              <a:t>12/6/2021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6553200" y="6356352"/>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406671303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6C3037-0BF7-5C43-B4C6-7CEA18ED8560}" type="datetimeFigureOut">
              <a:rPr lang="en-US" smtClean="0"/>
              <a:t>12/6/2021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6553200" y="6356352"/>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61132502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836C3037-0BF7-5C43-B4C6-7CEA18ED8560}" type="datetimeFigureOut">
              <a:rPr lang="en-US" smtClean="0"/>
              <a:t>12/6/2021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2"/>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17066574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12/6/2021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40513820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836C3037-0BF7-5C43-B4C6-7CEA18ED8560}" type="datetimeFigureOut">
              <a:rPr lang="en-US" smtClean="0"/>
              <a:t>12/6/2021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2"/>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25494804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12/6/2021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2"/>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66393914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12/6/2021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2"/>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249352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6C3037-0BF7-5C43-B4C6-7CEA18ED8560}" type="datetimeFigureOut">
              <a:rPr lang="en-US" smtClean="0"/>
              <a:t>12/6/2021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6701586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36C3037-0BF7-5C43-B4C6-7CEA18ED8560}" type="datetimeFigureOut">
              <a:rPr lang="en-US" smtClean="0"/>
              <a:t>12/6/2021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142635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36C3037-0BF7-5C43-B4C6-7CEA18ED8560}" type="datetimeFigureOut">
              <a:rPr lang="en-US" smtClean="0"/>
              <a:t>12/6/2021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1236008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36C3037-0BF7-5C43-B4C6-7CEA18ED8560}" type="datetimeFigureOut">
              <a:rPr lang="en-US" smtClean="0"/>
              <a:t>12/6/2021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8074580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6C3037-0BF7-5C43-B4C6-7CEA18ED8560}" type="datetimeFigureOut">
              <a:rPr lang="en-US" smtClean="0"/>
              <a:t>12/6/2021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41108051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36C3037-0BF7-5C43-B4C6-7CEA18ED8560}" type="datetimeFigureOut">
              <a:rPr lang="en-US" smtClean="0"/>
              <a:t>12/6/2021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7862816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36C3037-0BF7-5C43-B4C6-7CEA18ED8560}" type="datetimeFigureOut">
              <a:rPr lang="en-US" smtClean="0"/>
              <a:t>12/6/2021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40300922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7000"/>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5/2012</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pic>
        <p:nvPicPr>
          <p:cNvPr id="7" name="Picture 6" descr="sign_pic.jpg"/>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8378957" y="6126163"/>
            <a:ext cx="469245" cy="595311"/>
          </a:xfrm>
          <a:prstGeom prst="rect">
            <a:avLst/>
          </a:prstGeom>
        </p:spPr>
      </p:pic>
      <p:sp>
        <p:nvSpPr>
          <p:cNvPr id="9" name="Rectangle 8"/>
          <p:cNvSpPr/>
          <p:nvPr userDrawn="1"/>
        </p:nvSpPr>
        <p:spPr>
          <a:xfrm>
            <a:off x="6364853" y="6413698"/>
            <a:ext cx="2089494" cy="307777"/>
          </a:xfrm>
          <a:prstGeom prst="rect">
            <a:avLst/>
          </a:prstGeom>
        </p:spPr>
        <p:txBody>
          <a:bodyPr wrap="square">
            <a:spAutoFit/>
          </a:bodyPr>
          <a:lstStyle/>
          <a:p>
            <a:pPr algn="l"/>
            <a:r>
              <a:rPr lang="en-US" sz="1400" dirty="0">
                <a:solidFill>
                  <a:schemeClr val="bg1">
                    <a:lumMod val="65000"/>
                  </a:schemeClr>
                </a:solidFill>
              </a:rPr>
              <a:t>HOST: MOLLY ENOCKSON </a:t>
            </a:r>
          </a:p>
        </p:txBody>
      </p:sp>
    </p:spTree>
    <p:extLst>
      <p:ext uri="{BB962C8B-B14F-4D97-AF65-F5344CB8AC3E}">
        <p14:creationId xmlns:p14="http://schemas.microsoft.com/office/powerpoint/2010/main" val="15402615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rgbClr val="182C6F"/>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rgbClr val="3B7ABE"/>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rgbClr val="3B7ABE"/>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rgbClr val="3B7ABE"/>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rgbClr val="3B7ABE"/>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rgbClr val="3B7ABE"/>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7000"/>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dirty="0"/>
              <a:t>5/2012</a:t>
            </a:r>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pic>
        <p:nvPicPr>
          <p:cNvPr id="7" name="Picture 6" descr="sign_pic.jpg"/>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8378957" y="6126165"/>
            <a:ext cx="469245" cy="595311"/>
          </a:xfrm>
          <a:prstGeom prst="rect">
            <a:avLst/>
          </a:prstGeom>
        </p:spPr>
      </p:pic>
      <p:sp>
        <p:nvSpPr>
          <p:cNvPr id="9" name="Rectangle 8"/>
          <p:cNvSpPr/>
          <p:nvPr userDrawn="1"/>
        </p:nvSpPr>
        <p:spPr>
          <a:xfrm>
            <a:off x="6364853" y="6413699"/>
            <a:ext cx="2089494" cy="253916"/>
          </a:xfrm>
          <a:prstGeom prst="rect">
            <a:avLst/>
          </a:prstGeom>
        </p:spPr>
        <p:txBody>
          <a:bodyPr wrap="square">
            <a:spAutoFit/>
          </a:bodyPr>
          <a:lstStyle/>
          <a:p>
            <a:pPr algn="l"/>
            <a:r>
              <a:rPr lang="en-US" sz="1050" dirty="0">
                <a:solidFill>
                  <a:schemeClr val="bg1">
                    <a:lumMod val="65000"/>
                  </a:schemeClr>
                </a:solidFill>
              </a:rPr>
              <a:t>HOST: MOLLY ENOCKSON </a:t>
            </a:r>
          </a:p>
        </p:txBody>
      </p:sp>
    </p:spTree>
    <p:extLst>
      <p:ext uri="{BB962C8B-B14F-4D97-AF65-F5344CB8AC3E}">
        <p14:creationId xmlns:p14="http://schemas.microsoft.com/office/powerpoint/2010/main" val="313294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342900" rtl="0" eaLnBrk="1" latinLnBrk="0" hangingPunct="1">
        <a:spcBef>
          <a:spcPct val="0"/>
        </a:spcBef>
        <a:buNone/>
        <a:defRPr sz="3300" kern="1200">
          <a:solidFill>
            <a:srgbClr val="182C6F"/>
          </a:solidFill>
          <a:latin typeface="+mj-lt"/>
          <a:ea typeface="+mj-ea"/>
          <a:cs typeface="+mj-cs"/>
        </a:defRPr>
      </a:lvl1pPr>
    </p:titleStyle>
    <p:bodyStyle>
      <a:lvl1pPr marL="257175" indent="-257175" algn="l" defTabSz="342900" rtl="0" eaLnBrk="1" latinLnBrk="0" hangingPunct="1">
        <a:spcBef>
          <a:spcPct val="20000"/>
        </a:spcBef>
        <a:buFont typeface="Arial"/>
        <a:buChar char="•"/>
        <a:defRPr sz="2400" kern="1200">
          <a:solidFill>
            <a:srgbClr val="3B7ABE"/>
          </a:solidFill>
          <a:latin typeface="+mn-lt"/>
          <a:ea typeface="+mn-ea"/>
          <a:cs typeface="+mn-cs"/>
        </a:defRPr>
      </a:lvl1pPr>
      <a:lvl2pPr marL="557213" indent="-214313" algn="l" defTabSz="342900" rtl="0" eaLnBrk="1" latinLnBrk="0" hangingPunct="1">
        <a:spcBef>
          <a:spcPct val="20000"/>
        </a:spcBef>
        <a:buFont typeface="Arial"/>
        <a:buChar char="–"/>
        <a:defRPr sz="2100" kern="1200">
          <a:solidFill>
            <a:srgbClr val="3B7ABE"/>
          </a:solidFill>
          <a:latin typeface="+mn-lt"/>
          <a:ea typeface="+mn-ea"/>
          <a:cs typeface="+mn-cs"/>
        </a:defRPr>
      </a:lvl2pPr>
      <a:lvl3pPr marL="857250" indent="-171450" algn="l" defTabSz="342900" rtl="0" eaLnBrk="1" latinLnBrk="0" hangingPunct="1">
        <a:spcBef>
          <a:spcPct val="20000"/>
        </a:spcBef>
        <a:buFont typeface="Arial"/>
        <a:buChar char="•"/>
        <a:defRPr sz="1800" kern="1200">
          <a:solidFill>
            <a:srgbClr val="3B7ABE"/>
          </a:solidFill>
          <a:latin typeface="+mn-lt"/>
          <a:ea typeface="+mn-ea"/>
          <a:cs typeface="+mn-cs"/>
        </a:defRPr>
      </a:lvl3pPr>
      <a:lvl4pPr marL="1200150" indent="-171450" algn="l" defTabSz="342900" rtl="0" eaLnBrk="1" latinLnBrk="0" hangingPunct="1">
        <a:spcBef>
          <a:spcPct val="20000"/>
        </a:spcBef>
        <a:buFont typeface="Arial"/>
        <a:buChar char="–"/>
        <a:defRPr sz="1500" kern="1200">
          <a:solidFill>
            <a:srgbClr val="3B7ABE"/>
          </a:solidFill>
          <a:latin typeface="+mn-lt"/>
          <a:ea typeface="+mn-ea"/>
          <a:cs typeface="+mn-cs"/>
        </a:defRPr>
      </a:lvl4pPr>
      <a:lvl5pPr marL="1543050" indent="-171450" algn="l" defTabSz="342900" rtl="0" eaLnBrk="1" latinLnBrk="0" hangingPunct="1">
        <a:spcBef>
          <a:spcPct val="20000"/>
        </a:spcBef>
        <a:buFont typeface="Arial"/>
        <a:buChar char="»"/>
        <a:defRPr sz="1500" kern="1200">
          <a:solidFill>
            <a:srgbClr val="3B7ABE"/>
          </a:solidFill>
          <a:latin typeface="+mn-lt"/>
          <a:ea typeface="+mn-ea"/>
          <a:cs typeface="+mn-cs"/>
        </a:defRPr>
      </a:lvl5pPr>
      <a:lvl6pPr marL="1885950" indent="-17145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228850" indent="-17145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571750" indent="-171450" algn="l" defTabSz="342900" rtl="0" eaLnBrk="1" latinLnBrk="0" hangingPunct="1">
        <a:spcBef>
          <a:spcPct val="20000"/>
        </a:spcBef>
        <a:buFont typeface="Arial"/>
        <a:buChar char="•"/>
        <a:defRPr sz="1500" kern="1200">
          <a:solidFill>
            <a:schemeClr val="tx1"/>
          </a:solidFill>
          <a:latin typeface="+mn-lt"/>
          <a:ea typeface="+mn-ea"/>
          <a:cs typeface="+mn-cs"/>
        </a:defRPr>
      </a:lvl8pPr>
      <a:lvl9pPr marL="2914650" indent="-171450" algn="l" defTabSz="342900" rtl="0" eaLnBrk="1" latinLnBrk="0" hangingPunct="1">
        <a:spcBef>
          <a:spcPct val="20000"/>
        </a:spcBef>
        <a:buFont typeface="Arial"/>
        <a:buChar char="•"/>
        <a:defRPr sz="1500" kern="1200">
          <a:solidFill>
            <a:schemeClr val="tx1"/>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7.xml"/><Relationship Id="rId1" Type="http://schemas.openxmlformats.org/officeDocument/2006/relationships/tags" Target="../tags/tag2.xml"/><Relationship Id="rId5" Type="http://schemas.openxmlformats.org/officeDocument/2006/relationships/image" Target="../media/image4.sv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svg"/><Relationship Id="rId3" Type="http://schemas.openxmlformats.org/officeDocument/2006/relationships/notesSlide" Target="../notesSlides/notesSlide3.xml"/><Relationship Id="rId7" Type="http://schemas.openxmlformats.org/officeDocument/2006/relationships/image" Target="../media/image8.svg"/><Relationship Id="rId12" Type="http://schemas.openxmlformats.org/officeDocument/2006/relationships/image" Target="../media/image13.png"/><Relationship Id="rId2" Type="http://schemas.openxmlformats.org/officeDocument/2006/relationships/slideLayout" Target="../slideLayouts/slideLayout17.xml"/><Relationship Id="rId1" Type="http://schemas.openxmlformats.org/officeDocument/2006/relationships/tags" Target="../tags/tag3.xml"/><Relationship Id="rId6" Type="http://schemas.openxmlformats.org/officeDocument/2006/relationships/image" Target="../media/image7.png"/><Relationship Id="rId11" Type="http://schemas.openxmlformats.org/officeDocument/2006/relationships/image" Target="../media/image12.svg"/><Relationship Id="rId5" Type="http://schemas.openxmlformats.org/officeDocument/2006/relationships/image" Target="../media/image6.sv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svg"/></Relationships>
</file>

<file path=ppt/slides/_rels/slide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4.xml"/><Relationship Id="rId1" Type="http://schemas.openxmlformats.org/officeDocument/2006/relationships/slideLayout" Target="../slideLayouts/slideLayout6.xml"/><Relationship Id="rId4" Type="http://schemas.openxmlformats.org/officeDocument/2006/relationships/image" Target="../media/image16.svg"/></Relationships>
</file>

<file path=ppt/slides/_rels/slide5.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5.xml"/><Relationship Id="rId1" Type="http://schemas.openxmlformats.org/officeDocument/2006/relationships/slideLayout" Target="../slideLayouts/slideLayout6.xml"/><Relationship Id="rId6" Type="http://schemas.openxmlformats.org/officeDocument/2006/relationships/image" Target="../media/image20.svg"/><Relationship Id="rId5" Type="http://schemas.openxmlformats.org/officeDocument/2006/relationships/image" Target="../media/image19.png"/><Relationship Id="rId4" Type="http://schemas.openxmlformats.org/officeDocument/2006/relationships/image" Target="../media/image18.sv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D13B7-8E9E-42BB-8F4D-0CCE26455008}"/>
              </a:ext>
            </a:extLst>
          </p:cNvPr>
          <p:cNvSpPr>
            <a:spLocks noGrp="1"/>
          </p:cNvSpPr>
          <p:nvPr>
            <p:ph type="ctrTitle"/>
          </p:nvPr>
        </p:nvSpPr>
        <p:spPr/>
        <p:txBody>
          <a:bodyPr>
            <a:normAutofit/>
          </a:bodyPr>
          <a:lstStyle/>
          <a:p>
            <a:pPr marL="0" marR="0">
              <a:lnSpc>
                <a:spcPct val="115000"/>
              </a:lnSpc>
              <a:spcBef>
                <a:spcPts val="0"/>
              </a:spcBef>
              <a:spcAft>
                <a:spcPts val="1000"/>
              </a:spcAft>
            </a:pPr>
            <a:r>
              <a:rPr lang="en-US" sz="6000" b="1" dirty="0">
                <a:effectLst/>
                <a:latin typeface="Comic Sans MS" panose="030F0702030302020204" pitchFamily="66" charset="0"/>
                <a:ea typeface="Calibri" panose="020F0502020204030204" pitchFamily="34" charset="0"/>
                <a:cs typeface="Calibri" panose="020F0502020204030204" pitchFamily="34" charset="0"/>
              </a:rPr>
              <a:t>Athletes</a:t>
            </a:r>
            <a:endParaRPr lang="en-US" sz="6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ubtitle 2">
            <a:extLst>
              <a:ext uri="{FF2B5EF4-FFF2-40B4-BE49-F238E27FC236}">
                <a16:creationId xmlns:a16="http://schemas.microsoft.com/office/drawing/2014/main" id="{67E68F0C-9294-4437-854A-A402A9D71198}"/>
              </a:ext>
            </a:extLst>
          </p:cNvPr>
          <p:cNvSpPr>
            <a:spLocks noGrp="1"/>
          </p:cNvSpPr>
          <p:nvPr>
            <p:ph type="subTitle" idx="1"/>
          </p:nvPr>
        </p:nvSpPr>
        <p:spPr>
          <a:xfrm>
            <a:off x="597877" y="3429000"/>
            <a:ext cx="7948246" cy="1752600"/>
          </a:xfrm>
        </p:spPr>
        <p:txBody>
          <a:bodyPr>
            <a:normAutofit/>
          </a:bodyPr>
          <a:lstStyle/>
          <a:p>
            <a:pPr marL="0" marR="0">
              <a:lnSpc>
                <a:spcPct val="115000"/>
              </a:lnSpc>
              <a:spcBef>
                <a:spcPts val="0"/>
              </a:spcBef>
              <a:spcAft>
                <a:spcPts val="1000"/>
              </a:spcAft>
            </a:pPr>
            <a:r>
              <a:rPr lang="en-US" sz="6000" b="1" dirty="0">
                <a:effectLst/>
                <a:latin typeface="Comic Sans MS" panose="030F0702030302020204" pitchFamily="66" charset="0"/>
                <a:ea typeface="Calibri" panose="020F0502020204030204" pitchFamily="34" charset="0"/>
                <a:cs typeface="Calibri" panose="020F0502020204030204" pitchFamily="34" charset="0"/>
              </a:rPr>
              <a:t>Olympics of Words</a:t>
            </a:r>
            <a:endParaRPr lang="en-US" sz="6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285512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D13B7-8E9E-42BB-8F4D-0CCE26455008}"/>
              </a:ext>
            </a:extLst>
          </p:cNvPr>
          <p:cNvSpPr>
            <a:spLocks noGrp="1"/>
          </p:cNvSpPr>
          <p:nvPr>
            <p:ph type="ctrTitle"/>
          </p:nvPr>
        </p:nvSpPr>
        <p:spPr/>
        <p:txBody>
          <a:bodyPr>
            <a:normAutofit/>
          </a:bodyPr>
          <a:lstStyle/>
          <a:p>
            <a:r>
              <a:rPr lang="en-US" sz="6000" dirty="0">
                <a:latin typeface="Comic Sans MS" panose="030F0902030302020204" pitchFamily="66" charset="0"/>
              </a:rPr>
              <a:t>Q &amp; A</a:t>
            </a:r>
          </a:p>
        </p:txBody>
      </p:sp>
      <p:sp>
        <p:nvSpPr>
          <p:cNvPr id="3" name="Subtitle 2">
            <a:extLst>
              <a:ext uri="{FF2B5EF4-FFF2-40B4-BE49-F238E27FC236}">
                <a16:creationId xmlns:a16="http://schemas.microsoft.com/office/drawing/2014/main" id="{0AE881EE-D65D-48D7-8CA4-D12A9075449A}"/>
              </a:ext>
            </a:extLst>
          </p:cNvPr>
          <p:cNvSpPr>
            <a:spLocks noGrp="1"/>
          </p:cNvSpPr>
          <p:nvPr>
            <p:ph type="subTitle" idx="1"/>
          </p:nvPr>
        </p:nvSpPr>
        <p:spPr/>
        <p:txBody>
          <a:bodyPr>
            <a:normAutofit/>
          </a:bodyPr>
          <a:lstStyle/>
          <a:p>
            <a:r>
              <a:rPr lang="en-US" sz="4000" dirty="0">
                <a:latin typeface="Comic Sans MS" panose="030F0902030302020204" pitchFamily="66" charset="0"/>
              </a:rPr>
              <a:t>Any Questions?</a:t>
            </a:r>
          </a:p>
        </p:txBody>
      </p:sp>
    </p:spTree>
    <p:extLst>
      <p:ext uri="{BB962C8B-B14F-4D97-AF65-F5344CB8AC3E}">
        <p14:creationId xmlns:p14="http://schemas.microsoft.com/office/powerpoint/2010/main" val="37177815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036EE-1E90-4BF1-B5BF-4699F17A5255}"/>
              </a:ext>
            </a:extLst>
          </p:cNvPr>
          <p:cNvSpPr>
            <a:spLocks noGrp="1"/>
          </p:cNvSpPr>
          <p:nvPr>
            <p:ph type="title"/>
          </p:nvPr>
        </p:nvSpPr>
        <p:spPr>
          <a:xfrm>
            <a:off x="1485900" y="592005"/>
            <a:ext cx="6172200" cy="857250"/>
          </a:xfrm>
        </p:spPr>
        <p:txBody>
          <a:bodyPr>
            <a:normAutofit fontScale="90000"/>
          </a:bodyPr>
          <a:lstStyle/>
          <a:p>
            <a:pPr>
              <a:lnSpc>
                <a:spcPct val="115000"/>
              </a:lnSpc>
              <a:spcBef>
                <a:spcPts val="0"/>
              </a:spcBef>
              <a:spcAft>
                <a:spcPts val="750"/>
              </a:spcAft>
            </a:pPr>
            <a:r>
              <a:rPr lang="en-US" sz="3600" b="1" dirty="0">
                <a:effectLst/>
                <a:latin typeface="Comic Sans MS" panose="030F0702030302020204" pitchFamily="66" charset="0"/>
                <a:ea typeface="Calibri" panose="020F0502020204030204" pitchFamily="34" charset="0"/>
                <a:cs typeface="Calibri" panose="020F0502020204030204" pitchFamily="34" charset="0"/>
              </a:rPr>
              <a:t>Racing Compound Word Review</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05CB53E6-0A85-43E7-9565-71D07A1DDF63}"/>
              </a:ext>
            </a:extLst>
          </p:cNvPr>
          <p:cNvSpPr txBox="1"/>
          <p:nvPr/>
        </p:nvSpPr>
        <p:spPr>
          <a:xfrm>
            <a:off x="441251" y="2286379"/>
            <a:ext cx="8261498" cy="2308324"/>
          </a:xfrm>
          <a:prstGeom prst="rect">
            <a:avLst/>
          </a:prstGeom>
          <a:noFill/>
        </p:spPr>
        <p:txBody>
          <a:bodyPr wrap="square" rtlCol="0">
            <a:spAutoFit/>
          </a:bodyPr>
          <a:lstStyle/>
          <a:p>
            <a:pPr defTabSz="685800"/>
            <a:r>
              <a:rPr lang="en-US" sz="3600" b="1" dirty="0">
                <a:solidFill>
                  <a:prstClr val="black"/>
                </a:solidFill>
                <a:latin typeface="Comic Sans MS" panose="030F0702030302020204" pitchFamily="66" charset="0"/>
              </a:rPr>
              <a:t>Compound words </a:t>
            </a:r>
            <a:r>
              <a:rPr lang="en-US" sz="3600" dirty="0">
                <a:solidFill>
                  <a:prstClr val="black"/>
                </a:solidFill>
                <a:latin typeface="Comic Sans MS" panose="030F0702030302020204" pitchFamily="66" charset="0"/>
              </a:rPr>
              <a:t>are words that are formed when two or more words are put together to form a new word with a new meaning.</a:t>
            </a:r>
          </a:p>
        </p:txBody>
      </p:sp>
      <p:sp>
        <p:nvSpPr>
          <p:cNvPr id="7" name="TextBox 6">
            <a:extLst>
              <a:ext uri="{FF2B5EF4-FFF2-40B4-BE49-F238E27FC236}">
                <a16:creationId xmlns:a16="http://schemas.microsoft.com/office/drawing/2014/main" id="{85AE0945-5EC8-4BD9-865A-EFB32E474997}"/>
              </a:ext>
            </a:extLst>
          </p:cNvPr>
          <p:cNvSpPr txBox="1"/>
          <p:nvPr/>
        </p:nvSpPr>
        <p:spPr>
          <a:xfrm>
            <a:off x="877187" y="2515929"/>
            <a:ext cx="3141921" cy="1200329"/>
          </a:xfrm>
          <a:prstGeom prst="rect">
            <a:avLst/>
          </a:prstGeom>
          <a:noFill/>
        </p:spPr>
        <p:txBody>
          <a:bodyPr wrap="square" rtlCol="0">
            <a:spAutoFit/>
          </a:bodyPr>
          <a:lstStyle/>
          <a:p>
            <a:pPr defTabSz="685800"/>
            <a:r>
              <a:rPr lang="en-US" sz="7200" dirty="0">
                <a:solidFill>
                  <a:prstClr val="black"/>
                </a:solidFill>
                <a:latin typeface="Comic Sans MS" panose="030F0702030302020204" pitchFamily="66" charset="0"/>
              </a:rPr>
              <a:t>butter</a:t>
            </a:r>
          </a:p>
        </p:txBody>
      </p:sp>
      <p:sp>
        <p:nvSpPr>
          <p:cNvPr id="11" name="TextBox 10">
            <a:extLst>
              <a:ext uri="{FF2B5EF4-FFF2-40B4-BE49-F238E27FC236}">
                <a16:creationId xmlns:a16="http://schemas.microsoft.com/office/drawing/2014/main" id="{E3A56FE3-8163-4116-B580-6D81D0D41B44}"/>
              </a:ext>
            </a:extLst>
          </p:cNvPr>
          <p:cNvSpPr txBox="1"/>
          <p:nvPr/>
        </p:nvSpPr>
        <p:spPr>
          <a:xfrm>
            <a:off x="6002080" y="2515929"/>
            <a:ext cx="1496532" cy="1200329"/>
          </a:xfrm>
          <a:prstGeom prst="rect">
            <a:avLst/>
          </a:prstGeom>
          <a:noFill/>
        </p:spPr>
        <p:txBody>
          <a:bodyPr wrap="square" rtlCol="0">
            <a:spAutoFit/>
          </a:bodyPr>
          <a:lstStyle/>
          <a:p>
            <a:pPr defTabSz="685800"/>
            <a:r>
              <a:rPr lang="en-US" sz="7200" dirty="0">
                <a:solidFill>
                  <a:prstClr val="black"/>
                </a:solidFill>
                <a:latin typeface="Comic Sans MS" panose="030F0702030302020204" pitchFamily="66" charset="0"/>
              </a:rPr>
              <a:t>fly</a:t>
            </a:r>
          </a:p>
        </p:txBody>
      </p:sp>
      <p:pic>
        <p:nvPicPr>
          <p:cNvPr id="13" name="Graphic 12" descr="Butterfly with solid fill">
            <a:extLst>
              <a:ext uri="{FF2B5EF4-FFF2-40B4-BE49-F238E27FC236}">
                <a16:creationId xmlns:a16="http://schemas.microsoft.com/office/drawing/2014/main" id="{284DFE99-A620-42BF-A1D9-CC4C427595A8}"/>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844209" y="3103377"/>
            <a:ext cx="2897374" cy="2897374"/>
          </a:xfrm>
          <a:prstGeom prst="rect">
            <a:avLst/>
          </a:prstGeom>
        </p:spPr>
      </p:pic>
    </p:spTree>
    <p:custDataLst>
      <p:tags r:id="rId1"/>
    </p:custDataLst>
    <p:extLst>
      <p:ext uri="{BB962C8B-B14F-4D97-AF65-F5344CB8AC3E}">
        <p14:creationId xmlns:p14="http://schemas.microsoft.com/office/powerpoint/2010/main" val="3109747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xit" presetSubtype="4" fill="hold" grpId="1" nodeType="clickEffect">
                                  <p:stCondLst>
                                    <p:cond delay="0"/>
                                  </p:stCondLst>
                                  <p:childTnLst>
                                    <p:anim calcmode="lin" valueType="num">
                                      <p:cBhvr additive="base">
                                        <p:cTn id="12" dur="500"/>
                                        <p:tgtEl>
                                          <p:spTgt spid="6"/>
                                        </p:tgtEl>
                                        <p:attrNameLst>
                                          <p:attrName>ppt_x</p:attrName>
                                        </p:attrNameLst>
                                      </p:cBhvr>
                                      <p:tavLst>
                                        <p:tav tm="0">
                                          <p:val>
                                            <p:strVal val="ppt_x"/>
                                          </p:val>
                                        </p:tav>
                                        <p:tav tm="100000">
                                          <p:val>
                                            <p:strVal val="ppt_x"/>
                                          </p:val>
                                        </p:tav>
                                      </p:tavLst>
                                    </p:anim>
                                    <p:anim calcmode="lin" valueType="num">
                                      <p:cBhvr additive="base">
                                        <p:cTn id="13" dur="500"/>
                                        <p:tgtEl>
                                          <p:spTgt spid="6"/>
                                        </p:tgtEl>
                                        <p:attrNameLst>
                                          <p:attrName>ppt_y</p:attrName>
                                        </p:attrNameLst>
                                      </p:cBhvr>
                                      <p:tavLst>
                                        <p:tav tm="0">
                                          <p:val>
                                            <p:strVal val="ppt_y"/>
                                          </p:val>
                                        </p:tav>
                                        <p:tav tm="100000">
                                          <p:val>
                                            <p:strVal val="1+ppt_h/2"/>
                                          </p:val>
                                        </p:tav>
                                      </p:tavLst>
                                    </p:anim>
                                    <p:set>
                                      <p:cBhvr>
                                        <p:cTn id="14" dur="1" fill="hold">
                                          <p:stCondLst>
                                            <p:cond delay="499"/>
                                          </p:stCondLst>
                                        </p:cTn>
                                        <p:tgtEl>
                                          <p:spTgt spid="6"/>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p:cTn id="19" dur="500" fill="hold"/>
                                        <p:tgtEl>
                                          <p:spTgt spid="7"/>
                                        </p:tgtEl>
                                        <p:attrNameLst>
                                          <p:attrName>ppt_w</p:attrName>
                                        </p:attrNameLst>
                                      </p:cBhvr>
                                      <p:tavLst>
                                        <p:tav tm="0">
                                          <p:val>
                                            <p:fltVal val="0"/>
                                          </p:val>
                                        </p:tav>
                                        <p:tav tm="100000">
                                          <p:val>
                                            <p:strVal val="#ppt_w"/>
                                          </p:val>
                                        </p:tav>
                                      </p:tavLst>
                                    </p:anim>
                                    <p:anim calcmode="lin" valueType="num">
                                      <p:cBhvr>
                                        <p:cTn id="20" dur="500" fill="hold"/>
                                        <p:tgtEl>
                                          <p:spTgt spid="7"/>
                                        </p:tgtEl>
                                        <p:attrNameLst>
                                          <p:attrName>ppt_h</p:attrName>
                                        </p:attrNameLst>
                                      </p:cBhvr>
                                      <p:tavLst>
                                        <p:tav tm="0">
                                          <p:val>
                                            <p:fltVal val="0"/>
                                          </p:val>
                                        </p:tav>
                                        <p:tav tm="100000">
                                          <p:val>
                                            <p:strVal val="#ppt_h"/>
                                          </p:val>
                                        </p:tav>
                                      </p:tavLst>
                                    </p:anim>
                                    <p:animEffect transition="in" filter="fade">
                                      <p:cBhvr>
                                        <p:cTn id="21" dur="500"/>
                                        <p:tgtEl>
                                          <p:spTgt spid="7"/>
                                        </p:tgtEl>
                                      </p:cBhvr>
                                    </p:animEffect>
                                  </p:childTnLst>
                                </p:cTn>
                              </p:par>
                              <p:par>
                                <p:cTn id="22" presetID="53" presetClass="entr" presetSubtype="16" fill="hold" grpId="0" nodeType="withEffect">
                                  <p:stCondLst>
                                    <p:cond delay="0"/>
                                  </p:stCondLst>
                                  <p:childTnLst>
                                    <p:set>
                                      <p:cBhvr>
                                        <p:cTn id="23" dur="1" fill="hold">
                                          <p:stCondLst>
                                            <p:cond delay="0"/>
                                          </p:stCondLst>
                                        </p:cTn>
                                        <p:tgtEl>
                                          <p:spTgt spid="11"/>
                                        </p:tgtEl>
                                        <p:attrNameLst>
                                          <p:attrName>style.visibility</p:attrName>
                                        </p:attrNameLst>
                                      </p:cBhvr>
                                      <p:to>
                                        <p:strVal val="visible"/>
                                      </p:to>
                                    </p:set>
                                    <p:anim calcmode="lin" valueType="num">
                                      <p:cBhvr>
                                        <p:cTn id="24" dur="500" fill="hold"/>
                                        <p:tgtEl>
                                          <p:spTgt spid="11"/>
                                        </p:tgtEl>
                                        <p:attrNameLst>
                                          <p:attrName>ppt_w</p:attrName>
                                        </p:attrNameLst>
                                      </p:cBhvr>
                                      <p:tavLst>
                                        <p:tav tm="0">
                                          <p:val>
                                            <p:fltVal val="0"/>
                                          </p:val>
                                        </p:tav>
                                        <p:tav tm="100000">
                                          <p:val>
                                            <p:strVal val="#ppt_w"/>
                                          </p:val>
                                        </p:tav>
                                      </p:tavLst>
                                    </p:anim>
                                    <p:anim calcmode="lin" valueType="num">
                                      <p:cBhvr>
                                        <p:cTn id="25" dur="500" fill="hold"/>
                                        <p:tgtEl>
                                          <p:spTgt spid="11"/>
                                        </p:tgtEl>
                                        <p:attrNameLst>
                                          <p:attrName>ppt_h</p:attrName>
                                        </p:attrNameLst>
                                      </p:cBhvr>
                                      <p:tavLst>
                                        <p:tav tm="0">
                                          <p:val>
                                            <p:fltVal val="0"/>
                                          </p:val>
                                        </p:tav>
                                        <p:tav tm="100000">
                                          <p:val>
                                            <p:strVal val="#ppt_h"/>
                                          </p:val>
                                        </p:tav>
                                      </p:tavLst>
                                    </p:anim>
                                    <p:animEffect transition="in" filter="fade">
                                      <p:cBhvr>
                                        <p:cTn id="26" dur="500"/>
                                        <p:tgtEl>
                                          <p:spTgt spid="11"/>
                                        </p:tgtEl>
                                      </p:cBhvr>
                                    </p:animEffect>
                                  </p:childTnLst>
                                </p:cTn>
                              </p:par>
                            </p:childTnLst>
                          </p:cTn>
                        </p:par>
                      </p:childTnLst>
                    </p:cTn>
                  </p:par>
                  <p:par>
                    <p:cTn id="27" fill="hold">
                      <p:stCondLst>
                        <p:cond delay="indefinite"/>
                      </p:stCondLst>
                      <p:childTnLst>
                        <p:par>
                          <p:cTn id="28" fill="hold">
                            <p:stCondLst>
                              <p:cond delay="0"/>
                            </p:stCondLst>
                            <p:childTnLst>
                              <p:par>
                                <p:cTn id="29" presetID="63" presetClass="path" presetSubtype="0" accel="50000" decel="50000" fill="hold" grpId="1" nodeType="clickEffect">
                                  <p:stCondLst>
                                    <p:cond delay="0"/>
                                  </p:stCondLst>
                                  <p:childTnLst>
                                    <p:animMotion origin="layout" path="M 1.66667E-6 4.44444E-6 L 0.13346 4.44444E-6 " pathEditMode="relative" rAng="0" ptsTypes="AA">
                                      <p:cBhvr>
                                        <p:cTn id="30" dur="2000" fill="hold"/>
                                        <p:tgtEl>
                                          <p:spTgt spid="7"/>
                                        </p:tgtEl>
                                        <p:attrNameLst>
                                          <p:attrName>ppt_x</p:attrName>
                                          <p:attrName>ppt_y</p:attrName>
                                        </p:attrNameLst>
                                      </p:cBhvr>
                                      <p:rCtr x="6667" y="0"/>
                                    </p:animMotion>
                                  </p:childTnLst>
                                </p:cTn>
                              </p:par>
                              <p:par>
                                <p:cTn id="31" presetID="35" presetClass="path" presetSubtype="0" accel="50000" decel="50000" fill="hold" grpId="1" nodeType="withEffect">
                                  <p:stCondLst>
                                    <p:cond delay="0"/>
                                  </p:stCondLst>
                                  <p:childTnLst>
                                    <p:animMotion origin="layout" path="M -1.04167E-6 4.44444E-6 L -0.10846 4.44444E-6 " pathEditMode="relative" rAng="0" ptsTypes="AA">
                                      <p:cBhvr>
                                        <p:cTn id="32" dur="2000" fill="hold"/>
                                        <p:tgtEl>
                                          <p:spTgt spid="11"/>
                                        </p:tgtEl>
                                        <p:attrNameLst>
                                          <p:attrName>ppt_x</p:attrName>
                                          <p:attrName>ppt_y</p:attrName>
                                        </p:attrNameLst>
                                      </p:cBhvr>
                                      <p:rCtr x="-5430" y="0"/>
                                    </p:animMotion>
                                  </p:childTnLst>
                                </p:cTn>
                              </p:par>
                              <p:par>
                                <p:cTn id="33" presetID="2" presetClass="entr" presetSubtype="4" fill="hold" nodeType="withEffect">
                                  <p:stCondLst>
                                    <p:cond delay="0"/>
                                  </p:stCondLst>
                                  <p:childTnLst>
                                    <p:set>
                                      <p:cBhvr>
                                        <p:cTn id="34" dur="1" fill="hold">
                                          <p:stCondLst>
                                            <p:cond delay="0"/>
                                          </p:stCondLst>
                                        </p:cTn>
                                        <p:tgtEl>
                                          <p:spTgt spid="13"/>
                                        </p:tgtEl>
                                        <p:attrNameLst>
                                          <p:attrName>style.visibility</p:attrName>
                                        </p:attrNameLst>
                                      </p:cBhvr>
                                      <p:to>
                                        <p:strVal val="visible"/>
                                      </p:to>
                                    </p:set>
                                    <p:anim calcmode="lin" valueType="num">
                                      <p:cBhvr additive="base">
                                        <p:cTn id="35" dur="500" fill="hold"/>
                                        <p:tgtEl>
                                          <p:spTgt spid="13"/>
                                        </p:tgtEl>
                                        <p:attrNameLst>
                                          <p:attrName>ppt_x</p:attrName>
                                        </p:attrNameLst>
                                      </p:cBhvr>
                                      <p:tavLst>
                                        <p:tav tm="0">
                                          <p:val>
                                            <p:strVal val="#ppt_x"/>
                                          </p:val>
                                        </p:tav>
                                        <p:tav tm="100000">
                                          <p:val>
                                            <p:strVal val="#ppt_x"/>
                                          </p:val>
                                        </p:tav>
                                      </p:tavLst>
                                    </p:anim>
                                    <p:anim calcmode="lin" valueType="num">
                                      <p:cBhvr additive="base">
                                        <p:cTn id="3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P spid="7" grpId="0"/>
      <p:bldP spid="7" grpId="1"/>
      <p:bldP spid="11" grpId="0"/>
      <p:bldP spid="11" grpId="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036EE-1E90-4BF1-B5BF-4699F17A5255}"/>
              </a:ext>
            </a:extLst>
          </p:cNvPr>
          <p:cNvSpPr>
            <a:spLocks noGrp="1"/>
          </p:cNvSpPr>
          <p:nvPr>
            <p:ph type="title"/>
          </p:nvPr>
        </p:nvSpPr>
        <p:spPr>
          <a:xfrm>
            <a:off x="177662" y="327504"/>
            <a:ext cx="8950569" cy="857250"/>
          </a:xfrm>
        </p:spPr>
        <p:txBody>
          <a:bodyPr>
            <a:normAutofit fontScale="90000"/>
          </a:bodyPr>
          <a:lstStyle/>
          <a:p>
            <a:pPr marL="0" marR="0">
              <a:lnSpc>
                <a:spcPct val="115000"/>
              </a:lnSpc>
              <a:spcBef>
                <a:spcPts val="0"/>
              </a:spcBef>
              <a:spcAft>
                <a:spcPts val="1000"/>
              </a:spcAft>
            </a:pPr>
            <a:r>
              <a:rPr lang="en-US" sz="3600" b="1" dirty="0">
                <a:effectLst/>
                <a:latin typeface="Comic Sans MS" panose="030F0702030302020204" pitchFamily="66" charset="0"/>
                <a:ea typeface="Calibri" panose="020F0502020204030204" pitchFamily="34" charset="0"/>
                <a:cs typeface="Calibri" panose="020F0502020204030204" pitchFamily="34" charset="0"/>
              </a:rPr>
              <a:t>Competition of Compound Word Practice</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Graphic 3" descr="Newspaper with solid fill">
            <a:extLst>
              <a:ext uri="{FF2B5EF4-FFF2-40B4-BE49-F238E27FC236}">
                <a16:creationId xmlns:a16="http://schemas.microsoft.com/office/drawing/2014/main" id="{399EE21D-6E10-4BF7-86AD-B02B51722E4D}"/>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50875" y="1937784"/>
            <a:ext cx="3304067" cy="3304067"/>
          </a:xfrm>
          <a:prstGeom prst="rect">
            <a:avLst/>
          </a:prstGeom>
        </p:spPr>
      </p:pic>
      <p:sp>
        <p:nvSpPr>
          <p:cNvPr id="5" name="TextBox 4">
            <a:extLst>
              <a:ext uri="{FF2B5EF4-FFF2-40B4-BE49-F238E27FC236}">
                <a16:creationId xmlns:a16="http://schemas.microsoft.com/office/drawing/2014/main" id="{FDDA0A41-B113-467B-91DE-E7EBE51F9265}"/>
              </a:ext>
            </a:extLst>
          </p:cNvPr>
          <p:cNvSpPr txBox="1"/>
          <p:nvPr/>
        </p:nvSpPr>
        <p:spPr>
          <a:xfrm>
            <a:off x="3866263" y="2427623"/>
            <a:ext cx="4848446" cy="1107996"/>
          </a:xfrm>
          <a:prstGeom prst="rect">
            <a:avLst/>
          </a:prstGeom>
          <a:noFill/>
        </p:spPr>
        <p:txBody>
          <a:bodyPr wrap="square" rtlCol="0">
            <a:spAutoFit/>
          </a:bodyPr>
          <a:lstStyle/>
          <a:p>
            <a:pPr defTabSz="685800"/>
            <a:r>
              <a:rPr lang="en-US" sz="6600" dirty="0">
                <a:solidFill>
                  <a:prstClr val="black"/>
                </a:solidFill>
                <a:latin typeface="Comic Sans MS" panose="030F0702030302020204" pitchFamily="66" charset="0"/>
              </a:rPr>
              <a:t>newspaper</a:t>
            </a:r>
          </a:p>
        </p:txBody>
      </p:sp>
      <p:sp>
        <p:nvSpPr>
          <p:cNvPr id="6" name="Oval 5">
            <a:extLst>
              <a:ext uri="{FF2B5EF4-FFF2-40B4-BE49-F238E27FC236}">
                <a16:creationId xmlns:a16="http://schemas.microsoft.com/office/drawing/2014/main" id="{BF449B3E-8957-4DF8-A7F7-3E981EEEF03E}"/>
              </a:ext>
            </a:extLst>
          </p:cNvPr>
          <p:cNvSpPr/>
          <p:nvPr/>
        </p:nvSpPr>
        <p:spPr>
          <a:xfrm>
            <a:off x="4755284" y="3704619"/>
            <a:ext cx="2214229" cy="1929809"/>
          </a:xfrm>
          <a:prstGeom prst="ellipse">
            <a:avLst/>
          </a:prstGeom>
          <a:solidFill>
            <a:srgbClr val="28F841"/>
          </a:solidFill>
          <a:ln/>
        </p:spPr>
        <p:style>
          <a:lnRef idx="1">
            <a:schemeClr val="accent6"/>
          </a:lnRef>
          <a:fillRef idx="2">
            <a:schemeClr val="accent6"/>
          </a:fillRef>
          <a:effectRef idx="1">
            <a:schemeClr val="accent6"/>
          </a:effectRef>
          <a:fontRef idx="minor">
            <a:schemeClr val="dk1"/>
          </a:fontRef>
        </p:style>
        <p:txBody>
          <a:bodyPr rtlCol="0" anchor="ctr"/>
          <a:lstStyle/>
          <a:p>
            <a:pPr algn="ctr" defTabSz="685800"/>
            <a:r>
              <a:rPr lang="en-US" sz="5400" dirty="0">
                <a:solidFill>
                  <a:prstClr val="black"/>
                </a:solidFill>
                <a:latin typeface="Comic Sans MS" panose="030F0702030302020204" pitchFamily="66" charset="0"/>
              </a:rPr>
              <a:t>YES</a:t>
            </a:r>
          </a:p>
        </p:txBody>
      </p:sp>
      <p:pic>
        <p:nvPicPr>
          <p:cNvPr id="8" name="Graphic 7" descr="Classroom outline">
            <a:extLst>
              <a:ext uri="{FF2B5EF4-FFF2-40B4-BE49-F238E27FC236}">
                <a16:creationId xmlns:a16="http://schemas.microsoft.com/office/drawing/2014/main" id="{B93366E2-142B-40C9-AD16-893A85D8BC35}"/>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36197" y="1974013"/>
            <a:ext cx="2775098" cy="2775098"/>
          </a:xfrm>
          <a:prstGeom prst="rect">
            <a:avLst/>
          </a:prstGeom>
        </p:spPr>
      </p:pic>
      <p:sp>
        <p:nvSpPr>
          <p:cNvPr id="25" name="TextBox 24">
            <a:extLst>
              <a:ext uri="{FF2B5EF4-FFF2-40B4-BE49-F238E27FC236}">
                <a16:creationId xmlns:a16="http://schemas.microsoft.com/office/drawing/2014/main" id="{829205CD-06B0-49A4-8014-47531B1DE27D}"/>
              </a:ext>
            </a:extLst>
          </p:cNvPr>
          <p:cNvSpPr txBox="1"/>
          <p:nvPr/>
        </p:nvSpPr>
        <p:spPr>
          <a:xfrm>
            <a:off x="4089484" y="2475113"/>
            <a:ext cx="4848446" cy="1107996"/>
          </a:xfrm>
          <a:prstGeom prst="rect">
            <a:avLst/>
          </a:prstGeom>
          <a:noFill/>
        </p:spPr>
        <p:txBody>
          <a:bodyPr wrap="square" rtlCol="0">
            <a:spAutoFit/>
          </a:bodyPr>
          <a:lstStyle/>
          <a:p>
            <a:pPr defTabSz="685800"/>
            <a:r>
              <a:rPr lang="en-US" sz="6600" dirty="0">
                <a:solidFill>
                  <a:prstClr val="black"/>
                </a:solidFill>
                <a:latin typeface="Comic Sans MS" panose="030F0702030302020204" pitchFamily="66" charset="0"/>
              </a:rPr>
              <a:t>teacher</a:t>
            </a:r>
          </a:p>
        </p:txBody>
      </p:sp>
      <p:sp>
        <p:nvSpPr>
          <p:cNvPr id="26" name="Oval 25">
            <a:extLst>
              <a:ext uri="{FF2B5EF4-FFF2-40B4-BE49-F238E27FC236}">
                <a16:creationId xmlns:a16="http://schemas.microsoft.com/office/drawing/2014/main" id="{202E41DF-BE10-425A-A31A-03E46DEB0B66}"/>
              </a:ext>
            </a:extLst>
          </p:cNvPr>
          <p:cNvSpPr/>
          <p:nvPr/>
        </p:nvSpPr>
        <p:spPr>
          <a:xfrm>
            <a:off x="4755283" y="3743437"/>
            <a:ext cx="2214229" cy="1929809"/>
          </a:xfrm>
          <a:prstGeom prst="ellipse">
            <a:avLst/>
          </a:prstGeom>
          <a:solidFill>
            <a:srgbClr val="FF0000"/>
          </a:solidFill>
          <a:ln/>
        </p:spPr>
        <p:style>
          <a:lnRef idx="1">
            <a:schemeClr val="accent6"/>
          </a:lnRef>
          <a:fillRef idx="2">
            <a:schemeClr val="accent6"/>
          </a:fillRef>
          <a:effectRef idx="1">
            <a:schemeClr val="accent6"/>
          </a:effectRef>
          <a:fontRef idx="minor">
            <a:schemeClr val="dk1"/>
          </a:fontRef>
        </p:style>
        <p:txBody>
          <a:bodyPr rtlCol="0" anchor="ctr"/>
          <a:lstStyle/>
          <a:p>
            <a:pPr algn="ctr" defTabSz="685800"/>
            <a:r>
              <a:rPr lang="en-US" sz="5400" dirty="0">
                <a:solidFill>
                  <a:prstClr val="black"/>
                </a:solidFill>
                <a:latin typeface="Comic Sans MS" panose="030F0702030302020204" pitchFamily="66" charset="0"/>
              </a:rPr>
              <a:t>NO</a:t>
            </a:r>
          </a:p>
        </p:txBody>
      </p:sp>
      <p:pic>
        <p:nvPicPr>
          <p:cNvPr id="10" name="Graphic 9" descr="Run with solid fill">
            <a:extLst>
              <a:ext uri="{FF2B5EF4-FFF2-40B4-BE49-F238E27FC236}">
                <a16:creationId xmlns:a16="http://schemas.microsoft.com/office/drawing/2014/main" id="{7C1D5445-5B23-4412-A1E8-0FA5A45BE8A1}"/>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490490" y="2169393"/>
            <a:ext cx="2740412" cy="2740412"/>
          </a:xfrm>
          <a:prstGeom prst="rect">
            <a:avLst/>
          </a:prstGeom>
        </p:spPr>
      </p:pic>
      <p:sp>
        <p:nvSpPr>
          <p:cNvPr id="29" name="TextBox 28">
            <a:extLst>
              <a:ext uri="{FF2B5EF4-FFF2-40B4-BE49-F238E27FC236}">
                <a16:creationId xmlns:a16="http://schemas.microsoft.com/office/drawing/2014/main" id="{9C78B62B-B285-460E-A354-38E811C5D930}"/>
              </a:ext>
            </a:extLst>
          </p:cNvPr>
          <p:cNvSpPr txBox="1"/>
          <p:nvPr/>
        </p:nvSpPr>
        <p:spPr>
          <a:xfrm>
            <a:off x="4279785" y="2427623"/>
            <a:ext cx="4848446" cy="1107996"/>
          </a:xfrm>
          <a:prstGeom prst="rect">
            <a:avLst/>
          </a:prstGeom>
          <a:noFill/>
        </p:spPr>
        <p:txBody>
          <a:bodyPr wrap="square" rtlCol="0">
            <a:spAutoFit/>
          </a:bodyPr>
          <a:lstStyle/>
          <a:p>
            <a:pPr defTabSz="685800"/>
            <a:r>
              <a:rPr lang="en-US" sz="6600" dirty="0">
                <a:solidFill>
                  <a:prstClr val="black"/>
                </a:solidFill>
                <a:latin typeface="Comic Sans MS" panose="030F0702030302020204" pitchFamily="66" charset="0"/>
              </a:rPr>
              <a:t>running</a:t>
            </a:r>
          </a:p>
        </p:txBody>
      </p:sp>
      <p:sp>
        <p:nvSpPr>
          <p:cNvPr id="37" name="Oval 36">
            <a:extLst>
              <a:ext uri="{FF2B5EF4-FFF2-40B4-BE49-F238E27FC236}">
                <a16:creationId xmlns:a16="http://schemas.microsoft.com/office/drawing/2014/main" id="{D52C4679-300E-4AEA-888A-9D8B4B849954}"/>
              </a:ext>
            </a:extLst>
          </p:cNvPr>
          <p:cNvSpPr/>
          <p:nvPr/>
        </p:nvSpPr>
        <p:spPr>
          <a:xfrm>
            <a:off x="4764471" y="3724027"/>
            <a:ext cx="2214229" cy="1929809"/>
          </a:xfrm>
          <a:prstGeom prst="ellipse">
            <a:avLst/>
          </a:prstGeom>
          <a:solidFill>
            <a:srgbClr val="FF0000"/>
          </a:solidFill>
          <a:ln/>
        </p:spPr>
        <p:style>
          <a:lnRef idx="1">
            <a:schemeClr val="accent6"/>
          </a:lnRef>
          <a:fillRef idx="2">
            <a:schemeClr val="accent6"/>
          </a:fillRef>
          <a:effectRef idx="1">
            <a:schemeClr val="accent6"/>
          </a:effectRef>
          <a:fontRef idx="minor">
            <a:schemeClr val="dk1"/>
          </a:fontRef>
        </p:style>
        <p:txBody>
          <a:bodyPr rtlCol="0" anchor="ctr"/>
          <a:lstStyle/>
          <a:p>
            <a:pPr algn="ctr" defTabSz="685800"/>
            <a:r>
              <a:rPr lang="en-US" sz="5400" dirty="0">
                <a:solidFill>
                  <a:prstClr val="black"/>
                </a:solidFill>
                <a:latin typeface="Comic Sans MS" panose="030F0702030302020204" pitchFamily="66" charset="0"/>
              </a:rPr>
              <a:t>NO</a:t>
            </a:r>
          </a:p>
        </p:txBody>
      </p:sp>
      <p:pic>
        <p:nvPicPr>
          <p:cNvPr id="12" name="Graphic 11" descr="Shell with solid fill">
            <a:extLst>
              <a:ext uri="{FF2B5EF4-FFF2-40B4-BE49-F238E27FC236}">
                <a16:creationId xmlns:a16="http://schemas.microsoft.com/office/drawing/2014/main" id="{BEB5CD5D-B6FE-401D-A9A7-AD99FB418009}"/>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673314" y="2142428"/>
            <a:ext cx="3103831" cy="3103831"/>
          </a:xfrm>
          <a:prstGeom prst="rect">
            <a:avLst/>
          </a:prstGeom>
        </p:spPr>
      </p:pic>
      <p:sp>
        <p:nvSpPr>
          <p:cNvPr id="38" name="TextBox 37">
            <a:extLst>
              <a:ext uri="{FF2B5EF4-FFF2-40B4-BE49-F238E27FC236}">
                <a16:creationId xmlns:a16="http://schemas.microsoft.com/office/drawing/2014/main" id="{2D915621-A506-4A5C-8497-EED0FAE9E664}"/>
              </a:ext>
            </a:extLst>
          </p:cNvPr>
          <p:cNvSpPr txBox="1"/>
          <p:nvPr/>
        </p:nvSpPr>
        <p:spPr>
          <a:xfrm>
            <a:off x="4099585" y="2391658"/>
            <a:ext cx="4848446" cy="1107996"/>
          </a:xfrm>
          <a:prstGeom prst="rect">
            <a:avLst/>
          </a:prstGeom>
          <a:noFill/>
        </p:spPr>
        <p:txBody>
          <a:bodyPr wrap="square" rtlCol="0">
            <a:spAutoFit/>
          </a:bodyPr>
          <a:lstStyle/>
          <a:p>
            <a:pPr defTabSz="685800"/>
            <a:r>
              <a:rPr lang="en-US" sz="6600" dirty="0">
                <a:solidFill>
                  <a:prstClr val="black"/>
                </a:solidFill>
                <a:latin typeface="Comic Sans MS" panose="030F0702030302020204" pitchFamily="66" charset="0"/>
              </a:rPr>
              <a:t>seashell</a:t>
            </a:r>
          </a:p>
        </p:txBody>
      </p:sp>
      <p:sp>
        <p:nvSpPr>
          <p:cNvPr id="39" name="Oval 38">
            <a:extLst>
              <a:ext uri="{FF2B5EF4-FFF2-40B4-BE49-F238E27FC236}">
                <a16:creationId xmlns:a16="http://schemas.microsoft.com/office/drawing/2014/main" id="{F6AD1251-51C7-4E5A-8910-A93844B92E92}"/>
              </a:ext>
            </a:extLst>
          </p:cNvPr>
          <p:cNvSpPr/>
          <p:nvPr/>
        </p:nvSpPr>
        <p:spPr>
          <a:xfrm>
            <a:off x="4746095" y="3724027"/>
            <a:ext cx="2214229" cy="1929809"/>
          </a:xfrm>
          <a:prstGeom prst="ellipse">
            <a:avLst/>
          </a:prstGeom>
          <a:solidFill>
            <a:srgbClr val="28F841"/>
          </a:solidFill>
          <a:ln/>
        </p:spPr>
        <p:style>
          <a:lnRef idx="1">
            <a:schemeClr val="accent6"/>
          </a:lnRef>
          <a:fillRef idx="2">
            <a:schemeClr val="accent6"/>
          </a:fillRef>
          <a:effectRef idx="1">
            <a:schemeClr val="accent6"/>
          </a:effectRef>
          <a:fontRef idx="minor">
            <a:schemeClr val="dk1"/>
          </a:fontRef>
        </p:style>
        <p:txBody>
          <a:bodyPr rtlCol="0" anchor="ctr"/>
          <a:lstStyle/>
          <a:p>
            <a:pPr algn="ctr" defTabSz="685800"/>
            <a:r>
              <a:rPr lang="en-US" sz="5400" dirty="0">
                <a:solidFill>
                  <a:prstClr val="black"/>
                </a:solidFill>
                <a:latin typeface="Comic Sans MS" panose="030F0702030302020204" pitchFamily="66" charset="0"/>
              </a:rPr>
              <a:t>YES</a:t>
            </a:r>
          </a:p>
        </p:txBody>
      </p:sp>
      <p:pic>
        <p:nvPicPr>
          <p:cNvPr id="14" name="Graphic 13" descr="Fishbowl with solid fill">
            <a:extLst>
              <a:ext uri="{FF2B5EF4-FFF2-40B4-BE49-F238E27FC236}">
                <a16:creationId xmlns:a16="http://schemas.microsoft.com/office/drawing/2014/main" id="{A8C31810-460D-4F0F-B83A-4372EC3623E6}"/>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766798" y="2207337"/>
            <a:ext cx="2610396" cy="2610396"/>
          </a:xfrm>
          <a:prstGeom prst="rect">
            <a:avLst/>
          </a:prstGeom>
        </p:spPr>
      </p:pic>
      <p:sp>
        <p:nvSpPr>
          <p:cNvPr id="40" name="TextBox 39">
            <a:extLst>
              <a:ext uri="{FF2B5EF4-FFF2-40B4-BE49-F238E27FC236}">
                <a16:creationId xmlns:a16="http://schemas.microsoft.com/office/drawing/2014/main" id="{BB76BAD2-60FF-42AA-9A9D-5DD25A563C95}"/>
              </a:ext>
            </a:extLst>
          </p:cNvPr>
          <p:cNvSpPr txBox="1"/>
          <p:nvPr/>
        </p:nvSpPr>
        <p:spPr>
          <a:xfrm>
            <a:off x="3988164" y="2355693"/>
            <a:ext cx="4848446" cy="1107996"/>
          </a:xfrm>
          <a:prstGeom prst="rect">
            <a:avLst/>
          </a:prstGeom>
          <a:noFill/>
        </p:spPr>
        <p:txBody>
          <a:bodyPr wrap="square" rtlCol="0">
            <a:spAutoFit/>
          </a:bodyPr>
          <a:lstStyle/>
          <a:p>
            <a:pPr defTabSz="685800"/>
            <a:r>
              <a:rPr lang="en-US" sz="6600" dirty="0">
                <a:solidFill>
                  <a:prstClr val="black"/>
                </a:solidFill>
                <a:latin typeface="Comic Sans MS" panose="030F0702030302020204" pitchFamily="66" charset="0"/>
              </a:rPr>
              <a:t>fishbowl</a:t>
            </a:r>
          </a:p>
        </p:txBody>
      </p:sp>
      <p:sp>
        <p:nvSpPr>
          <p:cNvPr id="41" name="Oval 40">
            <a:extLst>
              <a:ext uri="{FF2B5EF4-FFF2-40B4-BE49-F238E27FC236}">
                <a16:creationId xmlns:a16="http://schemas.microsoft.com/office/drawing/2014/main" id="{D0AE7F1C-AA9C-4DCD-A1EC-4D7E4DF6F4F6}"/>
              </a:ext>
            </a:extLst>
          </p:cNvPr>
          <p:cNvSpPr/>
          <p:nvPr/>
        </p:nvSpPr>
        <p:spPr>
          <a:xfrm>
            <a:off x="4746095" y="3743437"/>
            <a:ext cx="2214229" cy="1929809"/>
          </a:xfrm>
          <a:prstGeom prst="ellipse">
            <a:avLst/>
          </a:prstGeom>
          <a:solidFill>
            <a:srgbClr val="28F841"/>
          </a:solidFill>
          <a:ln/>
        </p:spPr>
        <p:style>
          <a:lnRef idx="1">
            <a:schemeClr val="accent6"/>
          </a:lnRef>
          <a:fillRef idx="2">
            <a:schemeClr val="accent6"/>
          </a:fillRef>
          <a:effectRef idx="1">
            <a:schemeClr val="accent6"/>
          </a:effectRef>
          <a:fontRef idx="minor">
            <a:schemeClr val="dk1"/>
          </a:fontRef>
        </p:style>
        <p:txBody>
          <a:bodyPr rtlCol="0" anchor="ctr"/>
          <a:lstStyle/>
          <a:p>
            <a:pPr algn="ctr" defTabSz="685800"/>
            <a:r>
              <a:rPr lang="en-US" sz="5400" dirty="0">
                <a:solidFill>
                  <a:prstClr val="black"/>
                </a:solidFill>
                <a:latin typeface="Comic Sans MS" panose="030F0702030302020204" pitchFamily="66" charset="0"/>
              </a:rPr>
              <a:t>YES</a:t>
            </a:r>
          </a:p>
        </p:txBody>
      </p:sp>
    </p:spTree>
    <p:custDataLst>
      <p:tags r:id="rId1"/>
    </p:custDataLst>
    <p:extLst>
      <p:ext uri="{BB962C8B-B14F-4D97-AF65-F5344CB8AC3E}">
        <p14:creationId xmlns:p14="http://schemas.microsoft.com/office/powerpoint/2010/main" val="8736449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500" fill="hold"/>
                                        <p:tgtEl>
                                          <p:spTgt spid="5"/>
                                        </p:tgtEl>
                                        <p:attrNameLst>
                                          <p:attrName>ppt_w</p:attrName>
                                        </p:attrNameLst>
                                      </p:cBhvr>
                                      <p:tavLst>
                                        <p:tav tm="0">
                                          <p:val>
                                            <p:fltVal val="0"/>
                                          </p:val>
                                        </p:tav>
                                        <p:tav tm="100000">
                                          <p:val>
                                            <p:strVal val="#ppt_w"/>
                                          </p:val>
                                        </p:tav>
                                      </p:tavLst>
                                    </p:anim>
                                    <p:anim calcmode="lin" valueType="num">
                                      <p:cBhvr>
                                        <p:cTn id="13" dur="500" fill="hold"/>
                                        <p:tgtEl>
                                          <p:spTgt spid="5"/>
                                        </p:tgtEl>
                                        <p:attrNameLst>
                                          <p:attrName>ppt_h</p:attrName>
                                        </p:attrNameLst>
                                      </p:cBhvr>
                                      <p:tavLst>
                                        <p:tav tm="0">
                                          <p:val>
                                            <p:fltVal val="0"/>
                                          </p:val>
                                        </p:tav>
                                        <p:tav tm="100000">
                                          <p:val>
                                            <p:strVal val="#ppt_h"/>
                                          </p:val>
                                        </p:tav>
                                      </p:tavLst>
                                    </p:anim>
                                    <p:animEffect transition="in" filter="fade">
                                      <p:cBhvr>
                                        <p:cTn id="14" dur="500"/>
                                        <p:tgtEl>
                                          <p:spTgt spid="5"/>
                                        </p:tgtEl>
                                      </p:cBhvr>
                                    </p:animEffec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nodeType="clickEffect">
                                  <p:stCondLst>
                                    <p:cond delay="0"/>
                                  </p:stCondLst>
                                  <p:childTnLst>
                                    <p:set>
                                      <p:cBhvr>
                                        <p:cTn id="22" dur="1" fill="hold">
                                          <p:stCondLst>
                                            <p:cond delay="0"/>
                                          </p:stCondLst>
                                        </p:cTn>
                                        <p:tgtEl>
                                          <p:spTgt spid="4"/>
                                        </p:tgtEl>
                                        <p:attrNameLst>
                                          <p:attrName>style.visibility</p:attrName>
                                        </p:attrNameLst>
                                      </p:cBhvr>
                                      <p:to>
                                        <p:strVal val="hidden"/>
                                      </p:to>
                                    </p:set>
                                  </p:childTnLst>
                                </p:cTn>
                              </p:par>
                              <p:par>
                                <p:cTn id="23" presetID="1" presetClass="exit" presetSubtype="0" fill="hold" grpId="1" nodeType="withEffect">
                                  <p:stCondLst>
                                    <p:cond delay="0"/>
                                  </p:stCondLst>
                                  <p:childTnLst>
                                    <p:set>
                                      <p:cBhvr>
                                        <p:cTn id="24" dur="1" fill="hold">
                                          <p:stCondLst>
                                            <p:cond delay="0"/>
                                          </p:stCondLst>
                                        </p:cTn>
                                        <p:tgtEl>
                                          <p:spTgt spid="5"/>
                                        </p:tgtEl>
                                        <p:attrNameLst>
                                          <p:attrName>style.visibility</p:attrName>
                                        </p:attrNameLst>
                                      </p:cBhvr>
                                      <p:to>
                                        <p:strVal val="hidden"/>
                                      </p:to>
                                    </p:set>
                                  </p:childTnLst>
                                </p:cTn>
                              </p:par>
                              <p:par>
                                <p:cTn id="25" presetID="1" presetClass="exit" presetSubtype="0" fill="hold" grpId="1" nodeType="withEffect">
                                  <p:stCondLst>
                                    <p:cond delay="0"/>
                                  </p:stCondLst>
                                  <p:childTnLst>
                                    <p:set>
                                      <p:cBhvr>
                                        <p:cTn id="26" dur="1" fill="hold">
                                          <p:stCondLst>
                                            <p:cond delay="0"/>
                                          </p:stCondLst>
                                        </p:cTn>
                                        <p:tgtEl>
                                          <p:spTgt spid="6"/>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p:cTn id="31" dur="500" fill="hold"/>
                                        <p:tgtEl>
                                          <p:spTgt spid="8"/>
                                        </p:tgtEl>
                                        <p:attrNameLst>
                                          <p:attrName>ppt_w</p:attrName>
                                        </p:attrNameLst>
                                      </p:cBhvr>
                                      <p:tavLst>
                                        <p:tav tm="0">
                                          <p:val>
                                            <p:fltVal val="0"/>
                                          </p:val>
                                        </p:tav>
                                        <p:tav tm="100000">
                                          <p:val>
                                            <p:strVal val="#ppt_w"/>
                                          </p:val>
                                        </p:tav>
                                      </p:tavLst>
                                    </p:anim>
                                    <p:anim calcmode="lin" valueType="num">
                                      <p:cBhvr>
                                        <p:cTn id="32" dur="500" fill="hold"/>
                                        <p:tgtEl>
                                          <p:spTgt spid="8"/>
                                        </p:tgtEl>
                                        <p:attrNameLst>
                                          <p:attrName>ppt_h</p:attrName>
                                        </p:attrNameLst>
                                      </p:cBhvr>
                                      <p:tavLst>
                                        <p:tav tm="0">
                                          <p:val>
                                            <p:fltVal val="0"/>
                                          </p:val>
                                        </p:tav>
                                        <p:tav tm="100000">
                                          <p:val>
                                            <p:strVal val="#ppt_h"/>
                                          </p:val>
                                        </p:tav>
                                      </p:tavLst>
                                    </p:anim>
                                    <p:animEffect transition="in" filter="fade">
                                      <p:cBhvr>
                                        <p:cTn id="33" dur="500"/>
                                        <p:tgtEl>
                                          <p:spTgt spid="8"/>
                                        </p:tgtEl>
                                      </p:cBhvr>
                                    </p:animEffect>
                                  </p:childTnLst>
                                </p:cTn>
                              </p:par>
                              <p:par>
                                <p:cTn id="34" presetID="53" presetClass="entr" presetSubtype="16" fill="hold" grpId="0" nodeType="withEffect">
                                  <p:stCondLst>
                                    <p:cond delay="0"/>
                                  </p:stCondLst>
                                  <p:childTnLst>
                                    <p:set>
                                      <p:cBhvr>
                                        <p:cTn id="35" dur="1" fill="hold">
                                          <p:stCondLst>
                                            <p:cond delay="0"/>
                                          </p:stCondLst>
                                        </p:cTn>
                                        <p:tgtEl>
                                          <p:spTgt spid="25"/>
                                        </p:tgtEl>
                                        <p:attrNameLst>
                                          <p:attrName>style.visibility</p:attrName>
                                        </p:attrNameLst>
                                      </p:cBhvr>
                                      <p:to>
                                        <p:strVal val="visible"/>
                                      </p:to>
                                    </p:set>
                                    <p:anim calcmode="lin" valueType="num">
                                      <p:cBhvr>
                                        <p:cTn id="36" dur="500" fill="hold"/>
                                        <p:tgtEl>
                                          <p:spTgt spid="25"/>
                                        </p:tgtEl>
                                        <p:attrNameLst>
                                          <p:attrName>ppt_w</p:attrName>
                                        </p:attrNameLst>
                                      </p:cBhvr>
                                      <p:tavLst>
                                        <p:tav tm="0">
                                          <p:val>
                                            <p:fltVal val="0"/>
                                          </p:val>
                                        </p:tav>
                                        <p:tav tm="100000">
                                          <p:val>
                                            <p:strVal val="#ppt_w"/>
                                          </p:val>
                                        </p:tav>
                                      </p:tavLst>
                                    </p:anim>
                                    <p:anim calcmode="lin" valueType="num">
                                      <p:cBhvr>
                                        <p:cTn id="37" dur="500" fill="hold"/>
                                        <p:tgtEl>
                                          <p:spTgt spid="25"/>
                                        </p:tgtEl>
                                        <p:attrNameLst>
                                          <p:attrName>ppt_h</p:attrName>
                                        </p:attrNameLst>
                                      </p:cBhvr>
                                      <p:tavLst>
                                        <p:tav tm="0">
                                          <p:val>
                                            <p:fltVal val="0"/>
                                          </p:val>
                                        </p:tav>
                                        <p:tav tm="100000">
                                          <p:val>
                                            <p:strVal val="#ppt_h"/>
                                          </p:val>
                                        </p:tav>
                                      </p:tavLst>
                                    </p:anim>
                                    <p:animEffect transition="in" filter="fade">
                                      <p:cBhvr>
                                        <p:cTn id="38" dur="500"/>
                                        <p:tgtEl>
                                          <p:spTgt spid="25"/>
                                        </p:tgtEl>
                                      </p:cBhvr>
                                    </p:animEffec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xit" presetSubtype="0" fill="hold" nodeType="clickEffect">
                                  <p:stCondLst>
                                    <p:cond delay="0"/>
                                  </p:stCondLst>
                                  <p:childTnLst>
                                    <p:set>
                                      <p:cBhvr>
                                        <p:cTn id="46" dur="1" fill="hold">
                                          <p:stCondLst>
                                            <p:cond delay="0"/>
                                          </p:stCondLst>
                                        </p:cTn>
                                        <p:tgtEl>
                                          <p:spTgt spid="8"/>
                                        </p:tgtEl>
                                        <p:attrNameLst>
                                          <p:attrName>style.visibility</p:attrName>
                                        </p:attrNameLst>
                                      </p:cBhvr>
                                      <p:to>
                                        <p:strVal val="hidden"/>
                                      </p:to>
                                    </p:set>
                                  </p:childTnLst>
                                </p:cTn>
                              </p:par>
                              <p:par>
                                <p:cTn id="47" presetID="1" presetClass="exit" presetSubtype="0" fill="hold" grpId="1" nodeType="withEffect">
                                  <p:stCondLst>
                                    <p:cond delay="0"/>
                                  </p:stCondLst>
                                  <p:childTnLst>
                                    <p:set>
                                      <p:cBhvr>
                                        <p:cTn id="48" dur="1" fill="hold">
                                          <p:stCondLst>
                                            <p:cond delay="0"/>
                                          </p:stCondLst>
                                        </p:cTn>
                                        <p:tgtEl>
                                          <p:spTgt spid="25"/>
                                        </p:tgtEl>
                                        <p:attrNameLst>
                                          <p:attrName>style.visibility</p:attrName>
                                        </p:attrNameLst>
                                      </p:cBhvr>
                                      <p:to>
                                        <p:strVal val="hidden"/>
                                      </p:to>
                                    </p:set>
                                  </p:childTnLst>
                                </p:cTn>
                              </p:par>
                              <p:par>
                                <p:cTn id="49" presetID="1" presetClass="exit" presetSubtype="0" fill="hold" grpId="1" nodeType="withEffect">
                                  <p:stCondLst>
                                    <p:cond delay="0"/>
                                  </p:stCondLst>
                                  <p:childTnLst>
                                    <p:set>
                                      <p:cBhvr>
                                        <p:cTn id="50" dur="1" fill="hold">
                                          <p:stCondLst>
                                            <p:cond delay="0"/>
                                          </p:stCondLst>
                                        </p:cTn>
                                        <p:tgtEl>
                                          <p:spTgt spid="26"/>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53" presetClass="entr" presetSubtype="16" fill="hold" nodeType="clickEffect">
                                  <p:stCondLst>
                                    <p:cond delay="0"/>
                                  </p:stCondLst>
                                  <p:childTnLst>
                                    <p:set>
                                      <p:cBhvr>
                                        <p:cTn id="54" dur="1" fill="hold">
                                          <p:stCondLst>
                                            <p:cond delay="0"/>
                                          </p:stCondLst>
                                        </p:cTn>
                                        <p:tgtEl>
                                          <p:spTgt spid="10"/>
                                        </p:tgtEl>
                                        <p:attrNameLst>
                                          <p:attrName>style.visibility</p:attrName>
                                        </p:attrNameLst>
                                      </p:cBhvr>
                                      <p:to>
                                        <p:strVal val="visible"/>
                                      </p:to>
                                    </p:set>
                                    <p:anim calcmode="lin" valueType="num">
                                      <p:cBhvr>
                                        <p:cTn id="55" dur="500" fill="hold"/>
                                        <p:tgtEl>
                                          <p:spTgt spid="10"/>
                                        </p:tgtEl>
                                        <p:attrNameLst>
                                          <p:attrName>ppt_w</p:attrName>
                                        </p:attrNameLst>
                                      </p:cBhvr>
                                      <p:tavLst>
                                        <p:tav tm="0">
                                          <p:val>
                                            <p:fltVal val="0"/>
                                          </p:val>
                                        </p:tav>
                                        <p:tav tm="100000">
                                          <p:val>
                                            <p:strVal val="#ppt_w"/>
                                          </p:val>
                                        </p:tav>
                                      </p:tavLst>
                                    </p:anim>
                                    <p:anim calcmode="lin" valueType="num">
                                      <p:cBhvr>
                                        <p:cTn id="56" dur="500" fill="hold"/>
                                        <p:tgtEl>
                                          <p:spTgt spid="10"/>
                                        </p:tgtEl>
                                        <p:attrNameLst>
                                          <p:attrName>ppt_h</p:attrName>
                                        </p:attrNameLst>
                                      </p:cBhvr>
                                      <p:tavLst>
                                        <p:tav tm="0">
                                          <p:val>
                                            <p:fltVal val="0"/>
                                          </p:val>
                                        </p:tav>
                                        <p:tav tm="100000">
                                          <p:val>
                                            <p:strVal val="#ppt_h"/>
                                          </p:val>
                                        </p:tav>
                                      </p:tavLst>
                                    </p:anim>
                                    <p:animEffect transition="in" filter="fade">
                                      <p:cBhvr>
                                        <p:cTn id="57" dur="500"/>
                                        <p:tgtEl>
                                          <p:spTgt spid="10"/>
                                        </p:tgtEl>
                                      </p:cBhvr>
                                    </p:animEffect>
                                  </p:childTnLst>
                                </p:cTn>
                              </p:par>
                              <p:par>
                                <p:cTn id="58" presetID="53" presetClass="entr" presetSubtype="16" fill="hold" grpId="0" nodeType="withEffect">
                                  <p:stCondLst>
                                    <p:cond delay="0"/>
                                  </p:stCondLst>
                                  <p:childTnLst>
                                    <p:set>
                                      <p:cBhvr>
                                        <p:cTn id="59" dur="1" fill="hold">
                                          <p:stCondLst>
                                            <p:cond delay="0"/>
                                          </p:stCondLst>
                                        </p:cTn>
                                        <p:tgtEl>
                                          <p:spTgt spid="29"/>
                                        </p:tgtEl>
                                        <p:attrNameLst>
                                          <p:attrName>style.visibility</p:attrName>
                                        </p:attrNameLst>
                                      </p:cBhvr>
                                      <p:to>
                                        <p:strVal val="visible"/>
                                      </p:to>
                                    </p:set>
                                    <p:anim calcmode="lin" valueType="num">
                                      <p:cBhvr>
                                        <p:cTn id="60" dur="500" fill="hold"/>
                                        <p:tgtEl>
                                          <p:spTgt spid="29"/>
                                        </p:tgtEl>
                                        <p:attrNameLst>
                                          <p:attrName>ppt_w</p:attrName>
                                        </p:attrNameLst>
                                      </p:cBhvr>
                                      <p:tavLst>
                                        <p:tav tm="0">
                                          <p:val>
                                            <p:fltVal val="0"/>
                                          </p:val>
                                        </p:tav>
                                        <p:tav tm="100000">
                                          <p:val>
                                            <p:strVal val="#ppt_w"/>
                                          </p:val>
                                        </p:tav>
                                      </p:tavLst>
                                    </p:anim>
                                    <p:anim calcmode="lin" valueType="num">
                                      <p:cBhvr>
                                        <p:cTn id="61" dur="500" fill="hold"/>
                                        <p:tgtEl>
                                          <p:spTgt spid="29"/>
                                        </p:tgtEl>
                                        <p:attrNameLst>
                                          <p:attrName>ppt_h</p:attrName>
                                        </p:attrNameLst>
                                      </p:cBhvr>
                                      <p:tavLst>
                                        <p:tav tm="0">
                                          <p:val>
                                            <p:fltVal val="0"/>
                                          </p:val>
                                        </p:tav>
                                        <p:tav tm="100000">
                                          <p:val>
                                            <p:strVal val="#ppt_h"/>
                                          </p:val>
                                        </p:tav>
                                      </p:tavLst>
                                    </p:anim>
                                    <p:animEffect transition="in" filter="fade">
                                      <p:cBhvr>
                                        <p:cTn id="62" dur="500"/>
                                        <p:tgtEl>
                                          <p:spTgt spid="29"/>
                                        </p:tgtEl>
                                      </p:cBhvr>
                                    </p:animEffec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37"/>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xit" presetSubtype="0" fill="hold" nodeType="clickEffect">
                                  <p:stCondLst>
                                    <p:cond delay="0"/>
                                  </p:stCondLst>
                                  <p:childTnLst>
                                    <p:set>
                                      <p:cBhvr>
                                        <p:cTn id="70" dur="1" fill="hold">
                                          <p:stCondLst>
                                            <p:cond delay="0"/>
                                          </p:stCondLst>
                                        </p:cTn>
                                        <p:tgtEl>
                                          <p:spTgt spid="10"/>
                                        </p:tgtEl>
                                        <p:attrNameLst>
                                          <p:attrName>style.visibility</p:attrName>
                                        </p:attrNameLst>
                                      </p:cBhvr>
                                      <p:to>
                                        <p:strVal val="hidden"/>
                                      </p:to>
                                    </p:set>
                                  </p:childTnLst>
                                </p:cTn>
                              </p:par>
                              <p:par>
                                <p:cTn id="71" presetID="1" presetClass="exit" presetSubtype="0" fill="hold" grpId="1" nodeType="withEffect">
                                  <p:stCondLst>
                                    <p:cond delay="0"/>
                                  </p:stCondLst>
                                  <p:childTnLst>
                                    <p:set>
                                      <p:cBhvr>
                                        <p:cTn id="72" dur="1" fill="hold">
                                          <p:stCondLst>
                                            <p:cond delay="0"/>
                                          </p:stCondLst>
                                        </p:cTn>
                                        <p:tgtEl>
                                          <p:spTgt spid="29"/>
                                        </p:tgtEl>
                                        <p:attrNameLst>
                                          <p:attrName>style.visibility</p:attrName>
                                        </p:attrNameLst>
                                      </p:cBhvr>
                                      <p:to>
                                        <p:strVal val="hidden"/>
                                      </p:to>
                                    </p:set>
                                  </p:childTnLst>
                                </p:cTn>
                              </p:par>
                              <p:par>
                                <p:cTn id="73" presetID="1" presetClass="exit" presetSubtype="0" fill="hold" grpId="1" nodeType="withEffect">
                                  <p:stCondLst>
                                    <p:cond delay="0"/>
                                  </p:stCondLst>
                                  <p:childTnLst>
                                    <p:set>
                                      <p:cBhvr>
                                        <p:cTn id="74" dur="1" fill="hold">
                                          <p:stCondLst>
                                            <p:cond delay="0"/>
                                          </p:stCondLst>
                                        </p:cTn>
                                        <p:tgtEl>
                                          <p:spTgt spid="37"/>
                                        </p:tgtEl>
                                        <p:attrNameLst>
                                          <p:attrName>style.visibility</p:attrName>
                                        </p:attrNameLst>
                                      </p:cBhvr>
                                      <p:to>
                                        <p:strVal val="hidden"/>
                                      </p:to>
                                    </p:set>
                                  </p:childTnLst>
                                </p:cTn>
                              </p:par>
                            </p:childTnLst>
                          </p:cTn>
                        </p:par>
                      </p:childTnLst>
                    </p:cTn>
                  </p:par>
                  <p:par>
                    <p:cTn id="75" fill="hold">
                      <p:stCondLst>
                        <p:cond delay="indefinite"/>
                      </p:stCondLst>
                      <p:childTnLst>
                        <p:par>
                          <p:cTn id="76" fill="hold">
                            <p:stCondLst>
                              <p:cond delay="0"/>
                            </p:stCondLst>
                            <p:childTnLst>
                              <p:par>
                                <p:cTn id="77" presetID="53" presetClass="entr" presetSubtype="16" fill="hold" nodeType="clickEffect">
                                  <p:stCondLst>
                                    <p:cond delay="0"/>
                                  </p:stCondLst>
                                  <p:childTnLst>
                                    <p:set>
                                      <p:cBhvr>
                                        <p:cTn id="78" dur="1" fill="hold">
                                          <p:stCondLst>
                                            <p:cond delay="0"/>
                                          </p:stCondLst>
                                        </p:cTn>
                                        <p:tgtEl>
                                          <p:spTgt spid="12"/>
                                        </p:tgtEl>
                                        <p:attrNameLst>
                                          <p:attrName>style.visibility</p:attrName>
                                        </p:attrNameLst>
                                      </p:cBhvr>
                                      <p:to>
                                        <p:strVal val="visible"/>
                                      </p:to>
                                    </p:set>
                                    <p:anim calcmode="lin" valueType="num">
                                      <p:cBhvr>
                                        <p:cTn id="79" dur="500" fill="hold"/>
                                        <p:tgtEl>
                                          <p:spTgt spid="12"/>
                                        </p:tgtEl>
                                        <p:attrNameLst>
                                          <p:attrName>ppt_w</p:attrName>
                                        </p:attrNameLst>
                                      </p:cBhvr>
                                      <p:tavLst>
                                        <p:tav tm="0">
                                          <p:val>
                                            <p:fltVal val="0"/>
                                          </p:val>
                                        </p:tav>
                                        <p:tav tm="100000">
                                          <p:val>
                                            <p:strVal val="#ppt_w"/>
                                          </p:val>
                                        </p:tav>
                                      </p:tavLst>
                                    </p:anim>
                                    <p:anim calcmode="lin" valueType="num">
                                      <p:cBhvr>
                                        <p:cTn id="80" dur="500" fill="hold"/>
                                        <p:tgtEl>
                                          <p:spTgt spid="12"/>
                                        </p:tgtEl>
                                        <p:attrNameLst>
                                          <p:attrName>ppt_h</p:attrName>
                                        </p:attrNameLst>
                                      </p:cBhvr>
                                      <p:tavLst>
                                        <p:tav tm="0">
                                          <p:val>
                                            <p:fltVal val="0"/>
                                          </p:val>
                                        </p:tav>
                                        <p:tav tm="100000">
                                          <p:val>
                                            <p:strVal val="#ppt_h"/>
                                          </p:val>
                                        </p:tav>
                                      </p:tavLst>
                                    </p:anim>
                                    <p:animEffect transition="in" filter="fade">
                                      <p:cBhvr>
                                        <p:cTn id="81" dur="500"/>
                                        <p:tgtEl>
                                          <p:spTgt spid="12"/>
                                        </p:tgtEl>
                                      </p:cBhvr>
                                    </p:animEffect>
                                  </p:childTnLst>
                                </p:cTn>
                              </p:par>
                              <p:par>
                                <p:cTn id="82" presetID="53" presetClass="entr" presetSubtype="16" fill="hold" grpId="0" nodeType="withEffect">
                                  <p:stCondLst>
                                    <p:cond delay="0"/>
                                  </p:stCondLst>
                                  <p:childTnLst>
                                    <p:set>
                                      <p:cBhvr>
                                        <p:cTn id="83" dur="1" fill="hold">
                                          <p:stCondLst>
                                            <p:cond delay="0"/>
                                          </p:stCondLst>
                                        </p:cTn>
                                        <p:tgtEl>
                                          <p:spTgt spid="38"/>
                                        </p:tgtEl>
                                        <p:attrNameLst>
                                          <p:attrName>style.visibility</p:attrName>
                                        </p:attrNameLst>
                                      </p:cBhvr>
                                      <p:to>
                                        <p:strVal val="visible"/>
                                      </p:to>
                                    </p:set>
                                    <p:anim calcmode="lin" valueType="num">
                                      <p:cBhvr>
                                        <p:cTn id="84" dur="500" fill="hold"/>
                                        <p:tgtEl>
                                          <p:spTgt spid="38"/>
                                        </p:tgtEl>
                                        <p:attrNameLst>
                                          <p:attrName>ppt_w</p:attrName>
                                        </p:attrNameLst>
                                      </p:cBhvr>
                                      <p:tavLst>
                                        <p:tav tm="0">
                                          <p:val>
                                            <p:fltVal val="0"/>
                                          </p:val>
                                        </p:tav>
                                        <p:tav tm="100000">
                                          <p:val>
                                            <p:strVal val="#ppt_w"/>
                                          </p:val>
                                        </p:tav>
                                      </p:tavLst>
                                    </p:anim>
                                    <p:anim calcmode="lin" valueType="num">
                                      <p:cBhvr>
                                        <p:cTn id="85" dur="500" fill="hold"/>
                                        <p:tgtEl>
                                          <p:spTgt spid="38"/>
                                        </p:tgtEl>
                                        <p:attrNameLst>
                                          <p:attrName>ppt_h</p:attrName>
                                        </p:attrNameLst>
                                      </p:cBhvr>
                                      <p:tavLst>
                                        <p:tav tm="0">
                                          <p:val>
                                            <p:fltVal val="0"/>
                                          </p:val>
                                        </p:tav>
                                        <p:tav tm="100000">
                                          <p:val>
                                            <p:strVal val="#ppt_h"/>
                                          </p:val>
                                        </p:tav>
                                      </p:tavLst>
                                    </p:anim>
                                    <p:animEffect transition="in" filter="fade">
                                      <p:cBhvr>
                                        <p:cTn id="86" dur="500"/>
                                        <p:tgtEl>
                                          <p:spTgt spid="38"/>
                                        </p:tgtEl>
                                      </p:cBhvr>
                                    </p:animEffec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39"/>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xit" presetSubtype="0" fill="hold" nodeType="clickEffect">
                                  <p:stCondLst>
                                    <p:cond delay="0"/>
                                  </p:stCondLst>
                                  <p:childTnLst>
                                    <p:set>
                                      <p:cBhvr>
                                        <p:cTn id="94" dur="1" fill="hold">
                                          <p:stCondLst>
                                            <p:cond delay="0"/>
                                          </p:stCondLst>
                                        </p:cTn>
                                        <p:tgtEl>
                                          <p:spTgt spid="12"/>
                                        </p:tgtEl>
                                        <p:attrNameLst>
                                          <p:attrName>style.visibility</p:attrName>
                                        </p:attrNameLst>
                                      </p:cBhvr>
                                      <p:to>
                                        <p:strVal val="hidden"/>
                                      </p:to>
                                    </p:set>
                                  </p:childTnLst>
                                </p:cTn>
                              </p:par>
                              <p:par>
                                <p:cTn id="95" presetID="1" presetClass="exit" presetSubtype="0" fill="hold" grpId="1" nodeType="withEffect">
                                  <p:stCondLst>
                                    <p:cond delay="0"/>
                                  </p:stCondLst>
                                  <p:childTnLst>
                                    <p:set>
                                      <p:cBhvr>
                                        <p:cTn id="96" dur="1" fill="hold">
                                          <p:stCondLst>
                                            <p:cond delay="0"/>
                                          </p:stCondLst>
                                        </p:cTn>
                                        <p:tgtEl>
                                          <p:spTgt spid="38"/>
                                        </p:tgtEl>
                                        <p:attrNameLst>
                                          <p:attrName>style.visibility</p:attrName>
                                        </p:attrNameLst>
                                      </p:cBhvr>
                                      <p:to>
                                        <p:strVal val="hidden"/>
                                      </p:to>
                                    </p:set>
                                  </p:childTnLst>
                                </p:cTn>
                              </p:par>
                              <p:par>
                                <p:cTn id="97" presetID="1" presetClass="exit" presetSubtype="0" fill="hold" grpId="1" nodeType="withEffect">
                                  <p:stCondLst>
                                    <p:cond delay="0"/>
                                  </p:stCondLst>
                                  <p:childTnLst>
                                    <p:set>
                                      <p:cBhvr>
                                        <p:cTn id="98" dur="1" fill="hold">
                                          <p:stCondLst>
                                            <p:cond delay="0"/>
                                          </p:stCondLst>
                                        </p:cTn>
                                        <p:tgtEl>
                                          <p:spTgt spid="39"/>
                                        </p:tgtEl>
                                        <p:attrNameLst>
                                          <p:attrName>style.visibility</p:attrName>
                                        </p:attrNameLst>
                                      </p:cBhvr>
                                      <p:to>
                                        <p:strVal val="hidden"/>
                                      </p:to>
                                    </p:set>
                                  </p:childTnLst>
                                </p:cTn>
                              </p:par>
                            </p:childTnLst>
                          </p:cTn>
                        </p:par>
                      </p:childTnLst>
                    </p:cTn>
                  </p:par>
                  <p:par>
                    <p:cTn id="99" fill="hold">
                      <p:stCondLst>
                        <p:cond delay="indefinite"/>
                      </p:stCondLst>
                      <p:childTnLst>
                        <p:par>
                          <p:cTn id="100" fill="hold">
                            <p:stCondLst>
                              <p:cond delay="0"/>
                            </p:stCondLst>
                            <p:childTnLst>
                              <p:par>
                                <p:cTn id="101" presetID="53" presetClass="entr" presetSubtype="16" fill="hold" nodeType="clickEffect">
                                  <p:stCondLst>
                                    <p:cond delay="0"/>
                                  </p:stCondLst>
                                  <p:childTnLst>
                                    <p:set>
                                      <p:cBhvr>
                                        <p:cTn id="102" dur="1" fill="hold">
                                          <p:stCondLst>
                                            <p:cond delay="0"/>
                                          </p:stCondLst>
                                        </p:cTn>
                                        <p:tgtEl>
                                          <p:spTgt spid="14"/>
                                        </p:tgtEl>
                                        <p:attrNameLst>
                                          <p:attrName>style.visibility</p:attrName>
                                        </p:attrNameLst>
                                      </p:cBhvr>
                                      <p:to>
                                        <p:strVal val="visible"/>
                                      </p:to>
                                    </p:set>
                                    <p:anim calcmode="lin" valueType="num">
                                      <p:cBhvr>
                                        <p:cTn id="103" dur="500" fill="hold"/>
                                        <p:tgtEl>
                                          <p:spTgt spid="14"/>
                                        </p:tgtEl>
                                        <p:attrNameLst>
                                          <p:attrName>ppt_w</p:attrName>
                                        </p:attrNameLst>
                                      </p:cBhvr>
                                      <p:tavLst>
                                        <p:tav tm="0">
                                          <p:val>
                                            <p:fltVal val="0"/>
                                          </p:val>
                                        </p:tav>
                                        <p:tav tm="100000">
                                          <p:val>
                                            <p:strVal val="#ppt_w"/>
                                          </p:val>
                                        </p:tav>
                                      </p:tavLst>
                                    </p:anim>
                                    <p:anim calcmode="lin" valueType="num">
                                      <p:cBhvr>
                                        <p:cTn id="104" dur="500" fill="hold"/>
                                        <p:tgtEl>
                                          <p:spTgt spid="14"/>
                                        </p:tgtEl>
                                        <p:attrNameLst>
                                          <p:attrName>ppt_h</p:attrName>
                                        </p:attrNameLst>
                                      </p:cBhvr>
                                      <p:tavLst>
                                        <p:tav tm="0">
                                          <p:val>
                                            <p:fltVal val="0"/>
                                          </p:val>
                                        </p:tav>
                                        <p:tav tm="100000">
                                          <p:val>
                                            <p:strVal val="#ppt_h"/>
                                          </p:val>
                                        </p:tav>
                                      </p:tavLst>
                                    </p:anim>
                                    <p:animEffect transition="in" filter="fade">
                                      <p:cBhvr>
                                        <p:cTn id="105" dur="500"/>
                                        <p:tgtEl>
                                          <p:spTgt spid="14"/>
                                        </p:tgtEl>
                                      </p:cBhvr>
                                    </p:animEffect>
                                  </p:childTnLst>
                                </p:cTn>
                              </p:par>
                              <p:par>
                                <p:cTn id="106" presetID="53" presetClass="entr" presetSubtype="16" fill="hold" grpId="0" nodeType="withEffect">
                                  <p:stCondLst>
                                    <p:cond delay="0"/>
                                  </p:stCondLst>
                                  <p:childTnLst>
                                    <p:set>
                                      <p:cBhvr>
                                        <p:cTn id="107" dur="1" fill="hold">
                                          <p:stCondLst>
                                            <p:cond delay="0"/>
                                          </p:stCondLst>
                                        </p:cTn>
                                        <p:tgtEl>
                                          <p:spTgt spid="40"/>
                                        </p:tgtEl>
                                        <p:attrNameLst>
                                          <p:attrName>style.visibility</p:attrName>
                                        </p:attrNameLst>
                                      </p:cBhvr>
                                      <p:to>
                                        <p:strVal val="visible"/>
                                      </p:to>
                                    </p:set>
                                    <p:anim calcmode="lin" valueType="num">
                                      <p:cBhvr>
                                        <p:cTn id="108" dur="500" fill="hold"/>
                                        <p:tgtEl>
                                          <p:spTgt spid="40"/>
                                        </p:tgtEl>
                                        <p:attrNameLst>
                                          <p:attrName>ppt_w</p:attrName>
                                        </p:attrNameLst>
                                      </p:cBhvr>
                                      <p:tavLst>
                                        <p:tav tm="0">
                                          <p:val>
                                            <p:fltVal val="0"/>
                                          </p:val>
                                        </p:tav>
                                        <p:tav tm="100000">
                                          <p:val>
                                            <p:strVal val="#ppt_w"/>
                                          </p:val>
                                        </p:tav>
                                      </p:tavLst>
                                    </p:anim>
                                    <p:anim calcmode="lin" valueType="num">
                                      <p:cBhvr>
                                        <p:cTn id="109" dur="500" fill="hold"/>
                                        <p:tgtEl>
                                          <p:spTgt spid="40"/>
                                        </p:tgtEl>
                                        <p:attrNameLst>
                                          <p:attrName>ppt_h</p:attrName>
                                        </p:attrNameLst>
                                      </p:cBhvr>
                                      <p:tavLst>
                                        <p:tav tm="0">
                                          <p:val>
                                            <p:fltVal val="0"/>
                                          </p:val>
                                        </p:tav>
                                        <p:tav tm="100000">
                                          <p:val>
                                            <p:strVal val="#ppt_h"/>
                                          </p:val>
                                        </p:tav>
                                      </p:tavLst>
                                    </p:anim>
                                    <p:animEffect transition="in" filter="fade">
                                      <p:cBhvr>
                                        <p:cTn id="110" dur="500"/>
                                        <p:tgtEl>
                                          <p:spTgt spid="40"/>
                                        </p:tgtEl>
                                      </p:cBhvr>
                                    </p:animEffect>
                                  </p:childTnLst>
                                </p:cTn>
                              </p:par>
                            </p:childTnLst>
                          </p:cTn>
                        </p:par>
                      </p:childTnLst>
                    </p:cTn>
                  </p:par>
                  <p:par>
                    <p:cTn id="111" fill="hold">
                      <p:stCondLst>
                        <p:cond delay="indefinite"/>
                      </p:stCondLst>
                      <p:childTnLst>
                        <p:par>
                          <p:cTn id="112" fill="hold">
                            <p:stCondLst>
                              <p:cond delay="0"/>
                            </p:stCondLst>
                            <p:childTnLst>
                              <p:par>
                                <p:cTn id="113" presetID="1" presetClass="entr" presetSubtype="0" fill="hold" grpId="0" nodeType="clickEffect">
                                  <p:stCondLst>
                                    <p:cond delay="0"/>
                                  </p:stCondLst>
                                  <p:childTnLst>
                                    <p:set>
                                      <p:cBhvr>
                                        <p:cTn id="114" dur="1" fill="hold">
                                          <p:stCondLst>
                                            <p:cond delay="0"/>
                                          </p:stCondLst>
                                        </p:cTn>
                                        <p:tgtEl>
                                          <p:spTgt spid="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5" grpId="1"/>
      <p:bldP spid="6" grpId="0" animBg="1"/>
      <p:bldP spid="6" grpId="1" animBg="1"/>
      <p:bldP spid="25" grpId="0"/>
      <p:bldP spid="25" grpId="1"/>
      <p:bldP spid="26" grpId="0" animBg="1"/>
      <p:bldP spid="26" grpId="1" animBg="1"/>
      <p:bldP spid="29" grpId="0"/>
      <p:bldP spid="29" grpId="1"/>
      <p:bldP spid="37" grpId="0" animBg="1"/>
      <p:bldP spid="37" grpId="1" animBg="1"/>
      <p:bldP spid="38" grpId="0"/>
      <p:bldP spid="38" grpId="1"/>
      <p:bldP spid="39" grpId="0" animBg="1"/>
      <p:bldP spid="39" grpId="1" animBg="1"/>
      <p:bldP spid="40" grpId="0"/>
      <p:bldP spid="4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9E9951B-37E5-4CF2-B7B3-0C5FCF3DAAD4}"/>
              </a:ext>
            </a:extLst>
          </p:cNvPr>
          <p:cNvSpPr>
            <a:spLocks noGrp="1"/>
          </p:cNvSpPr>
          <p:nvPr>
            <p:ph type="title"/>
          </p:nvPr>
        </p:nvSpPr>
        <p:spPr/>
        <p:txBody>
          <a:bodyPr>
            <a:normAutofit fontScale="90000"/>
          </a:bodyPr>
          <a:lstStyle/>
          <a:p>
            <a:r>
              <a:rPr lang="en-US" sz="4400" b="1" dirty="0">
                <a:effectLst/>
                <a:latin typeface="Comic Sans MS" panose="030F0702030302020204" pitchFamily="66" charset="0"/>
                <a:ea typeface="Calibri" panose="020F0502020204030204" pitchFamily="34" charset="0"/>
                <a:cs typeface="Calibri" panose="020F0502020204030204" pitchFamily="34" charset="0"/>
              </a:rPr>
              <a:t>Swimming into Sentence Fragments Review</a:t>
            </a:r>
            <a:endParaRPr lang="en-US" dirty="0"/>
          </a:p>
        </p:txBody>
      </p:sp>
      <p:sp>
        <p:nvSpPr>
          <p:cNvPr id="4" name="TextBox 3">
            <a:extLst>
              <a:ext uri="{FF2B5EF4-FFF2-40B4-BE49-F238E27FC236}">
                <a16:creationId xmlns:a16="http://schemas.microsoft.com/office/drawing/2014/main" id="{767B802B-397B-4B1F-B34A-8C520302C645}"/>
              </a:ext>
            </a:extLst>
          </p:cNvPr>
          <p:cNvSpPr txBox="1"/>
          <p:nvPr/>
        </p:nvSpPr>
        <p:spPr>
          <a:xfrm>
            <a:off x="457200" y="2331942"/>
            <a:ext cx="8229600" cy="707886"/>
          </a:xfrm>
          <a:prstGeom prst="rect">
            <a:avLst/>
          </a:prstGeom>
          <a:noFill/>
        </p:spPr>
        <p:txBody>
          <a:bodyPr wrap="square">
            <a:spAutoFit/>
          </a:bodyPr>
          <a:lstStyle/>
          <a:p>
            <a:pPr algn="ctr"/>
            <a:r>
              <a:rPr lang="en-US" sz="4000" b="1" dirty="0">
                <a:effectLst/>
                <a:latin typeface="Comic Sans MS" panose="030F0702030302020204" pitchFamily="66" charset="0"/>
                <a:ea typeface="Calibri" panose="020F0502020204030204" pitchFamily="34" charset="0"/>
                <a:cs typeface="Calibri" panose="020F0502020204030204" pitchFamily="34" charset="0"/>
              </a:rPr>
              <a:t>What is a complete sentence? </a:t>
            </a:r>
            <a:endParaRPr lang="en-US" sz="4000" b="1" dirty="0"/>
          </a:p>
        </p:txBody>
      </p:sp>
      <p:sp>
        <p:nvSpPr>
          <p:cNvPr id="8" name="TextBox 7">
            <a:extLst>
              <a:ext uri="{FF2B5EF4-FFF2-40B4-BE49-F238E27FC236}">
                <a16:creationId xmlns:a16="http://schemas.microsoft.com/office/drawing/2014/main" id="{94251BA0-298B-4A23-B991-33A56795A472}"/>
              </a:ext>
            </a:extLst>
          </p:cNvPr>
          <p:cNvSpPr txBox="1"/>
          <p:nvPr/>
        </p:nvSpPr>
        <p:spPr>
          <a:xfrm>
            <a:off x="457200" y="3429000"/>
            <a:ext cx="8229600" cy="1938992"/>
          </a:xfrm>
          <a:prstGeom prst="rect">
            <a:avLst/>
          </a:prstGeom>
          <a:noFill/>
        </p:spPr>
        <p:txBody>
          <a:bodyPr wrap="square">
            <a:spAutoFit/>
          </a:bodyPr>
          <a:lstStyle/>
          <a:p>
            <a:pPr algn="ctr"/>
            <a:r>
              <a:rPr lang="en-US" sz="4000" dirty="0">
                <a:effectLst/>
                <a:latin typeface="Comic Sans MS" panose="030F0702030302020204" pitchFamily="66" charset="0"/>
                <a:ea typeface="Calibri" panose="020F0502020204030204" pitchFamily="34" charset="0"/>
                <a:cs typeface="Calibri" panose="020F0502020204030204" pitchFamily="34" charset="0"/>
              </a:rPr>
              <a:t>A complete sentence includes a subject, a verb, and can stand alone as a complete thought.</a:t>
            </a:r>
            <a:endParaRPr lang="en-US" sz="4000" dirty="0"/>
          </a:p>
        </p:txBody>
      </p:sp>
      <p:sp>
        <p:nvSpPr>
          <p:cNvPr id="9" name="TextBox 8">
            <a:extLst>
              <a:ext uri="{FF2B5EF4-FFF2-40B4-BE49-F238E27FC236}">
                <a16:creationId xmlns:a16="http://schemas.microsoft.com/office/drawing/2014/main" id="{25226330-24E5-4D34-B939-D7C9C3537379}"/>
              </a:ext>
            </a:extLst>
          </p:cNvPr>
          <p:cNvSpPr txBox="1"/>
          <p:nvPr/>
        </p:nvSpPr>
        <p:spPr>
          <a:xfrm>
            <a:off x="552681" y="2398911"/>
            <a:ext cx="8229600" cy="707886"/>
          </a:xfrm>
          <a:prstGeom prst="rect">
            <a:avLst/>
          </a:prstGeom>
          <a:noFill/>
        </p:spPr>
        <p:txBody>
          <a:bodyPr wrap="square">
            <a:spAutoFit/>
          </a:bodyPr>
          <a:lstStyle/>
          <a:p>
            <a:pPr algn="ctr"/>
            <a:r>
              <a:rPr lang="en-US" sz="4000" b="1" dirty="0">
                <a:latin typeface="Comic Sans MS" panose="030F0702030302020204" pitchFamily="66" charset="0"/>
                <a:ea typeface="Calibri" panose="020F0502020204030204" pitchFamily="34" charset="0"/>
                <a:cs typeface="Calibri" panose="020F0502020204030204" pitchFamily="34" charset="0"/>
              </a:rPr>
              <a:t>What is a sentence fragment? </a:t>
            </a:r>
            <a:endParaRPr lang="en-US" sz="4000" b="1" dirty="0"/>
          </a:p>
        </p:txBody>
      </p:sp>
      <p:sp>
        <p:nvSpPr>
          <p:cNvPr id="10" name="TextBox 9">
            <a:extLst>
              <a:ext uri="{FF2B5EF4-FFF2-40B4-BE49-F238E27FC236}">
                <a16:creationId xmlns:a16="http://schemas.microsoft.com/office/drawing/2014/main" id="{5C9223A6-7384-4BB9-82FF-5944AF1F9130}"/>
              </a:ext>
            </a:extLst>
          </p:cNvPr>
          <p:cNvSpPr txBox="1"/>
          <p:nvPr/>
        </p:nvSpPr>
        <p:spPr>
          <a:xfrm>
            <a:off x="423851" y="3317854"/>
            <a:ext cx="8229600" cy="2554545"/>
          </a:xfrm>
          <a:prstGeom prst="rect">
            <a:avLst/>
          </a:prstGeom>
          <a:noFill/>
        </p:spPr>
        <p:txBody>
          <a:bodyPr wrap="square">
            <a:spAutoFit/>
          </a:bodyPr>
          <a:lstStyle/>
          <a:p>
            <a:pPr algn="ctr"/>
            <a:r>
              <a:rPr lang="en-US" sz="4000" dirty="0">
                <a:latin typeface="Comic Sans MS" panose="030F0702030302020204" pitchFamily="66" charset="0"/>
                <a:ea typeface="Calibri" panose="020F0502020204030204" pitchFamily="34" charset="0"/>
                <a:cs typeface="Calibri" panose="020F0502020204030204" pitchFamily="34" charset="0"/>
              </a:rPr>
              <a:t> A sentence fragment is a group of words that might be missing a subject or a verb, so it's not a complete sentence.</a:t>
            </a:r>
            <a:endParaRPr lang="en-US" sz="4000" dirty="0"/>
          </a:p>
        </p:txBody>
      </p:sp>
      <p:sp>
        <p:nvSpPr>
          <p:cNvPr id="12" name="TextBox 11">
            <a:extLst>
              <a:ext uri="{FF2B5EF4-FFF2-40B4-BE49-F238E27FC236}">
                <a16:creationId xmlns:a16="http://schemas.microsoft.com/office/drawing/2014/main" id="{0AB1A711-7B9E-4FBF-AF2D-472FA9ED57E0}"/>
              </a:ext>
            </a:extLst>
          </p:cNvPr>
          <p:cNvSpPr txBox="1"/>
          <p:nvPr/>
        </p:nvSpPr>
        <p:spPr>
          <a:xfrm>
            <a:off x="117390" y="1795406"/>
            <a:ext cx="8909220" cy="1323439"/>
          </a:xfrm>
          <a:prstGeom prst="rect">
            <a:avLst/>
          </a:prstGeom>
          <a:noFill/>
        </p:spPr>
        <p:txBody>
          <a:bodyPr wrap="square">
            <a:spAutoFit/>
          </a:bodyPr>
          <a:lstStyle/>
          <a:p>
            <a:pPr algn="ctr"/>
            <a:r>
              <a:rPr lang="en-US" sz="4000" dirty="0">
                <a:effectLst/>
                <a:latin typeface="Comic Sans MS" panose="030F0702030302020204" pitchFamily="66" charset="0"/>
                <a:ea typeface="Calibri" panose="020F0502020204030204" pitchFamily="34" charset="0"/>
                <a:cs typeface="Calibri" panose="020F0502020204030204" pitchFamily="34" charset="0"/>
              </a:rPr>
              <a:t>Grandma bakes the most amazing chocolate cake!</a:t>
            </a:r>
            <a:endParaRPr lang="en-US" sz="4000" dirty="0"/>
          </a:p>
        </p:txBody>
      </p:sp>
      <p:sp>
        <p:nvSpPr>
          <p:cNvPr id="14" name="Rectangle 13" descr="square">
            <a:extLst>
              <a:ext uri="{FF2B5EF4-FFF2-40B4-BE49-F238E27FC236}">
                <a16:creationId xmlns:a16="http://schemas.microsoft.com/office/drawing/2014/main" id="{AFACBE2B-66B6-4F3A-8D40-99865E7855E4}"/>
              </a:ext>
            </a:extLst>
          </p:cNvPr>
          <p:cNvSpPr/>
          <p:nvPr/>
        </p:nvSpPr>
        <p:spPr>
          <a:xfrm>
            <a:off x="777033" y="5583274"/>
            <a:ext cx="457200" cy="457200"/>
          </a:xfrm>
          <a:prstGeom prst="rect">
            <a:avLst/>
          </a:prstGeom>
          <a:noFill/>
          <a:ln w="7620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5" name="TextBox 14">
            <a:extLst>
              <a:ext uri="{FF2B5EF4-FFF2-40B4-BE49-F238E27FC236}">
                <a16:creationId xmlns:a16="http://schemas.microsoft.com/office/drawing/2014/main" id="{0F3761B3-1505-439E-A809-120B11287711}"/>
              </a:ext>
            </a:extLst>
          </p:cNvPr>
          <p:cNvSpPr txBox="1"/>
          <p:nvPr/>
        </p:nvSpPr>
        <p:spPr>
          <a:xfrm>
            <a:off x="1329277" y="3577933"/>
            <a:ext cx="1780639" cy="584775"/>
          </a:xfrm>
          <a:prstGeom prst="rect">
            <a:avLst/>
          </a:prstGeom>
          <a:noFill/>
        </p:spPr>
        <p:txBody>
          <a:bodyPr wrap="square" rtlCol="0">
            <a:spAutoFit/>
          </a:bodyPr>
          <a:lstStyle/>
          <a:p>
            <a:r>
              <a:rPr lang="en-US" sz="3200" dirty="0">
                <a:latin typeface="Comic Sans MS" panose="030F0702030302020204" pitchFamily="66" charset="0"/>
              </a:rPr>
              <a:t>Subject</a:t>
            </a:r>
          </a:p>
        </p:txBody>
      </p:sp>
      <p:sp>
        <p:nvSpPr>
          <p:cNvPr id="17" name="TextBox 16">
            <a:extLst>
              <a:ext uri="{FF2B5EF4-FFF2-40B4-BE49-F238E27FC236}">
                <a16:creationId xmlns:a16="http://schemas.microsoft.com/office/drawing/2014/main" id="{C902EAD9-AC27-40CD-8A74-D78463D78A34}"/>
              </a:ext>
            </a:extLst>
          </p:cNvPr>
          <p:cNvSpPr txBox="1"/>
          <p:nvPr/>
        </p:nvSpPr>
        <p:spPr>
          <a:xfrm>
            <a:off x="1559113" y="4559208"/>
            <a:ext cx="2298356" cy="584775"/>
          </a:xfrm>
          <a:prstGeom prst="rect">
            <a:avLst/>
          </a:prstGeom>
          <a:noFill/>
        </p:spPr>
        <p:txBody>
          <a:bodyPr wrap="square" rtlCol="0">
            <a:spAutoFit/>
          </a:bodyPr>
          <a:lstStyle/>
          <a:p>
            <a:r>
              <a:rPr lang="en-US" sz="3200" dirty="0">
                <a:latin typeface="Comic Sans MS" panose="030F0702030302020204" pitchFamily="66" charset="0"/>
              </a:rPr>
              <a:t>Verb</a:t>
            </a:r>
          </a:p>
        </p:txBody>
      </p:sp>
      <p:sp>
        <p:nvSpPr>
          <p:cNvPr id="19" name="TextBox 18">
            <a:extLst>
              <a:ext uri="{FF2B5EF4-FFF2-40B4-BE49-F238E27FC236}">
                <a16:creationId xmlns:a16="http://schemas.microsoft.com/office/drawing/2014/main" id="{142ECBD1-8FDF-464C-AD48-705F03F4D277}"/>
              </a:ext>
            </a:extLst>
          </p:cNvPr>
          <p:cNvSpPr txBox="1"/>
          <p:nvPr/>
        </p:nvSpPr>
        <p:spPr>
          <a:xfrm>
            <a:off x="1341325" y="5519487"/>
            <a:ext cx="7338677" cy="584775"/>
          </a:xfrm>
          <a:prstGeom prst="rect">
            <a:avLst/>
          </a:prstGeom>
          <a:noFill/>
        </p:spPr>
        <p:txBody>
          <a:bodyPr wrap="square" rtlCol="0">
            <a:spAutoFit/>
          </a:bodyPr>
          <a:lstStyle/>
          <a:p>
            <a:r>
              <a:rPr lang="en-US" sz="3200" dirty="0">
                <a:latin typeface="Comic Sans MS" panose="030F0702030302020204" pitchFamily="66" charset="0"/>
              </a:rPr>
              <a:t>The sentence can stand alone</a:t>
            </a:r>
          </a:p>
        </p:txBody>
      </p:sp>
      <p:sp>
        <p:nvSpPr>
          <p:cNvPr id="20" name="Rectangle 19" descr="square">
            <a:extLst>
              <a:ext uri="{FF2B5EF4-FFF2-40B4-BE49-F238E27FC236}">
                <a16:creationId xmlns:a16="http://schemas.microsoft.com/office/drawing/2014/main" id="{0E7F8C5E-E8F2-4AA8-887A-A3BFC5660325}"/>
              </a:ext>
            </a:extLst>
          </p:cNvPr>
          <p:cNvSpPr/>
          <p:nvPr/>
        </p:nvSpPr>
        <p:spPr>
          <a:xfrm>
            <a:off x="766015" y="4605014"/>
            <a:ext cx="457200" cy="457200"/>
          </a:xfrm>
          <a:prstGeom prst="rect">
            <a:avLst/>
          </a:prstGeom>
          <a:noFill/>
          <a:ln w="7620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1" name="Rectangle 20" descr="square&#10;">
            <a:extLst>
              <a:ext uri="{FF2B5EF4-FFF2-40B4-BE49-F238E27FC236}">
                <a16:creationId xmlns:a16="http://schemas.microsoft.com/office/drawing/2014/main" id="{4948EB7C-E9B0-45C4-88DD-EFF45A6E1CF9}"/>
              </a:ext>
            </a:extLst>
          </p:cNvPr>
          <p:cNvSpPr/>
          <p:nvPr/>
        </p:nvSpPr>
        <p:spPr>
          <a:xfrm>
            <a:off x="777033" y="3664950"/>
            <a:ext cx="457200" cy="457200"/>
          </a:xfrm>
          <a:prstGeom prst="rect">
            <a:avLst/>
          </a:prstGeom>
          <a:noFill/>
          <a:ln w="7620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23" name="Graphic 22" descr="Checkmark with solid fill">
            <a:extLst>
              <a:ext uri="{FF2B5EF4-FFF2-40B4-BE49-F238E27FC236}">
                <a16:creationId xmlns:a16="http://schemas.microsoft.com/office/drawing/2014/main" id="{820250F1-61A7-4E54-AD06-2BFC9F1278F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20718184">
            <a:off x="771641" y="3411169"/>
            <a:ext cx="846372" cy="846372"/>
          </a:xfrm>
          <a:prstGeom prst="rect">
            <a:avLst/>
          </a:prstGeom>
        </p:spPr>
      </p:pic>
      <p:sp>
        <p:nvSpPr>
          <p:cNvPr id="25" name="TextBox 24">
            <a:extLst>
              <a:ext uri="{FF2B5EF4-FFF2-40B4-BE49-F238E27FC236}">
                <a16:creationId xmlns:a16="http://schemas.microsoft.com/office/drawing/2014/main" id="{097D6BC0-1D3E-4C28-BC94-4FA05AE86F9F}"/>
              </a:ext>
            </a:extLst>
          </p:cNvPr>
          <p:cNvSpPr txBox="1"/>
          <p:nvPr/>
        </p:nvSpPr>
        <p:spPr>
          <a:xfrm>
            <a:off x="3224000" y="3601162"/>
            <a:ext cx="2298356" cy="584775"/>
          </a:xfrm>
          <a:prstGeom prst="rect">
            <a:avLst/>
          </a:prstGeom>
          <a:noFill/>
        </p:spPr>
        <p:txBody>
          <a:bodyPr wrap="square" rtlCol="0">
            <a:spAutoFit/>
          </a:bodyPr>
          <a:lstStyle/>
          <a:p>
            <a:r>
              <a:rPr lang="en-US" sz="3200" dirty="0">
                <a:solidFill>
                  <a:srgbClr val="000064"/>
                </a:solidFill>
                <a:latin typeface="Comic Sans MS" panose="030F0702030302020204" pitchFamily="66" charset="0"/>
              </a:rPr>
              <a:t>Grandma</a:t>
            </a:r>
          </a:p>
        </p:txBody>
      </p:sp>
      <p:pic>
        <p:nvPicPr>
          <p:cNvPr id="26" name="Graphic 25" descr="Checkmark with solid fill">
            <a:extLst>
              <a:ext uri="{FF2B5EF4-FFF2-40B4-BE49-F238E27FC236}">
                <a16:creationId xmlns:a16="http://schemas.microsoft.com/office/drawing/2014/main" id="{43344CBA-8C32-4E92-B808-BD7FB29008A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20718184">
            <a:off x="659485" y="4279456"/>
            <a:ext cx="846372" cy="846372"/>
          </a:xfrm>
          <a:prstGeom prst="rect">
            <a:avLst/>
          </a:prstGeom>
        </p:spPr>
      </p:pic>
      <p:sp>
        <p:nvSpPr>
          <p:cNvPr id="27" name="TextBox 26">
            <a:extLst>
              <a:ext uri="{FF2B5EF4-FFF2-40B4-BE49-F238E27FC236}">
                <a16:creationId xmlns:a16="http://schemas.microsoft.com/office/drawing/2014/main" id="{0896754C-FD0C-4F02-8270-5A7777A01DCA}"/>
              </a:ext>
            </a:extLst>
          </p:cNvPr>
          <p:cNvSpPr txBox="1"/>
          <p:nvPr/>
        </p:nvSpPr>
        <p:spPr>
          <a:xfrm>
            <a:off x="3017828" y="4522896"/>
            <a:ext cx="2298356" cy="584775"/>
          </a:xfrm>
          <a:prstGeom prst="rect">
            <a:avLst/>
          </a:prstGeom>
          <a:noFill/>
        </p:spPr>
        <p:txBody>
          <a:bodyPr wrap="square" rtlCol="0">
            <a:spAutoFit/>
          </a:bodyPr>
          <a:lstStyle/>
          <a:p>
            <a:r>
              <a:rPr lang="en-US" sz="3200" dirty="0">
                <a:solidFill>
                  <a:srgbClr val="000064"/>
                </a:solidFill>
                <a:latin typeface="Comic Sans MS" panose="030F0702030302020204" pitchFamily="66" charset="0"/>
              </a:rPr>
              <a:t>bakes</a:t>
            </a:r>
          </a:p>
        </p:txBody>
      </p:sp>
      <p:pic>
        <p:nvPicPr>
          <p:cNvPr id="28" name="Graphic 27" descr="Checkmark with solid fill">
            <a:extLst>
              <a:ext uri="{FF2B5EF4-FFF2-40B4-BE49-F238E27FC236}">
                <a16:creationId xmlns:a16="http://schemas.microsoft.com/office/drawing/2014/main" id="{E11109AE-D098-4BDA-948D-45F19391240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20718184">
            <a:off x="628393" y="5297208"/>
            <a:ext cx="846372" cy="846372"/>
          </a:xfrm>
          <a:prstGeom prst="rect">
            <a:avLst/>
          </a:prstGeom>
        </p:spPr>
      </p:pic>
      <p:sp>
        <p:nvSpPr>
          <p:cNvPr id="29" name="TextBox 28">
            <a:extLst>
              <a:ext uri="{FF2B5EF4-FFF2-40B4-BE49-F238E27FC236}">
                <a16:creationId xmlns:a16="http://schemas.microsoft.com/office/drawing/2014/main" id="{8ADFDD68-18F6-4CC7-87E8-47BF3AF86B6D}"/>
              </a:ext>
            </a:extLst>
          </p:cNvPr>
          <p:cNvSpPr txBox="1"/>
          <p:nvPr/>
        </p:nvSpPr>
        <p:spPr>
          <a:xfrm>
            <a:off x="-335541" y="2411408"/>
            <a:ext cx="8909220" cy="707886"/>
          </a:xfrm>
          <a:prstGeom prst="rect">
            <a:avLst/>
          </a:prstGeom>
          <a:noFill/>
        </p:spPr>
        <p:txBody>
          <a:bodyPr wrap="square">
            <a:spAutoFit/>
          </a:bodyPr>
          <a:lstStyle/>
          <a:p>
            <a:pPr algn="ctr"/>
            <a:r>
              <a:rPr lang="en-US" sz="4000" dirty="0">
                <a:latin typeface="Comic Sans MS" panose="030F0702030302020204" pitchFamily="66" charset="0"/>
                <a:ea typeface="Calibri" panose="020F0502020204030204" pitchFamily="34" charset="0"/>
                <a:cs typeface="Calibri" panose="020F0502020204030204" pitchFamily="34" charset="0"/>
              </a:rPr>
              <a:t>When I planted the flowers. </a:t>
            </a:r>
            <a:endParaRPr lang="en-US" sz="4000" dirty="0"/>
          </a:p>
        </p:txBody>
      </p:sp>
      <p:sp>
        <p:nvSpPr>
          <p:cNvPr id="30" name="Rectangle 29" descr="square">
            <a:extLst>
              <a:ext uri="{FF2B5EF4-FFF2-40B4-BE49-F238E27FC236}">
                <a16:creationId xmlns:a16="http://schemas.microsoft.com/office/drawing/2014/main" id="{D9A29517-B542-4B21-8A5D-93B6C65699D8}"/>
              </a:ext>
            </a:extLst>
          </p:cNvPr>
          <p:cNvSpPr/>
          <p:nvPr/>
        </p:nvSpPr>
        <p:spPr>
          <a:xfrm>
            <a:off x="670710" y="5597469"/>
            <a:ext cx="457200" cy="457200"/>
          </a:xfrm>
          <a:prstGeom prst="rect">
            <a:avLst/>
          </a:prstGeom>
          <a:noFill/>
          <a:ln w="7620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1" name="TextBox 30">
            <a:extLst>
              <a:ext uri="{FF2B5EF4-FFF2-40B4-BE49-F238E27FC236}">
                <a16:creationId xmlns:a16="http://schemas.microsoft.com/office/drawing/2014/main" id="{D87A7526-865C-4E2B-880A-D7FE101FDAF2}"/>
              </a:ext>
            </a:extLst>
          </p:cNvPr>
          <p:cNvSpPr txBox="1"/>
          <p:nvPr/>
        </p:nvSpPr>
        <p:spPr>
          <a:xfrm>
            <a:off x="1222954" y="3592128"/>
            <a:ext cx="1780639" cy="584775"/>
          </a:xfrm>
          <a:prstGeom prst="rect">
            <a:avLst/>
          </a:prstGeom>
          <a:noFill/>
        </p:spPr>
        <p:txBody>
          <a:bodyPr wrap="square" rtlCol="0">
            <a:spAutoFit/>
          </a:bodyPr>
          <a:lstStyle/>
          <a:p>
            <a:r>
              <a:rPr lang="en-US" sz="3200" dirty="0">
                <a:latin typeface="Comic Sans MS" panose="030F0702030302020204" pitchFamily="66" charset="0"/>
              </a:rPr>
              <a:t>Subject</a:t>
            </a:r>
          </a:p>
        </p:txBody>
      </p:sp>
      <p:sp>
        <p:nvSpPr>
          <p:cNvPr id="32" name="TextBox 31">
            <a:extLst>
              <a:ext uri="{FF2B5EF4-FFF2-40B4-BE49-F238E27FC236}">
                <a16:creationId xmlns:a16="http://schemas.microsoft.com/office/drawing/2014/main" id="{AFC22E87-A4F2-4CE0-A72C-C80815BD124F}"/>
              </a:ext>
            </a:extLst>
          </p:cNvPr>
          <p:cNvSpPr txBox="1"/>
          <p:nvPr/>
        </p:nvSpPr>
        <p:spPr>
          <a:xfrm>
            <a:off x="1452790" y="4573403"/>
            <a:ext cx="2298356" cy="584775"/>
          </a:xfrm>
          <a:prstGeom prst="rect">
            <a:avLst/>
          </a:prstGeom>
          <a:noFill/>
        </p:spPr>
        <p:txBody>
          <a:bodyPr wrap="square" rtlCol="0">
            <a:spAutoFit/>
          </a:bodyPr>
          <a:lstStyle/>
          <a:p>
            <a:r>
              <a:rPr lang="en-US" sz="3200" dirty="0">
                <a:latin typeface="Comic Sans MS" panose="030F0702030302020204" pitchFamily="66" charset="0"/>
              </a:rPr>
              <a:t>Verb</a:t>
            </a:r>
          </a:p>
        </p:txBody>
      </p:sp>
      <p:sp>
        <p:nvSpPr>
          <p:cNvPr id="33" name="TextBox 32">
            <a:extLst>
              <a:ext uri="{FF2B5EF4-FFF2-40B4-BE49-F238E27FC236}">
                <a16:creationId xmlns:a16="http://schemas.microsoft.com/office/drawing/2014/main" id="{22F752A7-6B97-4BDF-8E30-4EE7689FED93}"/>
              </a:ext>
            </a:extLst>
          </p:cNvPr>
          <p:cNvSpPr txBox="1"/>
          <p:nvPr/>
        </p:nvSpPr>
        <p:spPr>
          <a:xfrm>
            <a:off x="1314774" y="5459786"/>
            <a:ext cx="7338677" cy="584775"/>
          </a:xfrm>
          <a:prstGeom prst="rect">
            <a:avLst/>
          </a:prstGeom>
          <a:noFill/>
        </p:spPr>
        <p:txBody>
          <a:bodyPr wrap="square" rtlCol="0">
            <a:spAutoFit/>
          </a:bodyPr>
          <a:lstStyle/>
          <a:p>
            <a:r>
              <a:rPr lang="en-US" sz="3200" dirty="0">
                <a:latin typeface="Comic Sans MS" panose="030F0702030302020204" pitchFamily="66" charset="0"/>
              </a:rPr>
              <a:t>The sentence can stand alone</a:t>
            </a:r>
          </a:p>
        </p:txBody>
      </p:sp>
      <p:sp>
        <p:nvSpPr>
          <p:cNvPr id="34" name="Rectangle 33" descr="square&#10;">
            <a:extLst>
              <a:ext uri="{FF2B5EF4-FFF2-40B4-BE49-F238E27FC236}">
                <a16:creationId xmlns:a16="http://schemas.microsoft.com/office/drawing/2014/main" id="{263F534E-10BC-405C-99AC-90ED4A2D9E66}"/>
              </a:ext>
            </a:extLst>
          </p:cNvPr>
          <p:cNvSpPr/>
          <p:nvPr/>
        </p:nvSpPr>
        <p:spPr>
          <a:xfrm>
            <a:off x="659692" y="4619209"/>
            <a:ext cx="457200" cy="457200"/>
          </a:xfrm>
          <a:prstGeom prst="rect">
            <a:avLst/>
          </a:prstGeom>
          <a:noFill/>
          <a:ln w="7620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5" name="Rectangle 34" descr="square&#10;">
            <a:extLst>
              <a:ext uri="{FF2B5EF4-FFF2-40B4-BE49-F238E27FC236}">
                <a16:creationId xmlns:a16="http://schemas.microsoft.com/office/drawing/2014/main" id="{44505F43-FDCF-4C77-912D-CBBBE1A25925}"/>
              </a:ext>
            </a:extLst>
          </p:cNvPr>
          <p:cNvSpPr/>
          <p:nvPr/>
        </p:nvSpPr>
        <p:spPr>
          <a:xfrm>
            <a:off x="670710" y="3679145"/>
            <a:ext cx="457200" cy="457200"/>
          </a:xfrm>
          <a:prstGeom prst="rect">
            <a:avLst/>
          </a:prstGeom>
          <a:noFill/>
          <a:ln w="7620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36" name="Graphic 35" descr="Checkmark with solid fill">
            <a:extLst>
              <a:ext uri="{FF2B5EF4-FFF2-40B4-BE49-F238E27FC236}">
                <a16:creationId xmlns:a16="http://schemas.microsoft.com/office/drawing/2014/main" id="{0EA2403D-C6FB-4650-AB5E-849E62B0DEF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20718184">
            <a:off x="628393" y="3350195"/>
            <a:ext cx="846372" cy="846372"/>
          </a:xfrm>
          <a:prstGeom prst="rect">
            <a:avLst/>
          </a:prstGeom>
        </p:spPr>
      </p:pic>
      <p:sp>
        <p:nvSpPr>
          <p:cNvPr id="37" name="TextBox 36">
            <a:extLst>
              <a:ext uri="{FF2B5EF4-FFF2-40B4-BE49-F238E27FC236}">
                <a16:creationId xmlns:a16="http://schemas.microsoft.com/office/drawing/2014/main" id="{D7DB4A7D-E552-42FF-A6BF-860F21E5EBDC}"/>
              </a:ext>
            </a:extLst>
          </p:cNvPr>
          <p:cNvSpPr txBox="1"/>
          <p:nvPr/>
        </p:nvSpPr>
        <p:spPr>
          <a:xfrm>
            <a:off x="3117677" y="3615357"/>
            <a:ext cx="2298356" cy="584775"/>
          </a:xfrm>
          <a:prstGeom prst="rect">
            <a:avLst/>
          </a:prstGeom>
          <a:noFill/>
        </p:spPr>
        <p:txBody>
          <a:bodyPr wrap="square" rtlCol="0">
            <a:spAutoFit/>
          </a:bodyPr>
          <a:lstStyle/>
          <a:p>
            <a:r>
              <a:rPr lang="en-US" sz="3200" dirty="0">
                <a:solidFill>
                  <a:srgbClr val="000064"/>
                </a:solidFill>
                <a:latin typeface="Comic Sans MS" panose="030F0702030302020204" pitchFamily="66" charset="0"/>
              </a:rPr>
              <a:t>I</a:t>
            </a:r>
          </a:p>
        </p:txBody>
      </p:sp>
      <p:pic>
        <p:nvPicPr>
          <p:cNvPr id="38" name="Graphic 37" descr="Checkmark with solid fill">
            <a:extLst>
              <a:ext uri="{FF2B5EF4-FFF2-40B4-BE49-F238E27FC236}">
                <a16:creationId xmlns:a16="http://schemas.microsoft.com/office/drawing/2014/main" id="{61FB11B3-2D49-4C1F-8B1C-4B9EA11D357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20718184">
            <a:off x="608380" y="4242404"/>
            <a:ext cx="846372" cy="846372"/>
          </a:xfrm>
          <a:prstGeom prst="rect">
            <a:avLst/>
          </a:prstGeom>
        </p:spPr>
      </p:pic>
      <p:sp>
        <p:nvSpPr>
          <p:cNvPr id="39" name="TextBox 38">
            <a:extLst>
              <a:ext uri="{FF2B5EF4-FFF2-40B4-BE49-F238E27FC236}">
                <a16:creationId xmlns:a16="http://schemas.microsoft.com/office/drawing/2014/main" id="{0B4A69CD-CA5A-4CB3-81E8-32CCEDD2A26C}"/>
              </a:ext>
            </a:extLst>
          </p:cNvPr>
          <p:cNvSpPr txBox="1"/>
          <p:nvPr/>
        </p:nvSpPr>
        <p:spPr>
          <a:xfrm>
            <a:off x="2911505" y="4537091"/>
            <a:ext cx="2298356" cy="584775"/>
          </a:xfrm>
          <a:prstGeom prst="rect">
            <a:avLst/>
          </a:prstGeom>
          <a:noFill/>
        </p:spPr>
        <p:txBody>
          <a:bodyPr wrap="square" rtlCol="0">
            <a:spAutoFit/>
          </a:bodyPr>
          <a:lstStyle/>
          <a:p>
            <a:r>
              <a:rPr lang="en-US" sz="3200" dirty="0">
                <a:solidFill>
                  <a:srgbClr val="000064"/>
                </a:solidFill>
                <a:latin typeface="Comic Sans MS" panose="030F0702030302020204" pitchFamily="66" charset="0"/>
              </a:rPr>
              <a:t>planted</a:t>
            </a:r>
          </a:p>
        </p:txBody>
      </p:sp>
    </p:spTree>
    <p:extLst>
      <p:ext uri="{BB962C8B-B14F-4D97-AF65-F5344CB8AC3E}">
        <p14:creationId xmlns:p14="http://schemas.microsoft.com/office/powerpoint/2010/main" val="166098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xit" presetSubtype="4" fill="hold" grpId="1" nodeType="clickEffect">
                                  <p:stCondLst>
                                    <p:cond delay="0"/>
                                  </p:stCondLst>
                                  <p:childTnLst>
                                    <p:anim calcmode="lin" valueType="num">
                                      <p:cBhvr additive="base">
                                        <p:cTn id="18" dur="500"/>
                                        <p:tgtEl>
                                          <p:spTgt spid="4"/>
                                        </p:tgtEl>
                                        <p:attrNameLst>
                                          <p:attrName>ppt_x</p:attrName>
                                        </p:attrNameLst>
                                      </p:cBhvr>
                                      <p:tavLst>
                                        <p:tav tm="0">
                                          <p:val>
                                            <p:strVal val="ppt_x"/>
                                          </p:val>
                                        </p:tav>
                                        <p:tav tm="100000">
                                          <p:val>
                                            <p:strVal val="ppt_x"/>
                                          </p:val>
                                        </p:tav>
                                      </p:tavLst>
                                    </p:anim>
                                    <p:anim calcmode="lin" valueType="num">
                                      <p:cBhvr additive="base">
                                        <p:cTn id="19" dur="500"/>
                                        <p:tgtEl>
                                          <p:spTgt spid="4"/>
                                        </p:tgtEl>
                                        <p:attrNameLst>
                                          <p:attrName>ppt_y</p:attrName>
                                        </p:attrNameLst>
                                      </p:cBhvr>
                                      <p:tavLst>
                                        <p:tav tm="0">
                                          <p:val>
                                            <p:strVal val="ppt_y"/>
                                          </p:val>
                                        </p:tav>
                                        <p:tav tm="100000">
                                          <p:val>
                                            <p:strVal val="1+ppt_h/2"/>
                                          </p:val>
                                        </p:tav>
                                      </p:tavLst>
                                    </p:anim>
                                    <p:set>
                                      <p:cBhvr>
                                        <p:cTn id="20" dur="1" fill="hold">
                                          <p:stCondLst>
                                            <p:cond delay="499"/>
                                          </p:stCondLst>
                                        </p:cTn>
                                        <p:tgtEl>
                                          <p:spTgt spid="4"/>
                                        </p:tgtEl>
                                        <p:attrNameLst>
                                          <p:attrName>style.visibility</p:attrName>
                                        </p:attrNameLst>
                                      </p:cBhvr>
                                      <p:to>
                                        <p:strVal val="hidden"/>
                                      </p:to>
                                    </p:set>
                                  </p:childTnLst>
                                </p:cTn>
                              </p:par>
                              <p:par>
                                <p:cTn id="21" presetID="2" presetClass="exit" presetSubtype="4" fill="hold" grpId="1" nodeType="withEffect">
                                  <p:stCondLst>
                                    <p:cond delay="0"/>
                                  </p:stCondLst>
                                  <p:childTnLst>
                                    <p:anim calcmode="lin" valueType="num">
                                      <p:cBhvr additive="base">
                                        <p:cTn id="22" dur="500"/>
                                        <p:tgtEl>
                                          <p:spTgt spid="8"/>
                                        </p:tgtEl>
                                        <p:attrNameLst>
                                          <p:attrName>ppt_x</p:attrName>
                                        </p:attrNameLst>
                                      </p:cBhvr>
                                      <p:tavLst>
                                        <p:tav tm="0">
                                          <p:val>
                                            <p:strVal val="ppt_x"/>
                                          </p:val>
                                        </p:tav>
                                        <p:tav tm="100000">
                                          <p:val>
                                            <p:strVal val="ppt_x"/>
                                          </p:val>
                                        </p:tav>
                                      </p:tavLst>
                                    </p:anim>
                                    <p:anim calcmode="lin" valueType="num">
                                      <p:cBhvr additive="base">
                                        <p:cTn id="23" dur="500"/>
                                        <p:tgtEl>
                                          <p:spTgt spid="8"/>
                                        </p:tgtEl>
                                        <p:attrNameLst>
                                          <p:attrName>ppt_y</p:attrName>
                                        </p:attrNameLst>
                                      </p:cBhvr>
                                      <p:tavLst>
                                        <p:tav tm="0">
                                          <p:val>
                                            <p:strVal val="ppt_y"/>
                                          </p:val>
                                        </p:tav>
                                        <p:tav tm="100000">
                                          <p:val>
                                            <p:strVal val="1+ppt_h/2"/>
                                          </p:val>
                                        </p:tav>
                                      </p:tavLst>
                                    </p:anim>
                                    <p:set>
                                      <p:cBhvr>
                                        <p:cTn id="24" dur="1" fill="hold">
                                          <p:stCondLst>
                                            <p:cond delay="499"/>
                                          </p:stCondLst>
                                        </p:cTn>
                                        <p:tgtEl>
                                          <p:spTgt spid="8"/>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anim calcmode="lin" valueType="num">
                                      <p:cBhvr additive="base">
                                        <p:cTn id="29" dur="500" fill="hold"/>
                                        <p:tgtEl>
                                          <p:spTgt spid="9"/>
                                        </p:tgtEl>
                                        <p:attrNameLst>
                                          <p:attrName>ppt_x</p:attrName>
                                        </p:attrNameLst>
                                      </p:cBhvr>
                                      <p:tavLst>
                                        <p:tav tm="0">
                                          <p:val>
                                            <p:strVal val="#ppt_x"/>
                                          </p:val>
                                        </p:tav>
                                        <p:tav tm="100000">
                                          <p:val>
                                            <p:strVal val="#ppt_x"/>
                                          </p:val>
                                        </p:tav>
                                      </p:tavLst>
                                    </p:anim>
                                    <p:anim calcmode="lin" valueType="num">
                                      <p:cBhvr additive="base">
                                        <p:cTn id="3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anim calcmode="lin" valueType="num">
                                      <p:cBhvr additive="base">
                                        <p:cTn id="35" dur="500" fill="hold"/>
                                        <p:tgtEl>
                                          <p:spTgt spid="10"/>
                                        </p:tgtEl>
                                        <p:attrNameLst>
                                          <p:attrName>ppt_x</p:attrName>
                                        </p:attrNameLst>
                                      </p:cBhvr>
                                      <p:tavLst>
                                        <p:tav tm="0">
                                          <p:val>
                                            <p:strVal val="#ppt_x"/>
                                          </p:val>
                                        </p:tav>
                                        <p:tav tm="100000">
                                          <p:val>
                                            <p:strVal val="#ppt_x"/>
                                          </p:val>
                                        </p:tav>
                                      </p:tavLst>
                                    </p:anim>
                                    <p:anim calcmode="lin" valueType="num">
                                      <p:cBhvr additive="base">
                                        <p:cTn id="3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xit" presetSubtype="4" fill="hold" grpId="1" nodeType="clickEffect">
                                  <p:stCondLst>
                                    <p:cond delay="0"/>
                                  </p:stCondLst>
                                  <p:childTnLst>
                                    <p:anim calcmode="lin" valueType="num">
                                      <p:cBhvr additive="base">
                                        <p:cTn id="40" dur="500"/>
                                        <p:tgtEl>
                                          <p:spTgt spid="9"/>
                                        </p:tgtEl>
                                        <p:attrNameLst>
                                          <p:attrName>ppt_x</p:attrName>
                                        </p:attrNameLst>
                                      </p:cBhvr>
                                      <p:tavLst>
                                        <p:tav tm="0">
                                          <p:val>
                                            <p:strVal val="ppt_x"/>
                                          </p:val>
                                        </p:tav>
                                        <p:tav tm="100000">
                                          <p:val>
                                            <p:strVal val="ppt_x"/>
                                          </p:val>
                                        </p:tav>
                                      </p:tavLst>
                                    </p:anim>
                                    <p:anim calcmode="lin" valueType="num">
                                      <p:cBhvr additive="base">
                                        <p:cTn id="41" dur="500"/>
                                        <p:tgtEl>
                                          <p:spTgt spid="9"/>
                                        </p:tgtEl>
                                        <p:attrNameLst>
                                          <p:attrName>ppt_y</p:attrName>
                                        </p:attrNameLst>
                                      </p:cBhvr>
                                      <p:tavLst>
                                        <p:tav tm="0">
                                          <p:val>
                                            <p:strVal val="ppt_y"/>
                                          </p:val>
                                        </p:tav>
                                        <p:tav tm="100000">
                                          <p:val>
                                            <p:strVal val="1+ppt_h/2"/>
                                          </p:val>
                                        </p:tav>
                                      </p:tavLst>
                                    </p:anim>
                                    <p:set>
                                      <p:cBhvr>
                                        <p:cTn id="42" dur="1" fill="hold">
                                          <p:stCondLst>
                                            <p:cond delay="499"/>
                                          </p:stCondLst>
                                        </p:cTn>
                                        <p:tgtEl>
                                          <p:spTgt spid="9"/>
                                        </p:tgtEl>
                                        <p:attrNameLst>
                                          <p:attrName>style.visibility</p:attrName>
                                        </p:attrNameLst>
                                      </p:cBhvr>
                                      <p:to>
                                        <p:strVal val="hidden"/>
                                      </p:to>
                                    </p:set>
                                  </p:childTnLst>
                                </p:cTn>
                              </p:par>
                              <p:par>
                                <p:cTn id="43" presetID="2" presetClass="exit" presetSubtype="4" fill="hold" grpId="1" nodeType="withEffect">
                                  <p:stCondLst>
                                    <p:cond delay="0"/>
                                  </p:stCondLst>
                                  <p:childTnLst>
                                    <p:anim calcmode="lin" valueType="num">
                                      <p:cBhvr additive="base">
                                        <p:cTn id="44" dur="500"/>
                                        <p:tgtEl>
                                          <p:spTgt spid="10"/>
                                        </p:tgtEl>
                                        <p:attrNameLst>
                                          <p:attrName>ppt_x</p:attrName>
                                        </p:attrNameLst>
                                      </p:cBhvr>
                                      <p:tavLst>
                                        <p:tav tm="0">
                                          <p:val>
                                            <p:strVal val="ppt_x"/>
                                          </p:val>
                                        </p:tav>
                                        <p:tav tm="100000">
                                          <p:val>
                                            <p:strVal val="ppt_x"/>
                                          </p:val>
                                        </p:tav>
                                      </p:tavLst>
                                    </p:anim>
                                    <p:anim calcmode="lin" valueType="num">
                                      <p:cBhvr additive="base">
                                        <p:cTn id="45" dur="500"/>
                                        <p:tgtEl>
                                          <p:spTgt spid="10"/>
                                        </p:tgtEl>
                                        <p:attrNameLst>
                                          <p:attrName>ppt_y</p:attrName>
                                        </p:attrNameLst>
                                      </p:cBhvr>
                                      <p:tavLst>
                                        <p:tav tm="0">
                                          <p:val>
                                            <p:strVal val="ppt_y"/>
                                          </p:val>
                                        </p:tav>
                                        <p:tav tm="100000">
                                          <p:val>
                                            <p:strVal val="1+ppt_h/2"/>
                                          </p:val>
                                        </p:tav>
                                      </p:tavLst>
                                    </p:anim>
                                    <p:set>
                                      <p:cBhvr>
                                        <p:cTn id="46" dur="1" fill="hold">
                                          <p:stCondLst>
                                            <p:cond delay="499"/>
                                          </p:stCondLst>
                                        </p:cTn>
                                        <p:tgtEl>
                                          <p:spTgt spid="10"/>
                                        </p:tgtEl>
                                        <p:attrNameLst>
                                          <p:attrName>style.visibility</p:attrName>
                                        </p:attrNameLst>
                                      </p:cBhvr>
                                      <p:to>
                                        <p:strVal val="hidden"/>
                                      </p:to>
                                    </p:set>
                                  </p:childTnLst>
                                </p:cTn>
                              </p:par>
                            </p:childTnLst>
                          </p:cTn>
                        </p:par>
                      </p:childTnLst>
                    </p:cTn>
                  </p:par>
                  <p:par>
                    <p:cTn id="47" fill="hold">
                      <p:stCondLst>
                        <p:cond delay="indefinite"/>
                      </p:stCondLst>
                      <p:childTnLst>
                        <p:par>
                          <p:cTn id="48" fill="hold">
                            <p:stCondLst>
                              <p:cond delay="0"/>
                            </p:stCondLst>
                            <p:childTnLst>
                              <p:par>
                                <p:cTn id="49" presetID="14" presetClass="entr" presetSubtype="10" fill="hold" grpId="0" nodeType="clickEffect">
                                  <p:stCondLst>
                                    <p:cond delay="0"/>
                                  </p:stCondLst>
                                  <p:childTnLst>
                                    <p:set>
                                      <p:cBhvr>
                                        <p:cTn id="50" dur="1" fill="hold">
                                          <p:stCondLst>
                                            <p:cond delay="0"/>
                                          </p:stCondLst>
                                        </p:cTn>
                                        <p:tgtEl>
                                          <p:spTgt spid="12"/>
                                        </p:tgtEl>
                                        <p:attrNameLst>
                                          <p:attrName>style.visibility</p:attrName>
                                        </p:attrNameLst>
                                      </p:cBhvr>
                                      <p:to>
                                        <p:strVal val="visible"/>
                                      </p:to>
                                    </p:set>
                                    <p:animEffect transition="in" filter="randombar(horizontal)">
                                      <p:cBhvr>
                                        <p:cTn id="51" dur="500"/>
                                        <p:tgtEl>
                                          <p:spTgt spid="12"/>
                                        </p:tgtEl>
                                      </p:cBhvr>
                                    </p:animEffect>
                                  </p:childTnLst>
                                </p:cTn>
                              </p:par>
                              <p:par>
                                <p:cTn id="52" presetID="14" presetClass="entr" presetSubtype="10" fill="hold" grpId="0" nodeType="withEffect">
                                  <p:stCondLst>
                                    <p:cond delay="0"/>
                                  </p:stCondLst>
                                  <p:childTnLst>
                                    <p:set>
                                      <p:cBhvr>
                                        <p:cTn id="53" dur="1" fill="hold">
                                          <p:stCondLst>
                                            <p:cond delay="0"/>
                                          </p:stCondLst>
                                        </p:cTn>
                                        <p:tgtEl>
                                          <p:spTgt spid="21"/>
                                        </p:tgtEl>
                                        <p:attrNameLst>
                                          <p:attrName>style.visibility</p:attrName>
                                        </p:attrNameLst>
                                      </p:cBhvr>
                                      <p:to>
                                        <p:strVal val="visible"/>
                                      </p:to>
                                    </p:set>
                                    <p:animEffect transition="in" filter="randombar(horizontal)">
                                      <p:cBhvr>
                                        <p:cTn id="54" dur="500"/>
                                        <p:tgtEl>
                                          <p:spTgt spid="21"/>
                                        </p:tgtEl>
                                      </p:cBhvr>
                                    </p:animEffect>
                                  </p:childTnLst>
                                </p:cTn>
                              </p:par>
                              <p:par>
                                <p:cTn id="55" presetID="14" presetClass="entr" presetSubtype="10" fill="hold" grpId="0" nodeType="withEffect">
                                  <p:stCondLst>
                                    <p:cond delay="0"/>
                                  </p:stCondLst>
                                  <p:childTnLst>
                                    <p:set>
                                      <p:cBhvr>
                                        <p:cTn id="56" dur="1" fill="hold">
                                          <p:stCondLst>
                                            <p:cond delay="0"/>
                                          </p:stCondLst>
                                        </p:cTn>
                                        <p:tgtEl>
                                          <p:spTgt spid="20"/>
                                        </p:tgtEl>
                                        <p:attrNameLst>
                                          <p:attrName>style.visibility</p:attrName>
                                        </p:attrNameLst>
                                      </p:cBhvr>
                                      <p:to>
                                        <p:strVal val="visible"/>
                                      </p:to>
                                    </p:set>
                                    <p:animEffect transition="in" filter="randombar(horizontal)">
                                      <p:cBhvr>
                                        <p:cTn id="57" dur="500"/>
                                        <p:tgtEl>
                                          <p:spTgt spid="20"/>
                                        </p:tgtEl>
                                      </p:cBhvr>
                                    </p:animEffect>
                                  </p:childTnLst>
                                </p:cTn>
                              </p:par>
                              <p:par>
                                <p:cTn id="58" presetID="14" presetClass="entr" presetSubtype="10" fill="hold" grpId="0" nodeType="withEffect">
                                  <p:stCondLst>
                                    <p:cond delay="0"/>
                                  </p:stCondLst>
                                  <p:childTnLst>
                                    <p:set>
                                      <p:cBhvr>
                                        <p:cTn id="59" dur="1" fill="hold">
                                          <p:stCondLst>
                                            <p:cond delay="0"/>
                                          </p:stCondLst>
                                        </p:cTn>
                                        <p:tgtEl>
                                          <p:spTgt spid="14"/>
                                        </p:tgtEl>
                                        <p:attrNameLst>
                                          <p:attrName>style.visibility</p:attrName>
                                        </p:attrNameLst>
                                      </p:cBhvr>
                                      <p:to>
                                        <p:strVal val="visible"/>
                                      </p:to>
                                    </p:set>
                                    <p:animEffect transition="in" filter="randombar(horizontal)">
                                      <p:cBhvr>
                                        <p:cTn id="60" dur="500"/>
                                        <p:tgtEl>
                                          <p:spTgt spid="14"/>
                                        </p:tgtEl>
                                      </p:cBhvr>
                                    </p:animEffect>
                                  </p:childTnLst>
                                </p:cTn>
                              </p:par>
                              <p:par>
                                <p:cTn id="61" presetID="14" presetClass="entr" presetSubtype="10" fill="hold" grpId="0" nodeType="withEffect">
                                  <p:stCondLst>
                                    <p:cond delay="0"/>
                                  </p:stCondLst>
                                  <p:childTnLst>
                                    <p:set>
                                      <p:cBhvr>
                                        <p:cTn id="62" dur="1" fill="hold">
                                          <p:stCondLst>
                                            <p:cond delay="0"/>
                                          </p:stCondLst>
                                        </p:cTn>
                                        <p:tgtEl>
                                          <p:spTgt spid="15"/>
                                        </p:tgtEl>
                                        <p:attrNameLst>
                                          <p:attrName>style.visibility</p:attrName>
                                        </p:attrNameLst>
                                      </p:cBhvr>
                                      <p:to>
                                        <p:strVal val="visible"/>
                                      </p:to>
                                    </p:set>
                                    <p:animEffect transition="in" filter="randombar(horizontal)">
                                      <p:cBhvr>
                                        <p:cTn id="63" dur="500"/>
                                        <p:tgtEl>
                                          <p:spTgt spid="15"/>
                                        </p:tgtEl>
                                      </p:cBhvr>
                                    </p:animEffect>
                                  </p:childTnLst>
                                </p:cTn>
                              </p:par>
                              <p:par>
                                <p:cTn id="64" presetID="14" presetClass="entr" presetSubtype="10" fill="hold" grpId="0" nodeType="withEffect">
                                  <p:stCondLst>
                                    <p:cond delay="0"/>
                                  </p:stCondLst>
                                  <p:childTnLst>
                                    <p:set>
                                      <p:cBhvr>
                                        <p:cTn id="65" dur="1" fill="hold">
                                          <p:stCondLst>
                                            <p:cond delay="0"/>
                                          </p:stCondLst>
                                        </p:cTn>
                                        <p:tgtEl>
                                          <p:spTgt spid="17"/>
                                        </p:tgtEl>
                                        <p:attrNameLst>
                                          <p:attrName>style.visibility</p:attrName>
                                        </p:attrNameLst>
                                      </p:cBhvr>
                                      <p:to>
                                        <p:strVal val="visible"/>
                                      </p:to>
                                    </p:set>
                                    <p:animEffect transition="in" filter="randombar(horizontal)">
                                      <p:cBhvr>
                                        <p:cTn id="66" dur="500"/>
                                        <p:tgtEl>
                                          <p:spTgt spid="17"/>
                                        </p:tgtEl>
                                      </p:cBhvr>
                                    </p:animEffect>
                                  </p:childTnLst>
                                </p:cTn>
                              </p:par>
                              <p:par>
                                <p:cTn id="67" presetID="14" presetClass="entr" presetSubtype="10" fill="hold" grpId="0" nodeType="withEffect">
                                  <p:stCondLst>
                                    <p:cond delay="0"/>
                                  </p:stCondLst>
                                  <p:childTnLst>
                                    <p:set>
                                      <p:cBhvr>
                                        <p:cTn id="68" dur="1" fill="hold">
                                          <p:stCondLst>
                                            <p:cond delay="0"/>
                                          </p:stCondLst>
                                        </p:cTn>
                                        <p:tgtEl>
                                          <p:spTgt spid="19"/>
                                        </p:tgtEl>
                                        <p:attrNameLst>
                                          <p:attrName>style.visibility</p:attrName>
                                        </p:attrNameLst>
                                      </p:cBhvr>
                                      <p:to>
                                        <p:strVal val="visible"/>
                                      </p:to>
                                    </p:set>
                                    <p:animEffect transition="in" filter="randombar(horizontal)">
                                      <p:cBhvr>
                                        <p:cTn id="69" dur="500"/>
                                        <p:tgtEl>
                                          <p:spTgt spid="19"/>
                                        </p:tgtEl>
                                      </p:cBhvr>
                                    </p:animEffect>
                                  </p:childTnLst>
                                </p:cTn>
                              </p:par>
                            </p:childTnLst>
                          </p:cTn>
                        </p:par>
                      </p:childTnLst>
                    </p:cTn>
                  </p:par>
                  <p:par>
                    <p:cTn id="70" fill="hold">
                      <p:stCondLst>
                        <p:cond delay="indefinite"/>
                      </p:stCondLst>
                      <p:childTnLst>
                        <p:par>
                          <p:cTn id="71" fill="hold">
                            <p:stCondLst>
                              <p:cond delay="0"/>
                            </p:stCondLst>
                            <p:childTnLst>
                              <p:par>
                                <p:cTn id="72" presetID="1" presetClass="entr" presetSubtype="0" fill="hold" nodeType="clickEffect">
                                  <p:stCondLst>
                                    <p:cond delay="0"/>
                                  </p:stCondLst>
                                  <p:childTnLst>
                                    <p:set>
                                      <p:cBhvr>
                                        <p:cTn id="73" dur="1" fill="hold">
                                          <p:stCondLst>
                                            <p:cond delay="0"/>
                                          </p:stCondLst>
                                        </p:cTn>
                                        <p:tgtEl>
                                          <p:spTgt spid="23"/>
                                        </p:tgtEl>
                                        <p:attrNameLst>
                                          <p:attrName>style.visibility</p:attrName>
                                        </p:attrNameLst>
                                      </p:cBhvr>
                                      <p:to>
                                        <p:strVal val="visible"/>
                                      </p:to>
                                    </p:set>
                                  </p:childTnLst>
                                </p:cTn>
                              </p:par>
                              <p:par>
                                <p:cTn id="74" presetID="1" presetClass="entr" presetSubtype="0" fill="hold" grpId="0" nodeType="withEffect">
                                  <p:stCondLst>
                                    <p:cond delay="0"/>
                                  </p:stCondLst>
                                  <p:childTnLst>
                                    <p:set>
                                      <p:cBhvr>
                                        <p:cTn id="75" dur="1" fill="hold">
                                          <p:stCondLst>
                                            <p:cond delay="0"/>
                                          </p:stCondLst>
                                        </p:cTn>
                                        <p:tgtEl>
                                          <p:spTgt spid="25"/>
                                        </p:tgtEl>
                                        <p:attrNameLst>
                                          <p:attrName>style.visibility</p:attrName>
                                        </p:attrNameLst>
                                      </p:cBhvr>
                                      <p:to>
                                        <p:strVal val="visible"/>
                                      </p:to>
                                    </p:set>
                                  </p:childTnLst>
                                </p:cTn>
                              </p:par>
                            </p:childTnLst>
                          </p:cTn>
                        </p:par>
                      </p:childTnLst>
                    </p:cTn>
                  </p:par>
                  <p:par>
                    <p:cTn id="76" fill="hold">
                      <p:stCondLst>
                        <p:cond delay="indefinite"/>
                      </p:stCondLst>
                      <p:childTnLst>
                        <p:par>
                          <p:cTn id="77" fill="hold">
                            <p:stCondLst>
                              <p:cond delay="0"/>
                            </p:stCondLst>
                            <p:childTnLst>
                              <p:par>
                                <p:cTn id="78" presetID="1" presetClass="entr" presetSubtype="0" fill="hold" nodeType="clickEffect">
                                  <p:stCondLst>
                                    <p:cond delay="0"/>
                                  </p:stCondLst>
                                  <p:childTnLst>
                                    <p:set>
                                      <p:cBhvr>
                                        <p:cTn id="79" dur="1" fill="hold">
                                          <p:stCondLst>
                                            <p:cond delay="0"/>
                                          </p:stCondLst>
                                        </p:cTn>
                                        <p:tgtEl>
                                          <p:spTgt spid="26"/>
                                        </p:tgtEl>
                                        <p:attrNameLst>
                                          <p:attrName>style.visibility</p:attrName>
                                        </p:attrNameLst>
                                      </p:cBhvr>
                                      <p:to>
                                        <p:strVal val="visible"/>
                                      </p:to>
                                    </p:set>
                                  </p:childTnLst>
                                </p:cTn>
                              </p:par>
                              <p:par>
                                <p:cTn id="80" presetID="1" presetClass="entr" presetSubtype="0" fill="hold" grpId="0" nodeType="withEffect">
                                  <p:stCondLst>
                                    <p:cond delay="0"/>
                                  </p:stCondLst>
                                  <p:childTnLst>
                                    <p:set>
                                      <p:cBhvr>
                                        <p:cTn id="81" dur="1" fill="hold">
                                          <p:stCondLst>
                                            <p:cond delay="0"/>
                                          </p:stCondLst>
                                        </p:cTn>
                                        <p:tgtEl>
                                          <p:spTgt spid="27"/>
                                        </p:tgtEl>
                                        <p:attrNameLst>
                                          <p:attrName>style.visibility</p:attrName>
                                        </p:attrNameLst>
                                      </p:cBhvr>
                                      <p:to>
                                        <p:strVal val="visible"/>
                                      </p:to>
                                    </p:set>
                                  </p:childTnLst>
                                </p:cTn>
                              </p:par>
                            </p:childTnLst>
                          </p:cTn>
                        </p:par>
                      </p:childTnLst>
                    </p:cTn>
                  </p:par>
                  <p:par>
                    <p:cTn id="82" fill="hold">
                      <p:stCondLst>
                        <p:cond delay="indefinite"/>
                      </p:stCondLst>
                      <p:childTnLst>
                        <p:par>
                          <p:cTn id="83" fill="hold">
                            <p:stCondLst>
                              <p:cond delay="0"/>
                            </p:stCondLst>
                            <p:childTnLst>
                              <p:par>
                                <p:cTn id="84" presetID="1" presetClass="entr" presetSubtype="0" fill="hold" nodeType="clickEffect">
                                  <p:stCondLst>
                                    <p:cond delay="0"/>
                                  </p:stCondLst>
                                  <p:childTnLst>
                                    <p:set>
                                      <p:cBhvr>
                                        <p:cTn id="85" dur="1" fill="hold">
                                          <p:stCondLst>
                                            <p:cond delay="0"/>
                                          </p:stCondLst>
                                        </p:cTn>
                                        <p:tgtEl>
                                          <p:spTgt spid="28"/>
                                        </p:tgtEl>
                                        <p:attrNameLst>
                                          <p:attrName>style.visibility</p:attrName>
                                        </p:attrNameLst>
                                      </p:cBhvr>
                                      <p:to>
                                        <p:strVal val="visible"/>
                                      </p:to>
                                    </p:set>
                                  </p:childTnLst>
                                </p:cTn>
                              </p:par>
                            </p:childTnLst>
                          </p:cTn>
                        </p:par>
                      </p:childTnLst>
                    </p:cTn>
                  </p:par>
                  <p:par>
                    <p:cTn id="86" fill="hold">
                      <p:stCondLst>
                        <p:cond delay="indefinite"/>
                      </p:stCondLst>
                      <p:childTnLst>
                        <p:par>
                          <p:cTn id="87" fill="hold">
                            <p:stCondLst>
                              <p:cond delay="0"/>
                            </p:stCondLst>
                            <p:childTnLst>
                              <p:par>
                                <p:cTn id="88" presetID="1" presetClass="exit" presetSubtype="0" fill="hold" grpId="1" nodeType="clickEffect">
                                  <p:stCondLst>
                                    <p:cond delay="0"/>
                                  </p:stCondLst>
                                  <p:childTnLst>
                                    <p:set>
                                      <p:cBhvr>
                                        <p:cTn id="89" dur="1" fill="hold">
                                          <p:stCondLst>
                                            <p:cond delay="0"/>
                                          </p:stCondLst>
                                        </p:cTn>
                                        <p:tgtEl>
                                          <p:spTgt spid="12"/>
                                        </p:tgtEl>
                                        <p:attrNameLst>
                                          <p:attrName>style.visibility</p:attrName>
                                        </p:attrNameLst>
                                      </p:cBhvr>
                                      <p:to>
                                        <p:strVal val="hidden"/>
                                      </p:to>
                                    </p:set>
                                  </p:childTnLst>
                                </p:cTn>
                              </p:par>
                              <p:par>
                                <p:cTn id="90" presetID="1" presetClass="exit" presetSubtype="0" fill="hold" grpId="1" nodeType="withEffect">
                                  <p:stCondLst>
                                    <p:cond delay="0"/>
                                  </p:stCondLst>
                                  <p:childTnLst>
                                    <p:set>
                                      <p:cBhvr>
                                        <p:cTn id="91" dur="1" fill="hold">
                                          <p:stCondLst>
                                            <p:cond delay="0"/>
                                          </p:stCondLst>
                                        </p:cTn>
                                        <p:tgtEl>
                                          <p:spTgt spid="21"/>
                                        </p:tgtEl>
                                        <p:attrNameLst>
                                          <p:attrName>style.visibility</p:attrName>
                                        </p:attrNameLst>
                                      </p:cBhvr>
                                      <p:to>
                                        <p:strVal val="hidden"/>
                                      </p:to>
                                    </p:set>
                                  </p:childTnLst>
                                </p:cTn>
                              </p:par>
                              <p:par>
                                <p:cTn id="92" presetID="1" presetClass="exit" presetSubtype="0" fill="hold" grpId="1" nodeType="withEffect">
                                  <p:stCondLst>
                                    <p:cond delay="0"/>
                                  </p:stCondLst>
                                  <p:childTnLst>
                                    <p:set>
                                      <p:cBhvr>
                                        <p:cTn id="93" dur="1" fill="hold">
                                          <p:stCondLst>
                                            <p:cond delay="0"/>
                                          </p:stCondLst>
                                        </p:cTn>
                                        <p:tgtEl>
                                          <p:spTgt spid="20"/>
                                        </p:tgtEl>
                                        <p:attrNameLst>
                                          <p:attrName>style.visibility</p:attrName>
                                        </p:attrNameLst>
                                      </p:cBhvr>
                                      <p:to>
                                        <p:strVal val="hidden"/>
                                      </p:to>
                                    </p:set>
                                  </p:childTnLst>
                                </p:cTn>
                              </p:par>
                              <p:par>
                                <p:cTn id="94" presetID="1" presetClass="exit" presetSubtype="0" fill="hold" grpId="1" nodeType="withEffect">
                                  <p:stCondLst>
                                    <p:cond delay="0"/>
                                  </p:stCondLst>
                                  <p:childTnLst>
                                    <p:set>
                                      <p:cBhvr>
                                        <p:cTn id="95" dur="1" fill="hold">
                                          <p:stCondLst>
                                            <p:cond delay="0"/>
                                          </p:stCondLst>
                                        </p:cTn>
                                        <p:tgtEl>
                                          <p:spTgt spid="14"/>
                                        </p:tgtEl>
                                        <p:attrNameLst>
                                          <p:attrName>style.visibility</p:attrName>
                                        </p:attrNameLst>
                                      </p:cBhvr>
                                      <p:to>
                                        <p:strVal val="hidden"/>
                                      </p:to>
                                    </p:set>
                                  </p:childTnLst>
                                </p:cTn>
                              </p:par>
                              <p:par>
                                <p:cTn id="96" presetID="1" presetClass="exit" presetSubtype="0" fill="hold" grpId="1" nodeType="withEffect">
                                  <p:stCondLst>
                                    <p:cond delay="0"/>
                                  </p:stCondLst>
                                  <p:childTnLst>
                                    <p:set>
                                      <p:cBhvr>
                                        <p:cTn id="97" dur="1" fill="hold">
                                          <p:stCondLst>
                                            <p:cond delay="0"/>
                                          </p:stCondLst>
                                        </p:cTn>
                                        <p:tgtEl>
                                          <p:spTgt spid="15"/>
                                        </p:tgtEl>
                                        <p:attrNameLst>
                                          <p:attrName>style.visibility</p:attrName>
                                        </p:attrNameLst>
                                      </p:cBhvr>
                                      <p:to>
                                        <p:strVal val="hidden"/>
                                      </p:to>
                                    </p:set>
                                  </p:childTnLst>
                                </p:cTn>
                              </p:par>
                              <p:par>
                                <p:cTn id="98" presetID="1" presetClass="exit" presetSubtype="0" fill="hold" grpId="1" nodeType="withEffect">
                                  <p:stCondLst>
                                    <p:cond delay="0"/>
                                  </p:stCondLst>
                                  <p:childTnLst>
                                    <p:set>
                                      <p:cBhvr>
                                        <p:cTn id="99" dur="1" fill="hold">
                                          <p:stCondLst>
                                            <p:cond delay="0"/>
                                          </p:stCondLst>
                                        </p:cTn>
                                        <p:tgtEl>
                                          <p:spTgt spid="17"/>
                                        </p:tgtEl>
                                        <p:attrNameLst>
                                          <p:attrName>style.visibility</p:attrName>
                                        </p:attrNameLst>
                                      </p:cBhvr>
                                      <p:to>
                                        <p:strVal val="hidden"/>
                                      </p:to>
                                    </p:set>
                                  </p:childTnLst>
                                </p:cTn>
                              </p:par>
                              <p:par>
                                <p:cTn id="100" presetID="1" presetClass="exit" presetSubtype="0" fill="hold" grpId="1" nodeType="withEffect">
                                  <p:stCondLst>
                                    <p:cond delay="0"/>
                                  </p:stCondLst>
                                  <p:childTnLst>
                                    <p:set>
                                      <p:cBhvr>
                                        <p:cTn id="101" dur="1" fill="hold">
                                          <p:stCondLst>
                                            <p:cond delay="0"/>
                                          </p:stCondLst>
                                        </p:cTn>
                                        <p:tgtEl>
                                          <p:spTgt spid="19"/>
                                        </p:tgtEl>
                                        <p:attrNameLst>
                                          <p:attrName>style.visibility</p:attrName>
                                        </p:attrNameLst>
                                      </p:cBhvr>
                                      <p:to>
                                        <p:strVal val="hidden"/>
                                      </p:to>
                                    </p:set>
                                  </p:childTnLst>
                                </p:cTn>
                              </p:par>
                              <p:par>
                                <p:cTn id="102" presetID="1" presetClass="exit" presetSubtype="0" fill="hold" nodeType="withEffect">
                                  <p:stCondLst>
                                    <p:cond delay="0"/>
                                  </p:stCondLst>
                                  <p:childTnLst>
                                    <p:set>
                                      <p:cBhvr>
                                        <p:cTn id="103" dur="1" fill="hold">
                                          <p:stCondLst>
                                            <p:cond delay="0"/>
                                          </p:stCondLst>
                                        </p:cTn>
                                        <p:tgtEl>
                                          <p:spTgt spid="23"/>
                                        </p:tgtEl>
                                        <p:attrNameLst>
                                          <p:attrName>style.visibility</p:attrName>
                                        </p:attrNameLst>
                                      </p:cBhvr>
                                      <p:to>
                                        <p:strVal val="hidden"/>
                                      </p:to>
                                    </p:set>
                                  </p:childTnLst>
                                </p:cTn>
                              </p:par>
                              <p:par>
                                <p:cTn id="104" presetID="1" presetClass="exit" presetSubtype="0" fill="hold" grpId="1" nodeType="withEffect">
                                  <p:stCondLst>
                                    <p:cond delay="0"/>
                                  </p:stCondLst>
                                  <p:childTnLst>
                                    <p:set>
                                      <p:cBhvr>
                                        <p:cTn id="105" dur="1" fill="hold">
                                          <p:stCondLst>
                                            <p:cond delay="0"/>
                                          </p:stCondLst>
                                        </p:cTn>
                                        <p:tgtEl>
                                          <p:spTgt spid="25"/>
                                        </p:tgtEl>
                                        <p:attrNameLst>
                                          <p:attrName>style.visibility</p:attrName>
                                        </p:attrNameLst>
                                      </p:cBhvr>
                                      <p:to>
                                        <p:strVal val="hidden"/>
                                      </p:to>
                                    </p:set>
                                  </p:childTnLst>
                                </p:cTn>
                              </p:par>
                              <p:par>
                                <p:cTn id="106" presetID="1" presetClass="exit" presetSubtype="0" fill="hold" nodeType="withEffect">
                                  <p:stCondLst>
                                    <p:cond delay="0"/>
                                  </p:stCondLst>
                                  <p:childTnLst>
                                    <p:set>
                                      <p:cBhvr>
                                        <p:cTn id="107" dur="1" fill="hold">
                                          <p:stCondLst>
                                            <p:cond delay="0"/>
                                          </p:stCondLst>
                                        </p:cTn>
                                        <p:tgtEl>
                                          <p:spTgt spid="26"/>
                                        </p:tgtEl>
                                        <p:attrNameLst>
                                          <p:attrName>style.visibility</p:attrName>
                                        </p:attrNameLst>
                                      </p:cBhvr>
                                      <p:to>
                                        <p:strVal val="hidden"/>
                                      </p:to>
                                    </p:set>
                                  </p:childTnLst>
                                </p:cTn>
                              </p:par>
                              <p:par>
                                <p:cTn id="108" presetID="1" presetClass="exit" presetSubtype="0" fill="hold" grpId="1" nodeType="withEffect">
                                  <p:stCondLst>
                                    <p:cond delay="0"/>
                                  </p:stCondLst>
                                  <p:childTnLst>
                                    <p:set>
                                      <p:cBhvr>
                                        <p:cTn id="109" dur="1" fill="hold">
                                          <p:stCondLst>
                                            <p:cond delay="0"/>
                                          </p:stCondLst>
                                        </p:cTn>
                                        <p:tgtEl>
                                          <p:spTgt spid="27"/>
                                        </p:tgtEl>
                                        <p:attrNameLst>
                                          <p:attrName>style.visibility</p:attrName>
                                        </p:attrNameLst>
                                      </p:cBhvr>
                                      <p:to>
                                        <p:strVal val="hidden"/>
                                      </p:to>
                                    </p:set>
                                  </p:childTnLst>
                                </p:cTn>
                              </p:par>
                              <p:par>
                                <p:cTn id="110" presetID="1" presetClass="exit" presetSubtype="0" fill="hold" nodeType="withEffect">
                                  <p:stCondLst>
                                    <p:cond delay="0"/>
                                  </p:stCondLst>
                                  <p:childTnLst>
                                    <p:set>
                                      <p:cBhvr>
                                        <p:cTn id="111" dur="1" fill="hold">
                                          <p:stCondLst>
                                            <p:cond delay="0"/>
                                          </p:stCondLst>
                                        </p:cTn>
                                        <p:tgtEl>
                                          <p:spTgt spid="28"/>
                                        </p:tgtEl>
                                        <p:attrNameLst>
                                          <p:attrName>style.visibility</p:attrName>
                                        </p:attrNameLst>
                                      </p:cBhvr>
                                      <p:to>
                                        <p:strVal val="hidden"/>
                                      </p:to>
                                    </p:set>
                                  </p:childTnLst>
                                </p:cTn>
                              </p:par>
                            </p:childTnLst>
                          </p:cTn>
                        </p:par>
                      </p:childTnLst>
                    </p:cTn>
                  </p:par>
                  <p:par>
                    <p:cTn id="112" fill="hold">
                      <p:stCondLst>
                        <p:cond delay="indefinite"/>
                      </p:stCondLst>
                      <p:childTnLst>
                        <p:par>
                          <p:cTn id="113" fill="hold">
                            <p:stCondLst>
                              <p:cond delay="0"/>
                            </p:stCondLst>
                            <p:childTnLst>
                              <p:par>
                                <p:cTn id="114" presetID="14" presetClass="entr" presetSubtype="10" fill="hold" grpId="0" nodeType="clickEffect">
                                  <p:stCondLst>
                                    <p:cond delay="0"/>
                                  </p:stCondLst>
                                  <p:childTnLst>
                                    <p:set>
                                      <p:cBhvr>
                                        <p:cTn id="115" dur="1" fill="hold">
                                          <p:stCondLst>
                                            <p:cond delay="0"/>
                                          </p:stCondLst>
                                        </p:cTn>
                                        <p:tgtEl>
                                          <p:spTgt spid="29"/>
                                        </p:tgtEl>
                                        <p:attrNameLst>
                                          <p:attrName>style.visibility</p:attrName>
                                        </p:attrNameLst>
                                      </p:cBhvr>
                                      <p:to>
                                        <p:strVal val="visible"/>
                                      </p:to>
                                    </p:set>
                                    <p:animEffect transition="in" filter="randombar(horizontal)">
                                      <p:cBhvr>
                                        <p:cTn id="116" dur="500"/>
                                        <p:tgtEl>
                                          <p:spTgt spid="29"/>
                                        </p:tgtEl>
                                      </p:cBhvr>
                                    </p:animEffect>
                                  </p:childTnLst>
                                </p:cTn>
                              </p:par>
                              <p:par>
                                <p:cTn id="117" presetID="14" presetClass="entr" presetSubtype="10" fill="hold" grpId="0" nodeType="withEffect">
                                  <p:stCondLst>
                                    <p:cond delay="0"/>
                                  </p:stCondLst>
                                  <p:childTnLst>
                                    <p:set>
                                      <p:cBhvr>
                                        <p:cTn id="118" dur="1" fill="hold">
                                          <p:stCondLst>
                                            <p:cond delay="0"/>
                                          </p:stCondLst>
                                        </p:cTn>
                                        <p:tgtEl>
                                          <p:spTgt spid="35"/>
                                        </p:tgtEl>
                                        <p:attrNameLst>
                                          <p:attrName>style.visibility</p:attrName>
                                        </p:attrNameLst>
                                      </p:cBhvr>
                                      <p:to>
                                        <p:strVal val="visible"/>
                                      </p:to>
                                    </p:set>
                                    <p:animEffect transition="in" filter="randombar(horizontal)">
                                      <p:cBhvr>
                                        <p:cTn id="119" dur="500"/>
                                        <p:tgtEl>
                                          <p:spTgt spid="35"/>
                                        </p:tgtEl>
                                      </p:cBhvr>
                                    </p:animEffect>
                                  </p:childTnLst>
                                </p:cTn>
                              </p:par>
                              <p:par>
                                <p:cTn id="120" presetID="14" presetClass="entr" presetSubtype="10" fill="hold" grpId="0" nodeType="withEffect">
                                  <p:stCondLst>
                                    <p:cond delay="0"/>
                                  </p:stCondLst>
                                  <p:childTnLst>
                                    <p:set>
                                      <p:cBhvr>
                                        <p:cTn id="121" dur="1" fill="hold">
                                          <p:stCondLst>
                                            <p:cond delay="0"/>
                                          </p:stCondLst>
                                        </p:cTn>
                                        <p:tgtEl>
                                          <p:spTgt spid="34"/>
                                        </p:tgtEl>
                                        <p:attrNameLst>
                                          <p:attrName>style.visibility</p:attrName>
                                        </p:attrNameLst>
                                      </p:cBhvr>
                                      <p:to>
                                        <p:strVal val="visible"/>
                                      </p:to>
                                    </p:set>
                                    <p:animEffect transition="in" filter="randombar(horizontal)">
                                      <p:cBhvr>
                                        <p:cTn id="122" dur="500"/>
                                        <p:tgtEl>
                                          <p:spTgt spid="34"/>
                                        </p:tgtEl>
                                      </p:cBhvr>
                                    </p:animEffect>
                                  </p:childTnLst>
                                </p:cTn>
                              </p:par>
                              <p:par>
                                <p:cTn id="123" presetID="14" presetClass="entr" presetSubtype="10" fill="hold" grpId="0" nodeType="withEffect">
                                  <p:stCondLst>
                                    <p:cond delay="0"/>
                                  </p:stCondLst>
                                  <p:childTnLst>
                                    <p:set>
                                      <p:cBhvr>
                                        <p:cTn id="124" dur="1" fill="hold">
                                          <p:stCondLst>
                                            <p:cond delay="0"/>
                                          </p:stCondLst>
                                        </p:cTn>
                                        <p:tgtEl>
                                          <p:spTgt spid="30"/>
                                        </p:tgtEl>
                                        <p:attrNameLst>
                                          <p:attrName>style.visibility</p:attrName>
                                        </p:attrNameLst>
                                      </p:cBhvr>
                                      <p:to>
                                        <p:strVal val="visible"/>
                                      </p:to>
                                    </p:set>
                                    <p:animEffect transition="in" filter="randombar(horizontal)">
                                      <p:cBhvr>
                                        <p:cTn id="125" dur="500"/>
                                        <p:tgtEl>
                                          <p:spTgt spid="30"/>
                                        </p:tgtEl>
                                      </p:cBhvr>
                                    </p:animEffect>
                                  </p:childTnLst>
                                </p:cTn>
                              </p:par>
                              <p:par>
                                <p:cTn id="126" presetID="14" presetClass="entr" presetSubtype="10" fill="hold" grpId="0" nodeType="withEffect">
                                  <p:stCondLst>
                                    <p:cond delay="0"/>
                                  </p:stCondLst>
                                  <p:childTnLst>
                                    <p:set>
                                      <p:cBhvr>
                                        <p:cTn id="127" dur="1" fill="hold">
                                          <p:stCondLst>
                                            <p:cond delay="0"/>
                                          </p:stCondLst>
                                        </p:cTn>
                                        <p:tgtEl>
                                          <p:spTgt spid="31"/>
                                        </p:tgtEl>
                                        <p:attrNameLst>
                                          <p:attrName>style.visibility</p:attrName>
                                        </p:attrNameLst>
                                      </p:cBhvr>
                                      <p:to>
                                        <p:strVal val="visible"/>
                                      </p:to>
                                    </p:set>
                                    <p:animEffect transition="in" filter="randombar(horizontal)">
                                      <p:cBhvr>
                                        <p:cTn id="128" dur="500"/>
                                        <p:tgtEl>
                                          <p:spTgt spid="31"/>
                                        </p:tgtEl>
                                      </p:cBhvr>
                                    </p:animEffect>
                                  </p:childTnLst>
                                </p:cTn>
                              </p:par>
                              <p:par>
                                <p:cTn id="129" presetID="14" presetClass="entr" presetSubtype="10" fill="hold" grpId="0" nodeType="withEffect">
                                  <p:stCondLst>
                                    <p:cond delay="0"/>
                                  </p:stCondLst>
                                  <p:childTnLst>
                                    <p:set>
                                      <p:cBhvr>
                                        <p:cTn id="130" dur="1" fill="hold">
                                          <p:stCondLst>
                                            <p:cond delay="0"/>
                                          </p:stCondLst>
                                        </p:cTn>
                                        <p:tgtEl>
                                          <p:spTgt spid="32"/>
                                        </p:tgtEl>
                                        <p:attrNameLst>
                                          <p:attrName>style.visibility</p:attrName>
                                        </p:attrNameLst>
                                      </p:cBhvr>
                                      <p:to>
                                        <p:strVal val="visible"/>
                                      </p:to>
                                    </p:set>
                                    <p:animEffect transition="in" filter="randombar(horizontal)">
                                      <p:cBhvr>
                                        <p:cTn id="131" dur="500"/>
                                        <p:tgtEl>
                                          <p:spTgt spid="32"/>
                                        </p:tgtEl>
                                      </p:cBhvr>
                                    </p:animEffect>
                                  </p:childTnLst>
                                </p:cTn>
                              </p:par>
                              <p:par>
                                <p:cTn id="132" presetID="14" presetClass="entr" presetSubtype="10" fill="hold" grpId="0" nodeType="withEffect">
                                  <p:stCondLst>
                                    <p:cond delay="0"/>
                                  </p:stCondLst>
                                  <p:childTnLst>
                                    <p:set>
                                      <p:cBhvr>
                                        <p:cTn id="133" dur="1" fill="hold">
                                          <p:stCondLst>
                                            <p:cond delay="0"/>
                                          </p:stCondLst>
                                        </p:cTn>
                                        <p:tgtEl>
                                          <p:spTgt spid="33"/>
                                        </p:tgtEl>
                                        <p:attrNameLst>
                                          <p:attrName>style.visibility</p:attrName>
                                        </p:attrNameLst>
                                      </p:cBhvr>
                                      <p:to>
                                        <p:strVal val="visible"/>
                                      </p:to>
                                    </p:set>
                                    <p:animEffect transition="in" filter="randombar(horizontal)">
                                      <p:cBhvr>
                                        <p:cTn id="134" dur="500"/>
                                        <p:tgtEl>
                                          <p:spTgt spid="33"/>
                                        </p:tgtEl>
                                      </p:cBhvr>
                                    </p:animEffect>
                                  </p:childTnLst>
                                </p:cTn>
                              </p:par>
                            </p:childTnLst>
                          </p:cTn>
                        </p:par>
                      </p:childTnLst>
                    </p:cTn>
                  </p:par>
                  <p:par>
                    <p:cTn id="135" fill="hold">
                      <p:stCondLst>
                        <p:cond delay="indefinite"/>
                      </p:stCondLst>
                      <p:childTnLst>
                        <p:par>
                          <p:cTn id="136" fill="hold">
                            <p:stCondLst>
                              <p:cond delay="0"/>
                            </p:stCondLst>
                            <p:childTnLst>
                              <p:par>
                                <p:cTn id="137" presetID="1" presetClass="entr" presetSubtype="0" fill="hold" nodeType="clickEffect">
                                  <p:stCondLst>
                                    <p:cond delay="0"/>
                                  </p:stCondLst>
                                  <p:childTnLst>
                                    <p:set>
                                      <p:cBhvr>
                                        <p:cTn id="138" dur="1" fill="hold">
                                          <p:stCondLst>
                                            <p:cond delay="0"/>
                                          </p:stCondLst>
                                        </p:cTn>
                                        <p:tgtEl>
                                          <p:spTgt spid="36"/>
                                        </p:tgtEl>
                                        <p:attrNameLst>
                                          <p:attrName>style.visibility</p:attrName>
                                        </p:attrNameLst>
                                      </p:cBhvr>
                                      <p:to>
                                        <p:strVal val="visible"/>
                                      </p:to>
                                    </p:set>
                                  </p:childTnLst>
                                </p:cTn>
                              </p:par>
                              <p:par>
                                <p:cTn id="139" presetID="1" presetClass="entr" presetSubtype="0" fill="hold" grpId="0" nodeType="withEffect">
                                  <p:stCondLst>
                                    <p:cond delay="0"/>
                                  </p:stCondLst>
                                  <p:childTnLst>
                                    <p:set>
                                      <p:cBhvr>
                                        <p:cTn id="140" dur="1" fill="hold">
                                          <p:stCondLst>
                                            <p:cond delay="0"/>
                                          </p:stCondLst>
                                        </p:cTn>
                                        <p:tgtEl>
                                          <p:spTgt spid="37"/>
                                        </p:tgtEl>
                                        <p:attrNameLst>
                                          <p:attrName>style.visibility</p:attrName>
                                        </p:attrNameLst>
                                      </p:cBhvr>
                                      <p:to>
                                        <p:strVal val="visible"/>
                                      </p:to>
                                    </p:set>
                                  </p:childTnLst>
                                </p:cTn>
                              </p:par>
                            </p:childTnLst>
                          </p:cTn>
                        </p:par>
                      </p:childTnLst>
                    </p:cTn>
                  </p:par>
                  <p:par>
                    <p:cTn id="141" fill="hold">
                      <p:stCondLst>
                        <p:cond delay="indefinite"/>
                      </p:stCondLst>
                      <p:childTnLst>
                        <p:par>
                          <p:cTn id="142" fill="hold">
                            <p:stCondLst>
                              <p:cond delay="0"/>
                            </p:stCondLst>
                            <p:childTnLst>
                              <p:par>
                                <p:cTn id="143" presetID="1" presetClass="entr" presetSubtype="0" fill="hold" nodeType="clickEffect">
                                  <p:stCondLst>
                                    <p:cond delay="0"/>
                                  </p:stCondLst>
                                  <p:childTnLst>
                                    <p:set>
                                      <p:cBhvr>
                                        <p:cTn id="144" dur="1" fill="hold">
                                          <p:stCondLst>
                                            <p:cond delay="0"/>
                                          </p:stCondLst>
                                        </p:cTn>
                                        <p:tgtEl>
                                          <p:spTgt spid="38"/>
                                        </p:tgtEl>
                                        <p:attrNameLst>
                                          <p:attrName>style.visibility</p:attrName>
                                        </p:attrNameLst>
                                      </p:cBhvr>
                                      <p:to>
                                        <p:strVal val="visible"/>
                                      </p:to>
                                    </p:set>
                                  </p:childTnLst>
                                </p:cTn>
                              </p:par>
                              <p:par>
                                <p:cTn id="145" presetID="1" presetClass="entr" presetSubtype="0" fill="hold" grpId="0" nodeType="withEffect">
                                  <p:stCondLst>
                                    <p:cond delay="0"/>
                                  </p:stCondLst>
                                  <p:childTnLst>
                                    <p:set>
                                      <p:cBhvr>
                                        <p:cTn id="146" dur="1" fill="hold">
                                          <p:stCondLst>
                                            <p:cond delay="0"/>
                                          </p:stCondLst>
                                        </p:cTn>
                                        <p:tgtEl>
                                          <p:spTgt spid="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8" grpId="0"/>
      <p:bldP spid="8" grpId="1"/>
      <p:bldP spid="9" grpId="0"/>
      <p:bldP spid="9" grpId="1"/>
      <p:bldP spid="10" grpId="0"/>
      <p:bldP spid="10" grpId="1"/>
      <p:bldP spid="12" grpId="0"/>
      <p:bldP spid="12" grpId="1"/>
      <p:bldP spid="14" grpId="0" animBg="1"/>
      <p:bldP spid="14" grpId="1" animBg="1"/>
      <p:bldP spid="15" grpId="0"/>
      <p:bldP spid="15" grpId="1"/>
      <p:bldP spid="17" grpId="0"/>
      <p:bldP spid="17" grpId="1"/>
      <p:bldP spid="19" grpId="0"/>
      <p:bldP spid="19" grpId="1"/>
      <p:bldP spid="20" grpId="0" animBg="1"/>
      <p:bldP spid="20" grpId="1" animBg="1"/>
      <p:bldP spid="21" grpId="0" animBg="1"/>
      <p:bldP spid="21" grpId="1" animBg="1"/>
      <p:bldP spid="25" grpId="0"/>
      <p:bldP spid="25" grpId="1"/>
      <p:bldP spid="27" grpId="0"/>
      <p:bldP spid="27" grpId="1"/>
      <p:bldP spid="29" grpId="0"/>
      <p:bldP spid="30" grpId="0" animBg="1"/>
      <p:bldP spid="31" grpId="0"/>
      <p:bldP spid="32" grpId="0"/>
      <p:bldP spid="33" grpId="0"/>
      <p:bldP spid="34" grpId="0" animBg="1"/>
      <p:bldP spid="35" grpId="0" animBg="1"/>
      <p:bldP spid="37" grpId="0"/>
      <p:bldP spid="3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9E9951B-37E5-4CF2-B7B3-0C5FCF3DAAD4}"/>
              </a:ext>
            </a:extLst>
          </p:cNvPr>
          <p:cNvSpPr>
            <a:spLocks noGrp="1"/>
          </p:cNvSpPr>
          <p:nvPr>
            <p:ph type="title"/>
          </p:nvPr>
        </p:nvSpPr>
        <p:spPr/>
        <p:txBody>
          <a:bodyPr>
            <a:normAutofit fontScale="90000"/>
          </a:bodyPr>
          <a:lstStyle/>
          <a:p>
            <a:pPr marL="0" marR="0">
              <a:lnSpc>
                <a:spcPct val="115000"/>
              </a:lnSpc>
              <a:spcBef>
                <a:spcPts val="0"/>
              </a:spcBef>
              <a:spcAft>
                <a:spcPts val="1000"/>
              </a:spcAft>
            </a:pPr>
            <a:br>
              <a:rPr lang="en-US" sz="4400" b="1" dirty="0">
                <a:effectLst/>
                <a:latin typeface="Comic Sans MS" panose="030F0702030302020204" pitchFamily="66" charset="0"/>
                <a:ea typeface="Calibri" panose="020F0502020204030204" pitchFamily="34" charset="0"/>
                <a:cs typeface="Calibri" panose="020F0502020204030204" pitchFamily="34" charset="0"/>
              </a:rPr>
            </a:br>
            <a:r>
              <a:rPr lang="en-US" sz="4400" b="1" dirty="0">
                <a:effectLst/>
                <a:latin typeface="Comic Sans MS" panose="030F0702030302020204" pitchFamily="66" charset="0"/>
                <a:ea typeface="Calibri" panose="020F0502020204030204" pitchFamily="34" charset="0"/>
                <a:cs typeface="Calibri" panose="020F0502020204030204" pitchFamily="34" charset="0"/>
              </a:rPr>
              <a:t>Shooting for Sentence Fragment Practice</a:t>
            </a:r>
            <a:br>
              <a:rPr lang="en-US" sz="44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4" name="TextBox 3">
            <a:extLst>
              <a:ext uri="{FF2B5EF4-FFF2-40B4-BE49-F238E27FC236}">
                <a16:creationId xmlns:a16="http://schemas.microsoft.com/office/drawing/2014/main" id="{7A944952-9084-4C84-A6D6-1CBB3B79FCD3}"/>
              </a:ext>
            </a:extLst>
          </p:cNvPr>
          <p:cNvSpPr txBox="1"/>
          <p:nvPr/>
        </p:nvSpPr>
        <p:spPr>
          <a:xfrm>
            <a:off x="383061" y="1945141"/>
            <a:ext cx="8229600" cy="1938992"/>
          </a:xfrm>
          <a:prstGeom prst="rect">
            <a:avLst/>
          </a:prstGeom>
          <a:noFill/>
        </p:spPr>
        <p:txBody>
          <a:bodyPr wrap="square">
            <a:spAutoFit/>
          </a:bodyPr>
          <a:lstStyle/>
          <a:p>
            <a:r>
              <a:rPr kumimoji="0" lang="en-US" sz="6000" b="0" i="0" u="none" strike="noStrike" kern="1200" cap="none" spc="0" normalizeH="0" baseline="0" noProof="0" dirty="0">
                <a:ln>
                  <a:noFill/>
                </a:ln>
                <a:solidFill>
                  <a:prstClr val="black"/>
                </a:solidFill>
                <a:effectLst/>
                <a:uLnTx/>
                <a:uFillTx/>
                <a:latin typeface="Comic Sans MS" panose="030F0702030302020204" pitchFamily="66" charset="0"/>
                <a:ea typeface="Calibri" panose="020F0502020204030204" pitchFamily="34" charset="0"/>
                <a:cs typeface="Calibri" panose="020F0502020204030204" pitchFamily="34" charset="0"/>
              </a:rPr>
              <a:t>We can eat pizza for lunch. </a:t>
            </a:r>
            <a:endParaRPr lang="en-US" sz="6000" dirty="0"/>
          </a:p>
        </p:txBody>
      </p:sp>
      <p:pic>
        <p:nvPicPr>
          <p:cNvPr id="8" name="Graphic 7" descr="Grinning face with solid fill with solid fill">
            <a:extLst>
              <a:ext uri="{FF2B5EF4-FFF2-40B4-BE49-F238E27FC236}">
                <a16:creationId xmlns:a16="http://schemas.microsoft.com/office/drawing/2014/main" id="{FAA5D97A-D007-4AA1-A63F-1DA3DD4785C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412259" y="3259394"/>
            <a:ext cx="3323968" cy="3323968"/>
          </a:xfrm>
          <a:prstGeom prst="rect">
            <a:avLst/>
          </a:prstGeom>
        </p:spPr>
      </p:pic>
      <p:sp>
        <p:nvSpPr>
          <p:cNvPr id="9" name="TextBox 8">
            <a:extLst>
              <a:ext uri="{FF2B5EF4-FFF2-40B4-BE49-F238E27FC236}">
                <a16:creationId xmlns:a16="http://schemas.microsoft.com/office/drawing/2014/main" id="{2ECB3F63-3ABB-4E6E-AF85-AB59E2CF0F95}"/>
              </a:ext>
            </a:extLst>
          </p:cNvPr>
          <p:cNvSpPr txBox="1"/>
          <p:nvPr/>
        </p:nvSpPr>
        <p:spPr>
          <a:xfrm>
            <a:off x="894707" y="2114438"/>
            <a:ext cx="8229600" cy="1015663"/>
          </a:xfrm>
          <a:prstGeom prst="rect">
            <a:avLst/>
          </a:prstGeom>
          <a:noFill/>
        </p:spPr>
        <p:txBody>
          <a:bodyPr wrap="square">
            <a:spAutoFit/>
          </a:bodyPr>
          <a:lstStyle/>
          <a:p>
            <a:r>
              <a:rPr lang="en-US" sz="6000" dirty="0">
                <a:latin typeface="Comic Sans MS" panose="030F0702030302020204" pitchFamily="66" charset="0"/>
                <a:ea typeface="Calibri" panose="020F0502020204030204" pitchFamily="34" charset="0"/>
                <a:cs typeface="Calibri" panose="020F0502020204030204" pitchFamily="34" charset="0"/>
              </a:rPr>
              <a:t>Loves to eat apples. </a:t>
            </a:r>
            <a:endParaRPr lang="en-US" sz="6000" dirty="0"/>
          </a:p>
        </p:txBody>
      </p:sp>
      <p:pic>
        <p:nvPicPr>
          <p:cNvPr id="10" name="Graphic 9" descr="Sad face with solid fill with solid fill">
            <a:extLst>
              <a:ext uri="{FF2B5EF4-FFF2-40B4-BE49-F238E27FC236}">
                <a16:creationId xmlns:a16="http://schemas.microsoft.com/office/drawing/2014/main" id="{6E7556E6-04B1-4789-A176-ACE59609973F}"/>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5356958" y="3301934"/>
            <a:ext cx="3323968" cy="3323968"/>
          </a:xfrm>
          <a:prstGeom prst="rect">
            <a:avLst/>
          </a:prstGeom>
        </p:spPr>
      </p:pic>
      <p:sp>
        <p:nvSpPr>
          <p:cNvPr id="11" name="TextBox 10">
            <a:extLst>
              <a:ext uri="{FF2B5EF4-FFF2-40B4-BE49-F238E27FC236}">
                <a16:creationId xmlns:a16="http://schemas.microsoft.com/office/drawing/2014/main" id="{1B889A79-E04D-4399-A689-1A42AA53E1CE}"/>
              </a:ext>
            </a:extLst>
          </p:cNvPr>
          <p:cNvSpPr txBox="1"/>
          <p:nvPr/>
        </p:nvSpPr>
        <p:spPr>
          <a:xfrm>
            <a:off x="1118439" y="2018199"/>
            <a:ext cx="8229600" cy="1938992"/>
          </a:xfrm>
          <a:prstGeom prst="rect">
            <a:avLst/>
          </a:prstGeom>
          <a:noFill/>
        </p:spPr>
        <p:txBody>
          <a:bodyPr wrap="square">
            <a:spAutoFit/>
          </a:bodyPr>
          <a:lstStyle/>
          <a:p>
            <a:r>
              <a:rPr lang="en-US" sz="6000" dirty="0">
                <a:latin typeface="Comic Sans MS" panose="030F0702030302020204" pitchFamily="66" charset="0"/>
                <a:ea typeface="Calibri" panose="020F0502020204030204" pitchFamily="34" charset="0"/>
                <a:cs typeface="Calibri" panose="020F0502020204030204" pitchFamily="34" charset="0"/>
              </a:rPr>
              <a:t>Tom had a bag of chips. </a:t>
            </a:r>
            <a:endParaRPr lang="en-US" sz="6000" dirty="0"/>
          </a:p>
        </p:txBody>
      </p:sp>
      <p:pic>
        <p:nvPicPr>
          <p:cNvPr id="12" name="Graphic 11" descr="Grinning face with solid fill with solid fill">
            <a:extLst>
              <a:ext uri="{FF2B5EF4-FFF2-40B4-BE49-F238E27FC236}">
                <a16:creationId xmlns:a16="http://schemas.microsoft.com/office/drawing/2014/main" id="{893AE7AC-E26A-4DCF-B9EB-0E81D03E460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62832" y="3339529"/>
            <a:ext cx="3323968" cy="3323968"/>
          </a:xfrm>
          <a:prstGeom prst="rect">
            <a:avLst/>
          </a:prstGeom>
        </p:spPr>
      </p:pic>
      <p:sp>
        <p:nvSpPr>
          <p:cNvPr id="13" name="TextBox 12">
            <a:extLst>
              <a:ext uri="{FF2B5EF4-FFF2-40B4-BE49-F238E27FC236}">
                <a16:creationId xmlns:a16="http://schemas.microsoft.com/office/drawing/2014/main" id="{7A11F42D-FA04-44E5-AED7-67E9F684602E}"/>
              </a:ext>
            </a:extLst>
          </p:cNvPr>
          <p:cNvSpPr txBox="1"/>
          <p:nvPr/>
        </p:nvSpPr>
        <p:spPr>
          <a:xfrm>
            <a:off x="1620742" y="2327373"/>
            <a:ext cx="8229600" cy="1015663"/>
          </a:xfrm>
          <a:prstGeom prst="rect">
            <a:avLst/>
          </a:prstGeom>
          <a:noFill/>
        </p:spPr>
        <p:txBody>
          <a:bodyPr wrap="square">
            <a:spAutoFit/>
          </a:bodyPr>
          <a:lstStyle/>
          <a:p>
            <a:r>
              <a:rPr lang="en-US" sz="6000" dirty="0">
                <a:latin typeface="Comic Sans MS" panose="030F0702030302020204" pitchFamily="66" charset="0"/>
                <a:ea typeface="Calibri" panose="020F0502020204030204" pitchFamily="34" charset="0"/>
                <a:cs typeface="Calibri" panose="020F0502020204030204" pitchFamily="34" charset="0"/>
              </a:rPr>
              <a:t>Eats the lunch. </a:t>
            </a:r>
            <a:endParaRPr lang="en-US" sz="6000" dirty="0"/>
          </a:p>
        </p:txBody>
      </p:sp>
      <p:pic>
        <p:nvPicPr>
          <p:cNvPr id="14" name="Graphic 13" descr="Sad face with solid fill with solid fill">
            <a:extLst>
              <a:ext uri="{FF2B5EF4-FFF2-40B4-BE49-F238E27FC236}">
                <a16:creationId xmlns:a16="http://schemas.microsoft.com/office/drawing/2014/main" id="{8B99FA63-7296-44CD-9865-2A101A639D96}"/>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5288693" y="3320732"/>
            <a:ext cx="3323968" cy="3323968"/>
          </a:xfrm>
          <a:prstGeom prst="rect">
            <a:avLst/>
          </a:prstGeom>
        </p:spPr>
      </p:pic>
      <p:sp>
        <p:nvSpPr>
          <p:cNvPr id="15" name="TextBox 14">
            <a:extLst>
              <a:ext uri="{FF2B5EF4-FFF2-40B4-BE49-F238E27FC236}">
                <a16:creationId xmlns:a16="http://schemas.microsoft.com/office/drawing/2014/main" id="{5F85A35D-ACB6-4D9E-965A-604BD76CB538}"/>
              </a:ext>
            </a:extLst>
          </p:cNvPr>
          <p:cNvSpPr txBox="1"/>
          <p:nvPr/>
        </p:nvSpPr>
        <p:spPr>
          <a:xfrm>
            <a:off x="750750" y="2276872"/>
            <a:ext cx="8229600" cy="1015663"/>
          </a:xfrm>
          <a:prstGeom prst="rect">
            <a:avLst/>
          </a:prstGeom>
          <a:noFill/>
        </p:spPr>
        <p:txBody>
          <a:bodyPr wrap="square">
            <a:spAutoFit/>
          </a:bodyPr>
          <a:lstStyle/>
          <a:p>
            <a:r>
              <a:rPr lang="en-US" sz="6000" dirty="0">
                <a:latin typeface="Comic Sans MS" panose="030F0702030302020204" pitchFamily="66" charset="0"/>
                <a:ea typeface="Calibri" panose="020F0502020204030204" pitchFamily="34" charset="0"/>
                <a:cs typeface="Calibri" panose="020F0502020204030204" pitchFamily="34" charset="0"/>
              </a:rPr>
              <a:t>The girl at school. </a:t>
            </a:r>
            <a:endParaRPr lang="en-US" sz="6000" dirty="0"/>
          </a:p>
        </p:txBody>
      </p:sp>
      <p:pic>
        <p:nvPicPr>
          <p:cNvPr id="16" name="Graphic 15" descr="Sad face with solid fill with solid fill">
            <a:extLst>
              <a:ext uri="{FF2B5EF4-FFF2-40B4-BE49-F238E27FC236}">
                <a16:creationId xmlns:a16="http://schemas.microsoft.com/office/drawing/2014/main" id="{5294C5DD-61D1-44AD-8350-5109C4B28C71}"/>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5233239" y="3301934"/>
            <a:ext cx="3323968" cy="3323968"/>
          </a:xfrm>
          <a:prstGeom prst="rect">
            <a:avLst/>
          </a:prstGeom>
        </p:spPr>
      </p:pic>
    </p:spTree>
    <p:extLst>
      <p:ext uri="{BB962C8B-B14F-4D97-AF65-F5344CB8AC3E}">
        <p14:creationId xmlns:p14="http://schemas.microsoft.com/office/powerpoint/2010/main" val="40651772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1" nodeType="clickEffect">
                                  <p:stCondLst>
                                    <p:cond delay="0"/>
                                  </p:stCondLst>
                                  <p:childTnLst>
                                    <p:set>
                                      <p:cBhvr>
                                        <p:cTn id="14" dur="1" fill="hold">
                                          <p:stCondLst>
                                            <p:cond delay="0"/>
                                          </p:stCondLst>
                                        </p:cTn>
                                        <p:tgtEl>
                                          <p:spTgt spid="4"/>
                                        </p:tgtEl>
                                        <p:attrNameLst>
                                          <p:attrName>style.visibility</p:attrName>
                                        </p:attrNameLst>
                                      </p:cBhvr>
                                      <p:to>
                                        <p:strVal val="hidden"/>
                                      </p:to>
                                    </p:set>
                                  </p:childTnLst>
                                </p:cTn>
                              </p:par>
                              <p:par>
                                <p:cTn id="15" presetID="1" presetClass="exit" presetSubtype="0" fill="hold" nodeType="withEffect">
                                  <p:stCondLst>
                                    <p:cond delay="0"/>
                                  </p:stCondLst>
                                  <p:childTnLst>
                                    <p:set>
                                      <p:cBhvr>
                                        <p:cTn id="16" dur="1" fill="hold">
                                          <p:stCondLst>
                                            <p:cond delay="0"/>
                                          </p:stCondLst>
                                        </p:cTn>
                                        <p:tgtEl>
                                          <p:spTgt spid="8"/>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xit" presetSubtype="0" fill="hold" grpId="1" nodeType="clickEffect">
                                  <p:stCondLst>
                                    <p:cond delay="0"/>
                                  </p:stCondLst>
                                  <p:childTnLst>
                                    <p:set>
                                      <p:cBhvr>
                                        <p:cTn id="28" dur="1" fill="hold">
                                          <p:stCondLst>
                                            <p:cond delay="0"/>
                                          </p:stCondLst>
                                        </p:cTn>
                                        <p:tgtEl>
                                          <p:spTgt spid="9"/>
                                        </p:tgtEl>
                                        <p:attrNameLst>
                                          <p:attrName>style.visibility</p:attrName>
                                        </p:attrNameLst>
                                      </p:cBhvr>
                                      <p:to>
                                        <p:strVal val="hidden"/>
                                      </p:to>
                                    </p:set>
                                  </p:childTnLst>
                                </p:cTn>
                              </p:par>
                              <p:par>
                                <p:cTn id="29" presetID="1" presetClass="exit" presetSubtype="0" fill="hold" nodeType="withEffect">
                                  <p:stCondLst>
                                    <p:cond delay="0"/>
                                  </p:stCondLst>
                                  <p:childTnLst>
                                    <p:set>
                                      <p:cBhvr>
                                        <p:cTn id="30" dur="1" fill="hold">
                                          <p:stCondLst>
                                            <p:cond delay="0"/>
                                          </p:stCondLst>
                                        </p:cTn>
                                        <p:tgtEl>
                                          <p:spTgt spid="10"/>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xit" presetSubtype="0" fill="hold" grpId="1" nodeType="clickEffect">
                                  <p:stCondLst>
                                    <p:cond delay="0"/>
                                  </p:stCondLst>
                                  <p:childTnLst>
                                    <p:set>
                                      <p:cBhvr>
                                        <p:cTn id="42" dur="1" fill="hold">
                                          <p:stCondLst>
                                            <p:cond delay="0"/>
                                          </p:stCondLst>
                                        </p:cTn>
                                        <p:tgtEl>
                                          <p:spTgt spid="11"/>
                                        </p:tgtEl>
                                        <p:attrNameLst>
                                          <p:attrName>style.visibility</p:attrName>
                                        </p:attrNameLst>
                                      </p:cBhvr>
                                      <p:to>
                                        <p:strVal val="hidden"/>
                                      </p:to>
                                    </p:set>
                                  </p:childTnLst>
                                </p:cTn>
                              </p:par>
                              <p:par>
                                <p:cTn id="43" presetID="1" presetClass="exit" presetSubtype="0" fill="hold" nodeType="withEffect">
                                  <p:stCondLst>
                                    <p:cond delay="0"/>
                                  </p:stCondLst>
                                  <p:childTnLst>
                                    <p:set>
                                      <p:cBhvr>
                                        <p:cTn id="44" dur="1" fill="hold">
                                          <p:stCondLst>
                                            <p:cond delay="0"/>
                                          </p:stCondLst>
                                        </p:cTn>
                                        <p:tgtEl>
                                          <p:spTgt spid="12"/>
                                        </p:tgtEl>
                                        <p:attrNameLst>
                                          <p:attrName>style.visibility</p:attrName>
                                        </p:attrNameLst>
                                      </p:cBhvr>
                                      <p:to>
                                        <p:strVal val="hidden"/>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13"/>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14"/>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xit" presetSubtype="0" fill="hold" grpId="1" nodeType="clickEffect">
                                  <p:stCondLst>
                                    <p:cond delay="0"/>
                                  </p:stCondLst>
                                  <p:childTnLst>
                                    <p:set>
                                      <p:cBhvr>
                                        <p:cTn id="56" dur="1" fill="hold">
                                          <p:stCondLst>
                                            <p:cond delay="0"/>
                                          </p:stCondLst>
                                        </p:cTn>
                                        <p:tgtEl>
                                          <p:spTgt spid="13"/>
                                        </p:tgtEl>
                                        <p:attrNameLst>
                                          <p:attrName>style.visibility</p:attrName>
                                        </p:attrNameLst>
                                      </p:cBhvr>
                                      <p:to>
                                        <p:strVal val="hidden"/>
                                      </p:to>
                                    </p:set>
                                  </p:childTnLst>
                                </p:cTn>
                              </p:par>
                              <p:par>
                                <p:cTn id="57" presetID="1" presetClass="exit" presetSubtype="0" fill="hold" nodeType="withEffect">
                                  <p:stCondLst>
                                    <p:cond delay="0"/>
                                  </p:stCondLst>
                                  <p:childTnLst>
                                    <p:set>
                                      <p:cBhvr>
                                        <p:cTn id="58" dur="1" fill="hold">
                                          <p:stCondLst>
                                            <p:cond delay="0"/>
                                          </p:stCondLst>
                                        </p:cTn>
                                        <p:tgtEl>
                                          <p:spTgt spid="14"/>
                                        </p:tgtEl>
                                        <p:attrNameLst>
                                          <p:attrName>style.visibility</p:attrName>
                                        </p:attrNameLst>
                                      </p:cBhvr>
                                      <p:to>
                                        <p:strVal val="hidden"/>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15"/>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9" grpId="0"/>
      <p:bldP spid="9" grpId="1"/>
      <p:bldP spid="11" grpId="0"/>
      <p:bldP spid="11" grpId="1"/>
      <p:bldP spid="13" grpId="0"/>
      <p:bldP spid="13" grpId="1"/>
      <p:bldP spid="1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9E9951B-37E5-4CF2-B7B3-0C5FCF3DAAD4}"/>
              </a:ext>
            </a:extLst>
          </p:cNvPr>
          <p:cNvSpPr>
            <a:spLocks noGrp="1"/>
          </p:cNvSpPr>
          <p:nvPr>
            <p:ph type="title"/>
          </p:nvPr>
        </p:nvSpPr>
        <p:spPr/>
        <p:txBody>
          <a:bodyPr>
            <a:normAutofit fontScale="90000"/>
          </a:bodyPr>
          <a:lstStyle/>
          <a:p>
            <a:pPr marL="0" marR="0">
              <a:lnSpc>
                <a:spcPct val="115000"/>
              </a:lnSpc>
              <a:spcBef>
                <a:spcPts val="0"/>
              </a:spcBef>
              <a:spcAft>
                <a:spcPts val="1000"/>
              </a:spcAft>
            </a:pPr>
            <a:r>
              <a:rPr lang="en-US" sz="4400" b="1" dirty="0">
                <a:effectLst/>
                <a:latin typeface="Comic Sans MS" panose="030F0702030302020204" pitchFamily="66" charset="0"/>
                <a:ea typeface="Calibri" panose="020F0502020204030204" pitchFamily="34" charset="0"/>
                <a:cs typeface="Calibri" panose="020F0502020204030204" pitchFamily="34" charset="0"/>
              </a:rPr>
              <a:t>Vocabulary Vault</a:t>
            </a:r>
            <a:br>
              <a:rPr lang="en-US" sz="44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4" name="TextBox 3">
            <a:extLst>
              <a:ext uri="{FF2B5EF4-FFF2-40B4-BE49-F238E27FC236}">
                <a16:creationId xmlns:a16="http://schemas.microsoft.com/office/drawing/2014/main" id="{5A5B4781-4892-4A89-80CC-D5FBCAC9E802}"/>
              </a:ext>
            </a:extLst>
          </p:cNvPr>
          <p:cNvSpPr txBox="1"/>
          <p:nvPr/>
        </p:nvSpPr>
        <p:spPr>
          <a:xfrm>
            <a:off x="346165" y="2443725"/>
            <a:ext cx="8451669" cy="1754326"/>
          </a:xfrm>
          <a:prstGeom prst="rect">
            <a:avLst/>
          </a:prstGeom>
          <a:noFill/>
        </p:spPr>
        <p:txBody>
          <a:bodyPr wrap="square">
            <a:spAutoFit/>
          </a:bodyPr>
          <a:lstStyle/>
          <a:p>
            <a:pPr algn="ctr"/>
            <a:r>
              <a:rPr lang="en-US" sz="5400" b="1" dirty="0">
                <a:effectLst/>
                <a:latin typeface="Comic Sans MS" panose="030F0702030302020204" pitchFamily="66" charset="0"/>
                <a:ea typeface="Calibri" panose="020F0502020204030204" pitchFamily="34" charset="0"/>
                <a:cs typeface="Calibri" panose="020F0502020204030204" pitchFamily="34" charset="0"/>
              </a:rPr>
              <a:t>competition</a:t>
            </a:r>
            <a:r>
              <a:rPr lang="en-US" sz="5400" dirty="0">
                <a:effectLst/>
                <a:latin typeface="Comic Sans MS" panose="030F0702030302020204" pitchFamily="66" charset="0"/>
                <a:ea typeface="Calibri" panose="020F0502020204030204" pitchFamily="34" charset="0"/>
                <a:cs typeface="Calibri" panose="020F0502020204030204" pitchFamily="34" charset="0"/>
              </a:rPr>
              <a:t> - a contest between rivals </a:t>
            </a:r>
            <a:endParaRPr lang="en-US" sz="5400" dirty="0"/>
          </a:p>
        </p:txBody>
      </p:sp>
      <p:sp>
        <p:nvSpPr>
          <p:cNvPr id="5" name="TextBox 4">
            <a:extLst>
              <a:ext uri="{FF2B5EF4-FFF2-40B4-BE49-F238E27FC236}">
                <a16:creationId xmlns:a16="http://schemas.microsoft.com/office/drawing/2014/main" id="{C400A73D-1D6C-4BEB-A61D-9B7AD113AB6A}"/>
              </a:ext>
            </a:extLst>
          </p:cNvPr>
          <p:cNvSpPr txBox="1"/>
          <p:nvPr/>
        </p:nvSpPr>
        <p:spPr>
          <a:xfrm>
            <a:off x="40247" y="2443725"/>
            <a:ext cx="8451669" cy="1754326"/>
          </a:xfrm>
          <a:prstGeom prst="rect">
            <a:avLst/>
          </a:prstGeom>
          <a:noFill/>
        </p:spPr>
        <p:txBody>
          <a:bodyPr wrap="square">
            <a:spAutoFit/>
          </a:bodyPr>
          <a:lstStyle/>
          <a:p>
            <a:pPr algn="ctr"/>
            <a:r>
              <a:rPr lang="en-US" sz="5400" b="1" dirty="0">
                <a:latin typeface="Comic Sans MS" panose="030F0702030302020204" pitchFamily="66" charset="0"/>
                <a:ea typeface="Calibri" panose="020F0502020204030204" pitchFamily="34" charset="0"/>
                <a:cs typeface="Calibri" panose="020F0502020204030204" pitchFamily="34" charset="0"/>
              </a:rPr>
              <a:t>certain</a:t>
            </a:r>
            <a:r>
              <a:rPr lang="en-US" sz="5400" dirty="0">
                <a:latin typeface="Comic Sans MS" panose="030F0702030302020204" pitchFamily="66" charset="0"/>
                <a:ea typeface="Calibri" panose="020F0502020204030204" pitchFamily="34" charset="0"/>
                <a:cs typeface="Calibri" panose="020F0502020204030204" pitchFamily="34" charset="0"/>
              </a:rPr>
              <a:t> - not to be doubted </a:t>
            </a:r>
            <a:endParaRPr lang="en-US" sz="5400" dirty="0"/>
          </a:p>
        </p:txBody>
      </p:sp>
      <p:sp>
        <p:nvSpPr>
          <p:cNvPr id="6" name="TextBox 5">
            <a:extLst>
              <a:ext uri="{FF2B5EF4-FFF2-40B4-BE49-F238E27FC236}">
                <a16:creationId xmlns:a16="http://schemas.microsoft.com/office/drawing/2014/main" id="{7431F958-EDE1-4295-8517-3B0C92F23AC2}"/>
              </a:ext>
            </a:extLst>
          </p:cNvPr>
          <p:cNvSpPr txBox="1"/>
          <p:nvPr/>
        </p:nvSpPr>
        <p:spPr>
          <a:xfrm>
            <a:off x="235131" y="2443725"/>
            <a:ext cx="8451669" cy="1754326"/>
          </a:xfrm>
          <a:prstGeom prst="rect">
            <a:avLst/>
          </a:prstGeom>
          <a:noFill/>
        </p:spPr>
        <p:txBody>
          <a:bodyPr wrap="square">
            <a:spAutoFit/>
          </a:bodyPr>
          <a:lstStyle/>
          <a:p>
            <a:pPr algn="ctr"/>
            <a:r>
              <a:rPr lang="en-US" sz="5400" b="1" dirty="0">
                <a:latin typeface="Comic Sans MS" panose="030F0702030302020204" pitchFamily="66" charset="0"/>
                <a:ea typeface="Calibri" panose="020F0502020204030204" pitchFamily="34" charset="0"/>
                <a:cs typeface="Calibri" panose="020F0502020204030204" pitchFamily="34" charset="0"/>
              </a:rPr>
              <a:t>podium</a:t>
            </a:r>
            <a:r>
              <a:rPr lang="en-US" sz="5400" dirty="0">
                <a:latin typeface="Comic Sans MS" panose="030F0702030302020204" pitchFamily="66" charset="0"/>
                <a:ea typeface="Calibri" panose="020F0502020204030204" pitchFamily="34" charset="0"/>
                <a:cs typeface="Calibri" panose="020F0502020204030204" pitchFamily="34" charset="0"/>
              </a:rPr>
              <a:t> - a raised platform </a:t>
            </a:r>
            <a:endParaRPr lang="en-US" sz="5400" dirty="0"/>
          </a:p>
        </p:txBody>
      </p:sp>
      <p:sp>
        <p:nvSpPr>
          <p:cNvPr id="7" name="TextBox 6">
            <a:extLst>
              <a:ext uri="{FF2B5EF4-FFF2-40B4-BE49-F238E27FC236}">
                <a16:creationId xmlns:a16="http://schemas.microsoft.com/office/drawing/2014/main" id="{FC20A519-9E1A-4A1D-B1B5-E64F0002B8C6}"/>
              </a:ext>
            </a:extLst>
          </p:cNvPr>
          <p:cNvSpPr txBox="1"/>
          <p:nvPr/>
        </p:nvSpPr>
        <p:spPr>
          <a:xfrm>
            <a:off x="463731" y="2859223"/>
            <a:ext cx="8451669" cy="923330"/>
          </a:xfrm>
          <a:prstGeom prst="rect">
            <a:avLst/>
          </a:prstGeom>
          <a:noFill/>
        </p:spPr>
        <p:txBody>
          <a:bodyPr wrap="square">
            <a:spAutoFit/>
          </a:bodyPr>
          <a:lstStyle/>
          <a:p>
            <a:pPr algn="ctr"/>
            <a:r>
              <a:rPr lang="en-US" sz="5400" b="1" dirty="0">
                <a:latin typeface="Comic Sans MS" panose="030F0702030302020204" pitchFamily="66" charset="0"/>
                <a:ea typeface="Calibri" panose="020F0502020204030204" pitchFamily="34" charset="0"/>
                <a:cs typeface="Calibri" panose="020F0502020204030204" pitchFamily="34" charset="0"/>
              </a:rPr>
              <a:t>grace</a:t>
            </a:r>
            <a:r>
              <a:rPr lang="en-US" sz="5400" dirty="0">
                <a:latin typeface="Comic Sans MS" panose="030F0702030302020204" pitchFamily="66" charset="0"/>
                <a:ea typeface="Calibri" panose="020F0502020204030204" pitchFamily="34" charset="0"/>
                <a:cs typeface="Calibri" panose="020F0502020204030204" pitchFamily="34" charset="0"/>
              </a:rPr>
              <a:t> - </a:t>
            </a:r>
            <a:r>
              <a:rPr lang="en-US" sz="5400" dirty="0">
                <a:latin typeface="Comic Sans MS" panose="030F0702030302020204" pitchFamily="66" charset="0"/>
                <a:ea typeface="Calibri" panose="020F0502020204030204" pitchFamily="34" charset="0"/>
                <a:cs typeface="Times New Roman" panose="02020603050405020304" pitchFamily="18" charset="0"/>
              </a:rPr>
              <a:t>ease of movement</a:t>
            </a:r>
            <a:r>
              <a:rPr lang="en-US" sz="5400" dirty="0">
                <a:latin typeface="Calibri" panose="020F0502020204030204" pitchFamily="34" charset="0"/>
                <a:ea typeface="Calibri" panose="020F0502020204030204" pitchFamily="34" charset="0"/>
                <a:cs typeface="Times New Roman" panose="02020603050405020304" pitchFamily="18" charset="0"/>
              </a:rPr>
              <a:t> </a:t>
            </a:r>
            <a:endParaRPr lang="en-US" sz="5400" dirty="0"/>
          </a:p>
        </p:txBody>
      </p:sp>
      <p:sp>
        <p:nvSpPr>
          <p:cNvPr id="8" name="TextBox 7">
            <a:extLst>
              <a:ext uri="{FF2B5EF4-FFF2-40B4-BE49-F238E27FC236}">
                <a16:creationId xmlns:a16="http://schemas.microsoft.com/office/drawing/2014/main" id="{004AFF03-9245-413E-935C-68543E8FD5D6}"/>
              </a:ext>
            </a:extLst>
          </p:cNvPr>
          <p:cNvSpPr txBox="1"/>
          <p:nvPr/>
        </p:nvSpPr>
        <p:spPr>
          <a:xfrm>
            <a:off x="312449" y="2028119"/>
            <a:ext cx="8451669" cy="2585323"/>
          </a:xfrm>
          <a:prstGeom prst="rect">
            <a:avLst/>
          </a:prstGeom>
          <a:noFill/>
        </p:spPr>
        <p:txBody>
          <a:bodyPr wrap="square">
            <a:spAutoFit/>
          </a:bodyPr>
          <a:lstStyle/>
          <a:p>
            <a:pPr algn="ctr"/>
            <a:r>
              <a:rPr lang="en-US" sz="5400" b="1" dirty="0">
                <a:latin typeface="Comic Sans MS" panose="030F0702030302020204" pitchFamily="66" charset="0"/>
                <a:ea typeface="Calibri" panose="020F0502020204030204" pitchFamily="34" charset="0"/>
                <a:cs typeface="Calibri" panose="020F0502020204030204" pitchFamily="34" charset="0"/>
              </a:rPr>
              <a:t>ambition</a:t>
            </a:r>
            <a:r>
              <a:rPr lang="en-US" sz="5400" dirty="0">
                <a:latin typeface="Comic Sans MS" panose="030F0702030302020204" pitchFamily="66" charset="0"/>
                <a:ea typeface="Calibri" panose="020F0502020204030204" pitchFamily="34" charset="0"/>
                <a:cs typeface="Calibri" panose="020F0502020204030204" pitchFamily="34" charset="0"/>
              </a:rPr>
              <a:t> - an eager desire for social standing, fame, or power</a:t>
            </a:r>
            <a:endParaRPr lang="en-US" sz="5400" dirty="0"/>
          </a:p>
        </p:txBody>
      </p:sp>
      <p:sp>
        <p:nvSpPr>
          <p:cNvPr id="9" name="TextBox 8">
            <a:extLst>
              <a:ext uri="{FF2B5EF4-FFF2-40B4-BE49-F238E27FC236}">
                <a16:creationId xmlns:a16="http://schemas.microsoft.com/office/drawing/2014/main" id="{163FA299-E9D1-4C12-8F69-2C7862C06F1E}"/>
              </a:ext>
            </a:extLst>
          </p:cNvPr>
          <p:cNvSpPr txBox="1"/>
          <p:nvPr/>
        </p:nvSpPr>
        <p:spPr>
          <a:xfrm>
            <a:off x="497447" y="2443618"/>
            <a:ext cx="8451669" cy="1754326"/>
          </a:xfrm>
          <a:prstGeom prst="rect">
            <a:avLst/>
          </a:prstGeom>
          <a:noFill/>
        </p:spPr>
        <p:txBody>
          <a:bodyPr wrap="square">
            <a:spAutoFit/>
          </a:bodyPr>
          <a:lstStyle/>
          <a:p>
            <a:pPr algn="ctr"/>
            <a:r>
              <a:rPr lang="en-US" sz="5400" b="1" dirty="0">
                <a:latin typeface="Comic Sans MS" panose="030F0702030302020204" pitchFamily="66" charset="0"/>
                <a:ea typeface="Calibri" panose="020F0502020204030204" pitchFamily="34" charset="0"/>
                <a:cs typeface="Calibri" panose="020F0502020204030204" pitchFamily="34" charset="0"/>
              </a:rPr>
              <a:t>triumph</a:t>
            </a:r>
            <a:r>
              <a:rPr lang="en-US" sz="5400" dirty="0">
                <a:latin typeface="Comic Sans MS" panose="030F0702030302020204" pitchFamily="66" charset="0"/>
                <a:ea typeface="Calibri" panose="020F0502020204030204" pitchFamily="34" charset="0"/>
                <a:cs typeface="Calibri" panose="020F0502020204030204" pitchFamily="34" charset="0"/>
              </a:rPr>
              <a:t> - to gain victory or win </a:t>
            </a:r>
            <a:endParaRPr lang="en-US" sz="5400" dirty="0"/>
          </a:p>
        </p:txBody>
      </p:sp>
    </p:spTree>
    <p:extLst>
      <p:ext uri="{BB962C8B-B14F-4D97-AF65-F5344CB8AC3E}">
        <p14:creationId xmlns:p14="http://schemas.microsoft.com/office/powerpoint/2010/main" val="3224304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xit" presetSubtype="4" fill="hold" grpId="1" nodeType="clickEffect">
                                  <p:stCondLst>
                                    <p:cond delay="0"/>
                                  </p:stCondLst>
                                  <p:childTnLst>
                                    <p:anim calcmode="lin" valueType="num">
                                      <p:cBhvr additive="base">
                                        <p:cTn id="12" dur="500"/>
                                        <p:tgtEl>
                                          <p:spTgt spid="4"/>
                                        </p:tgtEl>
                                        <p:attrNameLst>
                                          <p:attrName>ppt_x</p:attrName>
                                        </p:attrNameLst>
                                      </p:cBhvr>
                                      <p:tavLst>
                                        <p:tav tm="0">
                                          <p:val>
                                            <p:strVal val="ppt_x"/>
                                          </p:val>
                                        </p:tav>
                                        <p:tav tm="100000">
                                          <p:val>
                                            <p:strVal val="ppt_x"/>
                                          </p:val>
                                        </p:tav>
                                      </p:tavLst>
                                    </p:anim>
                                    <p:anim calcmode="lin" valueType="num">
                                      <p:cBhvr additive="base">
                                        <p:cTn id="13" dur="500"/>
                                        <p:tgtEl>
                                          <p:spTgt spid="4"/>
                                        </p:tgtEl>
                                        <p:attrNameLst>
                                          <p:attrName>ppt_y</p:attrName>
                                        </p:attrNameLst>
                                      </p:cBhvr>
                                      <p:tavLst>
                                        <p:tav tm="0">
                                          <p:val>
                                            <p:strVal val="ppt_y"/>
                                          </p:val>
                                        </p:tav>
                                        <p:tav tm="100000">
                                          <p:val>
                                            <p:strVal val="1+ppt_h/2"/>
                                          </p:val>
                                        </p:tav>
                                      </p:tavLst>
                                    </p:anim>
                                    <p:set>
                                      <p:cBhvr>
                                        <p:cTn id="14" dur="1" fill="hold">
                                          <p:stCondLst>
                                            <p:cond delay="499"/>
                                          </p:stCondLst>
                                        </p:cTn>
                                        <p:tgtEl>
                                          <p:spTgt spid="4"/>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xit" presetSubtype="4" fill="hold" grpId="1" nodeType="clickEffect">
                                  <p:stCondLst>
                                    <p:cond delay="0"/>
                                  </p:stCondLst>
                                  <p:childTnLst>
                                    <p:anim calcmode="lin" valueType="num">
                                      <p:cBhvr additive="base">
                                        <p:cTn id="24" dur="500"/>
                                        <p:tgtEl>
                                          <p:spTgt spid="5"/>
                                        </p:tgtEl>
                                        <p:attrNameLst>
                                          <p:attrName>ppt_x</p:attrName>
                                        </p:attrNameLst>
                                      </p:cBhvr>
                                      <p:tavLst>
                                        <p:tav tm="0">
                                          <p:val>
                                            <p:strVal val="ppt_x"/>
                                          </p:val>
                                        </p:tav>
                                        <p:tav tm="100000">
                                          <p:val>
                                            <p:strVal val="ppt_x"/>
                                          </p:val>
                                        </p:tav>
                                      </p:tavLst>
                                    </p:anim>
                                    <p:anim calcmode="lin" valueType="num">
                                      <p:cBhvr additive="base">
                                        <p:cTn id="25" dur="500"/>
                                        <p:tgtEl>
                                          <p:spTgt spid="5"/>
                                        </p:tgtEl>
                                        <p:attrNameLst>
                                          <p:attrName>ppt_y</p:attrName>
                                        </p:attrNameLst>
                                      </p:cBhvr>
                                      <p:tavLst>
                                        <p:tav tm="0">
                                          <p:val>
                                            <p:strVal val="ppt_y"/>
                                          </p:val>
                                        </p:tav>
                                        <p:tav tm="100000">
                                          <p:val>
                                            <p:strVal val="1+ppt_h/2"/>
                                          </p:val>
                                        </p:tav>
                                      </p:tavLst>
                                    </p:anim>
                                    <p:set>
                                      <p:cBhvr>
                                        <p:cTn id="26" dur="1" fill="hold">
                                          <p:stCondLst>
                                            <p:cond delay="499"/>
                                          </p:stCondLst>
                                        </p:cTn>
                                        <p:tgtEl>
                                          <p:spTgt spid="5"/>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xit" presetSubtype="4" fill="hold" grpId="1" nodeType="clickEffect">
                                  <p:stCondLst>
                                    <p:cond delay="0"/>
                                  </p:stCondLst>
                                  <p:childTnLst>
                                    <p:anim calcmode="lin" valueType="num">
                                      <p:cBhvr additive="base">
                                        <p:cTn id="36" dur="500"/>
                                        <p:tgtEl>
                                          <p:spTgt spid="6"/>
                                        </p:tgtEl>
                                        <p:attrNameLst>
                                          <p:attrName>ppt_x</p:attrName>
                                        </p:attrNameLst>
                                      </p:cBhvr>
                                      <p:tavLst>
                                        <p:tav tm="0">
                                          <p:val>
                                            <p:strVal val="ppt_x"/>
                                          </p:val>
                                        </p:tav>
                                        <p:tav tm="100000">
                                          <p:val>
                                            <p:strVal val="ppt_x"/>
                                          </p:val>
                                        </p:tav>
                                      </p:tavLst>
                                    </p:anim>
                                    <p:anim calcmode="lin" valueType="num">
                                      <p:cBhvr additive="base">
                                        <p:cTn id="37" dur="500"/>
                                        <p:tgtEl>
                                          <p:spTgt spid="6"/>
                                        </p:tgtEl>
                                        <p:attrNameLst>
                                          <p:attrName>ppt_y</p:attrName>
                                        </p:attrNameLst>
                                      </p:cBhvr>
                                      <p:tavLst>
                                        <p:tav tm="0">
                                          <p:val>
                                            <p:strVal val="ppt_y"/>
                                          </p:val>
                                        </p:tav>
                                        <p:tav tm="100000">
                                          <p:val>
                                            <p:strVal val="1+ppt_h/2"/>
                                          </p:val>
                                        </p:tav>
                                      </p:tavLst>
                                    </p:anim>
                                    <p:set>
                                      <p:cBhvr>
                                        <p:cTn id="38" dur="1" fill="hold">
                                          <p:stCondLst>
                                            <p:cond delay="499"/>
                                          </p:stCondLst>
                                        </p:cTn>
                                        <p:tgtEl>
                                          <p:spTgt spid="6"/>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7"/>
                                        </p:tgtEl>
                                        <p:attrNameLst>
                                          <p:attrName>style.visibility</p:attrName>
                                        </p:attrNameLst>
                                      </p:cBhvr>
                                      <p:to>
                                        <p:strVal val="visible"/>
                                      </p:to>
                                    </p:set>
                                    <p:anim calcmode="lin" valueType="num">
                                      <p:cBhvr additive="base">
                                        <p:cTn id="43" dur="500" fill="hold"/>
                                        <p:tgtEl>
                                          <p:spTgt spid="7"/>
                                        </p:tgtEl>
                                        <p:attrNameLst>
                                          <p:attrName>ppt_x</p:attrName>
                                        </p:attrNameLst>
                                      </p:cBhvr>
                                      <p:tavLst>
                                        <p:tav tm="0">
                                          <p:val>
                                            <p:strVal val="#ppt_x"/>
                                          </p:val>
                                        </p:tav>
                                        <p:tav tm="100000">
                                          <p:val>
                                            <p:strVal val="#ppt_x"/>
                                          </p:val>
                                        </p:tav>
                                      </p:tavLst>
                                    </p:anim>
                                    <p:anim calcmode="lin" valueType="num">
                                      <p:cBhvr additive="base">
                                        <p:cTn id="4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xit" presetSubtype="4" fill="hold" grpId="1" nodeType="clickEffect">
                                  <p:stCondLst>
                                    <p:cond delay="0"/>
                                  </p:stCondLst>
                                  <p:childTnLst>
                                    <p:anim calcmode="lin" valueType="num">
                                      <p:cBhvr additive="base">
                                        <p:cTn id="48" dur="500"/>
                                        <p:tgtEl>
                                          <p:spTgt spid="7"/>
                                        </p:tgtEl>
                                        <p:attrNameLst>
                                          <p:attrName>ppt_x</p:attrName>
                                        </p:attrNameLst>
                                      </p:cBhvr>
                                      <p:tavLst>
                                        <p:tav tm="0">
                                          <p:val>
                                            <p:strVal val="ppt_x"/>
                                          </p:val>
                                        </p:tav>
                                        <p:tav tm="100000">
                                          <p:val>
                                            <p:strVal val="ppt_x"/>
                                          </p:val>
                                        </p:tav>
                                      </p:tavLst>
                                    </p:anim>
                                    <p:anim calcmode="lin" valueType="num">
                                      <p:cBhvr additive="base">
                                        <p:cTn id="49" dur="500"/>
                                        <p:tgtEl>
                                          <p:spTgt spid="7"/>
                                        </p:tgtEl>
                                        <p:attrNameLst>
                                          <p:attrName>ppt_y</p:attrName>
                                        </p:attrNameLst>
                                      </p:cBhvr>
                                      <p:tavLst>
                                        <p:tav tm="0">
                                          <p:val>
                                            <p:strVal val="ppt_y"/>
                                          </p:val>
                                        </p:tav>
                                        <p:tav tm="100000">
                                          <p:val>
                                            <p:strVal val="1+ppt_h/2"/>
                                          </p:val>
                                        </p:tav>
                                      </p:tavLst>
                                    </p:anim>
                                    <p:set>
                                      <p:cBhvr>
                                        <p:cTn id="50" dur="1" fill="hold">
                                          <p:stCondLst>
                                            <p:cond delay="499"/>
                                          </p:stCondLst>
                                        </p:cTn>
                                        <p:tgtEl>
                                          <p:spTgt spid="7"/>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8"/>
                                        </p:tgtEl>
                                        <p:attrNameLst>
                                          <p:attrName>style.visibility</p:attrName>
                                        </p:attrNameLst>
                                      </p:cBhvr>
                                      <p:to>
                                        <p:strVal val="visible"/>
                                      </p:to>
                                    </p:set>
                                    <p:anim calcmode="lin" valueType="num">
                                      <p:cBhvr additive="base">
                                        <p:cTn id="55" dur="500" fill="hold"/>
                                        <p:tgtEl>
                                          <p:spTgt spid="8"/>
                                        </p:tgtEl>
                                        <p:attrNameLst>
                                          <p:attrName>ppt_x</p:attrName>
                                        </p:attrNameLst>
                                      </p:cBhvr>
                                      <p:tavLst>
                                        <p:tav tm="0">
                                          <p:val>
                                            <p:strVal val="#ppt_x"/>
                                          </p:val>
                                        </p:tav>
                                        <p:tav tm="100000">
                                          <p:val>
                                            <p:strVal val="#ppt_x"/>
                                          </p:val>
                                        </p:tav>
                                      </p:tavLst>
                                    </p:anim>
                                    <p:anim calcmode="lin" valueType="num">
                                      <p:cBhvr additive="base">
                                        <p:cTn id="5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xit" presetSubtype="4" fill="hold" grpId="1" nodeType="clickEffect">
                                  <p:stCondLst>
                                    <p:cond delay="0"/>
                                  </p:stCondLst>
                                  <p:childTnLst>
                                    <p:anim calcmode="lin" valueType="num">
                                      <p:cBhvr additive="base">
                                        <p:cTn id="60" dur="500"/>
                                        <p:tgtEl>
                                          <p:spTgt spid="8"/>
                                        </p:tgtEl>
                                        <p:attrNameLst>
                                          <p:attrName>ppt_x</p:attrName>
                                        </p:attrNameLst>
                                      </p:cBhvr>
                                      <p:tavLst>
                                        <p:tav tm="0">
                                          <p:val>
                                            <p:strVal val="ppt_x"/>
                                          </p:val>
                                        </p:tav>
                                        <p:tav tm="100000">
                                          <p:val>
                                            <p:strVal val="ppt_x"/>
                                          </p:val>
                                        </p:tav>
                                      </p:tavLst>
                                    </p:anim>
                                    <p:anim calcmode="lin" valueType="num">
                                      <p:cBhvr additive="base">
                                        <p:cTn id="61" dur="500"/>
                                        <p:tgtEl>
                                          <p:spTgt spid="8"/>
                                        </p:tgtEl>
                                        <p:attrNameLst>
                                          <p:attrName>ppt_y</p:attrName>
                                        </p:attrNameLst>
                                      </p:cBhvr>
                                      <p:tavLst>
                                        <p:tav tm="0">
                                          <p:val>
                                            <p:strVal val="ppt_y"/>
                                          </p:val>
                                        </p:tav>
                                        <p:tav tm="100000">
                                          <p:val>
                                            <p:strVal val="1+ppt_h/2"/>
                                          </p:val>
                                        </p:tav>
                                      </p:tavLst>
                                    </p:anim>
                                    <p:set>
                                      <p:cBhvr>
                                        <p:cTn id="62" dur="1" fill="hold">
                                          <p:stCondLst>
                                            <p:cond delay="499"/>
                                          </p:stCondLst>
                                        </p:cTn>
                                        <p:tgtEl>
                                          <p:spTgt spid="8"/>
                                        </p:tgtEl>
                                        <p:attrNameLst>
                                          <p:attrName>style.visibility</p:attrName>
                                        </p:attrNameLst>
                                      </p:cBhvr>
                                      <p:to>
                                        <p:strVal val="hidden"/>
                                      </p:to>
                                    </p:set>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9"/>
                                        </p:tgtEl>
                                        <p:attrNameLst>
                                          <p:attrName>style.visibility</p:attrName>
                                        </p:attrNameLst>
                                      </p:cBhvr>
                                      <p:to>
                                        <p:strVal val="visible"/>
                                      </p:to>
                                    </p:set>
                                    <p:anim calcmode="lin" valueType="num">
                                      <p:cBhvr additive="base">
                                        <p:cTn id="67" dur="500" fill="hold"/>
                                        <p:tgtEl>
                                          <p:spTgt spid="9"/>
                                        </p:tgtEl>
                                        <p:attrNameLst>
                                          <p:attrName>ppt_x</p:attrName>
                                        </p:attrNameLst>
                                      </p:cBhvr>
                                      <p:tavLst>
                                        <p:tav tm="0">
                                          <p:val>
                                            <p:strVal val="#ppt_x"/>
                                          </p:val>
                                        </p:tav>
                                        <p:tav tm="100000">
                                          <p:val>
                                            <p:strVal val="#ppt_x"/>
                                          </p:val>
                                        </p:tav>
                                      </p:tavLst>
                                    </p:anim>
                                    <p:anim calcmode="lin" valueType="num">
                                      <p:cBhvr additive="base">
                                        <p:cTn id="6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5" grpId="0"/>
      <p:bldP spid="5" grpId="1"/>
      <p:bldP spid="6" grpId="0"/>
      <p:bldP spid="6" grpId="1"/>
      <p:bldP spid="7" grpId="0"/>
      <p:bldP spid="7" grpId="1"/>
      <p:bldP spid="8" grpId="0"/>
      <p:bldP spid="8" grpId="1"/>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9E9951B-37E5-4CF2-B7B3-0C5FCF3DAAD4}"/>
              </a:ext>
            </a:extLst>
          </p:cNvPr>
          <p:cNvSpPr>
            <a:spLocks noGrp="1"/>
          </p:cNvSpPr>
          <p:nvPr>
            <p:ph type="title"/>
          </p:nvPr>
        </p:nvSpPr>
        <p:spPr/>
        <p:txBody>
          <a:bodyPr>
            <a:normAutofit fontScale="90000"/>
          </a:bodyPr>
          <a:lstStyle/>
          <a:p>
            <a:pPr marL="0" marR="0">
              <a:lnSpc>
                <a:spcPct val="115000"/>
              </a:lnSpc>
              <a:spcBef>
                <a:spcPts val="0"/>
              </a:spcBef>
              <a:spcAft>
                <a:spcPts val="1000"/>
              </a:spcAft>
            </a:pPr>
            <a:r>
              <a:rPr lang="en-US" sz="4400" b="1" dirty="0">
                <a:effectLst/>
                <a:latin typeface="Comic Sans MS" panose="030F0702030302020204" pitchFamily="66" charset="0"/>
                <a:ea typeface="Calibri" panose="020F0502020204030204" pitchFamily="34" charset="0"/>
                <a:cs typeface="Calibri" panose="020F0502020204030204" pitchFamily="34" charset="0"/>
              </a:rPr>
              <a:t>Gold Medal Vocabulary Practice</a:t>
            </a:r>
            <a:br>
              <a:rPr lang="en-US" sz="44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4" name="TextBox 3">
            <a:extLst>
              <a:ext uri="{FF2B5EF4-FFF2-40B4-BE49-F238E27FC236}">
                <a16:creationId xmlns:a16="http://schemas.microsoft.com/office/drawing/2014/main" id="{22DA74CD-0E0E-4BC3-B142-49435446215A}"/>
              </a:ext>
            </a:extLst>
          </p:cNvPr>
          <p:cNvSpPr txBox="1"/>
          <p:nvPr/>
        </p:nvSpPr>
        <p:spPr>
          <a:xfrm>
            <a:off x="448493" y="2090887"/>
            <a:ext cx="8425542" cy="2308324"/>
          </a:xfrm>
          <a:prstGeom prst="rect">
            <a:avLst/>
          </a:prstGeom>
          <a:noFill/>
        </p:spPr>
        <p:txBody>
          <a:bodyPr wrap="square">
            <a:spAutoFit/>
          </a:bodyPr>
          <a:lstStyle/>
          <a:p>
            <a:r>
              <a:rPr lang="en-US" sz="4800" dirty="0">
                <a:latin typeface="Comic Sans MS" panose="030F0702030302020204" pitchFamily="66" charset="0"/>
                <a:ea typeface="Calibri" panose="020F0502020204030204" pitchFamily="34" charset="0"/>
                <a:cs typeface="Calibri" panose="020F0502020204030204" pitchFamily="34" charset="0"/>
              </a:rPr>
              <a:t>He knew he would </a:t>
            </a:r>
            <a:r>
              <a:rPr lang="en-US" sz="4800" b="1" dirty="0">
                <a:latin typeface="Comic Sans MS" panose="030F0702030302020204" pitchFamily="66" charset="0"/>
                <a:ea typeface="Calibri" panose="020F0502020204030204" pitchFamily="34" charset="0"/>
                <a:cs typeface="Calibri" panose="020F0502020204030204" pitchFamily="34" charset="0"/>
              </a:rPr>
              <a:t>triumph</a:t>
            </a:r>
            <a:r>
              <a:rPr lang="en-US" sz="4800" dirty="0">
                <a:latin typeface="Comic Sans MS" panose="030F0702030302020204" pitchFamily="66" charset="0"/>
                <a:ea typeface="Calibri" panose="020F0502020204030204" pitchFamily="34" charset="0"/>
                <a:cs typeface="Calibri" panose="020F0502020204030204" pitchFamily="34" charset="0"/>
              </a:rPr>
              <a:t> and be the first to the top of the mountain. </a:t>
            </a:r>
            <a:endParaRPr lang="en-US" sz="4800" dirty="0"/>
          </a:p>
        </p:txBody>
      </p:sp>
      <p:sp>
        <p:nvSpPr>
          <p:cNvPr id="5" name="TextBox 4">
            <a:extLst>
              <a:ext uri="{FF2B5EF4-FFF2-40B4-BE49-F238E27FC236}">
                <a16:creationId xmlns:a16="http://schemas.microsoft.com/office/drawing/2014/main" id="{81379B55-0E53-4651-BF57-FDF4AB745CA4}"/>
              </a:ext>
            </a:extLst>
          </p:cNvPr>
          <p:cNvSpPr txBox="1"/>
          <p:nvPr/>
        </p:nvSpPr>
        <p:spPr>
          <a:xfrm>
            <a:off x="642259" y="2315201"/>
            <a:ext cx="8425542" cy="2308324"/>
          </a:xfrm>
          <a:prstGeom prst="rect">
            <a:avLst/>
          </a:prstGeom>
          <a:noFill/>
        </p:spPr>
        <p:txBody>
          <a:bodyPr wrap="square">
            <a:spAutoFit/>
          </a:bodyPr>
          <a:lstStyle/>
          <a:p>
            <a:r>
              <a:rPr lang="en-US" sz="4800" dirty="0">
                <a:effectLst/>
                <a:latin typeface="Comic Sans MS" panose="030F0702030302020204" pitchFamily="66" charset="0"/>
                <a:ea typeface="Calibri" panose="020F0502020204030204" pitchFamily="34" charset="0"/>
                <a:cs typeface="Calibri" panose="020F0502020204030204" pitchFamily="34" charset="0"/>
              </a:rPr>
              <a:t>The winners walked to the </a:t>
            </a:r>
            <a:r>
              <a:rPr lang="en-US" sz="4800" b="1" dirty="0">
                <a:effectLst/>
                <a:latin typeface="Comic Sans MS" panose="030F0702030302020204" pitchFamily="66" charset="0"/>
                <a:ea typeface="Calibri" panose="020F0502020204030204" pitchFamily="34" charset="0"/>
                <a:cs typeface="Calibri" panose="020F0502020204030204" pitchFamily="34" charset="0"/>
              </a:rPr>
              <a:t>podium</a:t>
            </a:r>
            <a:r>
              <a:rPr lang="en-US" sz="4800" dirty="0">
                <a:effectLst/>
                <a:latin typeface="Comic Sans MS" panose="030F0702030302020204" pitchFamily="66" charset="0"/>
                <a:ea typeface="Calibri" panose="020F0502020204030204" pitchFamily="34" charset="0"/>
                <a:cs typeface="Calibri" panose="020F0502020204030204" pitchFamily="34" charset="0"/>
              </a:rPr>
              <a:t> to receive their medals. </a:t>
            </a:r>
            <a:endParaRPr lang="en-US" sz="4800" dirty="0"/>
          </a:p>
        </p:txBody>
      </p:sp>
      <p:sp>
        <p:nvSpPr>
          <p:cNvPr id="6" name="TextBox 5">
            <a:extLst>
              <a:ext uri="{FF2B5EF4-FFF2-40B4-BE49-F238E27FC236}">
                <a16:creationId xmlns:a16="http://schemas.microsoft.com/office/drawing/2014/main" id="{BF0FE217-58B4-47BD-A9F5-D3A523F64503}"/>
              </a:ext>
            </a:extLst>
          </p:cNvPr>
          <p:cNvSpPr txBox="1"/>
          <p:nvPr/>
        </p:nvSpPr>
        <p:spPr>
          <a:xfrm>
            <a:off x="718458" y="2090887"/>
            <a:ext cx="8425542" cy="3046988"/>
          </a:xfrm>
          <a:prstGeom prst="rect">
            <a:avLst/>
          </a:prstGeom>
          <a:noFill/>
        </p:spPr>
        <p:txBody>
          <a:bodyPr wrap="square">
            <a:spAutoFit/>
          </a:bodyPr>
          <a:lstStyle/>
          <a:p>
            <a:r>
              <a:rPr lang="en-US" sz="4800" dirty="0">
                <a:latin typeface="Comic Sans MS" panose="030F0702030302020204" pitchFamily="66" charset="0"/>
                <a:ea typeface="Calibri" panose="020F0502020204030204" pitchFamily="34" charset="0"/>
                <a:cs typeface="Calibri" panose="020F0502020204030204" pitchFamily="34" charset="0"/>
              </a:rPr>
              <a:t>The judges checked the video so that they could be </a:t>
            </a:r>
            <a:r>
              <a:rPr lang="en-US" sz="4800" b="1" dirty="0">
                <a:latin typeface="Comic Sans MS" panose="030F0702030302020204" pitchFamily="66" charset="0"/>
                <a:ea typeface="Calibri" panose="020F0502020204030204" pitchFamily="34" charset="0"/>
                <a:cs typeface="Calibri" panose="020F0502020204030204" pitchFamily="34" charset="0"/>
              </a:rPr>
              <a:t>certain </a:t>
            </a:r>
            <a:r>
              <a:rPr lang="en-US" sz="4800" dirty="0">
                <a:latin typeface="Comic Sans MS" panose="030F0702030302020204" pitchFamily="66" charset="0"/>
                <a:ea typeface="Calibri" panose="020F0502020204030204" pitchFamily="34" charset="0"/>
                <a:cs typeface="Calibri" panose="020F0502020204030204" pitchFamily="34" charset="0"/>
              </a:rPr>
              <a:t>about who won the race. </a:t>
            </a:r>
            <a:endParaRPr lang="en-US" sz="4800" dirty="0"/>
          </a:p>
        </p:txBody>
      </p:sp>
      <p:sp>
        <p:nvSpPr>
          <p:cNvPr id="7" name="TextBox 6">
            <a:extLst>
              <a:ext uri="{FF2B5EF4-FFF2-40B4-BE49-F238E27FC236}">
                <a16:creationId xmlns:a16="http://schemas.microsoft.com/office/drawing/2014/main" id="{15CE5C36-A0BF-4957-9D33-845B486A82A3}"/>
              </a:ext>
            </a:extLst>
          </p:cNvPr>
          <p:cNvSpPr txBox="1"/>
          <p:nvPr/>
        </p:nvSpPr>
        <p:spPr>
          <a:xfrm>
            <a:off x="448493" y="2090887"/>
            <a:ext cx="8425542" cy="2308324"/>
          </a:xfrm>
          <a:prstGeom prst="rect">
            <a:avLst/>
          </a:prstGeom>
          <a:noFill/>
        </p:spPr>
        <p:txBody>
          <a:bodyPr wrap="square">
            <a:spAutoFit/>
          </a:bodyPr>
          <a:lstStyle/>
          <a:p>
            <a:r>
              <a:rPr lang="en-US" sz="4800" dirty="0">
                <a:latin typeface="Comic Sans MS" panose="030F0702030302020204" pitchFamily="66" charset="0"/>
                <a:ea typeface="Calibri" panose="020F0502020204030204" pitchFamily="34" charset="0"/>
                <a:cs typeface="Calibri" panose="020F0502020204030204" pitchFamily="34" charset="0"/>
              </a:rPr>
              <a:t>It was his </a:t>
            </a:r>
            <a:r>
              <a:rPr lang="en-US" sz="4800" b="1" dirty="0">
                <a:latin typeface="Comic Sans MS" panose="030F0702030302020204" pitchFamily="66" charset="0"/>
                <a:ea typeface="Calibri" panose="020F0502020204030204" pitchFamily="34" charset="0"/>
                <a:cs typeface="Calibri" panose="020F0502020204030204" pitchFamily="34" charset="0"/>
              </a:rPr>
              <a:t>ambition</a:t>
            </a:r>
            <a:r>
              <a:rPr lang="en-US" sz="4800" dirty="0">
                <a:latin typeface="Comic Sans MS" panose="030F0702030302020204" pitchFamily="66" charset="0"/>
                <a:ea typeface="Calibri" panose="020F0502020204030204" pitchFamily="34" charset="0"/>
                <a:cs typeface="Calibri" panose="020F0502020204030204" pitchFamily="34" charset="0"/>
              </a:rPr>
              <a:t> to make the Olympic team, so he practiced every day. </a:t>
            </a:r>
            <a:endParaRPr lang="en-US" sz="4800" dirty="0"/>
          </a:p>
        </p:txBody>
      </p:sp>
      <p:sp>
        <p:nvSpPr>
          <p:cNvPr id="8" name="TextBox 7">
            <a:extLst>
              <a:ext uri="{FF2B5EF4-FFF2-40B4-BE49-F238E27FC236}">
                <a16:creationId xmlns:a16="http://schemas.microsoft.com/office/drawing/2014/main" id="{9CDF5B15-454E-4262-AA7E-96E8DB5F8A45}"/>
              </a:ext>
            </a:extLst>
          </p:cNvPr>
          <p:cNvSpPr txBox="1"/>
          <p:nvPr/>
        </p:nvSpPr>
        <p:spPr>
          <a:xfrm>
            <a:off x="439785" y="2348062"/>
            <a:ext cx="8425542" cy="2308324"/>
          </a:xfrm>
          <a:prstGeom prst="rect">
            <a:avLst/>
          </a:prstGeom>
          <a:noFill/>
        </p:spPr>
        <p:txBody>
          <a:bodyPr wrap="square">
            <a:spAutoFit/>
          </a:bodyPr>
          <a:lstStyle/>
          <a:p>
            <a:r>
              <a:rPr lang="en-US" sz="4800" dirty="0">
                <a:latin typeface="Comic Sans MS" panose="030F0702030302020204" pitchFamily="66" charset="0"/>
                <a:ea typeface="Calibri" panose="020F0502020204030204" pitchFamily="34" charset="0"/>
                <a:cs typeface="Calibri" panose="020F0502020204030204" pitchFamily="34" charset="0"/>
              </a:rPr>
              <a:t>The dancer showed her skill and </a:t>
            </a:r>
            <a:r>
              <a:rPr lang="en-US" sz="4800" b="1" dirty="0">
                <a:latin typeface="Comic Sans MS" panose="030F0702030302020204" pitchFamily="66" charset="0"/>
                <a:ea typeface="Calibri" panose="020F0502020204030204" pitchFamily="34" charset="0"/>
                <a:cs typeface="Calibri" panose="020F0502020204030204" pitchFamily="34" charset="0"/>
              </a:rPr>
              <a:t>grace</a:t>
            </a:r>
            <a:r>
              <a:rPr lang="en-US" sz="4800" dirty="0">
                <a:latin typeface="Comic Sans MS" panose="030F0702030302020204" pitchFamily="66" charset="0"/>
                <a:ea typeface="Calibri" panose="020F0502020204030204" pitchFamily="34" charset="0"/>
                <a:cs typeface="Calibri" panose="020F0502020204030204" pitchFamily="34" charset="0"/>
              </a:rPr>
              <a:t> during her performance. </a:t>
            </a:r>
            <a:endParaRPr lang="en-US" sz="4800" dirty="0"/>
          </a:p>
        </p:txBody>
      </p:sp>
      <p:sp>
        <p:nvSpPr>
          <p:cNvPr id="9" name="TextBox 8">
            <a:extLst>
              <a:ext uri="{FF2B5EF4-FFF2-40B4-BE49-F238E27FC236}">
                <a16:creationId xmlns:a16="http://schemas.microsoft.com/office/drawing/2014/main" id="{D79521A9-1644-4013-BD00-4534BB1DA9DB}"/>
              </a:ext>
            </a:extLst>
          </p:cNvPr>
          <p:cNvSpPr txBox="1"/>
          <p:nvPr/>
        </p:nvSpPr>
        <p:spPr>
          <a:xfrm>
            <a:off x="363586" y="2219475"/>
            <a:ext cx="8425542" cy="2308324"/>
          </a:xfrm>
          <a:prstGeom prst="rect">
            <a:avLst/>
          </a:prstGeom>
          <a:noFill/>
        </p:spPr>
        <p:txBody>
          <a:bodyPr wrap="square">
            <a:spAutoFit/>
          </a:bodyPr>
          <a:lstStyle/>
          <a:p>
            <a:r>
              <a:rPr lang="en-US" sz="4800" dirty="0">
                <a:latin typeface="Comic Sans MS" panose="030F0702030302020204" pitchFamily="66" charset="0"/>
                <a:ea typeface="Calibri" panose="020F0502020204030204" pitchFamily="34" charset="0"/>
                <a:cs typeface="Calibri" panose="020F0502020204030204" pitchFamily="34" charset="0"/>
              </a:rPr>
              <a:t>The winner of the swimming </a:t>
            </a:r>
            <a:r>
              <a:rPr lang="en-US" sz="4800" b="1" dirty="0">
                <a:latin typeface="Comic Sans MS" panose="030F0702030302020204" pitchFamily="66" charset="0"/>
                <a:ea typeface="Calibri" panose="020F0502020204030204" pitchFamily="34" charset="0"/>
                <a:cs typeface="Calibri" panose="020F0502020204030204" pitchFamily="34" charset="0"/>
              </a:rPr>
              <a:t>competition</a:t>
            </a:r>
            <a:r>
              <a:rPr lang="en-US" sz="4800" dirty="0">
                <a:latin typeface="Comic Sans MS" panose="030F0702030302020204" pitchFamily="66" charset="0"/>
                <a:ea typeface="Calibri" panose="020F0502020204030204" pitchFamily="34" charset="0"/>
                <a:cs typeface="Calibri" panose="020F0502020204030204" pitchFamily="34" charset="0"/>
              </a:rPr>
              <a:t> will be the new state champion. </a:t>
            </a:r>
            <a:endParaRPr lang="en-US" sz="4800" dirty="0"/>
          </a:p>
        </p:txBody>
      </p:sp>
    </p:spTree>
    <p:extLst>
      <p:ext uri="{BB962C8B-B14F-4D97-AF65-F5344CB8AC3E}">
        <p14:creationId xmlns:p14="http://schemas.microsoft.com/office/powerpoint/2010/main" val="2888389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xit" presetSubtype="4" fill="hold" grpId="1" nodeType="clickEffect">
                                  <p:stCondLst>
                                    <p:cond delay="0"/>
                                  </p:stCondLst>
                                  <p:childTnLst>
                                    <p:animEffect transition="out" filter="wipe(down)">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down)">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xit" presetSubtype="4" fill="hold" grpId="1" nodeType="clickEffect">
                                  <p:stCondLst>
                                    <p:cond delay="0"/>
                                  </p:stCondLst>
                                  <p:childTnLst>
                                    <p:animEffect transition="out" filter="wipe(down)">
                                      <p:cBhvr>
                                        <p:cTn id="21" dur="500"/>
                                        <p:tgtEl>
                                          <p:spTgt spid="4"/>
                                        </p:tgtEl>
                                      </p:cBhvr>
                                    </p:animEffect>
                                    <p:set>
                                      <p:cBhvr>
                                        <p:cTn id="22" dur="1" fill="hold">
                                          <p:stCondLst>
                                            <p:cond delay="499"/>
                                          </p:stCondLst>
                                        </p:cTn>
                                        <p:tgtEl>
                                          <p:spTgt spid="4"/>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wipe(down)">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xit" presetSubtype="4" fill="hold" grpId="1" nodeType="clickEffect">
                                  <p:stCondLst>
                                    <p:cond delay="0"/>
                                  </p:stCondLst>
                                  <p:childTnLst>
                                    <p:animEffect transition="out" filter="wipe(down)">
                                      <p:cBhvr>
                                        <p:cTn id="31" dur="500"/>
                                        <p:tgtEl>
                                          <p:spTgt spid="6"/>
                                        </p:tgtEl>
                                      </p:cBhvr>
                                    </p:animEffect>
                                    <p:set>
                                      <p:cBhvr>
                                        <p:cTn id="32" dur="1" fill="hold">
                                          <p:stCondLst>
                                            <p:cond delay="499"/>
                                          </p:stCondLst>
                                        </p:cTn>
                                        <p:tgtEl>
                                          <p:spTgt spid="6"/>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wipe(down)">
                                      <p:cBhvr>
                                        <p:cTn id="37" dur="500"/>
                                        <p:tgtEl>
                                          <p:spTgt spid="7"/>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xit" presetSubtype="4" fill="hold" grpId="1" nodeType="clickEffect">
                                  <p:stCondLst>
                                    <p:cond delay="0"/>
                                  </p:stCondLst>
                                  <p:childTnLst>
                                    <p:animEffect transition="out" filter="wipe(down)">
                                      <p:cBhvr>
                                        <p:cTn id="41" dur="500"/>
                                        <p:tgtEl>
                                          <p:spTgt spid="7"/>
                                        </p:tgtEl>
                                      </p:cBhvr>
                                    </p:animEffect>
                                    <p:set>
                                      <p:cBhvr>
                                        <p:cTn id="42" dur="1" fill="hold">
                                          <p:stCondLst>
                                            <p:cond delay="499"/>
                                          </p:stCondLst>
                                        </p:cTn>
                                        <p:tgtEl>
                                          <p:spTgt spid="7"/>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8"/>
                                        </p:tgtEl>
                                        <p:attrNameLst>
                                          <p:attrName>style.visibility</p:attrName>
                                        </p:attrNameLst>
                                      </p:cBhvr>
                                      <p:to>
                                        <p:strVal val="visible"/>
                                      </p:to>
                                    </p:set>
                                    <p:animEffect transition="in" filter="wipe(down)">
                                      <p:cBhvr>
                                        <p:cTn id="47" dur="500"/>
                                        <p:tgtEl>
                                          <p:spTgt spid="8"/>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xit" presetSubtype="4" fill="hold" grpId="1" nodeType="clickEffect">
                                  <p:stCondLst>
                                    <p:cond delay="0"/>
                                  </p:stCondLst>
                                  <p:childTnLst>
                                    <p:animEffect transition="out" filter="wipe(down)">
                                      <p:cBhvr>
                                        <p:cTn id="51" dur="500"/>
                                        <p:tgtEl>
                                          <p:spTgt spid="8"/>
                                        </p:tgtEl>
                                      </p:cBhvr>
                                    </p:animEffect>
                                    <p:set>
                                      <p:cBhvr>
                                        <p:cTn id="52" dur="1" fill="hold">
                                          <p:stCondLst>
                                            <p:cond delay="499"/>
                                          </p:stCondLst>
                                        </p:cTn>
                                        <p:tgtEl>
                                          <p:spTgt spid="8"/>
                                        </p:tgtEl>
                                        <p:attrNameLst>
                                          <p:attrName>style.visibility</p:attrName>
                                        </p:attrNameLst>
                                      </p:cBhvr>
                                      <p:to>
                                        <p:strVal val="hidden"/>
                                      </p:to>
                                    </p:se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9"/>
                                        </p:tgtEl>
                                        <p:attrNameLst>
                                          <p:attrName>style.visibility</p:attrName>
                                        </p:attrNameLst>
                                      </p:cBhvr>
                                      <p:to>
                                        <p:strVal val="visible"/>
                                      </p:to>
                                    </p:set>
                                    <p:animEffect transition="in" filter="wipe(down)">
                                      <p:cBhvr>
                                        <p:cTn id="5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5" grpId="0"/>
      <p:bldP spid="5" grpId="1"/>
      <p:bldP spid="6" grpId="0"/>
      <p:bldP spid="6" grpId="1"/>
      <p:bldP spid="7" grpId="0"/>
      <p:bldP spid="7" grpId="1"/>
      <p:bldP spid="8" grpId="0"/>
      <p:bldP spid="8" grpId="1"/>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descr="the word oranges highlighted yellow">
            <a:extLst>
              <a:ext uri="{FF2B5EF4-FFF2-40B4-BE49-F238E27FC236}">
                <a16:creationId xmlns:a16="http://schemas.microsoft.com/office/drawing/2014/main" id="{C153F196-D12F-45F1-AE51-054BDD5F1881}"/>
              </a:ext>
            </a:extLst>
          </p:cNvPr>
          <p:cNvSpPr/>
          <p:nvPr/>
        </p:nvSpPr>
        <p:spPr>
          <a:xfrm>
            <a:off x="2051220" y="2439708"/>
            <a:ext cx="1921465" cy="428912"/>
          </a:xfrm>
          <a:prstGeom prst="rect">
            <a:avLst/>
          </a:prstGeom>
          <a:solidFill>
            <a:srgbClr val="FFFF00">
              <a:alpha val="50196"/>
            </a:srgb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9" name="Rectangle 18" descr="the word banana highlighted yellow">
            <a:extLst>
              <a:ext uri="{FF2B5EF4-FFF2-40B4-BE49-F238E27FC236}">
                <a16:creationId xmlns:a16="http://schemas.microsoft.com/office/drawing/2014/main" id="{56B9513C-144D-47CF-922D-2B5D9C4B8D8D}"/>
              </a:ext>
            </a:extLst>
          </p:cNvPr>
          <p:cNvSpPr/>
          <p:nvPr/>
        </p:nvSpPr>
        <p:spPr>
          <a:xfrm>
            <a:off x="5004496" y="2337432"/>
            <a:ext cx="1921465" cy="428912"/>
          </a:xfrm>
          <a:prstGeom prst="rect">
            <a:avLst/>
          </a:prstGeom>
          <a:solidFill>
            <a:srgbClr val="FFFF00">
              <a:alpha val="50196"/>
            </a:srgb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Title 2">
            <a:extLst>
              <a:ext uri="{FF2B5EF4-FFF2-40B4-BE49-F238E27FC236}">
                <a16:creationId xmlns:a16="http://schemas.microsoft.com/office/drawing/2014/main" id="{49E9951B-37E5-4CF2-B7B3-0C5FCF3DAAD4}"/>
              </a:ext>
            </a:extLst>
          </p:cNvPr>
          <p:cNvSpPr>
            <a:spLocks noGrp="1"/>
          </p:cNvSpPr>
          <p:nvPr>
            <p:ph type="title"/>
          </p:nvPr>
        </p:nvSpPr>
        <p:spPr>
          <a:xfrm>
            <a:off x="457200" y="160038"/>
            <a:ext cx="8229600" cy="1143000"/>
          </a:xfrm>
        </p:spPr>
        <p:txBody>
          <a:bodyPr>
            <a:normAutofit fontScale="90000"/>
          </a:bodyPr>
          <a:lstStyle/>
          <a:p>
            <a:r>
              <a:rPr lang="en-US" sz="4400" b="1" dirty="0">
                <a:effectLst/>
                <a:latin typeface="Comic Sans MS" panose="030F0702030302020204" pitchFamily="66" charset="0"/>
                <a:ea typeface="Calibri" panose="020F0502020204030204" pitchFamily="34" charset="0"/>
                <a:cs typeface="Calibri" panose="020F0502020204030204" pitchFamily="34" charset="0"/>
              </a:rPr>
              <a:t>Competition of Compare and Contrast </a:t>
            </a:r>
            <a:endParaRPr lang="en-US" dirty="0"/>
          </a:p>
        </p:txBody>
      </p:sp>
      <p:sp>
        <p:nvSpPr>
          <p:cNvPr id="2" name="TextBox 1">
            <a:extLst>
              <a:ext uri="{FF2B5EF4-FFF2-40B4-BE49-F238E27FC236}">
                <a16:creationId xmlns:a16="http://schemas.microsoft.com/office/drawing/2014/main" id="{7B68EF41-3843-4A35-BB79-0CB540F4C354}"/>
              </a:ext>
            </a:extLst>
          </p:cNvPr>
          <p:cNvSpPr txBox="1"/>
          <p:nvPr/>
        </p:nvSpPr>
        <p:spPr>
          <a:xfrm>
            <a:off x="834078" y="1693615"/>
            <a:ext cx="7809471" cy="1938992"/>
          </a:xfrm>
          <a:prstGeom prst="rect">
            <a:avLst/>
          </a:prstGeom>
          <a:noFill/>
        </p:spPr>
        <p:txBody>
          <a:bodyPr wrap="square" rtlCol="0">
            <a:spAutoFit/>
          </a:bodyPr>
          <a:lstStyle/>
          <a:p>
            <a:r>
              <a:rPr lang="en-US" sz="4000" b="1" dirty="0">
                <a:latin typeface="Comic Sans MS" panose="030F0702030302020204" pitchFamily="66" charset="0"/>
              </a:rPr>
              <a:t>Compare</a:t>
            </a:r>
            <a:r>
              <a:rPr lang="en-US" sz="4000" dirty="0">
                <a:latin typeface="Comic Sans MS" panose="030F0702030302020204" pitchFamily="66" charset="0"/>
              </a:rPr>
              <a:t> - </a:t>
            </a:r>
            <a:r>
              <a:rPr lang="en-US" sz="4000" dirty="0">
                <a:effectLst/>
                <a:latin typeface="Comic Sans MS" panose="030F0702030302020204" pitchFamily="66" charset="0"/>
                <a:ea typeface="Calibri" panose="020F0502020204030204" pitchFamily="34" charset="0"/>
                <a:cs typeface="Calibri" panose="020F0502020204030204" pitchFamily="34" charset="0"/>
              </a:rPr>
              <a:t>compare is to tell how two or more things are alike or the same.</a:t>
            </a:r>
            <a:endParaRPr lang="en-US" sz="4000" dirty="0">
              <a:latin typeface="Comic Sans MS" panose="030F0702030302020204" pitchFamily="66" charset="0"/>
            </a:endParaRPr>
          </a:p>
        </p:txBody>
      </p:sp>
      <p:sp>
        <p:nvSpPr>
          <p:cNvPr id="4" name="TextBox 3">
            <a:extLst>
              <a:ext uri="{FF2B5EF4-FFF2-40B4-BE49-F238E27FC236}">
                <a16:creationId xmlns:a16="http://schemas.microsoft.com/office/drawing/2014/main" id="{C162FC40-9235-4126-A04E-3A7464D8F0E5}"/>
              </a:ext>
            </a:extLst>
          </p:cNvPr>
          <p:cNvSpPr txBox="1"/>
          <p:nvPr/>
        </p:nvSpPr>
        <p:spPr>
          <a:xfrm>
            <a:off x="790832" y="3899894"/>
            <a:ext cx="7809471" cy="1938992"/>
          </a:xfrm>
          <a:prstGeom prst="rect">
            <a:avLst/>
          </a:prstGeom>
          <a:noFill/>
        </p:spPr>
        <p:txBody>
          <a:bodyPr wrap="square" rtlCol="0">
            <a:spAutoFit/>
          </a:bodyPr>
          <a:lstStyle/>
          <a:p>
            <a:r>
              <a:rPr lang="en-US" sz="4000" b="1" dirty="0">
                <a:latin typeface="Comic Sans MS" panose="030F0702030302020204" pitchFamily="66" charset="0"/>
              </a:rPr>
              <a:t>Contrast</a:t>
            </a:r>
            <a:r>
              <a:rPr lang="en-US" sz="4000" dirty="0">
                <a:latin typeface="Comic Sans MS" panose="030F0702030302020204" pitchFamily="66" charset="0"/>
              </a:rPr>
              <a:t> - </a:t>
            </a:r>
            <a:r>
              <a:rPr lang="en-US" sz="4000" dirty="0">
                <a:effectLst/>
                <a:latin typeface="Comic Sans MS" panose="030F0702030302020204" pitchFamily="66" charset="0"/>
                <a:ea typeface="Calibri" panose="020F0502020204030204" pitchFamily="34" charset="0"/>
                <a:cs typeface="Calibri" panose="020F0502020204030204" pitchFamily="34" charset="0"/>
              </a:rPr>
              <a:t>contrast is to tell how two or more things are different or not the same. </a:t>
            </a:r>
            <a:endParaRPr lang="en-US" sz="4000" dirty="0">
              <a:latin typeface="Comic Sans MS" panose="030F0702030302020204" pitchFamily="66" charset="0"/>
            </a:endParaRPr>
          </a:p>
        </p:txBody>
      </p:sp>
      <p:grpSp>
        <p:nvGrpSpPr>
          <p:cNvPr id="14" name="Group 13" descr="Venn diagram">
            <a:extLst>
              <a:ext uri="{FF2B5EF4-FFF2-40B4-BE49-F238E27FC236}">
                <a16:creationId xmlns:a16="http://schemas.microsoft.com/office/drawing/2014/main" id="{483486C2-68B8-42AF-A765-1061DB4204DA}"/>
              </a:ext>
            </a:extLst>
          </p:cNvPr>
          <p:cNvGrpSpPr/>
          <p:nvPr/>
        </p:nvGrpSpPr>
        <p:grpSpPr>
          <a:xfrm>
            <a:off x="790832" y="2133338"/>
            <a:ext cx="7562335" cy="4179520"/>
            <a:chOff x="457198" y="2133338"/>
            <a:chExt cx="7562335" cy="4179520"/>
          </a:xfrm>
        </p:grpSpPr>
        <p:sp>
          <p:nvSpPr>
            <p:cNvPr id="7" name="Oval 6">
              <a:extLst>
                <a:ext uri="{FF2B5EF4-FFF2-40B4-BE49-F238E27FC236}">
                  <a16:creationId xmlns:a16="http://schemas.microsoft.com/office/drawing/2014/main" id="{62A84DC3-8B67-4117-8490-1A4D42549EB0}"/>
                </a:ext>
              </a:extLst>
            </p:cNvPr>
            <p:cNvSpPr/>
            <p:nvPr/>
          </p:nvSpPr>
          <p:spPr>
            <a:xfrm>
              <a:off x="457198" y="2133338"/>
              <a:ext cx="4707925" cy="4179520"/>
            </a:xfrm>
            <a:prstGeom prst="ellipse">
              <a:avLst/>
            </a:prstGeom>
            <a:noFill/>
            <a:ln w="7620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Oval 7">
              <a:extLst>
                <a:ext uri="{FF2B5EF4-FFF2-40B4-BE49-F238E27FC236}">
                  <a16:creationId xmlns:a16="http://schemas.microsoft.com/office/drawing/2014/main" id="{EC857A46-4746-49D1-9A7C-0AF9956F3189}"/>
                </a:ext>
              </a:extLst>
            </p:cNvPr>
            <p:cNvSpPr/>
            <p:nvPr/>
          </p:nvSpPr>
          <p:spPr>
            <a:xfrm>
              <a:off x="3311607" y="2133338"/>
              <a:ext cx="4707926" cy="4179520"/>
            </a:xfrm>
            <a:prstGeom prst="ellipse">
              <a:avLst/>
            </a:prstGeom>
            <a:noFill/>
            <a:ln w="7620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sp>
        <p:nvSpPr>
          <p:cNvPr id="11" name="TextBox 10">
            <a:extLst>
              <a:ext uri="{FF2B5EF4-FFF2-40B4-BE49-F238E27FC236}">
                <a16:creationId xmlns:a16="http://schemas.microsoft.com/office/drawing/2014/main" id="{510C54E7-422F-4BC5-8621-3BBCADF84DCF}"/>
              </a:ext>
            </a:extLst>
          </p:cNvPr>
          <p:cNvSpPr txBox="1"/>
          <p:nvPr/>
        </p:nvSpPr>
        <p:spPr>
          <a:xfrm>
            <a:off x="1692873" y="2242085"/>
            <a:ext cx="2520779" cy="646331"/>
          </a:xfrm>
          <a:prstGeom prst="rect">
            <a:avLst/>
          </a:prstGeom>
          <a:noFill/>
        </p:spPr>
        <p:txBody>
          <a:bodyPr wrap="square" rtlCol="0">
            <a:spAutoFit/>
          </a:bodyPr>
          <a:lstStyle/>
          <a:p>
            <a:pPr algn="ctr"/>
            <a:r>
              <a:rPr lang="en-US" sz="3600" b="1" dirty="0">
                <a:latin typeface="Comic Sans MS" panose="030F0702030302020204" pitchFamily="66" charset="0"/>
              </a:rPr>
              <a:t>oranges</a:t>
            </a:r>
          </a:p>
        </p:txBody>
      </p:sp>
      <p:sp>
        <p:nvSpPr>
          <p:cNvPr id="12" name="TextBox 11">
            <a:extLst>
              <a:ext uri="{FF2B5EF4-FFF2-40B4-BE49-F238E27FC236}">
                <a16:creationId xmlns:a16="http://schemas.microsoft.com/office/drawing/2014/main" id="{709C18F2-9F97-4319-BCED-FCB15984DA56}"/>
              </a:ext>
            </a:extLst>
          </p:cNvPr>
          <p:cNvSpPr txBox="1"/>
          <p:nvPr/>
        </p:nvSpPr>
        <p:spPr>
          <a:xfrm>
            <a:off x="4738814" y="2242085"/>
            <a:ext cx="2520779" cy="646331"/>
          </a:xfrm>
          <a:prstGeom prst="rect">
            <a:avLst/>
          </a:prstGeom>
          <a:noFill/>
        </p:spPr>
        <p:txBody>
          <a:bodyPr wrap="square" rtlCol="0">
            <a:spAutoFit/>
          </a:bodyPr>
          <a:lstStyle/>
          <a:p>
            <a:pPr algn="ctr"/>
            <a:r>
              <a:rPr lang="en-US" sz="3600" b="1" dirty="0">
                <a:latin typeface="Comic Sans MS" panose="030F0702030302020204" pitchFamily="66" charset="0"/>
              </a:rPr>
              <a:t>bananas</a:t>
            </a:r>
          </a:p>
        </p:txBody>
      </p:sp>
      <p:sp>
        <p:nvSpPr>
          <p:cNvPr id="15" name="Rectangle 14" descr="the word same highlighted yellow">
            <a:extLst>
              <a:ext uri="{FF2B5EF4-FFF2-40B4-BE49-F238E27FC236}">
                <a16:creationId xmlns:a16="http://schemas.microsoft.com/office/drawing/2014/main" id="{3F199C80-BE4A-4D08-9C08-40FCCD6CEB3B}"/>
              </a:ext>
            </a:extLst>
          </p:cNvPr>
          <p:cNvSpPr/>
          <p:nvPr/>
        </p:nvSpPr>
        <p:spPr>
          <a:xfrm>
            <a:off x="3972685" y="2997163"/>
            <a:ext cx="1143008" cy="431836"/>
          </a:xfrm>
          <a:prstGeom prst="rect">
            <a:avLst/>
          </a:prstGeom>
          <a:solidFill>
            <a:srgbClr val="FFFF00">
              <a:alpha val="50196"/>
            </a:srgb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3" name="TextBox 12">
            <a:extLst>
              <a:ext uri="{FF2B5EF4-FFF2-40B4-BE49-F238E27FC236}">
                <a16:creationId xmlns:a16="http://schemas.microsoft.com/office/drawing/2014/main" id="{11CD56A3-3421-457D-BBB3-82B3F6BE922E}"/>
              </a:ext>
            </a:extLst>
          </p:cNvPr>
          <p:cNvSpPr txBox="1"/>
          <p:nvPr/>
        </p:nvSpPr>
        <p:spPr>
          <a:xfrm>
            <a:off x="3972685" y="2888416"/>
            <a:ext cx="1433389" cy="584775"/>
          </a:xfrm>
          <a:prstGeom prst="rect">
            <a:avLst/>
          </a:prstGeom>
          <a:noFill/>
        </p:spPr>
        <p:txBody>
          <a:bodyPr wrap="square" rtlCol="0">
            <a:spAutoFit/>
          </a:bodyPr>
          <a:lstStyle/>
          <a:p>
            <a:r>
              <a:rPr lang="en-US" sz="3200" b="1" dirty="0">
                <a:latin typeface="Comic Sans MS" panose="030F0702030302020204" pitchFamily="66" charset="0"/>
              </a:rPr>
              <a:t>same</a:t>
            </a:r>
          </a:p>
        </p:txBody>
      </p:sp>
      <p:sp>
        <p:nvSpPr>
          <p:cNvPr id="16" name="TextBox 15">
            <a:extLst>
              <a:ext uri="{FF2B5EF4-FFF2-40B4-BE49-F238E27FC236}">
                <a16:creationId xmlns:a16="http://schemas.microsoft.com/office/drawing/2014/main" id="{1A79DAB6-E359-485E-95DE-E11F43F35052}"/>
              </a:ext>
            </a:extLst>
          </p:cNvPr>
          <p:cNvSpPr txBox="1"/>
          <p:nvPr/>
        </p:nvSpPr>
        <p:spPr>
          <a:xfrm>
            <a:off x="3880002" y="3525035"/>
            <a:ext cx="1526072" cy="707886"/>
          </a:xfrm>
          <a:prstGeom prst="rect">
            <a:avLst/>
          </a:prstGeom>
          <a:noFill/>
        </p:spPr>
        <p:txBody>
          <a:bodyPr wrap="square" rtlCol="0">
            <a:spAutoFit/>
          </a:bodyPr>
          <a:lstStyle/>
          <a:p>
            <a:r>
              <a:rPr lang="en-US" sz="2000" dirty="0">
                <a:latin typeface="Comic Sans MS" panose="030F0702030302020204" pitchFamily="66" charset="0"/>
              </a:rPr>
              <a:t> you eat them both</a:t>
            </a:r>
          </a:p>
        </p:txBody>
      </p:sp>
      <p:sp>
        <p:nvSpPr>
          <p:cNvPr id="17" name="TextBox 16">
            <a:extLst>
              <a:ext uri="{FF2B5EF4-FFF2-40B4-BE49-F238E27FC236}">
                <a16:creationId xmlns:a16="http://schemas.microsoft.com/office/drawing/2014/main" id="{5CA4A0B1-883D-4798-A403-71DE9CA4755F}"/>
              </a:ext>
            </a:extLst>
          </p:cNvPr>
          <p:cNvSpPr txBox="1"/>
          <p:nvPr/>
        </p:nvSpPr>
        <p:spPr>
          <a:xfrm>
            <a:off x="3880002" y="4291379"/>
            <a:ext cx="1526072" cy="707886"/>
          </a:xfrm>
          <a:prstGeom prst="rect">
            <a:avLst/>
          </a:prstGeom>
          <a:noFill/>
        </p:spPr>
        <p:txBody>
          <a:bodyPr wrap="square" rtlCol="0">
            <a:spAutoFit/>
          </a:bodyPr>
          <a:lstStyle/>
          <a:p>
            <a:r>
              <a:rPr lang="en-US" sz="2000" dirty="0">
                <a:latin typeface="Comic Sans MS" panose="030F0702030302020204" pitchFamily="66" charset="0"/>
              </a:rPr>
              <a:t>They are both fruits</a:t>
            </a:r>
          </a:p>
        </p:txBody>
      </p:sp>
      <p:sp>
        <p:nvSpPr>
          <p:cNvPr id="21" name="TextBox 20">
            <a:extLst>
              <a:ext uri="{FF2B5EF4-FFF2-40B4-BE49-F238E27FC236}">
                <a16:creationId xmlns:a16="http://schemas.microsoft.com/office/drawing/2014/main" id="{D8B924C0-01E4-4F0C-B6F1-B1A2E0F161E0}"/>
              </a:ext>
            </a:extLst>
          </p:cNvPr>
          <p:cNvSpPr txBox="1"/>
          <p:nvPr/>
        </p:nvSpPr>
        <p:spPr>
          <a:xfrm>
            <a:off x="1050315" y="3106127"/>
            <a:ext cx="2656703" cy="954107"/>
          </a:xfrm>
          <a:prstGeom prst="rect">
            <a:avLst/>
          </a:prstGeom>
          <a:noFill/>
        </p:spPr>
        <p:txBody>
          <a:bodyPr wrap="square">
            <a:spAutoFit/>
          </a:bodyPr>
          <a:lstStyle/>
          <a:p>
            <a:pPr algn="ctr"/>
            <a:r>
              <a:rPr lang="en-US" sz="2800" dirty="0">
                <a:effectLst/>
                <a:latin typeface="Comic Sans MS" panose="030F0702030302020204" pitchFamily="66" charset="0"/>
                <a:ea typeface="Calibri" panose="020F0502020204030204" pitchFamily="34" charset="0"/>
                <a:cs typeface="Calibri" panose="020F0502020204030204" pitchFamily="34" charset="0"/>
              </a:rPr>
              <a:t>oranges are orange </a:t>
            </a:r>
            <a:endParaRPr lang="en-US" sz="2800" dirty="0"/>
          </a:p>
        </p:txBody>
      </p:sp>
      <p:sp>
        <p:nvSpPr>
          <p:cNvPr id="22" name="TextBox 21">
            <a:extLst>
              <a:ext uri="{FF2B5EF4-FFF2-40B4-BE49-F238E27FC236}">
                <a16:creationId xmlns:a16="http://schemas.microsoft.com/office/drawing/2014/main" id="{6BC0DBB1-8733-47D5-90EB-73C84EBC67B6}"/>
              </a:ext>
            </a:extLst>
          </p:cNvPr>
          <p:cNvSpPr txBox="1"/>
          <p:nvPr/>
        </p:nvSpPr>
        <p:spPr>
          <a:xfrm>
            <a:off x="5344286" y="3155703"/>
            <a:ext cx="2656703" cy="954107"/>
          </a:xfrm>
          <a:prstGeom prst="rect">
            <a:avLst/>
          </a:prstGeom>
          <a:noFill/>
        </p:spPr>
        <p:txBody>
          <a:bodyPr wrap="square">
            <a:spAutoFit/>
          </a:bodyPr>
          <a:lstStyle/>
          <a:p>
            <a:pPr algn="ctr"/>
            <a:r>
              <a:rPr lang="en-US" sz="2800" dirty="0">
                <a:effectLst/>
                <a:latin typeface="Comic Sans MS" panose="030F0702030302020204" pitchFamily="66" charset="0"/>
                <a:ea typeface="Calibri" panose="020F0502020204030204" pitchFamily="34" charset="0"/>
                <a:cs typeface="Calibri" panose="020F0502020204030204" pitchFamily="34" charset="0"/>
              </a:rPr>
              <a:t>bananas are yellow</a:t>
            </a:r>
            <a:endParaRPr lang="en-US" sz="2800" dirty="0"/>
          </a:p>
        </p:txBody>
      </p:sp>
      <p:sp>
        <p:nvSpPr>
          <p:cNvPr id="23" name="TextBox 22">
            <a:extLst>
              <a:ext uri="{FF2B5EF4-FFF2-40B4-BE49-F238E27FC236}">
                <a16:creationId xmlns:a16="http://schemas.microsoft.com/office/drawing/2014/main" id="{AF78A544-363F-48D1-8720-38CA96F9EA5E}"/>
              </a:ext>
            </a:extLst>
          </p:cNvPr>
          <p:cNvSpPr txBox="1"/>
          <p:nvPr/>
        </p:nvSpPr>
        <p:spPr>
          <a:xfrm>
            <a:off x="973052" y="4168268"/>
            <a:ext cx="2656703" cy="954107"/>
          </a:xfrm>
          <a:prstGeom prst="rect">
            <a:avLst/>
          </a:prstGeom>
          <a:noFill/>
        </p:spPr>
        <p:txBody>
          <a:bodyPr wrap="square">
            <a:spAutoFit/>
          </a:bodyPr>
          <a:lstStyle/>
          <a:p>
            <a:pPr algn="ctr"/>
            <a:r>
              <a:rPr lang="en-US" sz="2800" dirty="0">
                <a:latin typeface="Comic Sans MS" panose="030F0702030302020204" pitchFamily="66" charset="0"/>
                <a:ea typeface="Calibri" panose="020F0502020204030204" pitchFamily="34" charset="0"/>
                <a:cs typeface="Calibri" panose="020F0502020204030204" pitchFamily="34" charset="0"/>
              </a:rPr>
              <a:t>oranges are round  </a:t>
            </a:r>
            <a:endParaRPr lang="en-US" sz="2800" dirty="0"/>
          </a:p>
        </p:txBody>
      </p:sp>
      <p:sp>
        <p:nvSpPr>
          <p:cNvPr id="24" name="TextBox 23">
            <a:extLst>
              <a:ext uri="{FF2B5EF4-FFF2-40B4-BE49-F238E27FC236}">
                <a16:creationId xmlns:a16="http://schemas.microsoft.com/office/drawing/2014/main" id="{8E2B06C9-CD52-4369-A977-33D521D38C84}"/>
              </a:ext>
            </a:extLst>
          </p:cNvPr>
          <p:cNvSpPr txBox="1"/>
          <p:nvPr/>
        </p:nvSpPr>
        <p:spPr>
          <a:xfrm>
            <a:off x="5449314" y="4178068"/>
            <a:ext cx="2656703" cy="954107"/>
          </a:xfrm>
          <a:prstGeom prst="rect">
            <a:avLst/>
          </a:prstGeom>
          <a:noFill/>
        </p:spPr>
        <p:txBody>
          <a:bodyPr wrap="square">
            <a:spAutoFit/>
          </a:bodyPr>
          <a:lstStyle/>
          <a:p>
            <a:pPr algn="ctr"/>
            <a:r>
              <a:rPr lang="en-US" sz="2800" dirty="0">
                <a:latin typeface="Comic Sans MS" panose="030F0702030302020204" pitchFamily="66" charset="0"/>
                <a:ea typeface="Calibri" panose="020F0502020204030204" pitchFamily="34" charset="0"/>
                <a:cs typeface="Calibri" panose="020F0502020204030204" pitchFamily="34" charset="0"/>
              </a:rPr>
              <a:t>bananas are long</a:t>
            </a:r>
            <a:endParaRPr lang="en-US" sz="2800" dirty="0"/>
          </a:p>
        </p:txBody>
      </p:sp>
    </p:spTree>
    <p:extLst>
      <p:ext uri="{BB962C8B-B14F-4D97-AF65-F5344CB8AC3E}">
        <p14:creationId xmlns:p14="http://schemas.microsoft.com/office/powerpoint/2010/main" val="21583030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xit" presetSubtype="4" fill="hold" grpId="1" nodeType="clickEffect">
                                  <p:stCondLst>
                                    <p:cond delay="0"/>
                                  </p:stCondLst>
                                  <p:childTnLst>
                                    <p:anim calcmode="lin" valueType="num">
                                      <p:cBhvr additive="base">
                                        <p:cTn id="18" dur="500"/>
                                        <p:tgtEl>
                                          <p:spTgt spid="2"/>
                                        </p:tgtEl>
                                        <p:attrNameLst>
                                          <p:attrName>ppt_x</p:attrName>
                                        </p:attrNameLst>
                                      </p:cBhvr>
                                      <p:tavLst>
                                        <p:tav tm="0">
                                          <p:val>
                                            <p:strVal val="ppt_x"/>
                                          </p:val>
                                        </p:tav>
                                        <p:tav tm="100000">
                                          <p:val>
                                            <p:strVal val="ppt_x"/>
                                          </p:val>
                                        </p:tav>
                                      </p:tavLst>
                                    </p:anim>
                                    <p:anim calcmode="lin" valueType="num">
                                      <p:cBhvr additive="base">
                                        <p:cTn id="19" dur="500"/>
                                        <p:tgtEl>
                                          <p:spTgt spid="2"/>
                                        </p:tgtEl>
                                        <p:attrNameLst>
                                          <p:attrName>ppt_y</p:attrName>
                                        </p:attrNameLst>
                                      </p:cBhvr>
                                      <p:tavLst>
                                        <p:tav tm="0">
                                          <p:val>
                                            <p:strVal val="ppt_y"/>
                                          </p:val>
                                        </p:tav>
                                        <p:tav tm="100000">
                                          <p:val>
                                            <p:strVal val="1+ppt_h/2"/>
                                          </p:val>
                                        </p:tav>
                                      </p:tavLst>
                                    </p:anim>
                                    <p:set>
                                      <p:cBhvr>
                                        <p:cTn id="20" dur="1" fill="hold">
                                          <p:stCondLst>
                                            <p:cond delay="499"/>
                                          </p:stCondLst>
                                        </p:cTn>
                                        <p:tgtEl>
                                          <p:spTgt spid="2"/>
                                        </p:tgtEl>
                                        <p:attrNameLst>
                                          <p:attrName>style.visibility</p:attrName>
                                        </p:attrNameLst>
                                      </p:cBhvr>
                                      <p:to>
                                        <p:strVal val="hidden"/>
                                      </p:to>
                                    </p:set>
                                  </p:childTnLst>
                                </p:cTn>
                              </p:par>
                              <p:par>
                                <p:cTn id="21" presetID="2" presetClass="exit" presetSubtype="4" fill="hold" grpId="1" nodeType="withEffect">
                                  <p:stCondLst>
                                    <p:cond delay="0"/>
                                  </p:stCondLst>
                                  <p:childTnLst>
                                    <p:anim calcmode="lin" valueType="num">
                                      <p:cBhvr additive="base">
                                        <p:cTn id="22" dur="500"/>
                                        <p:tgtEl>
                                          <p:spTgt spid="4"/>
                                        </p:tgtEl>
                                        <p:attrNameLst>
                                          <p:attrName>ppt_x</p:attrName>
                                        </p:attrNameLst>
                                      </p:cBhvr>
                                      <p:tavLst>
                                        <p:tav tm="0">
                                          <p:val>
                                            <p:strVal val="ppt_x"/>
                                          </p:val>
                                        </p:tav>
                                        <p:tav tm="100000">
                                          <p:val>
                                            <p:strVal val="ppt_x"/>
                                          </p:val>
                                        </p:tav>
                                      </p:tavLst>
                                    </p:anim>
                                    <p:anim calcmode="lin" valueType="num">
                                      <p:cBhvr additive="base">
                                        <p:cTn id="23" dur="500"/>
                                        <p:tgtEl>
                                          <p:spTgt spid="4"/>
                                        </p:tgtEl>
                                        <p:attrNameLst>
                                          <p:attrName>ppt_y</p:attrName>
                                        </p:attrNameLst>
                                      </p:cBhvr>
                                      <p:tavLst>
                                        <p:tav tm="0">
                                          <p:val>
                                            <p:strVal val="ppt_y"/>
                                          </p:val>
                                        </p:tav>
                                        <p:tav tm="100000">
                                          <p:val>
                                            <p:strVal val="1+ppt_h/2"/>
                                          </p:val>
                                        </p:tav>
                                      </p:tavLst>
                                    </p:anim>
                                    <p:set>
                                      <p:cBhvr>
                                        <p:cTn id="24" dur="1" fill="hold">
                                          <p:stCondLst>
                                            <p:cond delay="499"/>
                                          </p:stCondLst>
                                        </p:cTn>
                                        <p:tgtEl>
                                          <p:spTgt spid="4"/>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14"/>
                                        </p:tgtEl>
                                        <p:attrNameLst>
                                          <p:attrName>style.visibility</p:attrName>
                                        </p:attrNameLst>
                                      </p:cBhvr>
                                      <p:to>
                                        <p:strVal val="visible"/>
                                      </p:to>
                                    </p:set>
                                    <p:anim calcmode="lin" valueType="num">
                                      <p:cBhvr additive="base">
                                        <p:cTn id="29" dur="500" fill="hold"/>
                                        <p:tgtEl>
                                          <p:spTgt spid="14"/>
                                        </p:tgtEl>
                                        <p:attrNameLst>
                                          <p:attrName>ppt_x</p:attrName>
                                        </p:attrNameLst>
                                      </p:cBhvr>
                                      <p:tavLst>
                                        <p:tav tm="0">
                                          <p:val>
                                            <p:strVal val="#ppt_x"/>
                                          </p:val>
                                        </p:tav>
                                        <p:tav tm="100000">
                                          <p:val>
                                            <p:strVal val="#ppt_x"/>
                                          </p:val>
                                        </p:tav>
                                      </p:tavLst>
                                    </p:anim>
                                    <p:anim calcmode="lin" valueType="num">
                                      <p:cBhvr additive="base">
                                        <p:cTn id="3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2"/>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16"/>
                                        </p:tgtEl>
                                        <p:attrNameLst>
                                          <p:attrName>style.visibility</p:attrName>
                                        </p:attrNameLst>
                                      </p:cBhvr>
                                      <p:to>
                                        <p:strVal val="visible"/>
                                      </p:to>
                                    </p:set>
                                    <p:anim calcmode="lin" valueType="num">
                                      <p:cBhvr additive="base">
                                        <p:cTn id="47" dur="500" fill="hold"/>
                                        <p:tgtEl>
                                          <p:spTgt spid="16"/>
                                        </p:tgtEl>
                                        <p:attrNameLst>
                                          <p:attrName>ppt_x</p:attrName>
                                        </p:attrNameLst>
                                      </p:cBhvr>
                                      <p:tavLst>
                                        <p:tav tm="0">
                                          <p:val>
                                            <p:strVal val="#ppt_x"/>
                                          </p:val>
                                        </p:tav>
                                        <p:tav tm="100000">
                                          <p:val>
                                            <p:strVal val="#ppt_x"/>
                                          </p:val>
                                        </p:tav>
                                      </p:tavLst>
                                    </p:anim>
                                    <p:anim calcmode="lin" valueType="num">
                                      <p:cBhvr additive="base">
                                        <p:cTn id="4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17"/>
                                        </p:tgtEl>
                                        <p:attrNameLst>
                                          <p:attrName>style.visibility</p:attrName>
                                        </p:attrNameLst>
                                      </p:cBhvr>
                                      <p:to>
                                        <p:strVal val="visible"/>
                                      </p:to>
                                    </p:set>
                                    <p:anim calcmode="lin" valueType="num">
                                      <p:cBhvr additive="base">
                                        <p:cTn id="53" dur="500" fill="hold"/>
                                        <p:tgtEl>
                                          <p:spTgt spid="17"/>
                                        </p:tgtEl>
                                        <p:attrNameLst>
                                          <p:attrName>ppt_x</p:attrName>
                                        </p:attrNameLst>
                                      </p:cBhvr>
                                      <p:tavLst>
                                        <p:tav tm="0">
                                          <p:val>
                                            <p:strVal val="#ppt_x"/>
                                          </p:val>
                                        </p:tav>
                                        <p:tav tm="100000">
                                          <p:val>
                                            <p:strVal val="#ppt_x"/>
                                          </p:val>
                                        </p:tav>
                                      </p:tavLst>
                                    </p:anim>
                                    <p:anim calcmode="lin" valueType="num">
                                      <p:cBhvr additive="base">
                                        <p:cTn id="5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1" presetClass="exit" presetSubtype="0" fill="hold" grpId="1" nodeType="clickEffect">
                                  <p:stCondLst>
                                    <p:cond delay="0"/>
                                  </p:stCondLst>
                                  <p:childTnLst>
                                    <p:set>
                                      <p:cBhvr>
                                        <p:cTn id="58" dur="1" fill="hold">
                                          <p:stCondLst>
                                            <p:cond delay="0"/>
                                          </p:stCondLst>
                                        </p:cTn>
                                        <p:tgtEl>
                                          <p:spTgt spid="15"/>
                                        </p:tgtEl>
                                        <p:attrNameLst>
                                          <p:attrName>style.visibility</p:attrName>
                                        </p:attrNameLst>
                                      </p:cBhvr>
                                      <p:to>
                                        <p:strVal val="hidden"/>
                                      </p:to>
                                    </p:set>
                                  </p:childTnLst>
                                </p:cTn>
                              </p:par>
                              <p:par>
                                <p:cTn id="59" presetID="1" presetClass="entr" presetSubtype="0" fill="hold" grpId="0" nodeType="withEffect">
                                  <p:stCondLst>
                                    <p:cond delay="0"/>
                                  </p:stCondLst>
                                  <p:childTnLst>
                                    <p:set>
                                      <p:cBhvr>
                                        <p:cTn id="60" dur="1" fill="hold">
                                          <p:stCondLst>
                                            <p:cond delay="0"/>
                                          </p:stCondLst>
                                        </p:cTn>
                                        <p:tgtEl>
                                          <p:spTgt spid="18"/>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19"/>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21"/>
                                        </p:tgtEl>
                                        <p:attrNameLst>
                                          <p:attrName>style.visibility</p:attrName>
                                        </p:attrNameLst>
                                      </p:cBhvr>
                                      <p:to>
                                        <p:strVal val="visible"/>
                                      </p:to>
                                    </p:set>
                                    <p:anim calcmode="lin" valueType="num">
                                      <p:cBhvr additive="base">
                                        <p:cTn id="67" dur="500" fill="hold"/>
                                        <p:tgtEl>
                                          <p:spTgt spid="21"/>
                                        </p:tgtEl>
                                        <p:attrNameLst>
                                          <p:attrName>ppt_x</p:attrName>
                                        </p:attrNameLst>
                                      </p:cBhvr>
                                      <p:tavLst>
                                        <p:tav tm="0">
                                          <p:val>
                                            <p:strVal val="#ppt_x"/>
                                          </p:val>
                                        </p:tav>
                                        <p:tav tm="100000">
                                          <p:val>
                                            <p:strVal val="#ppt_x"/>
                                          </p:val>
                                        </p:tav>
                                      </p:tavLst>
                                    </p:anim>
                                    <p:anim calcmode="lin" valueType="num">
                                      <p:cBhvr additive="base">
                                        <p:cTn id="68" dur="500" fill="hold"/>
                                        <p:tgtEl>
                                          <p:spTgt spid="21"/>
                                        </p:tgtEl>
                                        <p:attrNameLst>
                                          <p:attrName>ppt_y</p:attrName>
                                        </p:attrNameLst>
                                      </p:cBhvr>
                                      <p:tavLst>
                                        <p:tav tm="0">
                                          <p:val>
                                            <p:strVal val="1+#ppt_h/2"/>
                                          </p:val>
                                        </p:tav>
                                        <p:tav tm="100000">
                                          <p:val>
                                            <p:strVal val="#ppt_y"/>
                                          </p:val>
                                        </p:tav>
                                      </p:tavLst>
                                    </p:anim>
                                  </p:childTnLst>
                                </p:cTn>
                              </p:par>
                              <p:par>
                                <p:cTn id="69" presetID="2" presetClass="entr" presetSubtype="4" fill="hold" grpId="0" nodeType="withEffect">
                                  <p:stCondLst>
                                    <p:cond delay="0"/>
                                  </p:stCondLst>
                                  <p:childTnLst>
                                    <p:set>
                                      <p:cBhvr>
                                        <p:cTn id="70" dur="1" fill="hold">
                                          <p:stCondLst>
                                            <p:cond delay="0"/>
                                          </p:stCondLst>
                                        </p:cTn>
                                        <p:tgtEl>
                                          <p:spTgt spid="22"/>
                                        </p:tgtEl>
                                        <p:attrNameLst>
                                          <p:attrName>style.visibility</p:attrName>
                                        </p:attrNameLst>
                                      </p:cBhvr>
                                      <p:to>
                                        <p:strVal val="visible"/>
                                      </p:to>
                                    </p:set>
                                    <p:anim calcmode="lin" valueType="num">
                                      <p:cBhvr additive="base">
                                        <p:cTn id="71" dur="500" fill="hold"/>
                                        <p:tgtEl>
                                          <p:spTgt spid="22"/>
                                        </p:tgtEl>
                                        <p:attrNameLst>
                                          <p:attrName>ppt_x</p:attrName>
                                        </p:attrNameLst>
                                      </p:cBhvr>
                                      <p:tavLst>
                                        <p:tav tm="0">
                                          <p:val>
                                            <p:strVal val="#ppt_x"/>
                                          </p:val>
                                        </p:tav>
                                        <p:tav tm="100000">
                                          <p:val>
                                            <p:strVal val="#ppt_x"/>
                                          </p:val>
                                        </p:tav>
                                      </p:tavLst>
                                    </p:anim>
                                    <p:anim calcmode="lin" valueType="num">
                                      <p:cBhvr additive="base">
                                        <p:cTn id="72"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2" presetClass="entr" presetSubtype="4" fill="hold" grpId="0" nodeType="clickEffect">
                                  <p:stCondLst>
                                    <p:cond delay="0"/>
                                  </p:stCondLst>
                                  <p:childTnLst>
                                    <p:set>
                                      <p:cBhvr>
                                        <p:cTn id="76" dur="1" fill="hold">
                                          <p:stCondLst>
                                            <p:cond delay="0"/>
                                          </p:stCondLst>
                                        </p:cTn>
                                        <p:tgtEl>
                                          <p:spTgt spid="23"/>
                                        </p:tgtEl>
                                        <p:attrNameLst>
                                          <p:attrName>style.visibility</p:attrName>
                                        </p:attrNameLst>
                                      </p:cBhvr>
                                      <p:to>
                                        <p:strVal val="visible"/>
                                      </p:to>
                                    </p:set>
                                    <p:anim calcmode="lin" valueType="num">
                                      <p:cBhvr additive="base">
                                        <p:cTn id="77" dur="500" fill="hold"/>
                                        <p:tgtEl>
                                          <p:spTgt spid="23"/>
                                        </p:tgtEl>
                                        <p:attrNameLst>
                                          <p:attrName>ppt_x</p:attrName>
                                        </p:attrNameLst>
                                      </p:cBhvr>
                                      <p:tavLst>
                                        <p:tav tm="0">
                                          <p:val>
                                            <p:strVal val="#ppt_x"/>
                                          </p:val>
                                        </p:tav>
                                        <p:tav tm="100000">
                                          <p:val>
                                            <p:strVal val="#ppt_x"/>
                                          </p:val>
                                        </p:tav>
                                      </p:tavLst>
                                    </p:anim>
                                    <p:anim calcmode="lin" valueType="num">
                                      <p:cBhvr additive="base">
                                        <p:cTn id="78" dur="500" fill="hold"/>
                                        <p:tgtEl>
                                          <p:spTgt spid="23"/>
                                        </p:tgtEl>
                                        <p:attrNameLst>
                                          <p:attrName>ppt_y</p:attrName>
                                        </p:attrNameLst>
                                      </p:cBhvr>
                                      <p:tavLst>
                                        <p:tav tm="0">
                                          <p:val>
                                            <p:strVal val="1+#ppt_h/2"/>
                                          </p:val>
                                        </p:tav>
                                        <p:tav tm="100000">
                                          <p:val>
                                            <p:strVal val="#ppt_y"/>
                                          </p:val>
                                        </p:tav>
                                      </p:tavLst>
                                    </p:anim>
                                  </p:childTnLst>
                                </p:cTn>
                              </p:par>
                              <p:par>
                                <p:cTn id="79" presetID="2" presetClass="entr" presetSubtype="4" fill="hold" grpId="0" nodeType="withEffect">
                                  <p:stCondLst>
                                    <p:cond delay="0"/>
                                  </p:stCondLst>
                                  <p:childTnLst>
                                    <p:set>
                                      <p:cBhvr>
                                        <p:cTn id="80" dur="1" fill="hold">
                                          <p:stCondLst>
                                            <p:cond delay="0"/>
                                          </p:stCondLst>
                                        </p:cTn>
                                        <p:tgtEl>
                                          <p:spTgt spid="24"/>
                                        </p:tgtEl>
                                        <p:attrNameLst>
                                          <p:attrName>style.visibility</p:attrName>
                                        </p:attrNameLst>
                                      </p:cBhvr>
                                      <p:to>
                                        <p:strVal val="visible"/>
                                      </p:to>
                                    </p:set>
                                    <p:anim calcmode="lin" valueType="num">
                                      <p:cBhvr additive="base">
                                        <p:cTn id="81" dur="500" fill="hold"/>
                                        <p:tgtEl>
                                          <p:spTgt spid="24"/>
                                        </p:tgtEl>
                                        <p:attrNameLst>
                                          <p:attrName>ppt_x</p:attrName>
                                        </p:attrNameLst>
                                      </p:cBhvr>
                                      <p:tavLst>
                                        <p:tav tm="0">
                                          <p:val>
                                            <p:strVal val="#ppt_x"/>
                                          </p:val>
                                        </p:tav>
                                        <p:tav tm="100000">
                                          <p:val>
                                            <p:strVal val="#ppt_x"/>
                                          </p:val>
                                        </p:tav>
                                      </p:tavLst>
                                    </p:anim>
                                    <p:anim calcmode="lin" valueType="num">
                                      <p:cBhvr additive="base">
                                        <p:cTn id="82"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9" grpId="0" animBg="1"/>
      <p:bldP spid="2" grpId="0"/>
      <p:bldP spid="2" grpId="1"/>
      <p:bldP spid="4" grpId="0"/>
      <p:bldP spid="4" grpId="1"/>
      <p:bldP spid="11" grpId="0"/>
      <p:bldP spid="12" grpId="0"/>
      <p:bldP spid="15" grpId="0" animBg="1"/>
      <p:bldP spid="15" grpId="1" animBg="1"/>
      <p:bldP spid="13" grpId="0"/>
      <p:bldP spid="16" grpId="0"/>
      <p:bldP spid="17" grpId="0"/>
      <p:bldP spid="21" grpId="0"/>
      <p:bldP spid="22" grpId="0"/>
      <p:bldP spid="23" grpId="0"/>
      <p:bldP spid="2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9E9951B-37E5-4CF2-B7B3-0C5FCF3DAAD4}"/>
              </a:ext>
            </a:extLst>
          </p:cNvPr>
          <p:cNvSpPr>
            <a:spLocks noGrp="1"/>
          </p:cNvSpPr>
          <p:nvPr>
            <p:ph type="title"/>
          </p:nvPr>
        </p:nvSpPr>
        <p:spPr>
          <a:xfrm>
            <a:off x="457200" y="160038"/>
            <a:ext cx="8229600" cy="1143000"/>
          </a:xfrm>
        </p:spPr>
        <p:txBody>
          <a:bodyPr>
            <a:normAutofit fontScale="90000"/>
          </a:bodyPr>
          <a:lstStyle/>
          <a:p>
            <a:r>
              <a:rPr lang="en-US" b="1" dirty="0">
                <a:latin typeface="Comic Sans MS" panose="030F0702030302020204" pitchFamily="66" charset="0"/>
                <a:ea typeface="Calibri" panose="020F0502020204030204" pitchFamily="34" charset="0"/>
                <a:cs typeface="Calibri" panose="020F0502020204030204" pitchFamily="34" charset="0"/>
              </a:rPr>
              <a:t>Triumphant Compare and Contrast Practice </a:t>
            </a:r>
            <a:endParaRPr lang="en-US" dirty="0"/>
          </a:p>
        </p:txBody>
      </p:sp>
      <p:sp>
        <p:nvSpPr>
          <p:cNvPr id="7" name="Oval 6" descr="Part of the Venn diagram">
            <a:extLst>
              <a:ext uri="{FF2B5EF4-FFF2-40B4-BE49-F238E27FC236}">
                <a16:creationId xmlns:a16="http://schemas.microsoft.com/office/drawing/2014/main" id="{62A84DC3-8B67-4117-8490-1A4D42549EB0}"/>
              </a:ext>
            </a:extLst>
          </p:cNvPr>
          <p:cNvSpPr/>
          <p:nvPr/>
        </p:nvSpPr>
        <p:spPr>
          <a:xfrm>
            <a:off x="202288" y="1481369"/>
            <a:ext cx="5753667" cy="3510667"/>
          </a:xfrm>
          <a:prstGeom prst="ellipse">
            <a:avLst/>
          </a:prstGeom>
          <a:noFill/>
          <a:ln w="7620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Oval 7" descr="Part of the Venn diagram">
            <a:extLst>
              <a:ext uri="{FF2B5EF4-FFF2-40B4-BE49-F238E27FC236}">
                <a16:creationId xmlns:a16="http://schemas.microsoft.com/office/drawing/2014/main" id="{EC857A46-4746-49D1-9A7C-0AF9956F3189}"/>
              </a:ext>
            </a:extLst>
          </p:cNvPr>
          <p:cNvSpPr/>
          <p:nvPr/>
        </p:nvSpPr>
        <p:spPr>
          <a:xfrm>
            <a:off x="2693773" y="1542160"/>
            <a:ext cx="6235581" cy="3389084"/>
          </a:xfrm>
          <a:prstGeom prst="ellipse">
            <a:avLst/>
          </a:prstGeom>
          <a:noFill/>
          <a:ln w="7620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510C54E7-422F-4BC5-8621-3BBCADF84DCF}"/>
              </a:ext>
            </a:extLst>
          </p:cNvPr>
          <p:cNvSpPr txBox="1"/>
          <p:nvPr/>
        </p:nvSpPr>
        <p:spPr>
          <a:xfrm>
            <a:off x="1682995" y="1590394"/>
            <a:ext cx="1558777" cy="954107"/>
          </a:xfrm>
          <a:prstGeom prst="rect">
            <a:avLst/>
          </a:prstGeom>
          <a:noFill/>
        </p:spPr>
        <p:txBody>
          <a:bodyPr wrap="square" rtlCol="0">
            <a:spAutoFit/>
          </a:bodyPr>
          <a:lstStyle/>
          <a:p>
            <a:pPr algn="ctr"/>
            <a:r>
              <a:rPr lang="en-US" sz="2800" b="1" dirty="0">
                <a:latin typeface="Comic Sans MS" panose="030F0702030302020204" pitchFamily="66" charset="0"/>
              </a:rPr>
              <a:t>Usain Bolt</a:t>
            </a:r>
          </a:p>
        </p:txBody>
      </p:sp>
      <p:sp>
        <p:nvSpPr>
          <p:cNvPr id="12" name="TextBox 11">
            <a:extLst>
              <a:ext uri="{FF2B5EF4-FFF2-40B4-BE49-F238E27FC236}">
                <a16:creationId xmlns:a16="http://schemas.microsoft.com/office/drawing/2014/main" id="{709C18F2-9F97-4319-BCED-FCB15984DA56}"/>
              </a:ext>
            </a:extLst>
          </p:cNvPr>
          <p:cNvSpPr txBox="1"/>
          <p:nvPr/>
        </p:nvSpPr>
        <p:spPr>
          <a:xfrm>
            <a:off x="5390522" y="1590394"/>
            <a:ext cx="2216286" cy="954107"/>
          </a:xfrm>
          <a:prstGeom prst="rect">
            <a:avLst/>
          </a:prstGeom>
          <a:noFill/>
        </p:spPr>
        <p:txBody>
          <a:bodyPr wrap="square" rtlCol="0">
            <a:spAutoFit/>
          </a:bodyPr>
          <a:lstStyle/>
          <a:p>
            <a:pPr algn="ctr"/>
            <a:r>
              <a:rPr lang="en-US" sz="2800" b="1" dirty="0">
                <a:latin typeface="Comic Sans MS" panose="030F0702030302020204" pitchFamily="66" charset="0"/>
              </a:rPr>
              <a:t>Lindsey Vonn</a:t>
            </a:r>
          </a:p>
        </p:txBody>
      </p:sp>
      <p:sp>
        <p:nvSpPr>
          <p:cNvPr id="13" name="TextBox 12">
            <a:extLst>
              <a:ext uri="{FF2B5EF4-FFF2-40B4-BE49-F238E27FC236}">
                <a16:creationId xmlns:a16="http://schemas.microsoft.com/office/drawing/2014/main" id="{11CD56A3-3421-457D-BBB3-82B3F6BE922E}"/>
              </a:ext>
            </a:extLst>
          </p:cNvPr>
          <p:cNvSpPr txBox="1"/>
          <p:nvPr/>
        </p:nvSpPr>
        <p:spPr>
          <a:xfrm>
            <a:off x="3834550" y="1805837"/>
            <a:ext cx="1433389" cy="523220"/>
          </a:xfrm>
          <a:prstGeom prst="rect">
            <a:avLst/>
          </a:prstGeom>
          <a:noFill/>
        </p:spPr>
        <p:txBody>
          <a:bodyPr wrap="square" rtlCol="0">
            <a:spAutoFit/>
          </a:bodyPr>
          <a:lstStyle/>
          <a:p>
            <a:r>
              <a:rPr lang="en-US" sz="2800" b="1" dirty="0">
                <a:latin typeface="Comic Sans MS" panose="030F0702030302020204" pitchFamily="66" charset="0"/>
              </a:rPr>
              <a:t>same</a:t>
            </a:r>
          </a:p>
        </p:txBody>
      </p:sp>
      <p:sp>
        <p:nvSpPr>
          <p:cNvPr id="16" name="TextBox 15">
            <a:extLst>
              <a:ext uri="{FF2B5EF4-FFF2-40B4-BE49-F238E27FC236}">
                <a16:creationId xmlns:a16="http://schemas.microsoft.com/office/drawing/2014/main" id="{1A79DAB6-E359-485E-95DE-E11F43F35052}"/>
              </a:ext>
            </a:extLst>
          </p:cNvPr>
          <p:cNvSpPr txBox="1"/>
          <p:nvPr/>
        </p:nvSpPr>
        <p:spPr>
          <a:xfrm>
            <a:off x="3321808" y="2505553"/>
            <a:ext cx="2121405" cy="461665"/>
          </a:xfrm>
          <a:prstGeom prst="rect">
            <a:avLst/>
          </a:prstGeom>
          <a:noFill/>
          <a:ln>
            <a:noFill/>
          </a:ln>
        </p:spPr>
        <p:txBody>
          <a:bodyPr wrap="square" rtlCol="0">
            <a:spAutoFit/>
          </a:bodyPr>
          <a:lstStyle/>
          <a:p>
            <a:pPr algn="ctr"/>
            <a:r>
              <a:rPr lang="en-US" sz="2000" dirty="0">
                <a:latin typeface="Comic Sans MS" panose="030F0702030302020204" pitchFamily="66" charset="0"/>
              </a:rPr>
              <a:t> </a:t>
            </a:r>
            <a:r>
              <a:rPr lang="en-US" sz="2400" dirty="0">
                <a:latin typeface="Comic Sans MS" panose="030F0702030302020204" pitchFamily="66" charset="0"/>
                <a:ea typeface="Calibri" panose="020F0502020204030204" pitchFamily="34" charset="0"/>
                <a:cs typeface="Calibri" panose="020F0502020204030204" pitchFamily="34" charset="0"/>
              </a:rPr>
              <a:t>had an injury</a:t>
            </a:r>
            <a:endParaRPr lang="en-US" sz="2400" dirty="0">
              <a:latin typeface="Comic Sans MS" panose="030F0702030302020204" pitchFamily="66" charset="0"/>
            </a:endParaRPr>
          </a:p>
        </p:txBody>
      </p:sp>
      <p:sp>
        <p:nvSpPr>
          <p:cNvPr id="17" name="3 games">
            <a:extLst>
              <a:ext uri="{FF2B5EF4-FFF2-40B4-BE49-F238E27FC236}">
                <a16:creationId xmlns:a16="http://schemas.microsoft.com/office/drawing/2014/main" id="{5CA4A0B1-883D-4798-A403-71DE9CA4755F}"/>
              </a:ext>
            </a:extLst>
          </p:cNvPr>
          <p:cNvSpPr txBox="1"/>
          <p:nvPr/>
        </p:nvSpPr>
        <p:spPr>
          <a:xfrm>
            <a:off x="6894620" y="4931244"/>
            <a:ext cx="1974697" cy="1200329"/>
          </a:xfrm>
          <a:prstGeom prst="rect">
            <a:avLst/>
          </a:prstGeom>
          <a:noFill/>
          <a:ln>
            <a:solidFill>
              <a:schemeClr val="tx1"/>
            </a:solidFill>
          </a:ln>
        </p:spPr>
        <p:txBody>
          <a:bodyPr wrap="square" rtlCol="0">
            <a:spAutoFit/>
          </a:bodyPr>
          <a:lstStyle/>
          <a:p>
            <a:r>
              <a:rPr lang="en-US" sz="2400" dirty="0">
                <a:latin typeface="Comic Sans MS" panose="030F0702030302020204" pitchFamily="66" charset="0"/>
                <a:ea typeface="Calibri" panose="020F0502020204030204" pitchFamily="34" charset="0"/>
                <a:cs typeface="Calibri" panose="020F0502020204030204" pitchFamily="34" charset="0"/>
              </a:rPr>
              <a:t>competed in 3 Olympic games</a:t>
            </a:r>
            <a:endParaRPr lang="en-US" sz="2400" dirty="0">
              <a:latin typeface="Comic Sans MS" panose="030F0702030302020204" pitchFamily="66" charset="0"/>
            </a:endParaRPr>
          </a:p>
        </p:txBody>
      </p:sp>
      <p:sp>
        <p:nvSpPr>
          <p:cNvPr id="21" name="TextBox 20">
            <a:extLst>
              <a:ext uri="{FF2B5EF4-FFF2-40B4-BE49-F238E27FC236}">
                <a16:creationId xmlns:a16="http://schemas.microsoft.com/office/drawing/2014/main" id="{D8B924C0-01E4-4F0C-B6F1-B1A2E0F161E0}"/>
              </a:ext>
            </a:extLst>
          </p:cNvPr>
          <p:cNvSpPr txBox="1"/>
          <p:nvPr/>
        </p:nvSpPr>
        <p:spPr>
          <a:xfrm>
            <a:off x="218139" y="2605292"/>
            <a:ext cx="2656703" cy="461665"/>
          </a:xfrm>
          <a:prstGeom prst="rect">
            <a:avLst/>
          </a:prstGeom>
          <a:noFill/>
          <a:ln>
            <a:noFill/>
          </a:ln>
        </p:spPr>
        <p:txBody>
          <a:bodyPr wrap="square">
            <a:spAutoFit/>
          </a:bodyPr>
          <a:lstStyle/>
          <a:p>
            <a:pPr algn="ctr"/>
            <a:r>
              <a:rPr lang="en-US" sz="2400" dirty="0">
                <a:latin typeface="Comic Sans MS" panose="030F0702030302020204" pitchFamily="66" charset="0"/>
                <a:ea typeface="Calibri" panose="020F0502020204030204" pitchFamily="34" charset="0"/>
                <a:cs typeface="Calibri" panose="020F0502020204030204" pitchFamily="34" charset="0"/>
              </a:rPr>
              <a:t>Olympic runner </a:t>
            </a:r>
            <a:endParaRPr lang="en-US" sz="2400" dirty="0"/>
          </a:p>
        </p:txBody>
      </p:sp>
      <p:sp>
        <p:nvSpPr>
          <p:cNvPr id="22" name="TextBox 21">
            <a:extLst>
              <a:ext uri="{FF2B5EF4-FFF2-40B4-BE49-F238E27FC236}">
                <a16:creationId xmlns:a16="http://schemas.microsoft.com/office/drawing/2014/main" id="{6BC0DBB1-8733-47D5-90EB-73C84EBC67B6}"/>
              </a:ext>
            </a:extLst>
          </p:cNvPr>
          <p:cNvSpPr txBox="1"/>
          <p:nvPr/>
        </p:nvSpPr>
        <p:spPr>
          <a:xfrm>
            <a:off x="6075009" y="2592989"/>
            <a:ext cx="2656703" cy="461665"/>
          </a:xfrm>
          <a:prstGeom prst="rect">
            <a:avLst/>
          </a:prstGeom>
          <a:noFill/>
          <a:ln>
            <a:noFill/>
          </a:ln>
        </p:spPr>
        <p:txBody>
          <a:bodyPr wrap="square">
            <a:spAutoFit/>
          </a:bodyPr>
          <a:lstStyle/>
          <a:p>
            <a:pPr algn="ctr"/>
            <a:r>
              <a:rPr lang="en-US" sz="2400" dirty="0">
                <a:latin typeface="Comic Sans MS" panose="030F0702030302020204" pitchFamily="66" charset="0"/>
                <a:ea typeface="Calibri" panose="020F0502020204030204" pitchFamily="34" charset="0"/>
                <a:cs typeface="Calibri" panose="020F0502020204030204" pitchFamily="34" charset="0"/>
              </a:rPr>
              <a:t>Olympic ski team </a:t>
            </a:r>
            <a:endParaRPr lang="en-US" sz="2400" dirty="0"/>
          </a:p>
        </p:txBody>
      </p:sp>
      <p:sp>
        <p:nvSpPr>
          <p:cNvPr id="23" name="TextBox 22">
            <a:extLst>
              <a:ext uri="{FF2B5EF4-FFF2-40B4-BE49-F238E27FC236}">
                <a16:creationId xmlns:a16="http://schemas.microsoft.com/office/drawing/2014/main" id="{AF78A544-363F-48D1-8720-38CA96F9EA5E}"/>
              </a:ext>
            </a:extLst>
          </p:cNvPr>
          <p:cNvSpPr txBox="1"/>
          <p:nvPr/>
        </p:nvSpPr>
        <p:spPr>
          <a:xfrm>
            <a:off x="4288" y="3198499"/>
            <a:ext cx="3084404" cy="830997"/>
          </a:xfrm>
          <a:prstGeom prst="rect">
            <a:avLst/>
          </a:prstGeom>
          <a:noFill/>
          <a:ln>
            <a:noFill/>
          </a:ln>
        </p:spPr>
        <p:txBody>
          <a:bodyPr wrap="square">
            <a:spAutoFit/>
          </a:bodyPr>
          <a:lstStyle/>
          <a:p>
            <a:pPr algn="ctr"/>
            <a:r>
              <a:rPr lang="en-US" sz="2400" dirty="0">
                <a:latin typeface="Comic Sans MS" panose="030F0702030302020204" pitchFamily="66" charset="0"/>
                <a:ea typeface="Calibri" panose="020F0502020204030204" pitchFamily="34" charset="0"/>
                <a:cs typeface="Calibri" panose="020F0502020204030204" pitchFamily="34" charset="0"/>
              </a:rPr>
              <a:t>won three gold medals</a:t>
            </a:r>
            <a:endParaRPr lang="en-US" sz="2400" dirty="0"/>
          </a:p>
        </p:txBody>
      </p:sp>
      <p:sp>
        <p:nvSpPr>
          <p:cNvPr id="24" name="TextBox 23">
            <a:extLst>
              <a:ext uri="{FF2B5EF4-FFF2-40B4-BE49-F238E27FC236}">
                <a16:creationId xmlns:a16="http://schemas.microsoft.com/office/drawing/2014/main" id="{8E2B06C9-CD52-4369-A977-33D521D38C84}"/>
              </a:ext>
            </a:extLst>
          </p:cNvPr>
          <p:cNvSpPr txBox="1"/>
          <p:nvPr/>
        </p:nvSpPr>
        <p:spPr>
          <a:xfrm>
            <a:off x="6030097" y="3255540"/>
            <a:ext cx="2656703" cy="830997"/>
          </a:xfrm>
          <a:prstGeom prst="rect">
            <a:avLst/>
          </a:prstGeom>
          <a:noFill/>
          <a:ln>
            <a:noFill/>
          </a:ln>
        </p:spPr>
        <p:txBody>
          <a:bodyPr wrap="square">
            <a:spAutoFit/>
          </a:bodyPr>
          <a:lstStyle/>
          <a:p>
            <a:pPr algn="ctr"/>
            <a:r>
              <a:rPr lang="en-US" sz="2400" dirty="0">
                <a:latin typeface="Comic Sans MS" panose="030F0702030302020204" pitchFamily="66" charset="0"/>
                <a:ea typeface="Calibri" panose="020F0502020204030204" pitchFamily="34" charset="0"/>
                <a:cs typeface="Calibri" panose="020F0502020204030204" pitchFamily="34" charset="0"/>
              </a:rPr>
              <a:t>received one gold metal</a:t>
            </a:r>
            <a:endParaRPr lang="en-US" sz="2400" dirty="0"/>
          </a:p>
        </p:txBody>
      </p:sp>
      <p:sp>
        <p:nvSpPr>
          <p:cNvPr id="20" name="Had injury">
            <a:extLst>
              <a:ext uri="{FF2B5EF4-FFF2-40B4-BE49-F238E27FC236}">
                <a16:creationId xmlns:a16="http://schemas.microsoft.com/office/drawing/2014/main" id="{64F82DD3-2084-43A4-8DFE-85040923DDE6}"/>
              </a:ext>
            </a:extLst>
          </p:cNvPr>
          <p:cNvSpPr txBox="1"/>
          <p:nvPr/>
        </p:nvSpPr>
        <p:spPr>
          <a:xfrm>
            <a:off x="3713020" y="5145798"/>
            <a:ext cx="2121405" cy="461665"/>
          </a:xfrm>
          <a:prstGeom prst="rect">
            <a:avLst/>
          </a:prstGeom>
          <a:noFill/>
          <a:ln>
            <a:solidFill>
              <a:schemeClr val="tx1"/>
            </a:solidFill>
          </a:ln>
        </p:spPr>
        <p:txBody>
          <a:bodyPr wrap="square" rtlCol="0">
            <a:spAutoFit/>
          </a:bodyPr>
          <a:lstStyle/>
          <a:p>
            <a:pPr algn="ctr"/>
            <a:r>
              <a:rPr lang="en-US" sz="2000" dirty="0">
                <a:latin typeface="Comic Sans MS" panose="030F0702030302020204" pitchFamily="66" charset="0"/>
              </a:rPr>
              <a:t> </a:t>
            </a:r>
            <a:r>
              <a:rPr lang="en-US" sz="2400" dirty="0">
                <a:latin typeface="Comic Sans MS" panose="030F0702030302020204" pitchFamily="66" charset="0"/>
                <a:ea typeface="Calibri" panose="020F0502020204030204" pitchFamily="34" charset="0"/>
                <a:cs typeface="Calibri" panose="020F0502020204030204" pitchFamily="34" charset="0"/>
              </a:rPr>
              <a:t>had an injury</a:t>
            </a:r>
            <a:endParaRPr lang="en-US" sz="2400" dirty="0">
              <a:latin typeface="Comic Sans MS" panose="030F0702030302020204" pitchFamily="66" charset="0"/>
            </a:endParaRPr>
          </a:p>
        </p:txBody>
      </p:sp>
      <p:sp>
        <p:nvSpPr>
          <p:cNvPr id="25" name="TextBox 24">
            <a:extLst>
              <a:ext uri="{FF2B5EF4-FFF2-40B4-BE49-F238E27FC236}">
                <a16:creationId xmlns:a16="http://schemas.microsoft.com/office/drawing/2014/main" id="{D8767C39-CCEC-4D8E-AC54-57DF499E256F}"/>
              </a:ext>
            </a:extLst>
          </p:cNvPr>
          <p:cNvSpPr txBox="1"/>
          <p:nvPr/>
        </p:nvSpPr>
        <p:spPr>
          <a:xfrm>
            <a:off x="3415825" y="2999009"/>
            <a:ext cx="1974697" cy="1200329"/>
          </a:xfrm>
          <a:prstGeom prst="rect">
            <a:avLst/>
          </a:prstGeom>
          <a:noFill/>
          <a:ln>
            <a:noFill/>
          </a:ln>
        </p:spPr>
        <p:txBody>
          <a:bodyPr wrap="square" rtlCol="0">
            <a:spAutoFit/>
          </a:bodyPr>
          <a:lstStyle/>
          <a:p>
            <a:r>
              <a:rPr lang="en-US" sz="2400" dirty="0">
                <a:latin typeface="Comic Sans MS" panose="030F0702030302020204" pitchFamily="66" charset="0"/>
                <a:ea typeface="Calibri" panose="020F0502020204030204" pitchFamily="34" charset="0"/>
                <a:cs typeface="Calibri" panose="020F0502020204030204" pitchFamily="34" charset="0"/>
              </a:rPr>
              <a:t>competed in 3 Olympic games</a:t>
            </a:r>
            <a:endParaRPr lang="en-US" sz="2400" dirty="0">
              <a:latin typeface="Comic Sans MS" panose="030F0702030302020204" pitchFamily="66" charset="0"/>
            </a:endParaRPr>
          </a:p>
        </p:txBody>
      </p:sp>
      <p:sp>
        <p:nvSpPr>
          <p:cNvPr id="26" name="runner">
            <a:extLst>
              <a:ext uri="{FF2B5EF4-FFF2-40B4-BE49-F238E27FC236}">
                <a16:creationId xmlns:a16="http://schemas.microsoft.com/office/drawing/2014/main" id="{2719C180-CA44-47D6-9906-144C2E64D257}"/>
              </a:ext>
            </a:extLst>
          </p:cNvPr>
          <p:cNvSpPr txBox="1"/>
          <p:nvPr/>
        </p:nvSpPr>
        <p:spPr>
          <a:xfrm>
            <a:off x="6553616" y="6207568"/>
            <a:ext cx="2656703" cy="461665"/>
          </a:xfrm>
          <a:prstGeom prst="rect">
            <a:avLst/>
          </a:prstGeom>
          <a:noFill/>
          <a:ln>
            <a:solidFill>
              <a:schemeClr val="tx1"/>
            </a:solidFill>
          </a:ln>
        </p:spPr>
        <p:txBody>
          <a:bodyPr wrap="square">
            <a:spAutoFit/>
          </a:bodyPr>
          <a:lstStyle/>
          <a:p>
            <a:pPr algn="ctr"/>
            <a:r>
              <a:rPr lang="en-US" sz="2400" dirty="0">
                <a:latin typeface="Comic Sans MS" panose="030F0702030302020204" pitchFamily="66" charset="0"/>
                <a:ea typeface="Calibri" panose="020F0502020204030204" pitchFamily="34" charset="0"/>
                <a:cs typeface="Calibri" panose="020F0502020204030204" pitchFamily="34" charset="0"/>
              </a:rPr>
              <a:t>Olympic runner </a:t>
            </a:r>
            <a:endParaRPr lang="en-US" sz="2400" dirty="0"/>
          </a:p>
        </p:txBody>
      </p:sp>
      <p:sp>
        <p:nvSpPr>
          <p:cNvPr id="27" name="ski team">
            <a:extLst>
              <a:ext uri="{FF2B5EF4-FFF2-40B4-BE49-F238E27FC236}">
                <a16:creationId xmlns:a16="http://schemas.microsoft.com/office/drawing/2014/main" id="{2571A2CB-2C19-4035-800D-28E007A954C8}"/>
              </a:ext>
            </a:extLst>
          </p:cNvPr>
          <p:cNvSpPr txBox="1"/>
          <p:nvPr/>
        </p:nvSpPr>
        <p:spPr>
          <a:xfrm>
            <a:off x="354688" y="6207568"/>
            <a:ext cx="2656703" cy="461665"/>
          </a:xfrm>
          <a:prstGeom prst="rect">
            <a:avLst/>
          </a:prstGeom>
          <a:noFill/>
          <a:ln>
            <a:solidFill>
              <a:schemeClr val="tx1"/>
            </a:solidFill>
          </a:ln>
        </p:spPr>
        <p:txBody>
          <a:bodyPr wrap="square">
            <a:spAutoFit/>
          </a:bodyPr>
          <a:lstStyle/>
          <a:p>
            <a:pPr algn="ctr"/>
            <a:r>
              <a:rPr lang="en-US" sz="2400" dirty="0">
                <a:latin typeface="Comic Sans MS" panose="030F0702030302020204" pitchFamily="66" charset="0"/>
                <a:ea typeface="Calibri" panose="020F0502020204030204" pitchFamily="34" charset="0"/>
                <a:cs typeface="Calibri" panose="020F0502020204030204" pitchFamily="34" charset="0"/>
              </a:rPr>
              <a:t>Olympic ski team </a:t>
            </a:r>
            <a:endParaRPr lang="en-US" sz="2400" dirty="0"/>
          </a:p>
        </p:txBody>
      </p:sp>
      <p:sp>
        <p:nvSpPr>
          <p:cNvPr id="28" name="3 medals">
            <a:extLst>
              <a:ext uri="{FF2B5EF4-FFF2-40B4-BE49-F238E27FC236}">
                <a16:creationId xmlns:a16="http://schemas.microsoft.com/office/drawing/2014/main" id="{6FC82FFA-C729-45A6-8873-EAAC6AF09FC2}"/>
              </a:ext>
            </a:extLst>
          </p:cNvPr>
          <p:cNvSpPr txBox="1"/>
          <p:nvPr/>
        </p:nvSpPr>
        <p:spPr>
          <a:xfrm>
            <a:off x="3267068" y="5789661"/>
            <a:ext cx="3084404" cy="830997"/>
          </a:xfrm>
          <a:prstGeom prst="rect">
            <a:avLst/>
          </a:prstGeom>
          <a:noFill/>
          <a:ln>
            <a:solidFill>
              <a:schemeClr val="tx1"/>
            </a:solidFill>
          </a:ln>
        </p:spPr>
        <p:txBody>
          <a:bodyPr wrap="square">
            <a:spAutoFit/>
          </a:bodyPr>
          <a:lstStyle/>
          <a:p>
            <a:pPr algn="ctr"/>
            <a:r>
              <a:rPr lang="en-US" sz="2400" dirty="0">
                <a:latin typeface="Comic Sans MS" panose="030F0702030302020204" pitchFamily="66" charset="0"/>
                <a:ea typeface="Calibri" panose="020F0502020204030204" pitchFamily="34" charset="0"/>
                <a:cs typeface="Calibri" panose="020F0502020204030204" pitchFamily="34" charset="0"/>
              </a:rPr>
              <a:t>won three gold medals</a:t>
            </a:r>
            <a:endParaRPr lang="en-US" sz="2400" dirty="0"/>
          </a:p>
        </p:txBody>
      </p:sp>
      <p:sp>
        <p:nvSpPr>
          <p:cNvPr id="29" name="one gold medal">
            <a:extLst>
              <a:ext uri="{FF2B5EF4-FFF2-40B4-BE49-F238E27FC236}">
                <a16:creationId xmlns:a16="http://schemas.microsoft.com/office/drawing/2014/main" id="{0B624433-C13F-4AC9-9BE8-CABE8C88E331}"/>
              </a:ext>
            </a:extLst>
          </p:cNvPr>
          <p:cNvSpPr txBox="1"/>
          <p:nvPr/>
        </p:nvSpPr>
        <p:spPr>
          <a:xfrm>
            <a:off x="218139" y="5186326"/>
            <a:ext cx="2656703" cy="830997"/>
          </a:xfrm>
          <a:prstGeom prst="rect">
            <a:avLst/>
          </a:prstGeom>
          <a:noFill/>
          <a:ln>
            <a:solidFill>
              <a:schemeClr val="tx1"/>
            </a:solidFill>
          </a:ln>
        </p:spPr>
        <p:txBody>
          <a:bodyPr wrap="square">
            <a:spAutoFit/>
          </a:bodyPr>
          <a:lstStyle/>
          <a:p>
            <a:pPr algn="ctr"/>
            <a:r>
              <a:rPr lang="en-US" sz="2400" dirty="0">
                <a:latin typeface="Comic Sans MS" panose="030F0702030302020204" pitchFamily="66" charset="0"/>
                <a:ea typeface="Calibri" panose="020F0502020204030204" pitchFamily="34" charset="0"/>
                <a:cs typeface="Calibri" panose="020F0502020204030204" pitchFamily="34" charset="0"/>
              </a:rPr>
              <a:t>received one gold metal</a:t>
            </a:r>
            <a:endParaRPr lang="en-US" sz="2400" dirty="0"/>
          </a:p>
        </p:txBody>
      </p:sp>
    </p:spTree>
    <p:extLst>
      <p:ext uri="{BB962C8B-B14F-4D97-AF65-F5344CB8AC3E}">
        <p14:creationId xmlns:p14="http://schemas.microsoft.com/office/powerpoint/2010/main" val="15316043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par>
                                <p:cTn id="19" presetID="1" presetClass="entr" presetSubtype="0" fill="hold" grpId="1" nodeType="withEffect">
                                  <p:stCondLst>
                                    <p:cond delay="0"/>
                                  </p:stCondLst>
                                  <p:childTnLst>
                                    <p:set>
                                      <p:cBhvr>
                                        <p:cTn id="20" dur="1" fill="hold">
                                          <p:stCondLst>
                                            <p:cond delay="0"/>
                                          </p:stCondLst>
                                        </p:cTn>
                                        <p:tgtEl>
                                          <p:spTgt spid="2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seq concurrent="1" nextAc="seek">
              <p:cTn id="27" restart="whenNotActive" fill="hold" evtFilter="cancelBubble" nodeType="interactiveSeq">
                <p:stCondLst>
                  <p:cond evt="onClick" delay="0">
                    <p:tgtEl>
                      <p:spTgt spid="20"/>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16"/>
                                        </p:tgtEl>
                                        <p:attrNameLst>
                                          <p:attrName>style.visibility</p:attrName>
                                        </p:attrNameLst>
                                      </p:cBhvr>
                                      <p:to>
                                        <p:strVal val="visible"/>
                                      </p:to>
                                    </p:set>
                                  </p:childTnLst>
                                </p:cTn>
                              </p:par>
                              <p:par>
                                <p:cTn id="32" presetID="1" presetClass="exit" presetSubtype="0" fill="hold" grpId="1" nodeType="withEffect">
                                  <p:stCondLst>
                                    <p:cond delay="0"/>
                                  </p:stCondLst>
                                  <p:childTnLst>
                                    <p:set>
                                      <p:cBhvr>
                                        <p:cTn id="33" dur="1" fill="hold">
                                          <p:stCondLst>
                                            <p:cond delay="0"/>
                                          </p:stCondLst>
                                        </p:cTn>
                                        <p:tgtEl>
                                          <p:spTgt spid="20"/>
                                        </p:tgtEl>
                                        <p:attrNameLst>
                                          <p:attrName>style.visibility</p:attrName>
                                        </p:attrNameLst>
                                      </p:cBhvr>
                                      <p:to>
                                        <p:strVal val="hidden"/>
                                      </p:to>
                                    </p:set>
                                  </p:childTnLst>
                                </p:cTn>
                              </p:par>
                            </p:childTnLst>
                          </p:cTn>
                        </p:par>
                      </p:childTnLst>
                    </p:cTn>
                  </p:par>
                </p:childTnLst>
              </p:cTn>
              <p:nextCondLst>
                <p:cond evt="onClick" delay="0">
                  <p:tgtEl>
                    <p:spTgt spid="20"/>
                  </p:tgtEl>
                </p:cond>
              </p:nextCondLst>
            </p:seq>
            <p:seq concurrent="1" nextAc="seek">
              <p:cTn id="34" restart="whenNotActive" fill="hold" evtFilter="cancelBubble" nodeType="interactiveSeq">
                <p:stCondLst>
                  <p:cond evt="onClick" delay="0">
                    <p:tgtEl>
                      <p:spTgt spid="17"/>
                    </p:tgtEl>
                  </p:cond>
                </p:stCondLst>
                <p:endSync evt="end" delay="0">
                  <p:rtn val="all"/>
                </p:endSync>
                <p:childTnLst>
                  <p:par>
                    <p:cTn id="35" fill="hold">
                      <p:stCondLst>
                        <p:cond delay="0"/>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5"/>
                                        </p:tgtEl>
                                        <p:attrNameLst>
                                          <p:attrName>style.visibility</p:attrName>
                                        </p:attrNameLst>
                                      </p:cBhvr>
                                      <p:to>
                                        <p:strVal val="visible"/>
                                      </p:to>
                                    </p:set>
                                  </p:childTnLst>
                                </p:cTn>
                              </p:par>
                              <p:par>
                                <p:cTn id="39" presetID="1" presetClass="exit" presetSubtype="0" fill="hold" grpId="1" nodeType="withEffect">
                                  <p:stCondLst>
                                    <p:cond delay="0"/>
                                  </p:stCondLst>
                                  <p:childTnLst>
                                    <p:set>
                                      <p:cBhvr>
                                        <p:cTn id="40" dur="1" fill="hold">
                                          <p:stCondLst>
                                            <p:cond delay="0"/>
                                          </p:stCondLst>
                                        </p:cTn>
                                        <p:tgtEl>
                                          <p:spTgt spid="17"/>
                                        </p:tgtEl>
                                        <p:attrNameLst>
                                          <p:attrName>style.visibility</p:attrName>
                                        </p:attrNameLst>
                                      </p:cBhvr>
                                      <p:to>
                                        <p:strVal val="hidden"/>
                                      </p:to>
                                    </p:set>
                                  </p:childTnLst>
                                </p:cTn>
                              </p:par>
                            </p:childTnLst>
                          </p:cTn>
                        </p:par>
                      </p:childTnLst>
                    </p:cTn>
                  </p:par>
                </p:childTnLst>
              </p:cTn>
              <p:nextCondLst>
                <p:cond evt="onClick" delay="0">
                  <p:tgtEl>
                    <p:spTgt spid="17"/>
                  </p:tgtEl>
                </p:cond>
              </p:nextCondLst>
            </p:seq>
            <p:seq concurrent="1" nextAc="seek">
              <p:cTn id="41" restart="whenNotActive" fill="hold" evtFilter="cancelBubble" nodeType="interactiveSeq">
                <p:stCondLst>
                  <p:cond evt="onClick" delay="0">
                    <p:tgtEl>
                      <p:spTgt spid="27"/>
                    </p:tgtEl>
                  </p:cond>
                </p:stCondLst>
                <p:endSync evt="end" delay="0">
                  <p:rtn val="all"/>
                </p:endSync>
                <p:childTnLst>
                  <p:par>
                    <p:cTn id="42" fill="hold">
                      <p:stCondLst>
                        <p:cond delay="0"/>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22"/>
                                        </p:tgtEl>
                                        <p:attrNameLst>
                                          <p:attrName>style.visibility</p:attrName>
                                        </p:attrNameLst>
                                      </p:cBhvr>
                                      <p:to>
                                        <p:strVal val="visible"/>
                                      </p:to>
                                    </p:set>
                                  </p:childTnLst>
                                </p:cTn>
                              </p:par>
                              <p:par>
                                <p:cTn id="46" presetID="1" presetClass="exit" presetSubtype="0" fill="hold" grpId="1" nodeType="withEffect">
                                  <p:stCondLst>
                                    <p:cond delay="0"/>
                                  </p:stCondLst>
                                  <p:childTnLst>
                                    <p:set>
                                      <p:cBhvr>
                                        <p:cTn id="47" dur="1" fill="hold">
                                          <p:stCondLst>
                                            <p:cond delay="0"/>
                                          </p:stCondLst>
                                        </p:cTn>
                                        <p:tgtEl>
                                          <p:spTgt spid="27"/>
                                        </p:tgtEl>
                                        <p:attrNameLst>
                                          <p:attrName>style.visibility</p:attrName>
                                        </p:attrNameLst>
                                      </p:cBhvr>
                                      <p:to>
                                        <p:strVal val="hidden"/>
                                      </p:to>
                                    </p:set>
                                  </p:childTnLst>
                                </p:cTn>
                              </p:par>
                            </p:childTnLst>
                          </p:cTn>
                        </p:par>
                      </p:childTnLst>
                    </p:cTn>
                  </p:par>
                </p:childTnLst>
              </p:cTn>
              <p:nextCondLst>
                <p:cond evt="onClick" delay="0">
                  <p:tgtEl>
                    <p:spTgt spid="27"/>
                  </p:tgtEl>
                </p:cond>
              </p:nextCondLst>
            </p:seq>
            <p:seq concurrent="1" nextAc="seek">
              <p:cTn id="48" restart="whenNotActive" fill="hold" evtFilter="cancelBubble" nodeType="interactiveSeq">
                <p:stCondLst>
                  <p:cond evt="onClick" delay="0">
                    <p:tgtEl>
                      <p:spTgt spid="29"/>
                    </p:tgtEl>
                  </p:cond>
                </p:stCondLst>
                <p:endSync evt="end" delay="0">
                  <p:rtn val="all"/>
                </p:endSync>
                <p:childTnLst>
                  <p:par>
                    <p:cTn id="49" fill="hold">
                      <p:stCondLst>
                        <p:cond delay="0"/>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24"/>
                                        </p:tgtEl>
                                        <p:attrNameLst>
                                          <p:attrName>style.visibility</p:attrName>
                                        </p:attrNameLst>
                                      </p:cBhvr>
                                      <p:to>
                                        <p:strVal val="visible"/>
                                      </p:to>
                                    </p:set>
                                  </p:childTnLst>
                                </p:cTn>
                              </p:par>
                              <p:par>
                                <p:cTn id="53" presetID="1" presetClass="exit" presetSubtype="0" fill="hold" grpId="1" nodeType="withEffect">
                                  <p:stCondLst>
                                    <p:cond delay="0"/>
                                  </p:stCondLst>
                                  <p:childTnLst>
                                    <p:set>
                                      <p:cBhvr>
                                        <p:cTn id="54" dur="1" fill="hold">
                                          <p:stCondLst>
                                            <p:cond delay="0"/>
                                          </p:stCondLst>
                                        </p:cTn>
                                        <p:tgtEl>
                                          <p:spTgt spid="29"/>
                                        </p:tgtEl>
                                        <p:attrNameLst>
                                          <p:attrName>style.visibility</p:attrName>
                                        </p:attrNameLst>
                                      </p:cBhvr>
                                      <p:to>
                                        <p:strVal val="hidden"/>
                                      </p:to>
                                    </p:set>
                                  </p:childTnLst>
                                </p:cTn>
                              </p:par>
                            </p:childTnLst>
                          </p:cTn>
                        </p:par>
                      </p:childTnLst>
                    </p:cTn>
                  </p:par>
                </p:childTnLst>
              </p:cTn>
              <p:nextCondLst>
                <p:cond evt="onClick" delay="0">
                  <p:tgtEl>
                    <p:spTgt spid="29"/>
                  </p:tgtEl>
                </p:cond>
              </p:nextCondLst>
            </p:seq>
            <p:seq concurrent="1" nextAc="seek">
              <p:cTn id="55" restart="whenNotActive" fill="hold" evtFilter="cancelBubble" nodeType="interactiveSeq">
                <p:stCondLst>
                  <p:cond evt="onClick" delay="0">
                    <p:tgtEl>
                      <p:spTgt spid="28"/>
                    </p:tgtEl>
                  </p:cond>
                </p:stCondLst>
                <p:endSync evt="end" delay="0">
                  <p:rtn val="all"/>
                </p:endSync>
                <p:childTnLst>
                  <p:par>
                    <p:cTn id="56" fill="hold">
                      <p:stCondLst>
                        <p:cond delay="0"/>
                      </p:stCondLst>
                      <p:childTnLst>
                        <p:par>
                          <p:cTn id="57" fill="hold">
                            <p:stCondLst>
                              <p:cond delay="0"/>
                            </p:stCondLst>
                            <p:childTnLst>
                              <p:par>
                                <p:cTn id="58" presetID="1" presetClass="entr" presetSubtype="0" fill="hold" grpId="0" nodeType="clickEffect">
                                  <p:stCondLst>
                                    <p:cond delay="0"/>
                                  </p:stCondLst>
                                  <p:childTnLst>
                                    <p:set>
                                      <p:cBhvr>
                                        <p:cTn id="59" dur="1" fill="hold">
                                          <p:stCondLst>
                                            <p:cond delay="0"/>
                                          </p:stCondLst>
                                        </p:cTn>
                                        <p:tgtEl>
                                          <p:spTgt spid="23"/>
                                        </p:tgtEl>
                                        <p:attrNameLst>
                                          <p:attrName>style.visibility</p:attrName>
                                        </p:attrNameLst>
                                      </p:cBhvr>
                                      <p:to>
                                        <p:strVal val="visible"/>
                                      </p:to>
                                    </p:set>
                                  </p:childTnLst>
                                </p:cTn>
                              </p:par>
                              <p:par>
                                <p:cTn id="60" presetID="1" presetClass="exit" presetSubtype="0" fill="hold" grpId="1" nodeType="withEffect">
                                  <p:stCondLst>
                                    <p:cond delay="0"/>
                                  </p:stCondLst>
                                  <p:childTnLst>
                                    <p:set>
                                      <p:cBhvr>
                                        <p:cTn id="61" dur="1" fill="hold">
                                          <p:stCondLst>
                                            <p:cond delay="0"/>
                                          </p:stCondLst>
                                        </p:cTn>
                                        <p:tgtEl>
                                          <p:spTgt spid="28"/>
                                        </p:tgtEl>
                                        <p:attrNameLst>
                                          <p:attrName>style.visibility</p:attrName>
                                        </p:attrNameLst>
                                      </p:cBhvr>
                                      <p:to>
                                        <p:strVal val="hidden"/>
                                      </p:to>
                                    </p:set>
                                  </p:childTnLst>
                                </p:cTn>
                              </p:par>
                            </p:childTnLst>
                          </p:cTn>
                        </p:par>
                      </p:childTnLst>
                    </p:cTn>
                  </p:par>
                </p:childTnLst>
              </p:cTn>
              <p:nextCondLst>
                <p:cond evt="onClick" delay="0">
                  <p:tgtEl>
                    <p:spTgt spid="28"/>
                  </p:tgtEl>
                </p:cond>
              </p:nextCondLst>
            </p:seq>
            <p:seq concurrent="1" nextAc="seek">
              <p:cTn id="62" restart="whenNotActive" fill="hold" evtFilter="cancelBubble" nodeType="interactiveSeq">
                <p:stCondLst>
                  <p:cond evt="onClick" delay="0">
                    <p:tgtEl>
                      <p:spTgt spid="26"/>
                    </p:tgtEl>
                  </p:cond>
                </p:stCondLst>
                <p:endSync evt="end" delay="0">
                  <p:rtn val="all"/>
                </p:endSync>
                <p:childTnLst>
                  <p:par>
                    <p:cTn id="63" fill="hold">
                      <p:stCondLst>
                        <p:cond delay="0"/>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21"/>
                                        </p:tgtEl>
                                        <p:attrNameLst>
                                          <p:attrName>style.visibility</p:attrName>
                                        </p:attrNameLst>
                                      </p:cBhvr>
                                      <p:to>
                                        <p:strVal val="visible"/>
                                      </p:to>
                                    </p:set>
                                  </p:childTnLst>
                                </p:cTn>
                              </p:par>
                              <p:par>
                                <p:cTn id="67" presetID="1" presetClass="exit" presetSubtype="0" fill="hold" grpId="0" nodeType="withEffect">
                                  <p:stCondLst>
                                    <p:cond delay="0"/>
                                  </p:stCondLst>
                                  <p:childTnLst>
                                    <p:set>
                                      <p:cBhvr>
                                        <p:cTn id="68" dur="1" fill="hold">
                                          <p:stCondLst>
                                            <p:cond delay="0"/>
                                          </p:stCondLst>
                                        </p:cTn>
                                        <p:tgtEl>
                                          <p:spTgt spid="26"/>
                                        </p:tgtEl>
                                        <p:attrNameLst>
                                          <p:attrName>style.visibility</p:attrName>
                                        </p:attrNameLst>
                                      </p:cBhvr>
                                      <p:to>
                                        <p:strVal val="hidden"/>
                                      </p:to>
                                    </p:set>
                                  </p:childTnLst>
                                </p:cTn>
                              </p:par>
                            </p:childTnLst>
                          </p:cTn>
                        </p:par>
                      </p:childTnLst>
                    </p:cTn>
                  </p:par>
                </p:childTnLst>
              </p:cTn>
              <p:nextCondLst>
                <p:cond evt="onClick" delay="0">
                  <p:tgtEl>
                    <p:spTgt spid="26"/>
                  </p:tgtEl>
                </p:cond>
              </p:nextCondLst>
            </p:seq>
          </p:childTnLst>
        </p:cTn>
      </p:par>
    </p:tnLst>
    <p:bldLst>
      <p:bldP spid="7" grpId="0" animBg="1"/>
      <p:bldP spid="8" grpId="0" animBg="1"/>
      <p:bldP spid="11" grpId="0"/>
      <p:bldP spid="12" grpId="0"/>
      <p:bldP spid="13" grpId="0"/>
      <p:bldP spid="16" grpId="0" animBg="1"/>
      <p:bldP spid="17" grpId="0" animBg="1"/>
      <p:bldP spid="17" grpId="1" animBg="1"/>
      <p:bldP spid="21" grpId="0"/>
      <p:bldP spid="22" grpId="0" animBg="1"/>
      <p:bldP spid="23" grpId="0"/>
      <p:bldP spid="24" grpId="0" animBg="1"/>
      <p:bldP spid="20" grpId="0" animBg="1"/>
      <p:bldP spid="20" grpId="1" animBg="1"/>
      <p:bldP spid="25" grpId="0" animBg="1"/>
      <p:bldP spid="26" grpId="0" animBg="1"/>
      <p:bldP spid="26" grpId="1" animBg="1"/>
      <p:bldP spid="27" grpId="0" animBg="1"/>
      <p:bldP spid="27" grpId="1" animBg="1"/>
      <p:bldP spid="28" grpId="0" animBg="1"/>
      <p:bldP spid="28" grpId="1" animBg="1"/>
      <p:bldP spid="29" grpId="0" animBg="1"/>
      <p:bldP spid="29" grpId="1" animBg="1"/>
    </p:bld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Accelerate Ed">
      <a:dk1>
        <a:sysClr val="windowText" lastClr="000000"/>
      </a:dk1>
      <a:lt1>
        <a:sysClr val="window" lastClr="FFFFFF"/>
      </a:lt1>
      <a:dk2>
        <a:srgbClr val="464646"/>
      </a:dk2>
      <a:lt2>
        <a:srgbClr val="DEF5FA"/>
      </a:lt2>
      <a:accent1>
        <a:srgbClr val="111E5C"/>
      </a:accent1>
      <a:accent2>
        <a:srgbClr val="8AC7CE"/>
      </a:accent2>
      <a:accent3>
        <a:srgbClr val="4A2E16"/>
      </a:accent3>
      <a:accent4>
        <a:srgbClr val="39639D"/>
      </a:accent4>
      <a:accent5>
        <a:srgbClr val="C8BBAE"/>
      </a:accent5>
      <a:accent6>
        <a:srgbClr val="72BBBF"/>
      </a:accent6>
      <a:hlink>
        <a:srgbClr val="1BB752"/>
      </a:hlink>
      <a:folHlink>
        <a:srgbClr val="B5A99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Office Theme">
  <a:themeElements>
    <a:clrScheme name="Accelerate Ed">
      <a:dk1>
        <a:sysClr val="windowText" lastClr="000000"/>
      </a:dk1>
      <a:lt1>
        <a:sysClr val="window" lastClr="FFFFFF"/>
      </a:lt1>
      <a:dk2>
        <a:srgbClr val="464646"/>
      </a:dk2>
      <a:lt2>
        <a:srgbClr val="DEF5FA"/>
      </a:lt2>
      <a:accent1>
        <a:srgbClr val="111E5C"/>
      </a:accent1>
      <a:accent2>
        <a:srgbClr val="8AC7CE"/>
      </a:accent2>
      <a:accent3>
        <a:srgbClr val="4A2E16"/>
      </a:accent3>
      <a:accent4>
        <a:srgbClr val="39639D"/>
      </a:accent4>
      <a:accent5>
        <a:srgbClr val="C8BBAE"/>
      </a:accent5>
      <a:accent6>
        <a:srgbClr val="72BBBF"/>
      </a:accent6>
      <a:hlink>
        <a:srgbClr val="1BB752"/>
      </a:hlink>
      <a:folHlink>
        <a:srgbClr val="B5A99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Couture.thmx</Template>
  <TotalTime>10787</TotalTime>
  <Words>3085</Words>
  <Application>Microsoft Office PowerPoint</Application>
  <PresentationFormat>On-screen Show (4:3)</PresentationFormat>
  <Paragraphs>183</Paragraphs>
  <Slides>10</Slides>
  <Notes>10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10</vt:i4>
      </vt:variant>
    </vt:vector>
  </HeadingPairs>
  <TitlesOfParts>
    <vt:vector size="15" baseType="lpstr">
      <vt:lpstr>Arial</vt:lpstr>
      <vt:lpstr>Calibri</vt:lpstr>
      <vt:lpstr>Comic Sans MS</vt:lpstr>
      <vt:lpstr>Office Theme</vt:lpstr>
      <vt:lpstr>1_Office Theme</vt:lpstr>
      <vt:lpstr>Athletes</vt:lpstr>
      <vt:lpstr>Racing Compound Word Review</vt:lpstr>
      <vt:lpstr>Competition of Compound Word Practice</vt:lpstr>
      <vt:lpstr>Swimming into Sentence Fragments Review</vt:lpstr>
      <vt:lpstr> Shooting for Sentence Fragment Practice </vt:lpstr>
      <vt:lpstr>Vocabulary Vault </vt:lpstr>
      <vt:lpstr>Gold Medal Vocabulary Practice </vt:lpstr>
      <vt:lpstr>Competition of Compare and Contrast </vt:lpstr>
      <vt:lpstr>Triumphant Compare and Contrast Practice </vt:lpstr>
      <vt:lpstr>Q &amp; A</vt:lpstr>
    </vt:vector>
  </TitlesOfParts>
  <Company>Accelerate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Molly Johnson</dc:creator>
  <cp:lastModifiedBy>Richard Harstead</cp:lastModifiedBy>
  <cp:revision>212</cp:revision>
  <dcterms:created xsi:type="dcterms:W3CDTF">2012-04-20T18:25:02Z</dcterms:created>
  <dcterms:modified xsi:type="dcterms:W3CDTF">2021-12-06T13:29:06Z</dcterms:modified>
</cp:coreProperties>
</file>