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handoutMasterIdLst>
    <p:handoutMasterId r:id="rId14"/>
  </p:handoutMasterIdLst>
  <p:sldIdLst>
    <p:sldId id="344" r:id="rId2"/>
    <p:sldId id="353" r:id="rId3"/>
    <p:sldId id="354" r:id="rId4"/>
    <p:sldId id="355" r:id="rId5"/>
    <p:sldId id="356" r:id="rId6"/>
    <p:sldId id="363" r:id="rId7"/>
    <p:sldId id="357" r:id="rId8"/>
    <p:sldId id="362" r:id="rId9"/>
    <p:sldId id="364" r:id="rId10"/>
    <p:sldId id="365" r:id="rId11"/>
    <p:sldId id="352" r:id="rId12"/>
  </p:sldIdLst>
  <p:sldSz cx="9144000" cy="6858000" type="screen4x3"/>
  <p:notesSz cx="7086600" cy="9372600"/>
  <p:custDataLst>
    <p:tags r:id="rId1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3B7ABE"/>
    <a:srgbClr val="283B80"/>
    <a:srgbClr val="D60093"/>
    <a:srgbClr val="182C6F"/>
    <a:srgbClr val="FCFCFC"/>
    <a:srgbClr val="000064"/>
    <a:srgbClr val="FF9627"/>
    <a:srgbClr val="9D6D5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83" autoAdjust="0"/>
    <p:restoredTop sz="86397" autoAdjust="0"/>
  </p:normalViewPr>
  <p:slideViewPr>
    <p:cSldViewPr snapToGrid="0" snapToObjects="1">
      <p:cViewPr varScale="1">
        <p:scale>
          <a:sx n="52" d="100"/>
          <a:sy n="52" d="100"/>
        </p:scale>
        <p:origin x="66" y="22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87792D3-AFB1-44B0-9C43-945E39EBE129}"/>
              </a:ext>
            </a:extLst>
          </p:cNvPr>
          <p:cNvSpPr>
            <a:spLocks noGrp="1"/>
          </p:cNvSpPr>
          <p:nvPr>
            <p:ph type="hdr" sz="quarter"/>
          </p:nvPr>
        </p:nvSpPr>
        <p:spPr>
          <a:xfrm>
            <a:off x="0" y="0"/>
            <a:ext cx="3070860" cy="470258"/>
          </a:xfrm>
          <a:prstGeom prst="rect">
            <a:avLst/>
          </a:prstGeom>
        </p:spPr>
        <p:txBody>
          <a:bodyPr vert="horz" lIns="94046" tIns="47023" rIns="94046" bIns="47023" rtlCol="0"/>
          <a:lstStyle>
            <a:lvl1pPr algn="l">
              <a:defRPr sz="1200"/>
            </a:lvl1pPr>
          </a:lstStyle>
          <a:p>
            <a:endParaRPr lang="en-US"/>
          </a:p>
        </p:txBody>
      </p:sp>
      <p:sp>
        <p:nvSpPr>
          <p:cNvPr id="3" name="Date Placeholder 2">
            <a:extLst>
              <a:ext uri="{FF2B5EF4-FFF2-40B4-BE49-F238E27FC236}">
                <a16:creationId xmlns:a16="http://schemas.microsoft.com/office/drawing/2014/main" id="{A51466A4-2748-4AA0-9B8A-E605C01746E0}"/>
              </a:ext>
            </a:extLst>
          </p:cNvPr>
          <p:cNvSpPr>
            <a:spLocks noGrp="1"/>
          </p:cNvSpPr>
          <p:nvPr>
            <p:ph type="dt" sz="quarter" idx="1"/>
          </p:nvPr>
        </p:nvSpPr>
        <p:spPr>
          <a:xfrm>
            <a:off x="4014100" y="0"/>
            <a:ext cx="3070860" cy="470258"/>
          </a:xfrm>
          <a:prstGeom prst="rect">
            <a:avLst/>
          </a:prstGeom>
        </p:spPr>
        <p:txBody>
          <a:bodyPr vert="horz" lIns="94046" tIns="47023" rIns="94046" bIns="47023" rtlCol="0"/>
          <a:lstStyle>
            <a:lvl1pPr algn="r">
              <a:defRPr sz="1200"/>
            </a:lvl1pPr>
          </a:lstStyle>
          <a:p>
            <a:fld id="{F4C8E318-0E6C-4A6A-9F50-7F591F269AD5}" type="datetimeFigureOut">
              <a:rPr lang="en-US" smtClean="0"/>
              <a:t>11/28/2021</a:t>
            </a:fld>
            <a:endParaRPr lang="en-US"/>
          </a:p>
        </p:txBody>
      </p:sp>
      <p:sp>
        <p:nvSpPr>
          <p:cNvPr id="4" name="Footer Placeholder 3">
            <a:extLst>
              <a:ext uri="{FF2B5EF4-FFF2-40B4-BE49-F238E27FC236}">
                <a16:creationId xmlns:a16="http://schemas.microsoft.com/office/drawing/2014/main" id="{83EEC7DC-54A8-468C-93D8-8960CAA8722D}"/>
              </a:ext>
            </a:extLst>
          </p:cNvPr>
          <p:cNvSpPr>
            <a:spLocks noGrp="1"/>
          </p:cNvSpPr>
          <p:nvPr>
            <p:ph type="ftr" sz="quarter" idx="2"/>
          </p:nvPr>
        </p:nvSpPr>
        <p:spPr>
          <a:xfrm>
            <a:off x="0" y="8902344"/>
            <a:ext cx="3070860" cy="470257"/>
          </a:xfrm>
          <a:prstGeom prst="rect">
            <a:avLst/>
          </a:prstGeom>
        </p:spPr>
        <p:txBody>
          <a:bodyPr vert="horz" lIns="94046" tIns="47023" rIns="94046" bIns="47023"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BA64555-ECA8-4C39-BB80-99CB12A2FE78}"/>
              </a:ext>
            </a:extLst>
          </p:cNvPr>
          <p:cNvSpPr>
            <a:spLocks noGrp="1"/>
          </p:cNvSpPr>
          <p:nvPr>
            <p:ph type="sldNum" sz="quarter" idx="3"/>
          </p:nvPr>
        </p:nvSpPr>
        <p:spPr>
          <a:xfrm>
            <a:off x="4014100" y="8902344"/>
            <a:ext cx="3070860" cy="470257"/>
          </a:xfrm>
          <a:prstGeom prst="rect">
            <a:avLst/>
          </a:prstGeom>
        </p:spPr>
        <p:txBody>
          <a:bodyPr vert="horz" lIns="94046" tIns="47023" rIns="94046" bIns="47023" rtlCol="0" anchor="b"/>
          <a:lstStyle>
            <a:lvl1pPr algn="r">
              <a:defRPr sz="1200"/>
            </a:lvl1pPr>
          </a:lstStyle>
          <a:p>
            <a:fld id="{52A62F81-9558-48E8-B17B-B08921E76212}" type="slidenum">
              <a:rPr lang="en-US" smtClean="0"/>
              <a:t>‹#›</a:t>
            </a:fld>
            <a:endParaRPr lang="en-US"/>
          </a:p>
        </p:txBody>
      </p:sp>
    </p:spTree>
    <p:extLst>
      <p:ext uri="{BB962C8B-B14F-4D97-AF65-F5344CB8AC3E}">
        <p14:creationId xmlns:p14="http://schemas.microsoft.com/office/powerpoint/2010/main" val="27418178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68630"/>
          </a:xfrm>
          <a:prstGeom prst="rect">
            <a:avLst/>
          </a:prstGeom>
        </p:spPr>
        <p:txBody>
          <a:bodyPr vert="horz" lIns="94046" tIns="47023" rIns="94046" bIns="47023" rtlCol="0"/>
          <a:lstStyle>
            <a:lvl1pPr algn="l">
              <a:defRPr sz="1200"/>
            </a:lvl1pPr>
          </a:lstStyle>
          <a:p>
            <a:endParaRPr lang="en-US"/>
          </a:p>
        </p:txBody>
      </p:sp>
      <p:sp>
        <p:nvSpPr>
          <p:cNvPr id="3" name="Date Placeholder 2"/>
          <p:cNvSpPr>
            <a:spLocks noGrp="1"/>
          </p:cNvSpPr>
          <p:nvPr>
            <p:ph type="dt" idx="1"/>
          </p:nvPr>
        </p:nvSpPr>
        <p:spPr>
          <a:xfrm>
            <a:off x="4014100" y="0"/>
            <a:ext cx="3070860" cy="468630"/>
          </a:xfrm>
          <a:prstGeom prst="rect">
            <a:avLst/>
          </a:prstGeom>
        </p:spPr>
        <p:txBody>
          <a:bodyPr vert="horz" lIns="94046" tIns="47023" rIns="94046" bIns="47023" rtlCol="0"/>
          <a:lstStyle>
            <a:lvl1pPr algn="r">
              <a:defRPr sz="1200"/>
            </a:lvl1pPr>
          </a:lstStyle>
          <a:p>
            <a:fld id="{37A8D203-957B-4E0D-BFEF-AC11BFDF7A2F}" type="datetimeFigureOut">
              <a:rPr lang="en-US" smtClean="0"/>
              <a:t>11/28/2021</a:t>
            </a:fld>
            <a:endParaRPr lang="en-US"/>
          </a:p>
        </p:txBody>
      </p:sp>
      <p:sp>
        <p:nvSpPr>
          <p:cNvPr id="4" name="Slide Image Placeholder 3"/>
          <p:cNvSpPr>
            <a:spLocks noGrp="1" noRot="1" noChangeAspect="1"/>
          </p:cNvSpPr>
          <p:nvPr>
            <p:ph type="sldImg" idx="2"/>
          </p:nvPr>
        </p:nvSpPr>
        <p:spPr>
          <a:xfrm>
            <a:off x="1200150" y="703263"/>
            <a:ext cx="4686300" cy="3514725"/>
          </a:xfrm>
          <a:prstGeom prst="rect">
            <a:avLst/>
          </a:prstGeom>
          <a:noFill/>
          <a:ln w="12700">
            <a:solidFill>
              <a:prstClr val="black"/>
            </a:solidFill>
          </a:ln>
        </p:spPr>
        <p:txBody>
          <a:bodyPr vert="horz" lIns="94046" tIns="47023" rIns="94046" bIns="47023" rtlCol="0" anchor="ctr"/>
          <a:lstStyle/>
          <a:p>
            <a:endParaRPr lang="en-US"/>
          </a:p>
        </p:txBody>
      </p:sp>
      <p:sp>
        <p:nvSpPr>
          <p:cNvPr id="5" name="Notes Placeholder 4"/>
          <p:cNvSpPr>
            <a:spLocks noGrp="1"/>
          </p:cNvSpPr>
          <p:nvPr>
            <p:ph type="body" sz="quarter" idx="3"/>
          </p:nvPr>
        </p:nvSpPr>
        <p:spPr>
          <a:xfrm>
            <a:off x="708660" y="4451985"/>
            <a:ext cx="5669280" cy="4217670"/>
          </a:xfrm>
          <a:prstGeom prst="rect">
            <a:avLst/>
          </a:prstGeom>
        </p:spPr>
        <p:txBody>
          <a:bodyPr vert="horz" lIns="94046" tIns="47023" rIns="94046" bIns="470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02343"/>
            <a:ext cx="3070860" cy="468630"/>
          </a:xfrm>
          <a:prstGeom prst="rect">
            <a:avLst/>
          </a:prstGeom>
        </p:spPr>
        <p:txBody>
          <a:bodyPr vert="horz" lIns="94046" tIns="47023" rIns="94046" bIns="47023" rtlCol="0" anchor="b"/>
          <a:lstStyle>
            <a:lvl1pPr algn="l">
              <a:defRPr sz="1200"/>
            </a:lvl1pPr>
          </a:lstStyle>
          <a:p>
            <a:endParaRPr lang="en-US"/>
          </a:p>
        </p:txBody>
      </p:sp>
      <p:sp>
        <p:nvSpPr>
          <p:cNvPr id="7" name="Slide Number Placeholder 6"/>
          <p:cNvSpPr>
            <a:spLocks noGrp="1"/>
          </p:cNvSpPr>
          <p:nvPr>
            <p:ph type="sldNum" sz="quarter" idx="5"/>
          </p:nvPr>
        </p:nvSpPr>
        <p:spPr>
          <a:xfrm>
            <a:off x="4014100" y="8902343"/>
            <a:ext cx="3070860" cy="468630"/>
          </a:xfrm>
          <a:prstGeom prst="rect">
            <a:avLst/>
          </a:prstGeom>
        </p:spPr>
        <p:txBody>
          <a:bodyPr vert="horz" lIns="94046" tIns="47023" rIns="94046" bIns="47023" rtlCol="0" anchor="b"/>
          <a:lstStyle>
            <a:lvl1pPr algn="r">
              <a:defRPr sz="1200"/>
            </a:lvl1pPr>
          </a:lstStyle>
          <a:p>
            <a:fld id="{1813B794-5A4F-4F47-9EB8-2D6C2FE8DF19}" type="slidenum">
              <a:rPr lang="en-US" smtClean="0"/>
              <a:t>‹#›</a:t>
            </a:fld>
            <a:endParaRPr lang="en-US"/>
          </a:p>
        </p:txBody>
      </p:sp>
    </p:spTree>
    <p:extLst>
      <p:ext uri="{BB962C8B-B14F-4D97-AF65-F5344CB8AC3E}">
        <p14:creationId xmlns:p14="http://schemas.microsoft.com/office/powerpoint/2010/main" val="6886669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Tell the student that we are going to dive into our skills from this week.  We are going to talk about CVVC words (words that follow the consonant-vowel-vowel-consonant pattern,) compound subjects and predicates, vocabulary and our story, </a:t>
            </a:r>
            <a:r>
              <a:rPr lang="en-US" sz="1800" u="sng" dirty="0">
                <a:effectLst/>
                <a:latin typeface="Comic Sans MS" panose="030F0702030302020204" pitchFamily="66" charset="0"/>
                <a:ea typeface="Calibri" panose="020F0502020204030204" pitchFamily="34" charset="0"/>
                <a:cs typeface="Calibri" panose="020F0502020204030204" pitchFamily="34" charset="0"/>
              </a:rPr>
              <a:t>Deep Sea Mystery.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Teacher clicks to bring up the next slide.</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1</a:t>
            </a:fld>
            <a:endParaRPr lang="en-US"/>
          </a:p>
        </p:txBody>
      </p:sp>
    </p:spTree>
    <p:extLst>
      <p:ext uri="{BB962C8B-B14F-4D97-AF65-F5344CB8AC3E}">
        <p14:creationId xmlns:p14="http://schemas.microsoft.com/office/powerpoint/2010/main" val="3539384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Remind the student that we read a story called, </a:t>
            </a:r>
            <a:r>
              <a:rPr lang="en-US" sz="1800" u="sng" dirty="0">
                <a:effectLst/>
                <a:latin typeface="Comic Sans MS" panose="030F0702030302020204" pitchFamily="66" charset="0"/>
                <a:ea typeface="Calibri" panose="020F0502020204030204" pitchFamily="34" charset="0"/>
                <a:cs typeface="Calibri" panose="020F0502020204030204" pitchFamily="34" charset="0"/>
              </a:rPr>
              <a:t>Deep Sea Mystery.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bring the image of the 5 finger retell and the submarine.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Thumb</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(Click to circle the thumb.)  Who were the characters in the story – Jorge, Lana Haines, Marcus and the crew on the ship.</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Pointer Finger </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(Click to circle the pointer finger.)  - Where did the story take place?  The story took place on the ship deck and in the ocean.  It took place off the coast of Florida at 5:00 in the morning (and throughout the day.).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Middle Finger</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(Click to circle the middle finger) – What was the problem in the story?  The crew “lost” Lana, one of their crew members.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Ring Finger</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(Click to circle the ring finger.) What happened in the story?  The crew was sent out to look for never-seen-before sea creatures along the bottom of the ocean.  They left at 5:00 in the morning.  Hours later, they discovered that they were missing Lana.  Jorge questioned the crew and decided that Marcus was being very mysterious.  While they retraced her steps. Marcus and Jorge discovered a secret hatch that Lana may have used to escape.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Pinky</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(Click to point to the pinky finger.) </a:t>
            </a: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Solution</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Was the problem solved?  When the story ended, they did not find Lana.  Marcus believes he may know where she may be.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Palm of Hand</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(Click to point to the palm of the hand.) </a:t>
            </a: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Text Connection</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–Did you ever have to solve a mystery?  What was missing/lost?  How did you solve it?  Did anyone help you try to solve the mystery?  If so, who helped you.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Applaud the student’s effort.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to the next slide.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10</a:t>
            </a:fld>
            <a:endParaRPr lang="en-US"/>
          </a:p>
        </p:txBody>
      </p:sp>
    </p:spTree>
    <p:extLst>
      <p:ext uri="{BB962C8B-B14F-4D97-AF65-F5344CB8AC3E}">
        <p14:creationId xmlns:p14="http://schemas.microsoft.com/office/powerpoint/2010/main" val="3445721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11</a:t>
            </a:fld>
            <a:endParaRPr lang="en-US"/>
          </a:p>
        </p:txBody>
      </p:sp>
    </p:spTree>
    <p:extLst>
      <p:ext uri="{BB962C8B-B14F-4D97-AF65-F5344CB8AC3E}">
        <p14:creationId xmlns:p14="http://schemas.microsoft.com/office/powerpoint/2010/main" val="4161536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will introduce the slide by telling the student that we are going to work on CVVC (consonant-vowel-vowel-consonant) words.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the student what he/she sees.  The student should identify it as a road.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“When we look at the consonant-vowel-vowel-consonant pattern in words, you will notice that we will hear the first vowel.  Let’s take a look at one of our words.”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word, r</a:t>
            </a:r>
            <a:r>
              <a:rPr lang="en-US" sz="1800" u="sng" dirty="0">
                <a:effectLst/>
                <a:latin typeface="Comic Sans MS" panose="030F0702030302020204" pitchFamily="66" charset="0"/>
                <a:ea typeface="Calibri" panose="020F0502020204030204" pitchFamily="34" charset="0"/>
                <a:cs typeface="Calibri" panose="020F0502020204030204" pitchFamily="34" charset="0"/>
              </a:rPr>
              <a:t>o</a:t>
            </a:r>
            <a:r>
              <a:rPr lang="en-US" sz="1800" dirty="0">
                <a:effectLst/>
                <a:latin typeface="Comic Sans MS" panose="030F0702030302020204" pitchFamily="66" charset="0"/>
                <a:ea typeface="Calibri" panose="020F0502020204030204" pitchFamily="34" charset="0"/>
                <a:cs typeface="Calibri" panose="020F0502020204030204" pitchFamily="34" charset="0"/>
              </a:rPr>
              <a:t>ad.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“What is this word?” (Road.)  Point out that the first vowel is an o and that is the vowel sound that we hear.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Let’s try another word.”</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next word: r</a:t>
            </a:r>
            <a:r>
              <a:rPr lang="en-US" sz="1800" u="sng" dirty="0">
                <a:effectLst/>
                <a:latin typeface="Comic Sans MS" panose="030F0702030302020204" pitchFamily="66" charset="0"/>
                <a:ea typeface="Calibri" panose="020F0502020204030204" pitchFamily="34" charset="0"/>
                <a:cs typeface="Calibri" panose="020F0502020204030204" pitchFamily="34" charset="0"/>
              </a:rPr>
              <a:t>e</a:t>
            </a:r>
            <a:r>
              <a:rPr lang="en-US" sz="1800" dirty="0">
                <a:effectLst/>
                <a:latin typeface="Comic Sans MS" panose="030F0702030302020204" pitchFamily="66" charset="0"/>
                <a:ea typeface="Calibri" panose="020F0502020204030204" pitchFamily="34" charset="0"/>
                <a:cs typeface="Calibri" panose="020F0502020204030204" pitchFamily="34" charset="0"/>
              </a:rPr>
              <a:t>ad (with an image of a bear reading a book.)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“What is this word?” (Read.)  Point out that the first vowel is an e and that is the vowel sound that we hear.</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Applaud student’s effort.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“Let’s try some more CVVC (consonant-vowel-vowel-consonant) words!”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to go to the next slide.</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2</a:t>
            </a:fld>
            <a:endParaRPr lang="en-US"/>
          </a:p>
        </p:txBody>
      </p:sp>
    </p:spTree>
    <p:extLst>
      <p:ext uri="{BB962C8B-B14F-4D97-AF65-F5344CB8AC3E}">
        <p14:creationId xmlns:p14="http://schemas.microsoft.com/office/powerpoint/2010/main" val="2176529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Tell the student that you will say a word.  Remind the student that when working with CVVC words, the first vowel is the sound that we hear.</a:t>
            </a:r>
          </a:p>
          <a:p>
            <a:pPr marL="0" marR="0">
              <a:lnSpc>
                <a:spcPct val="115000"/>
              </a:lnSpc>
              <a:spcBef>
                <a:spcPts val="0"/>
              </a:spcBef>
              <a:spcAft>
                <a:spcPts val="1000"/>
              </a:spcAft>
            </a:pPr>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Click to show a picture of rain.</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“Rain.  Which word spells rain?”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two words: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rian</a:t>
            </a:r>
            <a:r>
              <a:rPr lang="en-US" sz="1800" dirty="0">
                <a:effectLst/>
                <a:latin typeface="Comic Sans MS" panose="030F0702030302020204" pitchFamily="66" charset="0"/>
                <a:ea typeface="Calibri" panose="020F0502020204030204" pitchFamily="34" charset="0"/>
                <a:cs typeface="Calibri" panose="020F0502020204030204" pitchFamily="34" charset="0"/>
              </a:rPr>
              <a:t> and rain.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“Which word spells rain?  Rian or rain?”  Allow the student to tell you that r a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i</a:t>
            </a:r>
            <a:r>
              <a:rPr lang="en-US" sz="1800" dirty="0">
                <a:effectLst/>
                <a:latin typeface="Comic Sans MS" panose="030F0702030302020204" pitchFamily="66" charset="0"/>
                <a:ea typeface="Calibri" panose="020F0502020204030204" pitchFamily="34" charset="0"/>
                <a:cs typeface="Calibri" panose="020F0502020204030204" pitchFamily="34" charset="0"/>
              </a:rPr>
              <a:t>  n spells rain.  Click to circle the word rain.</a:t>
            </a:r>
          </a:p>
          <a:p>
            <a:pPr marL="0" marR="0">
              <a:lnSpc>
                <a:spcPct val="115000"/>
              </a:lnSpc>
              <a:spcBef>
                <a:spcPts val="0"/>
              </a:spcBef>
              <a:spcAft>
                <a:spcPts val="1000"/>
              </a:spcAft>
            </a:pPr>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Click to bring up the picture of a boat.</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“Boat.  Which word spells boat?”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two words: b</a:t>
            </a:r>
            <a:r>
              <a:rPr lang="en-US" sz="1800" u="sng" dirty="0">
                <a:effectLst/>
                <a:latin typeface="Comic Sans MS" panose="030F0702030302020204" pitchFamily="66" charset="0"/>
                <a:ea typeface="Calibri" panose="020F0502020204030204" pitchFamily="34" charset="0"/>
                <a:cs typeface="Calibri" panose="020F0502020204030204" pitchFamily="34" charset="0"/>
              </a:rPr>
              <a:t>o</a:t>
            </a:r>
            <a:r>
              <a:rPr lang="en-US" sz="1800" dirty="0">
                <a:effectLst/>
                <a:latin typeface="Comic Sans MS" panose="030F0702030302020204" pitchFamily="66" charset="0"/>
                <a:ea typeface="Calibri" panose="020F0502020204030204" pitchFamily="34" charset="0"/>
                <a:cs typeface="Calibri" panose="020F0502020204030204" pitchFamily="34" charset="0"/>
              </a:rPr>
              <a:t>at and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b</a:t>
            </a:r>
            <a:r>
              <a:rPr lang="en-US" sz="1800" u="sng" dirty="0" err="1">
                <a:effectLst/>
                <a:latin typeface="Comic Sans MS" panose="030F0702030302020204" pitchFamily="66" charset="0"/>
                <a:ea typeface="Calibri" panose="020F0502020204030204" pitchFamily="34" charset="0"/>
                <a:cs typeface="Calibri" panose="020F0502020204030204" pitchFamily="34" charset="0"/>
              </a:rPr>
              <a:t>a</a:t>
            </a:r>
            <a:r>
              <a:rPr lang="en-US" sz="1800" dirty="0" err="1">
                <a:effectLst/>
                <a:latin typeface="Comic Sans MS" panose="030F0702030302020204" pitchFamily="66" charset="0"/>
                <a:ea typeface="Calibri" panose="020F0502020204030204" pitchFamily="34" charset="0"/>
                <a:cs typeface="Calibri" panose="020F0502020204030204" pitchFamily="34" charset="0"/>
              </a:rPr>
              <a:t>ot</a:t>
            </a:r>
            <a:r>
              <a:rPr lang="en-US" sz="1800" dirty="0">
                <a:effectLst/>
                <a:latin typeface="Comic Sans MS" panose="030F0702030302020204" pitchFamily="66"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“Which word spells boat?  Boat or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baot</a:t>
            </a:r>
            <a:r>
              <a:rPr lang="en-US" sz="1800" dirty="0">
                <a:effectLst/>
                <a:latin typeface="Comic Sans MS" panose="030F0702030302020204" pitchFamily="66" charset="0"/>
                <a:ea typeface="Calibri" panose="020F0502020204030204" pitchFamily="34" charset="0"/>
                <a:cs typeface="Calibri" panose="020F0502020204030204" pitchFamily="34" charset="0"/>
              </a:rPr>
              <a:t>?”  Allow the student to tell you that b o a t spells boat.  Click to circle the word boat.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Applaud the student’s effort and click to go to the next slide.</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3</a:t>
            </a:fld>
            <a:endParaRPr lang="en-US"/>
          </a:p>
        </p:txBody>
      </p:sp>
    </p:spTree>
    <p:extLst>
      <p:ext uri="{BB962C8B-B14F-4D97-AF65-F5344CB8AC3E}">
        <p14:creationId xmlns:p14="http://schemas.microsoft.com/office/powerpoint/2010/main" val="3212931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p>
          <a:p>
            <a:pPr marL="0" marR="0">
              <a:lnSpc>
                <a:spcPct val="115000"/>
              </a:lnSpc>
              <a:spcBef>
                <a:spcPts val="0"/>
              </a:spcBef>
              <a:spcAft>
                <a:spcPts val="1000"/>
              </a:spcAft>
            </a:pPr>
            <a:r>
              <a:rPr lang="en-US" sz="1800" b="0" dirty="0">
                <a:effectLst/>
                <a:latin typeface="Comic Sans MS" panose="030F0702030302020204" pitchFamily="66" charset="0"/>
                <a:ea typeface="Calibri" panose="020F0502020204030204" pitchFamily="34" charset="0"/>
                <a:cs typeface="Calibri" panose="020F0502020204030204" pitchFamily="34" charset="0"/>
              </a:rPr>
              <a:t>Click to show the words ‘Compound Subject’ and ‘Compound Predicate.’</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Have the student read the words: “Compound Subject” and “Compound Predicate.”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Remind the student that the subject tells who or what the sentence is about.  The predicate tells what the subject is doing.</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“What is the compound subject?” (A compound subject is two or more subjects.)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“What is a compound predicate?”  (A compound predicate is two or more simple verbs.)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“Let’s take a look at a sentence and identify the compound subject.”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will click to show a sentence: The whale and dolphin swim in the ocean.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will have the student read the sentence aloud, pausing to have the student identify the subjects.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underline the words whale and dolphin.  Applaud effort or review the subjects.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After reading the sentence (above) and identifying the compound subjects, tell the student that we are now going to identify the compound predicates.  Remind the student that the predicate tells about what the subject is doing.</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will click to show the next sentence: I laughed and danced in the rain.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will have the student read the sentence aloud, pausing to have student identify the predicates.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“What did I do?”  (laughed and danced.)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underline the words laughed and danced.  Tell the student that laughed and danced are the predicates.  They tell what I did.</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Applaud student’s effort and click to go to next slide.</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4</a:t>
            </a:fld>
            <a:endParaRPr lang="en-US"/>
          </a:p>
        </p:txBody>
      </p:sp>
    </p:spTree>
    <p:extLst>
      <p:ext uri="{BB962C8B-B14F-4D97-AF65-F5344CB8AC3E}">
        <p14:creationId xmlns:p14="http://schemas.microsoft.com/office/powerpoint/2010/main" val="3546917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Tell the student that today, he/she will search for compound subjects and compound predicates in sentences.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will click to show a sentence: John and Max went to play basketball.</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Have the student read the text (or assist as needed.)  </a:t>
            </a:r>
          </a:p>
          <a:p>
            <a:pPr marL="0" marR="0">
              <a:lnSpc>
                <a:spcPct val="115000"/>
              </a:lnSpc>
              <a:spcBef>
                <a:spcPts val="0"/>
              </a:spcBef>
              <a:spcAft>
                <a:spcPts val="1000"/>
              </a:spcAft>
            </a:pPr>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words ‘Compound Subject’ and ‘Compound Predicate.’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“Do you see a compound subject or a compound predicate?” (Compound subject.)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box around “Compound Subject.”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“Who is this sentence about?” (John and Max.)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underline John and Max.</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Applaud the student’s effort.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“Let’s look at another sentence.”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another sentence: Mary brushed her teeth and combed her hair.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“Do you see a compound subject or a compound predicate?” (Compound Predicate.)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box around “Compound Predicate.”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“What did Mary do?”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underline brushed and combed.</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Applaud the student’s effort and click to go to the next slide.</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5</a:t>
            </a:fld>
            <a:endParaRPr lang="en-US"/>
          </a:p>
        </p:txBody>
      </p:sp>
    </p:spTree>
    <p:extLst>
      <p:ext uri="{BB962C8B-B14F-4D97-AF65-F5344CB8AC3E}">
        <p14:creationId xmlns:p14="http://schemas.microsoft.com/office/powerpoint/2010/main" val="3411762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Teacher: “</a:t>
            </a:r>
            <a:r>
              <a:rPr lang="en-US" sz="1800" dirty="0">
                <a:effectLst/>
                <a:latin typeface="Comic Sans MS" panose="030F0702030302020204" pitchFamily="66" charset="0"/>
                <a:ea typeface="Calibri" panose="020F0502020204030204" pitchFamily="34" charset="0"/>
                <a:cs typeface="Calibri" panose="020F0502020204030204" pitchFamily="34" charset="0"/>
              </a:rPr>
              <a:t>Let’s review some of our vocabulary words.”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first word, predator.</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again to show the two definitions.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“Our first word is predator. (Have the student repeat the word – predator.)  What is a predator?”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time for the student to tell you which definition matches predator.  If the student is correct, applaud his/her answer.  If the student is wrong, review the definition with him/her.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 the student gives you the correct definition, click to make the incorrect definition fade away.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next word, journey.</a:t>
            </a:r>
          </a:p>
          <a:p>
            <a:pPr marL="0" marR="0" lvl="0" indent="0" algn="l" defTabSz="914400" rtl="0" eaLnBrk="1" fontAlgn="auto" latinLnBrk="0" hangingPunct="1">
              <a:lnSpc>
                <a:spcPct val="115000"/>
              </a:lnSpc>
              <a:spcBef>
                <a:spcPts val="0"/>
              </a:spcBef>
              <a:spcAft>
                <a:spcPts val="1000"/>
              </a:spcAft>
              <a:buClrTx/>
              <a:buSzTx/>
              <a:buFontTx/>
              <a:buNone/>
              <a:tabLst/>
              <a:defRPr/>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again to show the two definitions.</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“Our next word is journey. (Have the student repeat the word – journey.)  What is a journey?”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time for the student to tell you which definition matches journey.  If the student is correct, applaud his/her answer.  If the student is wrong, review the definition with him/her.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 the student gives you the correct answer, click to make the incorrect definition fade away.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last word, crew. </a:t>
            </a:r>
          </a:p>
          <a:p>
            <a:pPr marL="0" marR="0" lvl="0" indent="0" algn="l" defTabSz="914400" rtl="0" eaLnBrk="1" fontAlgn="auto" latinLnBrk="0" hangingPunct="1">
              <a:lnSpc>
                <a:spcPct val="115000"/>
              </a:lnSpc>
              <a:spcBef>
                <a:spcPts val="0"/>
              </a:spcBef>
              <a:spcAft>
                <a:spcPts val="1000"/>
              </a:spcAft>
              <a:buClrTx/>
              <a:buSzTx/>
              <a:buFontTx/>
              <a:buNone/>
              <a:tabLst/>
              <a:defRPr/>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again to show the two definitions.</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“Our last word is crew. (Have the student repeat the word – crew.)  What is a crew?”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time for the student to tell you which definition matches crew.  If the student is correct, applaud his/her answer.  If the student is wrong, review the definition with him/her.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 the student gives you the correct answer, click to make the incorrect definition fade away.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effectLst/>
                <a:latin typeface="Comic Sans MS" panose="030F0702030302020204" pitchFamily="66" charset="0"/>
                <a:ea typeface="Calibri" panose="020F0502020204030204" pitchFamily="34" charset="0"/>
                <a:cs typeface="Calibri" panose="020F0502020204030204" pitchFamily="34" charset="0"/>
              </a:rPr>
              <a:t>Vocabulary:</a:t>
            </a:r>
            <a:endParaRPr lang="en-US" sz="1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predator </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an animal that lives by killing and eating other animals.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journey</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 a trip, travel.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crew</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 a group of people working together.</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Before clicking to the next slide, applaud the student’s effort.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to go to the next slide.</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6</a:t>
            </a:fld>
            <a:endParaRPr lang="en-US"/>
          </a:p>
        </p:txBody>
      </p:sp>
    </p:spTree>
    <p:extLst>
      <p:ext uri="{BB962C8B-B14F-4D97-AF65-F5344CB8AC3E}">
        <p14:creationId xmlns:p14="http://schemas.microsoft.com/office/powerpoint/2010/main" val="3852216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Teacher: “</a:t>
            </a:r>
            <a:r>
              <a:rPr lang="en-US" sz="1800" dirty="0">
                <a:effectLst/>
                <a:latin typeface="Comic Sans MS" panose="030F0702030302020204" pitchFamily="66" charset="0"/>
                <a:ea typeface="Calibri" panose="020F0502020204030204" pitchFamily="34" charset="0"/>
                <a:cs typeface="Calibri" panose="020F0502020204030204" pitchFamily="34" charset="0"/>
              </a:rPr>
              <a:t>Let’s review the rest of our vocabulary words.”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first word, coast. </a:t>
            </a:r>
          </a:p>
          <a:p>
            <a:pPr marL="0" marR="0" lvl="0" indent="0" algn="l" defTabSz="914400" rtl="0" eaLnBrk="1" fontAlgn="auto" latinLnBrk="0" hangingPunct="1">
              <a:lnSpc>
                <a:spcPct val="115000"/>
              </a:lnSpc>
              <a:spcBef>
                <a:spcPts val="0"/>
              </a:spcBef>
              <a:spcAft>
                <a:spcPts val="1000"/>
              </a:spcAft>
              <a:buClrTx/>
              <a:buSzTx/>
              <a:buFontTx/>
              <a:buNone/>
              <a:tabLst/>
              <a:defRPr/>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again to show the two definitions.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“Our first word is coast. (Have the student repeat the word – coast.)  What is a coast?”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time for the student to tell you which definition matches coast.  If the student is correct, applaud his/her answer.  If the student is wrong, review the definition with him/her.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 the student gives you the correct definition, click to make the incorrect definition fade away.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next word, magnificent.</a:t>
            </a:r>
          </a:p>
          <a:p>
            <a:pPr marL="0" marR="0" lvl="0" indent="0" algn="l" defTabSz="914400" rtl="0" eaLnBrk="1" fontAlgn="auto" latinLnBrk="0" hangingPunct="1">
              <a:lnSpc>
                <a:spcPct val="115000"/>
              </a:lnSpc>
              <a:spcBef>
                <a:spcPts val="0"/>
              </a:spcBef>
              <a:spcAft>
                <a:spcPts val="1000"/>
              </a:spcAft>
              <a:buClrTx/>
              <a:buSzTx/>
              <a:buFontTx/>
              <a:buNone/>
              <a:tabLst/>
              <a:defRPr/>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again to show the two definitions.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“Our next word is magnificent. (Have the student repeat the word – magnificent.)  What does magnificent mean?”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time for the student to tell you which definition matches magnificent.  If the student is correct, applaud his/her answer.  If the student is wrong, review the definition with him/her.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 the student gives you the correct answer, click to make the incorrect definition fade away.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last word, swift.</a:t>
            </a:r>
          </a:p>
          <a:p>
            <a:pPr marL="0" marR="0" lvl="0" indent="0" algn="l" defTabSz="914400" rtl="0" eaLnBrk="1" fontAlgn="auto" latinLnBrk="0" hangingPunct="1">
              <a:lnSpc>
                <a:spcPct val="115000"/>
              </a:lnSpc>
              <a:spcBef>
                <a:spcPts val="0"/>
              </a:spcBef>
              <a:spcAft>
                <a:spcPts val="1000"/>
              </a:spcAft>
              <a:buClrTx/>
              <a:buSzTx/>
              <a:buFontTx/>
              <a:buNone/>
              <a:tabLst/>
              <a:defRPr/>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again to show the two definitions.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“Our last word is swift. (Have the student repeat the word – swift.)  What does swift mean?”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time for the student to tell you which definition matches swift.  If the student is correct, applaud his/her answer.  If the student is wrong, review the definition with him/her.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 the student gives you the correct answer, click to make the incorrect definition fade away.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effectLst/>
                <a:latin typeface="Comic Sans MS" panose="030F0702030302020204" pitchFamily="66" charset="0"/>
                <a:ea typeface="Calibri" panose="020F0502020204030204" pitchFamily="34" charset="0"/>
                <a:cs typeface="Calibri" panose="020F0502020204030204" pitchFamily="34" charset="0"/>
              </a:rPr>
              <a:t>Vocabulary:</a:t>
            </a:r>
            <a:endParaRPr lang="en-US" sz="1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coast </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the land near the shore.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magnificent</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having impressive beauty.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swift</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 moving or capable of moving with great speed.</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Before clicking to the next slide, applaud the student’s effort.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to go to the next slide.</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7</a:t>
            </a:fld>
            <a:endParaRPr lang="en-US"/>
          </a:p>
        </p:txBody>
      </p:sp>
    </p:spTree>
    <p:extLst>
      <p:ext uri="{BB962C8B-B14F-4D97-AF65-F5344CB8AC3E}">
        <p14:creationId xmlns:p14="http://schemas.microsoft.com/office/powerpoint/2010/main" val="163304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29"/>
              </a:spcAft>
            </a:pPr>
            <a:r>
              <a:rPr lang="en-US" sz="1900" b="1" dirty="0">
                <a:latin typeface="Comic Sans MS" panose="030F0702030302020204" pitchFamily="66" charset="0"/>
                <a:ea typeface="Calibri" panose="020F0502020204030204" pitchFamily="34" charset="0"/>
                <a:cs typeface="Calibri" panose="020F0502020204030204" pitchFamily="34" charset="0"/>
              </a:rPr>
              <a:t>Notes to Teacher:</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29"/>
              </a:spcAft>
            </a:pPr>
            <a:endParaRPr lang="en-US" sz="1900" b="1" dirty="0">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“Let’s practice our vocabulary words by filling in the blank with the correct word.”</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bring up the first sentence: Look at that ___________ sunset! </a:t>
            </a: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or student will read the sentence aloud.  </a:t>
            </a: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bring up the word choices.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*The student will decide which of the two words is correct.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800" dirty="0">
                <a:effectLst/>
                <a:latin typeface="Comic Sans MS" panose="030F0702030302020204" pitchFamily="66" charset="0"/>
                <a:ea typeface="Calibri" panose="020F0502020204030204" pitchFamily="34" charset="0"/>
                <a:cs typeface="Calibri" panose="020F0502020204030204" pitchFamily="34" charset="0"/>
              </a:rPr>
              <a:t>The teacher will click to circle the correct word.  The incorrect word will disappear.</a:t>
            </a:r>
          </a:p>
          <a:p>
            <a:pPr marL="0" marR="0" lvl="0" indent="0" algn="l" defTabSz="914400" rtl="0" eaLnBrk="1" fontAlgn="auto" latinLnBrk="0" hangingPunct="1">
              <a:lnSpc>
                <a:spcPct val="115000"/>
              </a:lnSpc>
              <a:spcBef>
                <a:spcPts val="0"/>
              </a:spcBef>
              <a:spcAft>
                <a:spcPts val="0"/>
              </a:spcAft>
              <a:buClrTx/>
              <a:buSzTx/>
              <a:buFontTx/>
              <a:buNone/>
              <a:tabLst/>
              <a:defRPr/>
            </a:pPr>
            <a:r>
              <a:rPr lang="en-US" sz="1800" dirty="0">
                <a:effectLst/>
                <a:latin typeface="Comic Sans MS" panose="030F0702030302020204" pitchFamily="66" charset="0"/>
                <a:ea typeface="Calibri" panose="020F0502020204030204" pitchFamily="34" charset="0"/>
                <a:cs typeface="Calibri" panose="020F0502020204030204" pitchFamily="34" charset="0"/>
              </a:rPr>
              <a:t>The teacher will click again to show the correct word in the sentence. As the next sentence is brought to the slide, this one will disappear.</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bring up the next sentence: I’m headed to the ______ this weekend.</a:t>
            </a: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or student will read the sentence aloud.  </a:t>
            </a: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bring up the word choices.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*The student will decide which of the two words is correct.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800" dirty="0">
                <a:effectLst/>
                <a:latin typeface="Comic Sans MS" panose="030F0702030302020204" pitchFamily="66" charset="0"/>
                <a:ea typeface="Calibri" panose="020F0502020204030204" pitchFamily="34" charset="0"/>
                <a:cs typeface="Calibri" panose="020F0502020204030204" pitchFamily="34" charset="0"/>
              </a:rPr>
              <a:t>The teacher will click to circle the correct word. The incorrect word will disappear.</a:t>
            </a:r>
          </a:p>
          <a:p>
            <a:pPr marL="0" marR="0" lvl="0" indent="0" algn="l" defTabSz="914400" rtl="0" eaLnBrk="1" fontAlgn="auto" latinLnBrk="0" hangingPunct="1">
              <a:lnSpc>
                <a:spcPct val="115000"/>
              </a:lnSpc>
              <a:spcBef>
                <a:spcPts val="0"/>
              </a:spcBef>
              <a:spcAft>
                <a:spcPts val="0"/>
              </a:spcAft>
              <a:buClrTx/>
              <a:buSzTx/>
              <a:buFontTx/>
              <a:buNone/>
              <a:tabLst/>
              <a:defRPr/>
            </a:pPr>
            <a:r>
              <a:rPr lang="en-US" sz="1800" dirty="0">
                <a:effectLst/>
                <a:latin typeface="Comic Sans MS" panose="030F0702030302020204" pitchFamily="66" charset="0"/>
                <a:ea typeface="Calibri" panose="020F0502020204030204" pitchFamily="34" charset="0"/>
                <a:cs typeface="Calibri" panose="020F0502020204030204" pitchFamily="34" charset="0"/>
              </a:rPr>
              <a:t>The teacher will click again to show the correct word in the sentence. As the next sentence is brought to the slide, this one will disappear.</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bring up the last sentence: I am ready for the _______!</a:t>
            </a: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or student will read the sentence aloud.  </a:t>
            </a: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bring up the word choices.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*The student will decide which of the two words is correct.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The teacher will click to circle the correct word.  The incorrect word will disappear.</a:t>
            </a: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The teacher will click again to show the correct word in the sentence.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Applaud the student’s effort and click to move to the next slide.</a:t>
            </a:r>
            <a:endParaRPr lang="en-US" sz="1900" b="1" dirty="0">
              <a:latin typeface="Comic Sans MS" panose="030F0702030302020204" pitchFamily="66"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8</a:t>
            </a:fld>
            <a:endParaRPr lang="en-US"/>
          </a:p>
        </p:txBody>
      </p:sp>
    </p:spTree>
    <p:extLst>
      <p:ext uri="{BB962C8B-B14F-4D97-AF65-F5344CB8AC3E}">
        <p14:creationId xmlns:p14="http://schemas.microsoft.com/office/powerpoint/2010/main" val="2974310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Remind the student of how we can use our hand to help retell a story, using the information below.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bring the image of a hand to the slide.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Ask the student to hold up his/her hand and point to each finger as we go through the retell.  Teacher will click on the slide so that each finger is circled as we work through this review.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Thumb</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(Click to circle the thumb.)  “We will talk about the</a:t>
            </a: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characters</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in the story.  Who did we meet in the story?  We may meet people and/or animals.”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Pointer Finger </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(Click to circle the pointer finger.)  - We will talk about the </a:t>
            </a: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setting</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Where and when did the story talk place?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Middle Finger</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(Click to circle the middle finger) – We will talk about the </a:t>
            </a: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problem</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-Was there a problem in the story?  If so, what was the problem?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Ring Finger</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(Click to circle the ring finger.) We will talk about the </a:t>
            </a: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events</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in the story.  What happened in the story?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Pinky</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(Click to point to pinky finger.) </a:t>
            </a: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Solution</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Was the problem solved?  If so, how did the characters solve this problem?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Palm of Hand</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(Click to point to the palm of the hand.) </a:t>
            </a:r>
            <a:r>
              <a:rPr lang="en-US"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Text Connection</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How does this story connect to your life?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Remind the student that we will use our hand to help us retell our story today.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to the next slide.</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9</a:t>
            </a:fld>
            <a:endParaRPr lang="en-US"/>
          </a:p>
        </p:txBody>
      </p:sp>
    </p:spTree>
    <p:extLst>
      <p:ext uri="{BB962C8B-B14F-4D97-AF65-F5344CB8AC3E}">
        <p14:creationId xmlns:p14="http://schemas.microsoft.com/office/powerpoint/2010/main" val="3545664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6C3037-0BF7-5C43-B4C6-7CEA18ED8560}" type="datetimeFigureOut">
              <a:rPr lang="en-US" smtClean="0"/>
              <a:t>11/28/2021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384619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11/28/2021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522024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11/28/2021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329245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11/28/2021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405138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6C3037-0BF7-5C43-B4C6-7CEA18ED8560}" type="datetimeFigureOut">
              <a:rPr lang="en-US" smtClean="0"/>
              <a:t>11/28/2021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670158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6C3037-0BF7-5C43-B4C6-7CEA18ED8560}" type="datetimeFigureOut">
              <a:rPr lang="en-US" smtClean="0"/>
              <a:t>11/28/2021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42635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6C3037-0BF7-5C43-B4C6-7CEA18ED8560}" type="datetimeFigureOut">
              <a:rPr lang="en-US" smtClean="0"/>
              <a:t>11/28/2021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23600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6C3037-0BF7-5C43-B4C6-7CEA18ED8560}" type="datetimeFigureOut">
              <a:rPr lang="en-US" smtClean="0"/>
              <a:t>11/28/2021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807458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6C3037-0BF7-5C43-B4C6-7CEA18ED8560}" type="datetimeFigureOut">
              <a:rPr lang="en-US" smtClean="0"/>
              <a:t>11/28/2021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110805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11/28/2021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786281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11/28/2021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030092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7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5/2012</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7" name="Picture 6" descr="sign_pic.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378957" y="6126163"/>
            <a:ext cx="469245" cy="595311"/>
          </a:xfrm>
          <a:prstGeom prst="rect">
            <a:avLst/>
          </a:prstGeom>
        </p:spPr>
      </p:pic>
      <p:sp>
        <p:nvSpPr>
          <p:cNvPr id="9" name="Rectangle 8"/>
          <p:cNvSpPr/>
          <p:nvPr userDrawn="1"/>
        </p:nvSpPr>
        <p:spPr>
          <a:xfrm>
            <a:off x="6364853" y="6413698"/>
            <a:ext cx="2089494" cy="307777"/>
          </a:xfrm>
          <a:prstGeom prst="rect">
            <a:avLst/>
          </a:prstGeom>
        </p:spPr>
        <p:txBody>
          <a:bodyPr wrap="square">
            <a:spAutoFit/>
          </a:bodyPr>
          <a:lstStyle/>
          <a:p>
            <a:pPr algn="l"/>
            <a:r>
              <a:rPr lang="en-US" sz="1400" dirty="0">
                <a:solidFill>
                  <a:schemeClr val="bg1">
                    <a:lumMod val="65000"/>
                  </a:schemeClr>
                </a:solidFill>
              </a:rPr>
              <a:t>HOST: MOLLY ENOCKSON </a:t>
            </a:r>
          </a:p>
        </p:txBody>
      </p:sp>
    </p:spTree>
    <p:extLst>
      <p:ext uri="{BB962C8B-B14F-4D97-AF65-F5344CB8AC3E}">
        <p14:creationId xmlns:p14="http://schemas.microsoft.com/office/powerpoint/2010/main" val="1540261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rgbClr val="182C6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3B7ABE"/>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3B7ABE"/>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3B7ABE"/>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3B7ABE"/>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3B7ABE"/>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a:xfrm>
            <a:off x="406400" y="1114425"/>
            <a:ext cx="7772400" cy="1470025"/>
          </a:xfrm>
        </p:spPr>
        <p:txBody>
          <a:bodyPr>
            <a:normAutofit/>
          </a:bodyPr>
          <a:lstStyle/>
          <a:p>
            <a:r>
              <a:rPr lang="en-US" sz="6000" dirty="0">
                <a:latin typeface="Comic Sans MS" panose="030F0902030302020204" pitchFamily="66" charset="0"/>
              </a:rPr>
              <a:t>Ocean Adventures</a:t>
            </a:r>
          </a:p>
        </p:txBody>
      </p:sp>
      <p:sp>
        <p:nvSpPr>
          <p:cNvPr id="3" name="TextBox 2">
            <a:extLst>
              <a:ext uri="{FF2B5EF4-FFF2-40B4-BE49-F238E27FC236}">
                <a16:creationId xmlns:a16="http://schemas.microsoft.com/office/drawing/2014/main" id="{9CE6F1BB-9357-48FB-BA91-B5E317061BE0}"/>
              </a:ext>
            </a:extLst>
          </p:cNvPr>
          <p:cNvSpPr txBox="1"/>
          <p:nvPr/>
        </p:nvSpPr>
        <p:spPr>
          <a:xfrm>
            <a:off x="2069076" y="3118947"/>
            <a:ext cx="4447051" cy="620106"/>
          </a:xfrm>
          <a:prstGeom prst="rect">
            <a:avLst/>
          </a:prstGeom>
          <a:noFill/>
        </p:spPr>
        <p:txBody>
          <a:bodyPr wrap="none" rtlCol="0">
            <a:spAutoFit/>
          </a:bodyPr>
          <a:lstStyle/>
          <a:p>
            <a:pPr marL="0" marR="0" algn="ctr">
              <a:lnSpc>
                <a:spcPct val="115000"/>
              </a:lnSpc>
              <a:spcBef>
                <a:spcPts val="0"/>
              </a:spcBef>
              <a:spcAft>
                <a:spcPts val="1000"/>
              </a:spcAft>
            </a:pPr>
            <a:r>
              <a:rPr lang="en-US" sz="3200" dirty="0">
                <a:effectLst/>
                <a:latin typeface="Comic Sans MS" panose="030F0702030302020204" pitchFamily="66" charset="0"/>
                <a:ea typeface="Calibri" panose="020F0502020204030204" pitchFamily="34" charset="0"/>
                <a:cs typeface="Calibri" panose="020F0502020204030204" pitchFamily="34" charset="0"/>
              </a:rPr>
              <a:t>Diving Into Our Skills!</a:t>
            </a:r>
          </a:p>
        </p:txBody>
      </p:sp>
    </p:spTree>
    <p:extLst>
      <p:ext uri="{BB962C8B-B14F-4D97-AF65-F5344CB8AC3E}">
        <p14:creationId xmlns:p14="http://schemas.microsoft.com/office/powerpoint/2010/main" val="3328551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897B6945-FADB-4F5B-B08F-D050F4558E64}"/>
              </a:ext>
            </a:extLst>
          </p:cNvPr>
          <p:cNvPicPr>
            <a:picLocks noChangeAspect="1"/>
          </p:cNvPicPr>
          <p:nvPr/>
        </p:nvPicPr>
        <p:blipFill>
          <a:blip r:embed="rId3"/>
          <a:stretch>
            <a:fillRect/>
          </a:stretch>
        </p:blipFill>
        <p:spPr>
          <a:xfrm>
            <a:off x="10765" y="1296777"/>
            <a:ext cx="3456623" cy="3733153"/>
          </a:xfrm>
          <a:prstGeom prst="rect">
            <a:avLst/>
          </a:prstGeom>
        </p:spPr>
      </p:pic>
      <p:sp>
        <p:nvSpPr>
          <p:cNvPr id="6" name="Oval 5" descr="Oval around the word characters.">
            <a:extLst>
              <a:ext uri="{FF2B5EF4-FFF2-40B4-BE49-F238E27FC236}">
                <a16:creationId xmlns:a16="http://schemas.microsoft.com/office/drawing/2014/main" id="{772744EE-D57C-49A9-8D8E-3DA06AD32486}"/>
              </a:ext>
            </a:extLst>
          </p:cNvPr>
          <p:cNvSpPr/>
          <p:nvPr/>
        </p:nvSpPr>
        <p:spPr>
          <a:xfrm rot="20309441">
            <a:off x="2159001" y="3100385"/>
            <a:ext cx="1574800"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descr="Oval around the word ">
            <a:extLst>
              <a:ext uri="{FF2B5EF4-FFF2-40B4-BE49-F238E27FC236}">
                <a16:creationId xmlns:a16="http://schemas.microsoft.com/office/drawing/2014/main" id="{3914BE58-6251-4A1E-923B-A092E85BABD3}"/>
              </a:ext>
            </a:extLst>
          </p:cNvPr>
          <p:cNvSpPr/>
          <p:nvPr/>
        </p:nvSpPr>
        <p:spPr>
          <a:xfrm rot="17445141">
            <a:off x="1449039" y="1874432"/>
            <a:ext cx="1856794" cy="86940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descr="Oval around the word problem.">
            <a:extLst>
              <a:ext uri="{FF2B5EF4-FFF2-40B4-BE49-F238E27FC236}">
                <a16:creationId xmlns:a16="http://schemas.microsoft.com/office/drawing/2014/main" id="{8E1851F5-5436-4C95-B6DA-EC4CB6012E58}"/>
              </a:ext>
            </a:extLst>
          </p:cNvPr>
          <p:cNvSpPr/>
          <p:nvPr/>
        </p:nvSpPr>
        <p:spPr>
          <a:xfrm rot="16356523">
            <a:off x="907865" y="1646971"/>
            <a:ext cx="1574800"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descr="Oval around the word events.">
            <a:extLst>
              <a:ext uri="{FF2B5EF4-FFF2-40B4-BE49-F238E27FC236}">
                <a16:creationId xmlns:a16="http://schemas.microsoft.com/office/drawing/2014/main" id="{475F8783-B670-48B6-A54D-802461474759}"/>
              </a:ext>
            </a:extLst>
          </p:cNvPr>
          <p:cNvSpPr/>
          <p:nvPr/>
        </p:nvSpPr>
        <p:spPr>
          <a:xfrm rot="15275736">
            <a:off x="148352" y="1847166"/>
            <a:ext cx="1896867" cy="78747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descr="Oval around the word solution.">
            <a:extLst>
              <a:ext uri="{FF2B5EF4-FFF2-40B4-BE49-F238E27FC236}">
                <a16:creationId xmlns:a16="http://schemas.microsoft.com/office/drawing/2014/main" id="{998C2D58-33E7-4717-A7B4-DD190CF6C70F}"/>
              </a:ext>
            </a:extLst>
          </p:cNvPr>
          <p:cNvSpPr/>
          <p:nvPr/>
        </p:nvSpPr>
        <p:spPr>
          <a:xfrm rot="13394373">
            <a:off x="-98528" y="2340251"/>
            <a:ext cx="1574800" cy="76546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descr="Circle around the words text connection.">
            <a:extLst>
              <a:ext uri="{FF2B5EF4-FFF2-40B4-BE49-F238E27FC236}">
                <a16:creationId xmlns:a16="http://schemas.microsoft.com/office/drawing/2014/main" id="{CF857B68-D743-428B-8A90-645CCBA7F58A}"/>
              </a:ext>
            </a:extLst>
          </p:cNvPr>
          <p:cNvSpPr/>
          <p:nvPr/>
        </p:nvSpPr>
        <p:spPr>
          <a:xfrm rot="20309441">
            <a:off x="444562" y="2636991"/>
            <a:ext cx="2363868" cy="224772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74" name="Picture 2" descr="Steel submarine plunges into the depths of the sea. Underwater world with algae, corals, sponges and fish.">
            <a:extLst>
              <a:ext uri="{FF2B5EF4-FFF2-40B4-BE49-F238E27FC236}">
                <a16:creationId xmlns:a16="http://schemas.microsoft.com/office/drawing/2014/main" id="{54CBC0D0-F65C-4475-BCF6-BD13CE72E0F7}"/>
              </a:ext>
            </a:extLst>
          </p:cNvPr>
          <p:cNvPicPr>
            <a:picLocks noChangeAspect="1" noChangeArrowheads="1"/>
          </p:cNvPicPr>
          <p:nvPr/>
        </p:nvPicPr>
        <p:blipFill>
          <a:blip r:embed="rId4"/>
          <a:srcRect/>
          <a:stretch/>
        </p:blipFill>
        <p:spPr bwMode="auto">
          <a:xfrm>
            <a:off x="3660271" y="4014787"/>
            <a:ext cx="4655505" cy="248254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84BA1F7B-FDA5-49AE-9EC9-03188AB7184D}"/>
              </a:ext>
            </a:extLst>
          </p:cNvPr>
          <p:cNvSpPr>
            <a:spLocks noGrp="1"/>
          </p:cNvSpPr>
          <p:nvPr>
            <p:ph type="title" idx="4294967295"/>
          </p:nvPr>
        </p:nvSpPr>
        <p:spPr/>
        <p:txBody>
          <a:bodyPr/>
          <a:lstStyle/>
          <a:p>
            <a:pPr rtl="0" eaLnBrk="1" latinLnBrk="0" hangingPunct="1"/>
            <a:r>
              <a:rPr lang="en-US" sz="4400" u="sng" kern="1200" dirty="0">
                <a:solidFill>
                  <a:srgbClr val="000000"/>
                </a:solidFill>
                <a:effectLst/>
                <a:latin typeface="Comic Sans MS" panose="030F0702030302020204" pitchFamily="66" charset="0"/>
                <a:ea typeface="+mn-ea"/>
                <a:cs typeface="+mn-cs"/>
              </a:rPr>
              <a:t>Deep Sea Mystery</a:t>
            </a:r>
            <a:endParaRPr lang="en-US" dirty="0">
              <a:effectLst/>
            </a:endParaRPr>
          </a:p>
          <a:p>
            <a:endParaRPr lang="en-US" dirty="0"/>
          </a:p>
        </p:txBody>
      </p:sp>
    </p:spTree>
    <p:extLst>
      <p:ext uri="{BB962C8B-B14F-4D97-AF65-F5344CB8AC3E}">
        <p14:creationId xmlns:p14="http://schemas.microsoft.com/office/powerpoint/2010/main" val="352889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p:txBody>
          <a:bodyPr>
            <a:normAutofit/>
          </a:bodyPr>
          <a:lstStyle/>
          <a:p>
            <a:r>
              <a:rPr lang="en-US" sz="6000" dirty="0">
                <a:latin typeface="Comic Sans MS" panose="030F0902030302020204" pitchFamily="66" charset="0"/>
              </a:rPr>
              <a:t>Q &amp; A</a:t>
            </a:r>
          </a:p>
        </p:txBody>
      </p:sp>
      <p:sp>
        <p:nvSpPr>
          <p:cNvPr id="3" name="Subtitle 2">
            <a:extLst>
              <a:ext uri="{FF2B5EF4-FFF2-40B4-BE49-F238E27FC236}">
                <a16:creationId xmlns:a16="http://schemas.microsoft.com/office/drawing/2014/main" id="{0AE881EE-D65D-48D7-8CA4-D12A9075449A}"/>
              </a:ext>
            </a:extLst>
          </p:cNvPr>
          <p:cNvSpPr>
            <a:spLocks noGrp="1"/>
          </p:cNvSpPr>
          <p:nvPr>
            <p:ph type="subTitle" idx="1"/>
          </p:nvPr>
        </p:nvSpPr>
        <p:spPr/>
        <p:txBody>
          <a:bodyPr>
            <a:normAutofit/>
          </a:bodyPr>
          <a:lstStyle/>
          <a:p>
            <a:r>
              <a:rPr lang="en-US" sz="4000" dirty="0">
                <a:latin typeface="Comic Sans MS" panose="030F0902030302020204" pitchFamily="66" charset="0"/>
              </a:rPr>
              <a:t>Any Questions?</a:t>
            </a:r>
          </a:p>
        </p:txBody>
      </p:sp>
    </p:spTree>
    <p:extLst>
      <p:ext uri="{BB962C8B-B14F-4D97-AF65-F5344CB8AC3E}">
        <p14:creationId xmlns:p14="http://schemas.microsoft.com/office/powerpoint/2010/main" val="3717781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inding road.">
            <a:extLst>
              <a:ext uri="{FF2B5EF4-FFF2-40B4-BE49-F238E27FC236}">
                <a16:creationId xmlns:a16="http://schemas.microsoft.com/office/drawing/2014/main" id="{716AFA28-BCF3-46B9-9CA8-91CFD432D728}"/>
              </a:ext>
            </a:extLst>
          </p:cNvPr>
          <p:cNvPicPr>
            <a:picLocks noChangeAspect="1" noChangeArrowheads="1"/>
          </p:cNvPicPr>
          <p:nvPr/>
        </p:nvPicPr>
        <p:blipFill>
          <a:blip r:embed="rId3"/>
          <a:srcRect/>
          <a:stretch/>
        </p:blipFill>
        <p:spPr bwMode="auto">
          <a:xfrm>
            <a:off x="1841500" y="2426627"/>
            <a:ext cx="5715000" cy="317314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DED869A-A287-4898-80F0-2C42459FA57B}"/>
              </a:ext>
            </a:extLst>
          </p:cNvPr>
          <p:cNvSpPr txBox="1"/>
          <p:nvPr/>
        </p:nvSpPr>
        <p:spPr>
          <a:xfrm>
            <a:off x="5054600" y="4245114"/>
            <a:ext cx="1397000" cy="707886"/>
          </a:xfrm>
          <a:prstGeom prst="rect">
            <a:avLst/>
          </a:prstGeom>
          <a:noFill/>
        </p:spPr>
        <p:txBody>
          <a:bodyPr wrap="square" rtlCol="0">
            <a:spAutoFit/>
          </a:bodyPr>
          <a:lstStyle/>
          <a:p>
            <a:r>
              <a:rPr lang="en-US" sz="4000" dirty="0">
                <a:latin typeface="Comic Sans MS" panose="030F0702030302020204" pitchFamily="66" charset="0"/>
              </a:rPr>
              <a:t>r</a:t>
            </a:r>
            <a:r>
              <a:rPr lang="en-US" sz="4000" u="sng" dirty="0">
                <a:latin typeface="Comic Sans MS" panose="030F0702030302020204" pitchFamily="66" charset="0"/>
              </a:rPr>
              <a:t>o</a:t>
            </a:r>
            <a:r>
              <a:rPr lang="en-US" sz="4000" dirty="0">
                <a:latin typeface="Comic Sans MS" panose="030F0702030302020204" pitchFamily="66" charset="0"/>
              </a:rPr>
              <a:t>ad</a:t>
            </a:r>
          </a:p>
        </p:txBody>
      </p:sp>
      <p:pic>
        <p:nvPicPr>
          <p:cNvPr id="20" name="Picture 19" descr="Teddy bear on sofa">
            <a:extLst>
              <a:ext uri="{FF2B5EF4-FFF2-40B4-BE49-F238E27FC236}">
                <a16:creationId xmlns:a16="http://schemas.microsoft.com/office/drawing/2014/main" id="{450E4E0A-DCE8-43D0-98B3-E2998D42A15F}"/>
              </a:ext>
            </a:extLst>
          </p:cNvPr>
          <p:cNvPicPr>
            <a:picLocks noChangeAspect="1"/>
          </p:cNvPicPr>
          <p:nvPr/>
        </p:nvPicPr>
        <p:blipFill>
          <a:blip r:embed="rId4"/>
          <a:stretch>
            <a:fillRect/>
          </a:stretch>
        </p:blipFill>
        <p:spPr>
          <a:xfrm>
            <a:off x="1673914" y="2081143"/>
            <a:ext cx="5796171" cy="3864114"/>
          </a:xfrm>
          <a:prstGeom prst="rect">
            <a:avLst/>
          </a:prstGeom>
        </p:spPr>
      </p:pic>
      <p:sp>
        <p:nvSpPr>
          <p:cNvPr id="22" name="TextBox 21">
            <a:extLst>
              <a:ext uri="{FF2B5EF4-FFF2-40B4-BE49-F238E27FC236}">
                <a16:creationId xmlns:a16="http://schemas.microsoft.com/office/drawing/2014/main" id="{47E06A28-8CCB-4507-A624-11566C75A4BE}"/>
              </a:ext>
            </a:extLst>
          </p:cNvPr>
          <p:cNvSpPr txBox="1"/>
          <p:nvPr/>
        </p:nvSpPr>
        <p:spPr>
          <a:xfrm>
            <a:off x="3933843" y="6042675"/>
            <a:ext cx="1276311" cy="707886"/>
          </a:xfrm>
          <a:prstGeom prst="rect">
            <a:avLst/>
          </a:prstGeom>
          <a:noFill/>
        </p:spPr>
        <p:txBody>
          <a:bodyPr wrap="none" rtlCol="0">
            <a:spAutoFit/>
          </a:bodyPr>
          <a:lstStyle/>
          <a:p>
            <a:r>
              <a:rPr lang="en-US" sz="4000" dirty="0">
                <a:latin typeface="Comic Sans MS" panose="030F0702030302020204" pitchFamily="66" charset="0"/>
              </a:rPr>
              <a:t>r</a:t>
            </a:r>
            <a:r>
              <a:rPr lang="en-US" sz="4000" u="sng" dirty="0">
                <a:latin typeface="Comic Sans MS" panose="030F0702030302020204" pitchFamily="66" charset="0"/>
              </a:rPr>
              <a:t>e</a:t>
            </a:r>
            <a:r>
              <a:rPr lang="en-US" sz="4000" dirty="0">
                <a:latin typeface="Comic Sans MS" panose="030F0702030302020204" pitchFamily="66" charset="0"/>
              </a:rPr>
              <a:t>ad</a:t>
            </a:r>
          </a:p>
        </p:txBody>
      </p:sp>
      <p:sp>
        <p:nvSpPr>
          <p:cNvPr id="3" name="Title 2">
            <a:extLst>
              <a:ext uri="{FF2B5EF4-FFF2-40B4-BE49-F238E27FC236}">
                <a16:creationId xmlns:a16="http://schemas.microsoft.com/office/drawing/2014/main" id="{6D6C4E8F-176E-417D-A70F-B56A003304D1}"/>
              </a:ext>
            </a:extLst>
          </p:cNvPr>
          <p:cNvSpPr>
            <a:spLocks noGrp="1"/>
          </p:cNvSpPr>
          <p:nvPr>
            <p:ph type="title" idx="4294967295"/>
          </p:nvPr>
        </p:nvSpPr>
        <p:spPr/>
        <p:txBody>
          <a:bodyPr/>
          <a:lstStyle/>
          <a:p>
            <a:pPr rtl="0" eaLnBrk="1" latinLnBrk="0" hangingPunct="1"/>
            <a:r>
              <a:rPr lang="en-US" sz="4400" kern="1200" dirty="0">
                <a:solidFill>
                  <a:srgbClr val="000000"/>
                </a:solidFill>
                <a:effectLst/>
                <a:latin typeface="Comic Sans MS" panose="030F0702030302020204" pitchFamily="66" charset="0"/>
                <a:ea typeface="+mn-ea"/>
                <a:cs typeface="+mn-cs"/>
              </a:rPr>
              <a:t>On the Road to Success!</a:t>
            </a:r>
            <a:endParaRPr lang="en-US" dirty="0">
              <a:effectLst/>
            </a:endParaRPr>
          </a:p>
          <a:p>
            <a:endParaRPr lang="en-US" dirty="0"/>
          </a:p>
        </p:txBody>
      </p:sp>
    </p:spTree>
    <p:extLst>
      <p:ext uri="{BB962C8B-B14F-4D97-AF65-F5344CB8AC3E}">
        <p14:creationId xmlns:p14="http://schemas.microsoft.com/office/powerpoint/2010/main" val="270851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026"/>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llustration of Kids with Hands Up in their Ears Pausing and Listening as a Group">
            <a:extLst>
              <a:ext uri="{FF2B5EF4-FFF2-40B4-BE49-F238E27FC236}">
                <a16:creationId xmlns:a16="http://schemas.microsoft.com/office/drawing/2014/main" id="{AC10F738-F274-4CA9-864A-B2702732B59E}"/>
              </a:ext>
            </a:extLst>
          </p:cNvPr>
          <p:cNvPicPr>
            <a:picLocks noChangeAspect="1" noChangeArrowheads="1"/>
          </p:cNvPicPr>
          <p:nvPr/>
        </p:nvPicPr>
        <p:blipFill>
          <a:blip r:embed="rId3"/>
          <a:srcRect/>
          <a:stretch/>
        </p:blipFill>
        <p:spPr bwMode="auto">
          <a:xfrm>
            <a:off x="1714500" y="2331027"/>
            <a:ext cx="5715000" cy="21959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Rain droplets over a colorful umbrella">
            <a:extLst>
              <a:ext uri="{FF2B5EF4-FFF2-40B4-BE49-F238E27FC236}">
                <a16:creationId xmlns:a16="http://schemas.microsoft.com/office/drawing/2014/main" id="{959F5FFC-168E-49DA-890A-C8D7D47F1D9D}"/>
              </a:ext>
            </a:extLst>
          </p:cNvPr>
          <p:cNvPicPr>
            <a:picLocks noChangeAspect="1"/>
          </p:cNvPicPr>
          <p:nvPr/>
        </p:nvPicPr>
        <p:blipFill>
          <a:blip r:embed="rId4"/>
          <a:stretch>
            <a:fillRect/>
          </a:stretch>
        </p:blipFill>
        <p:spPr>
          <a:xfrm>
            <a:off x="1936749" y="1731962"/>
            <a:ext cx="5270501" cy="4048037"/>
          </a:xfrm>
          <a:prstGeom prst="rect">
            <a:avLst/>
          </a:prstGeom>
        </p:spPr>
      </p:pic>
      <p:sp>
        <p:nvSpPr>
          <p:cNvPr id="7" name="TextBox 6">
            <a:extLst>
              <a:ext uri="{FF2B5EF4-FFF2-40B4-BE49-F238E27FC236}">
                <a16:creationId xmlns:a16="http://schemas.microsoft.com/office/drawing/2014/main" id="{CEE35EC9-7DC5-4662-9C98-E8190F44AC9E}"/>
              </a:ext>
            </a:extLst>
          </p:cNvPr>
          <p:cNvSpPr txBox="1"/>
          <p:nvPr/>
        </p:nvSpPr>
        <p:spPr>
          <a:xfrm>
            <a:off x="5461000" y="5968999"/>
            <a:ext cx="1320800" cy="707886"/>
          </a:xfrm>
          <a:prstGeom prst="rect">
            <a:avLst/>
          </a:prstGeom>
          <a:noFill/>
        </p:spPr>
        <p:txBody>
          <a:bodyPr wrap="square" rtlCol="0">
            <a:spAutoFit/>
          </a:bodyPr>
          <a:lstStyle/>
          <a:p>
            <a:r>
              <a:rPr lang="en-US" sz="4000" dirty="0">
                <a:latin typeface="Comic Sans MS" panose="030F0702030302020204" pitchFamily="66" charset="0"/>
              </a:rPr>
              <a:t>r</a:t>
            </a:r>
            <a:r>
              <a:rPr lang="en-US" sz="4000" u="sng" dirty="0">
                <a:latin typeface="Comic Sans MS" panose="030F0702030302020204" pitchFamily="66" charset="0"/>
              </a:rPr>
              <a:t>a</a:t>
            </a:r>
            <a:r>
              <a:rPr lang="en-US" sz="4000" dirty="0">
                <a:latin typeface="Comic Sans MS" panose="030F0702030302020204" pitchFamily="66" charset="0"/>
              </a:rPr>
              <a:t>in</a:t>
            </a:r>
          </a:p>
        </p:txBody>
      </p:sp>
      <p:sp>
        <p:nvSpPr>
          <p:cNvPr id="9" name="TextBox 8">
            <a:extLst>
              <a:ext uri="{FF2B5EF4-FFF2-40B4-BE49-F238E27FC236}">
                <a16:creationId xmlns:a16="http://schemas.microsoft.com/office/drawing/2014/main" id="{BC72E66C-4040-496C-958A-6E442F6D3346}"/>
              </a:ext>
            </a:extLst>
          </p:cNvPr>
          <p:cNvSpPr txBox="1"/>
          <p:nvPr/>
        </p:nvSpPr>
        <p:spPr>
          <a:xfrm>
            <a:off x="2992398" y="5968999"/>
            <a:ext cx="1107996" cy="707886"/>
          </a:xfrm>
          <a:prstGeom prst="rect">
            <a:avLst/>
          </a:prstGeom>
          <a:noFill/>
        </p:spPr>
        <p:txBody>
          <a:bodyPr wrap="none" rtlCol="0">
            <a:spAutoFit/>
          </a:bodyPr>
          <a:lstStyle/>
          <a:p>
            <a:r>
              <a:rPr lang="en-US" sz="4000" dirty="0" err="1">
                <a:latin typeface="Comic Sans MS" panose="030F0702030302020204" pitchFamily="66" charset="0"/>
              </a:rPr>
              <a:t>r</a:t>
            </a:r>
            <a:r>
              <a:rPr lang="en-US" sz="4000" u="sng" dirty="0" err="1">
                <a:latin typeface="Comic Sans MS" panose="030F0702030302020204" pitchFamily="66" charset="0"/>
              </a:rPr>
              <a:t>i</a:t>
            </a:r>
            <a:r>
              <a:rPr lang="en-US" sz="4000" dirty="0" err="1">
                <a:latin typeface="Comic Sans MS" panose="030F0702030302020204" pitchFamily="66" charset="0"/>
              </a:rPr>
              <a:t>an</a:t>
            </a:r>
            <a:endParaRPr lang="en-US" sz="4000" dirty="0">
              <a:latin typeface="Comic Sans MS" panose="030F0702030302020204" pitchFamily="66" charset="0"/>
            </a:endParaRPr>
          </a:p>
        </p:txBody>
      </p:sp>
      <p:sp>
        <p:nvSpPr>
          <p:cNvPr id="10" name="Oval 9" descr="Oval circles the correct spelling of rain">
            <a:extLst>
              <a:ext uri="{FF2B5EF4-FFF2-40B4-BE49-F238E27FC236}">
                <a16:creationId xmlns:a16="http://schemas.microsoft.com/office/drawing/2014/main" id="{18E74120-461E-4898-B7ED-C2362B2B8A75}"/>
              </a:ext>
            </a:extLst>
          </p:cNvPr>
          <p:cNvSpPr/>
          <p:nvPr/>
        </p:nvSpPr>
        <p:spPr>
          <a:xfrm>
            <a:off x="5257800" y="5930811"/>
            <a:ext cx="1524000" cy="88900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Graphic 13" descr="Canoe with solid fill">
            <a:extLst>
              <a:ext uri="{FF2B5EF4-FFF2-40B4-BE49-F238E27FC236}">
                <a16:creationId xmlns:a16="http://schemas.microsoft.com/office/drawing/2014/main" id="{21C8627F-6AF1-4C36-A500-3AEC49982A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32100" y="1872159"/>
            <a:ext cx="3479800" cy="3479800"/>
          </a:xfrm>
          <a:prstGeom prst="rect">
            <a:avLst/>
          </a:prstGeom>
        </p:spPr>
      </p:pic>
      <p:sp>
        <p:nvSpPr>
          <p:cNvPr id="15" name="TextBox 14">
            <a:extLst>
              <a:ext uri="{FF2B5EF4-FFF2-40B4-BE49-F238E27FC236}">
                <a16:creationId xmlns:a16="http://schemas.microsoft.com/office/drawing/2014/main" id="{81DB85E3-7426-49C2-961D-DEEA3E86F115}"/>
              </a:ext>
            </a:extLst>
          </p:cNvPr>
          <p:cNvSpPr txBox="1"/>
          <p:nvPr/>
        </p:nvSpPr>
        <p:spPr>
          <a:xfrm>
            <a:off x="2609850" y="4541138"/>
            <a:ext cx="1263487" cy="707886"/>
          </a:xfrm>
          <a:prstGeom prst="rect">
            <a:avLst/>
          </a:prstGeom>
          <a:noFill/>
        </p:spPr>
        <p:txBody>
          <a:bodyPr wrap="none" rtlCol="0">
            <a:spAutoFit/>
          </a:bodyPr>
          <a:lstStyle/>
          <a:p>
            <a:r>
              <a:rPr lang="en-US" sz="4000" dirty="0">
                <a:latin typeface="Comic Sans MS" panose="030F0702030302020204" pitchFamily="66" charset="0"/>
              </a:rPr>
              <a:t>b</a:t>
            </a:r>
            <a:r>
              <a:rPr lang="en-US" sz="4000" u="sng" dirty="0">
                <a:latin typeface="Comic Sans MS" panose="030F0702030302020204" pitchFamily="66" charset="0"/>
              </a:rPr>
              <a:t>o</a:t>
            </a:r>
            <a:r>
              <a:rPr lang="en-US" sz="4000" dirty="0">
                <a:latin typeface="Comic Sans MS" panose="030F0702030302020204" pitchFamily="66" charset="0"/>
              </a:rPr>
              <a:t>at</a:t>
            </a:r>
          </a:p>
        </p:txBody>
      </p:sp>
      <p:sp>
        <p:nvSpPr>
          <p:cNvPr id="18" name="TextBox 17">
            <a:extLst>
              <a:ext uri="{FF2B5EF4-FFF2-40B4-BE49-F238E27FC236}">
                <a16:creationId xmlns:a16="http://schemas.microsoft.com/office/drawing/2014/main" id="{E11E5233-432F-4E45-A7AA-BCB6ED3DADA9}"/>
              </a:ext>
            </a:extLst>
          </p:cNvPr>
          <p:cNvSpPr txBox="1"/>
          <p:nvPr/>
        </p:nvSpPr>
        <p:spPr>
          <a:xfrm>
            <a:off x="5061113" y="4523522"/>
            <a:ext cx="1263487" cy="707886"/>
          </a:xfrm>
          <a:prstGeom prst="rect">
            <a:avLst/>
          </a:prstGeom>
          <a:noFill/>
        </p:spPr>
        <p:txBody>
          <a:bodyPr wrap="none" rtlCol="0">
            <a:spAutoFit/>
          </a:bodyPr>
          <a:lstStyle/>
          <a:p>
            <a:r>
              <a:rPr lang="en-US" sz="4000" dirty="0" err="1">
                <a:latin typeface="Comic Sans MS" panose="030F0702030302020204" pitchFamily="66" charset="0"/>
              </a:rPr>
              <a:t>b</a:t>
            </a:r>
            <a:r>
              <a:rPr lang="en-US" sz="4000" u="sng" dirty="0" err="1">
                <a:latin typeface="Comic Sans MS" panose="030F0702030302020204" pitchFamily="66" charset="0"/>
              </a:rPr>
              <a:t>a</a:t>
            </a:r>
            <a:r>
              <a:rPr lang="en-US" sz="4000" dirty="0" err="1">
                <a:latin typeface="Comic Sans MS" panose="030F0702030302020204" pitchFamily="66" charset="0"/>
              </a:rPr>
              <a:t>ot</a:t>
            </a:r>
            <a:endParaRPr lang="en-US" sz="4000" dirty="0">
              <a:latin typeface="Comic Sans MS" panose="030F0702030302020204" pitchFamily="66" charset="0"/>
            </a:endParaRPr>
          </a:p>
        </p:txBody>
      </p:sp>
      <p:sp>
        <p:nvSpPr>
          <p:cNvPr id="21" name="Oval 20" descr="Oval circles the correct spelling of boat.">
            <a:extLst>
              <a:ext uri="{FF2B5EF4-FFF2-40B4-BE49-F238E27FC236}">
                <a16:creationId xmlns:a16="http://schemas.microsoft.com/office/drawing/2014/main" id="{6440FE13-2E54-4C7F-AD8E-239EC2DED19C}"/>
              </a:ext>
            </a:extLst>
          </p:cNvPr>
          <p:cNvSpPr/>
          <p:nvPr/>
        </p:nvSpPr>
        <p:spPr>
          <a:xfrm>
            <a:off x="2362200" y="4523522"/>
            <a:ext cx="1720688" cy="72550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EDAFE5F-10AA-4518-A199-7ECFC4FB6F26}"/>
              </a:ext>
            </a:extLst>
          </p:cNvPr>
          <p:cNvSpPr>
            <a:spLocks noGrp="1"/>
          </p:cNvSpPr>
          <p:nvPr>
            <p:ph type="title" idx="4294967295"/>
          </p:nvPr>
        </p:nvSpPr>
        <p:spPr/>
        <p:txBody>
          <a:bodyPr/>
          <a:lstStyle/>
          <a:p>
            <a:pPr rtl="0" eaLnBrk="1" latinLnBrk="0" hangingPunct="1"/>
            <a:r>
              <a:rPr lang="en-US" sz="4400" b="1" kern="1200" dirty="0">
                <a:solidFill>
                  <a:srgbClr val="003399"/>
                </a:solidFill>
                <a:effectLst/>
                <a:latin typeface="Comic Sans MS" panose="030F0702030302020204" pitchFamily="66" charset="0"/>
                <a:ea typeface="Calibri" panose="020F0502020204030204" pitchFamily="34" charset="0"/>
                <a:cs typeface="Calibri" panose="020F0502020204030204" pitchFamily="34" charset="0"/>
              </a:rPr>
              <a:t>Let’s Practice CVVC Words!</a:t>
            </a:r>
            <a:endParaRPr lang="en-US" dirty="0">
              <a:effectLst/>
            </a:endParaRPr>
          </a:p>
          <a:p>
            <a:endParaRPr lang="en-US" dirty="0"/>
          </a:p>
        </p:txBody>
      </p:sp>
    </p:spTree>
    <p:extLst>
      <p:ext uri="{BB962C8B-B14F-4D97-AF65-F5344CB8AC3E}">
        <p14:creationId xmlns:p14="http://schemas.microsoft.com/office/powerpoint/2010/main" val="281007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05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7"/>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9" grpId="0"/>
      <p:bldP spid="9" grpId="1"/>
      <p:bldP spid="10" grpId="0" animBg="1"/>
      <p:bldP spid="10" grpId="1" animBg="1"/>
      <p:bldP spid="15" grpId="0"/>
      <p:bldP spid="18" grpId="0"/>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Young girl shrugging">
            <a:extLst>
              <a:ext uri="{FF2B5EF4-FFF2-40B4-BE49-F238E27FC236}">
                <a16:creationId xmlns:a16="http://schemas.microsoft.com/office/drawing/2014/main" id="{D9EF0AAC-F43A-4125-AA9E-E548B912B353}"/>
              </a:ext>
            </a:extLst>
          </p:cNvPr>
          <p:cNvPicPr>
            <a:picLocks noChangeAspect="1"/>
          </p:cNvPicPr>
          <p:nvPr/>
        </p:nvPicPr>
        <p:blipFill>
          <a:blip r:embed="rId3"/>
          <a:stretch>
            <a:fillRect/>
          </a:stretch>
        </p:blipFill>
        <p:spPr>
          <a:xfrm>
            <a:off x="137066" y="1498726"/>
            <a:ext cx="2627937" cy="5359274"/>
          </a:xfrm>
          <a:prstGeom prst="rect">
            <a:avLst/>
          </a:prstGeom>
        </p:spPr>
      </p:pic>
      <p:sp>
        <p:nvSpPr>
          <p:cNvPr id="7" name="TextBox 6">
            <a:extLst>
              <a:ext uri="{FF2B5EF4-FFF2-40B4-BE49-F238E27FC236}">
                <a16:creationId xmlns:a16="http://schemas.microsoft.com/office/drawing/2014/main" id="{28CA3010-218E-440F-8037-0FCB24B9A98E}"/>
              </a:ext>
            </a:extLst>
          </p:cNvPr>
          <p:cNvSpPr txBox="1"/>
          <p:nvPr/>
        </p:nvSpPr>
        <p:spPr>
          <a:xfrm>
            <a:off x="2765003" y="1855857"/>
            <a:ext cx="4615366" cy="707886"/>
          </a:xfrm>
          <a:prstGeom prst="rect">
            <a:avLst/>
          </a:prstGeom>
          <a:noFill/>
        </p:spPr>
        <p:txBody>
          <a:bodyPr wrap="none" rtlCol="0">
            <a:spAutoFit/>
          </a:bodyPr>
          <a:lstStyle/>
          <a:p>
            <a:r>
              <a:rPr lang="en-US" sz="4000" dirty="0">
                <a:latin typeface="Comic Sans MS" panose="030F0702030302020204" pitchFamily="66" charset="0"/>
              </a:rPr>
              <a:t>Compound Subject</a:t>
            </a:r>
          </a:p>
        </p:txBody>
      </p:sp>
      <p:sp>
        <p:nvSpPr>
          <p:cNvPr id="8" name="TextBox 7">
            <a:extLst>
              <a:ext uri="{FF2B5EF4-FFF2-40B4-BE49-F238E27FC236}">
                <a16:creationId xmlns:a16="http://schemas.microsoft.com/office/drawing/2014/main" id="{301C818A-5DB9-4DBD-B040-4C9AEA4D6841}"/>
              </a:ext>
            </a:extLst>
          </p:cNvPr>
          <p:cNvSpPr txBox="1"/>
          <p:nvPr/>
        </p:nvSpPr>
        <p:spPr>
          <a:xfrm>
            <a:off x="4049426" y="4377211"/>
            <a:ext cx="4985660" cy="707886"/>
          </a:xfrm>
          <a:prstGeom prst="rect">
            <a:avLst/>
          </a:prstGeom>
          <a:noFill/>
        </p:spPr>
        <p:txBody>
          <a:bodyPr wrap="none" rtlCol="0">
            <a:spAutoFit/>
          </a:bodyPr>
          <a:lstStyle/>
          <a:p>
            <a:r>
              <a:rPr lang="en-US" sz="4000" dirty="0">
                <a:latin typeface="Comic Sans MS" panose="030F0702030302020204" pitchFamily="66" charset="0"/>
              </a:rPr>
              <a:t>Compound Predicate</a:t>
            </a:r>
          </a:p>
        </p:txBody>
      </p:sp>
      <p:sp>
        <p:nvSpPr>
          <p:cNvPr id="10" name="TextBox 9">
            <a:extLst>
              <a:ext uri="{FF2B5EF4-FFF2-40B4-BE49-F238E27FC236}">
                <a16:creationId xmlns:a16="http://schemas.microsoft.com/office/drawing/2014/main" id="{00491C5F-14FE-4D14-B1E7-65A6F3ABDD66}"/>
              </a:ext>
            </a:extLst>
          </p:cNvPr>
          <p:cNvSpPr txBox="1"/>
          <p:nvPr/>
        </p:nvSpPr>
        <p:spPr>
          <a:xfrm>
            <a:off x="2599411" y="5085097"/>
            <a:ext cx="6407523" cy="1323439"/>
          </a:xfrm>
          <a:prstGeom prst="rect">
            <a:avLst/>
          </a:prstGeom>
          <a:noFill/>
        </p:spPr>
        <p:txBody>
          <a:bodyPr wrap="none" rtlCol="0">
            <a:spAutoFit/>
          </a:bodyPr>
          <a:lstStyle/>
          <a:p>
            <a:r>
              <a:rPr lang="en-US" sz="4000" dirty="0">
                <a:latin typeface="Comic Sans MS" panose="030F0702030302020204" pitchFamily="66" charset="0"/>
              </a:rPr>
              <a:t>The whale and the dolphin</a:t>
            </a:r>
          </a:p>
          <a:p>
            <a:r>
              <a:rPr lang="en-US" sz="4000" dirty="0">
                <a:latin typeface="Comic Sans MS" panose="030F0702030302020204" pitchFamily="66" charset="0"/>
              </a:rPr>
              <a:t>swim in the ocean.</a:t>
            </a:r>
          </a:p>
        </p:txBody>
      </p:sp>
      <p:cxnSp>
        <p:nvCxnSpPr>
          <p:cNvPr id="13" name="Straight Connector 12" descr="Straight line under the word whale, identifying as part of the compound subject.">
            <a:extLst>
              <a:ext uri="{FF2B5EF4-FFF2-40B4-BE49-F238E27FC236}">
                <a16:creationId xmlns:a16="http://schemas.microsoft.com/office/drawing/2014/main" id="{A22A92C8-042A-4E0B-9965-CB4FE322F330}"/>
              </a:ext>
            </a:extLst>
          </p:cNvPr>
          <p:cNvCxnSpPr>
            <a:cxnSpLocks/>
          </p:cNvCxnSpPr>
          <p:nvPr/>
        </p:nvCxnSpPr>
        <p:spPr>
          <a:xfrm>
            <a:off x="3708400" y="5746816"/>
            <a:ext cx="136428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descr="Straight line under the word dolphin, identifying as part of the compound subject.">
            <a:extLst>
              <a:ext uri="{FF2B5EF4-FFF2-40B4-BE49-F238E27FC236}">
                <a16:creationId xmlns:a16="http://schemas.microsoft.com/office/drawing/2014/main" id="{BC76D014-D8F8-41B9-A4C7-82BA2C9CA9BB}"/>
              </a:ext>
            </a:extLst>
          </p:cNvPr>
          <p:cNvCxnSpPr>
            <a:cxnSpLocks/>
          </p:cNvCxnSpPr>
          <p:nvPr/>
        </p:nvCxnSpPr>
        <p:spPr>
          <a:xfrm>
            <a:off x="7082883" y="5727832"/>
            <a:ext cx="1698203" cy="0"/>
          </a:xfrm>
          <a:prstGeom prst="line">
            <a:avLst/>
          </a:prstGeom>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A7F2C086-C7E1-4CD1-AFF3-C373D835D9BE}"/>
              </a:ext>
            </a:extLst>
          </p:cNvPr>
          <p:cNvSpPr txBox="1"/>
          <p:nvPr/>
        </p:nvSpPr>
        <p:spPr>
          <a:xfrm>
            <a:off x="2889554" y="2543342"/>
            <a:ext cx="5827236" cy="1323439"/>
          </a:xfrm>
          <a:prstGeom prst="rect">
            <a:avLst/>
          </a:prstGeom>
          <a:noFill/>
        </p:spPr>
        <p:txBody>
          <a:bodyPr wrap="none" rtlCol="0">
            <a:spAutoFit/>
          </a:bodyPr>
          <a:lstStyle/>
          <a:p>
            <a:r>
              <a:rPr lang="en-US" sz="4000" dirty="0">
                <a:latin typeface="Comic Sans MS" panose="030F0702030302020204" pitchFamily="66" charset="0"/>
              </a:rPr>
              <a:t>I laughed and danced in</a:t>
            </a:r>
          </a:p>
          <a:p>
            <a:r>
              <a:rPr lang="en-US" sz="4000" dirty="0">
                <a:latin typeface="Comic Sans MS" panose="030F0702030302020204" pitchFamily="66" charset="0"/>
              </a:rPr>
              <a:t>the rain.</a:t>
            </a:r>
          </a:p>
        </p:txBody>
      </p:sp>
      <p:cxnSp>
        <p:nvCxnSpPr>
          <p:cNvPr id="24" name="Straight Connector 23" descr="Straight line under the word laughed, identifying as part of the compound predicate.">
            <a:extLst>
              <a:ext uri="{FF2B5EF4-FFF2-40B4-BE49-F238E27FC236}">
                <a16:creationId xmlns:a16="http://schemas.microsoft.com/office/drawing/2014/main" id="{B46AC60E-D96D-4095-9548-B40A3FBF87BF}"/>
              </a:ext>
            </a:extLst>
          </p:cNvPr>
          <p:cNvCxnSpPr/>
          <p:nvPr/>
        </p:nvCxnSpPr>
        <p:spPr>
          <a:xfrm>
            <a:off x="3505200" y="3205061"/>
            <a:ext cx="156748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descr="Straight line under the word danced, identifying as part of the compound predicate.">
            <a:extLst>
              <a:ext uri="{FF2B5EF4-FFF2-40B4-BE49-F238E27FC236}">
                <a16:creationId xmlns:a16="http://schemas.microsoft.com/office/drawing/2014/main" id="{F04211BC-4478-466A-91BA-5069CFF163D7}"/>
              </a:ext>
            </a:extLst>
          </p:cNvPr>
          <p:cNvCxnSpPr/>
          <p:nvPr/>
        </p:nvCxnSpPr>
        <p:spPr>
          <a:xfrm>
            <a:off x="6364498" y="3205061"/>
            <a:ext cx="1567486"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Title 2">
            <a:extLst>
              <a:ext uri="{FF2B5EF4-FFF2-40B4-BE49-F238E27FC236}">
                <a16:creationId xmlns:a16="http://schemas.microsoft.com/office/drawing/2014/main" id="{F9E26129-87BD-41C0-AA18-0B194ED0B8F7}"/>
              </a:ext>
            </a:extLst>
          </p:cNvPr>
          <p:cNvSpPr>
            <a:spLocks noGrp="1"/>
          </p:cNvSpPr>
          <p:nvPr>
            <p:ph type="title" idx="4294967295"/>
          </p:nvPr>
        </p:nvSpPr>
        <p:spPr/>
        <p:txBody>
          <a:bodyPr>
            <a:normAutofit fontScale="90000"/>
          </a:bodyPr>
          <a:lstStyle/>
          <a:p>
            <a:pPr rtl="0" eaLnBrk="1" latinLnBrk="0" hangingPunct="1"/>
            <a:r>
              <a:rPr lang="en-US" sz="4000" b="1" kern="1200" dirty="0">
                <a:solidFill>
                  <a:srgbClr val="003399"/>
                </a:solidFill>
                <a:effectLst/>
                <a:latin typeface="Comic Sans MS" panose="030F0702030302020204" pitchFamily="66" charset="0"/>
                <a:ea typeface="Calibri" panose="020F0502020204030204" pitchFamily="34" charset="0"/>
                <a:cs typeface="Calibri" panose="020F0502020204030204" pitchFamily="34" charset="0"/>
              </a:rPr>
              <a:t>Compound Subjects and Predicates</a:t>
            </a:r>
            <a:endParaRPr lang="en-US" dirty="0">
              <a:effectLst/>
            </a:endParaRPr>
          </a:p>
          <a:p>
            <a:endParaRPr lang="en-US" dirty="0"/>
          </a:p>
        </p:txBody>
      </p:sp>
    </p:spTree>
    <p:extLst>
      <p:ext uri="{BB962C8B-B14F-4D97-AF65-F5344CB8AC3E}">
        <p14:creationId xmlns:p14="http://schemas.microsoft.com/office/powerpoint/2010/main" val="312315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2"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7"/>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3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8" grpId="2"/>
      <p:bldP spid="10" grpId="0"/>
      <p:bldP spid="10" grpId="1"/>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phic 21" descr="Magnifying glass with solid fill">
            <a:extLst>
              <a:ext uri="{FF2B5EF4-FFF2-40B4-BE49-F238E27FC236}">
                <a16:creationId xmlns:a16="http://schemas.microsoft.com/office/drawing/2014/main" id="{A8669566-A09B-4CCA-A988-27D955AEFF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58742" y="534719"/>
            <a:ext cx="914400" cy="914400"/>
          </a:xfrm>
          <a:prstGeom prst="rect">
            <a:avLst/>
          </a:prstGeom>
        </p:spPr>
      </p:pic>
      <p:sp>
        <p:nvSpPr>
          <p:cNvPr id="24" name="TextBox 23">
            <a:extLst>
              <a:ext uri="{FF2B5EF4-FFF2-40B4-BE49-F238E27FC236}">
                <a16:creationId xmlns:a16="http://schemas.microsoft.com/office/drawing/2014/main" id="{E1DE2190-AEF7-4168-A7FA-64C27A7505C6}"/>
              </a:ext>
            </a:extLst>
          </p:cNvPr>
          <p:cNvSpPr txBox="1"/>
          <p:nvPr/>
        </p:nvSpPr>
        <p:spPr>
          <a:xfrm>
            <a:off x="-45360" y="3803513"/>
            <a:ext cx="9626600" cy="752001"/>
          </a:xfrm>
          <a:prstGeom prst="rect">
            <a:avLst/>
          </a:prstGeom>
          <a:noFill/>
        </p:spPr>
        <p:txBody>
          <a:bodyPr wrap="square">
            <a:spAutoFit/>
          </a:bodyPr>
          <a:lstStyle/>
          <a:p>
            <a:pPr marL="0" marR="0">
              <a:lnSpc>
                <a:spcPct val="115000"/>
              </a:lnSpc>
              <a:spcBef>
                <a:spcPts val="0"/>
              </a:spcBef>
              <a:spcAft>
                <a:spcPts val="1000"/>
              </a:spcAft>
            </a:pPr>
            <a:r>
              <a:rPr lang="en-US" sz="4000" dirty="0">
                <a:solidFill>
                  <a:srgbClr val="003399"/>
                </a:solidFill>
                <a:effectLst/>
                <a:latin typeface="Comic Sans MS" panose="030F0702030302020204" pitchFamily="66" charset="0"/>
                <a:ea typeface="Calibri" panose="020F0502020204030204" pitchFamily="34" charset="0"/>
                <a:cs typeface="Calibri" panose="020F0502020204030204" pitchFamily="34" charset="0"/>
              </a:rPr>
              <a:t>John and Max went to play basketball.</a:t>
            </a:r>
          </a:p>
        </p:txBody>
      </p:sp>
      <p:sp>
        <p:nvSpPr>
          <p:cNvPr id="25" name="TextBox 24">
            <a:extLst>
              <a:ext uri="{FF2B5EF4-FFF2-40B4-BE49-F238E27FC236}">
                <a16:creationId xmlns:a16="http://schemas.microsoft.com/office/drawing/2014/main" id="{793F5BEC-A8ED-4406-A094-D8F3EB87F419}"/>
              </a:ext>
            </a:extLst>
          </p:cNvPr>
          <p:cNvSpPr txBox="1"/>
          <p:nvPr/>
        </p:nvSpPr>
        <p:spPr>
          <a:xfrm>
            <a:off x="521784" y="1287557"/>
            <a:ext cx="4615366" cy="707886"/>
          </a:xfrm>
          <a:prstGeom prst="rect">
            <a:avLst/>
          </a:prstGeom>
          <a:noFill/>
        </p:spPr>
        <p:txBody>
          <a:bodyPr wrap="none" rtlCol="0">
            <a:spAutoFit/>
          </a:bodyPr>
          <a:lstStyle/>
          <a:p>
            <a:r>
              <a:rPr lang="en-US" sz="4000" dirty="0">
                <a:latin typeface="Comic Sans MS" panose="030F0702030302020204" pitchFamily="66" charset="0"/>
              </a:rPr>
              <a:t>Compound Subject</a:t>
            </a:r>
          </a:p>
        </p:txBody>
      </p:sp>
      <p:sp>
        <p:nvSpPr>
          <p:cNvPr id="26" name="TextBox 25">
            <a:extLst>
              <a:ext uri="{FF2B5EF4-FFF2-40B4-BE49-F238E27FC236}">
                <a16:creationId xmlns:a16="http://schemas.microsoft.com/office/drawing/2014/main" id="{CCC9589A-6666-4EFE-A4A1-CE7790FF1F21}"/>
              </a:ext>
            </a:extLst>
          </p:cNvPr>
          <p:cNvSpPr txBox="1"/>
          <p:nvPr/>
        </p:nvSpPr>
        <p:spPr>
          <a:xfrm>
            <a:off x="4069440" y="2537228"/>
            <a:ext cx="4985660" cy="707886"/>
          </a:xfrm>
          <a:prstGeom prst="rect">
            <a:avLst/>
          </a:prstGeom>
          <a:noFill/>
        </p:spPr>
        <p:txBody>
          <a:bodyPr wrap="none" rtlCol="0">
            <a:spAutoFit/>
          </a:bodyPr>
          <a:lstStyle/>
          <a:p>
            <a:r>
              <a:rPr lang="en-US" sz="4000" dirty="0">
                <a:latin typeface="Comic Sans MS" panose="030F0702030302020204" pitchFamily="66" charset="0"/>
              </a:rPr>
              <a:t>Compound Predicate</a:t>
            </a:r>
          </a:p>
        </p:txBody>
      </p:sp>
      <p:sp>
        <p:nvSpPr>
          <p:cNvPr id="27" name="Rectangle 26">
            <a:extLst>
              <a:ext uri="{FF2B5EF4-FFF2-40B4-BE49-F238E27FC236}">
                <a16:creationId xmlns:a16="http://schemas.microsoft.com/office/drawing/2014/main" id="{AF914076-7A42-4579-BB54-53E89B0A98FC}"/>
              </a:ext>
              <a:ext uri="{C183D7F6-B498-43B3-948B-1728B52AA6E4}">
                <adec:decorative xmlns:adec="http://schemas.microsoft.com/office/drawing/2017/decorative" val="1"/>
              </a:ext>
            </a:extLst>
          </p:cNvPr>
          <p:cNvSpPr/>
          <p:nvPr/>
        </p:nvSpPr>
        <p:spPr>
          <a:xfrm>
            <a:off x="331284" y="1137916"/>
            <a:ext cx="4805866" cy="111334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Connector 28" descr="Straight line under the word John, identifying it as part of a compound subject.">
            <a:extLst>
              <a:ext uri="{FF2B5EF4-FFF2-40B4-BE49-F238E27FC236}">
                <a16:creationId xmlns:a16="http://schemas.microsoft.com/office/drawing/2014/main" id="{2F26D7D4-5441-411F-8995-6BA5352CA009}"/>
              </a:ext>
            </a:extLst>
          </p:cNvPr>
          <p:cNvCxnSpPr/>
          <p:nvPr/>
        </p:nvCxnSpPr>
        <p:spPr>
          <a:xfrm>
            <a:off x="228600" y="4555514"/>
            <a:ext cx="990600" cy="0"/>
          </a:xfrm>
          <a:prstGeom prst="line">
            <a:avLst/>
          </a:prstGeom>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E4186BA4-6926-4A4D-91EA-26EFD795C75C}"/>
              </a:ext>
            </a:extLst>
          </p:cNvPr>
          <p:cNvSpPr txBox="1"/>
          <p:nvPr/>
        </p:nvSpPr>
        <p:spPr>
          <a:xfrm>
            <a:off x="139700" y="4572839"/>
            <a:ext cx="8915400" cy="1323439"/>
          </a:xfrm>
          <a:prstGeom prst="rect">
            <a:avLst/>
          </a:prstGeom>
          <a:noFill/>
        </p:spPr>
        <p:txBody>
          <a:bodyPr wrap="square">
            <a:spAutoFit/>
          </a:bodyPr>
          <a:lstStyle/>
          <a:p>
            <a:r>
              <a:rPr lang="en-US" sz="4000" dirty="0">
                <a:solidFill>
                  <a:srgbClr val="003399"/>
                </a:solidFill>
                <a:latin typeface="Comic Sans MS" panose="030F0702030302020204" pitchFamily="66" charset="0"/>
              </a:rPr>
              <a:t>Mary brushed her teeth and combed</a:t>
            </a:r>
          </a:p>
          <a:p>
            <a:r>
              <a:rPr lang="en-US" sz="4000" dirty="0">
                <a:solidFill>
                  <a:srgbClr val="003399"/>
                </a:solidFill>
                <a:latin typeface="Comic Sans MS" panose="030F0702030302020204" pitchFamily="66" charset="0"/>
              </a:rPr>
              <a:t>her hair.</a:t>
            </a:r>
          </a:p>
        </p:txBody>
      </p:sp>
      <p:cxnSp>
        <p:nvCxnSpPr>
          <p:cNvPr id="32" name="Straight Connector 31" descr="Straight line under the word Max, identifying it as part of a compound subject.">
            <a:extLst>
              <a:ext uri="{FF2B5EF4-FFF2-40B4-BE49-F238E27FC236}">
                <a16:creationId xmlns:a16="http://schemas.microsoft.com/office/drawing/2014/main" id="{8DE6ED27-8301-48A5-8713-F3D5E1631E4D}"/>
              </a:ext>
            </a:extLst>
          </p:cNvPr>
          <p:cNvCxnSpPr/>
          <p:nvPr/>
        </p:nvCxnSpPr>
        <p:spPr>
          <a:xfrm>
            <a:off x="2416717" y="4568088"/>
            <a:ext cx="990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descr="Straight line under the word brushed, identifying it as part of a compound predicate.">
            <a:extLst>
              <a:ext uri="{FF2B5EF4-FFF2-40B4-BE49-F238E27FC236}">
                <a16:creationId xmlns:a16="http://schemas.microsoft.com/office/drawing/2014/main" id="{CE7A62E8-CA55-469E-9EE3-926C55524FD3}"/>
              </a:ext>
            </a:extLst>
          </p:cNvPr>
          <p:cNvCxnSpPr>
            <a:cxnSpLocks/>
          </p:cNvCxnSpPr>
          <p:nvPr/>
        </p:nvCxnSpPr>
        <p:spPr>
          <a:xfrm>
            <a:off x="1586725" y="5234558"/>
            <a:ext cx="182059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descr="Straight line under the word combed, identifying it as part of a compound predicate.">
            <a:extLst>
              <a:ext uri="{FF2B5EF4-FFF2-40B4-BE49-F238E27FC236}">
                <a16:creationId xmlns:a16="http://schemas.microsoft.com/office/drawing/2014/main" id="{71E62B22-DF07-4961-9998-77738FA66427}"/>
              </a:ext>
            </a:extLst>
          </p:cNvPr>
          <p:cNvCxnSpPr>
            <a:cxnSpLocks/>
          </p:cNvCxnSpPr>
          <p:nvPr/>
        </p:nvCxnSpPr>
        <p:spPr>
          <a:xfrm>
            <a:off x="7120075" y="5234558"/>
            <a:ext cx="1659983" cy="0"/>
          </a:xfrm>
          <a:prstGeom prst="line">
            <a:avLst/>
          </a:prstGeom>
        </p:spPr>
        <p:style>
          <a:lnRef idx="2">
            <a:schemeClr val="accent1"/>
          </a:lnRef>
          <a:fillRef idx="0">
            <a:schemeClr val="accent1"/>
          </a:fillRef>
          <a:effectRef idx="1">
            <a:schemeClr val="accent1"/>
          </a:effectRef>
          <a:fontRef idx="minor">
            <a:schemeClr val="tx1"/>
          </a:fontRef>
        </p:style>
      </p:cxnSp>
      <p:sp>
        <p:nvSpPr>
          <p:cNvPr id="36" name="Rectangle 35" descr="Rectangle around the words Compound Predicate.">
            <a:extLst>
              <a:ext uri="{FF2B5EF4-FFF2-40B4-BE49-F238E27FC236}">
                <a16:creationId xmlns:a16="http://schemas.microsoft.com/office/drawing/2014/main" id="{C10B2D3E-2FB7-4DFF-AA91-5ADE422FFE5D}"/>
              </a:ext>
            </a:extLst>
          </p:cNvPr>
          <p:cNvSpPr/>
          <p:nvPr/>
        </p:nvSpPr>
        <p:spPr>
          <a:xfrm>
            <a:off x="3891640" y="2338195"/>
            <a:ext cx="5163460" cy="90849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F21496B-8A41-4096-947F-C4B941086F62}"/>
              </a:ext>
            </a:extLst>
          </p:cNvPr>
          <p:cNvSpPr>
            <a:spLocks noGrp="1"/>
          </p:cNvSpPr>
          <p:nvPr>
            <p:ph type="title" idx="4294967295"/>
          </p:nvPr>
        </p:nvSpPr>
        <p:spPr/>
        <p:txBody>
          <a:bodyPr>
            <a:normAutofit fontScale="90000"/>
          </a:bodyPr>
          <a:lstStyle/>
          <a:p>
            <a:pPr rtl="0" eaLnBrk="1" latinLnBrk="0" hangingPunct="1"/>
            <a:r>
              <a:rPr lang="en-US" sz="4000" kern="1200" dirty="0">
                <a:solidFill>
                  <a:srgbClr val="003399"/>
                </a:solidFill>
                <a:effectLst/>
                <a:latin typeface="Comic Sans MS" panose="030F0702030302020204" pitchFamily="66" charset="0"/>
                <a:ea typeface="+mn-ea"/>
                <a:cs typeface="+mn-cs"/>
              </a:rPr>
              <a:t>Searching for Compound </a:t>
            </a:r>
            <a:endParaRPr lang="en-US" dirty="0">
              <a:effectLst/>
            </a:endParaRPr>
          </a:p>
          <a:p>
            <a:pPr rtl="0" eaLnBrk="1" latinLnBrk="0" hangingPunct="1"/>
            <a:r>
              <a:rPr lang="en-US" sz="4000" kern="1200" dirty="0">
                <a:solidFill>
                  <a:srgbClr val="003399"/>
                </a:solidFill>
                <a:effectLst/>
                <a:latin typeface="Comic Sans MS" panose="030F0702030302020204" pitchFamily="66" charset="0"/>
                <a:ea typeface="+mn-ea"/>
                <a:cs typeface="+mn-cs"/>
              </a:rPr>
              <a:t>Subjects and Predicates!</a:t>
            </a:r>
            <a:endParaRPr lang="en-US" dirty="0">
              <a:effectLst/>
            </a:endParaRPr>
          </a:p>
          <a:p>
            <a:endParaRPr lang="en-US" dirty="0"/>
          </a:p>
        </p:txBody>
      </p:sp>
    </p:spTree>
    <p:extLst>
      <p:ext uri="{BB962C8B-B14F-4D97-AF65-F5344CB8AC3E}">
        <p14:creationId xmlns:p14="http://schemas.microsoft.com/office/powerpoint/2010/main" val="200370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27"/>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4"/>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9"/>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3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5" grpId="0"/>
      <p:bldP spid="26" grpId="0"/>
      <p:bldP spid="27" grpId="0" animBg="1"/>
      <p:bldP spid="27" grpId="1" animBg="1"/>
      <p:bldP spid="31" grpId="0"/>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DC0419B-D744-4D5E-98F5-40A27F9ADA8D}"/>
              </a:ext>
            </a:extLst>
          </p:cNvPr>
          <p:cNvSpPr txBox="1"/>
          <p:nvPr/>
        </p:nvSpPr>
        <p:spPr>
          <a:xfrm>
            <a:off x="3163676" y="1653639"/>
            <a:ext cx="2552302" cy="769441"/>
          </a:xfrm>
          <a:prstGeom prst="rect">
            <a:avLst/>
          </a:prstGeom>
          <a:noFill/>
        </p:spPr>
        <p:txBody>
          <a:bodyPr wrap="none" rtlCol="0">
            <a:spAutoFit/>
          </a:bodyPr>
          <a:lstStyle/>
          <a:p>
            <a:r>
              <a:rPr lang="en-US" sz="4400" b="1" dirty="0">
                <a:latin typeface="Comic Sans MS" panose="030F0702030302020204" pitchFamily="66" charset="0"/>
              </a:rPr>
              <a:t>predator</a:t>
            </a:r>
          </a:p>
        </p:txBody>
      </p:sp>
      <p:sp>
        <p:nvSpPr>
          <p:cNvPr id="8" name="TextBox 7">
            <a:extLst>
              <a:ext uri="{FF2B5EF4-FFF2-40B4-BE49-F238E27FC236}">
                <a16:creationId xmlns:a16="http://schemas.microsoft.com/office/drawing/2014/main" id="{D73459CA-FB7D-4D53-919B-6174A320572D}"/>
              </a:ext>
            </a:extLst>
          </p:cNvPr>
          <p:cNvSpPr txBox="1"/>
          <p:nvPr/>
        </p:nvSpPr>
        <p:spPr>
          <a:xfrm>
            <a:off x="865249" y="3084799"/>
            <a:ext cx="7297190" cy="1323439"/>
          </a:xfrm>
          <a:prstGeom prst="rect">
            <a:avLst/>
          </a:prstGeom>
          <a:noFill/>
        </p:spPr>
        <p:txBody>
          <a:bodyPr wrap="none" rtlCol="0">
            <a:spAutoFit/>
          </a:bodyPr>
          <a:lstStyle/>
          <a:p>
            <a:r>
              <a:rPr lang="en-US" sz="4000" dirty="0">
                <a:solidFill>
                  <a:srgbClr val="003399"/>
                </a:solidFill>
                <a:latin typeface="Comic Sans MS" panose="030F0702030302020204" pitchFamily="66" charset="0"/>
              </a:rPr>
              <a:t>An animal that lives by killing</a:t>
            </a:r>
          </a:p>
          <a:p>
            <a:r>
              <a:rPr lang="en-US" sz="4000" dirty="0">
                <a:solidFill>
                  <a:srgbClr val="003399"/>
                </a:solidFill>
                <a:latin typeface="Comic Sans MS" panose="030F0702030302020204" pitchFamily="66" charset="0"/>
              </a:rPr>
              <a:t>and eating other animals.</a:t>
            </a:r>
          </a:p>
        </p:txBody>
      </p:sp>
      <p:sp>
        <p:nvSpPr>
          <p:cNvPr id="10" name="TextBox 9">
            <a:extLst>
              <a:ext uri="{FF2B5EF4-FFF2-40B4-BE49-F238E27FC236}">
                <a16:creationId xmlns:a16="http://schemas.microsoft.com/office/drawing/2014/main" id="{0903B908-535C-47CE-97F6-50766E9BC9A4}"/>
              </a:ext>
            </a:extLst>
          </p:cNvPr>
          <p:cNvSpPr txBox="1"/>
          <p:nvPr/>
        </p:nvSpPr>
        <p:spPr>
          <a:xfrm>
            <a:off x="2672127" y="4994110"/>
            <a:ext cx="3891265" cy="707886"/>
          </a:xfrm>
          <a:prstGeom prst="rect">
            <a:avLst/>
          </a:prstGeom>
          <a:noFill/>
        </p:spPr>
        <p:txBody>
          <a:bodyPr wrap="square" rtlCol="0">
            <a:spAutoFit/>
          </a:bodyPr>
          <a:lstStyle/>
          <a:p>
            <a:r>
              <a:rPr lang="en-US" sz="4000" dirty="0">
                <a:solidFill>
                  <a:srgbClr val="003399"/>
                </a:solidFill>
                <a:latin typeface="Comic Sans MS" panose="030F0702030302020204" pitchFamily="66" charset="0"/>
              </a:rPr>
              <a:t>A trip, travel.</a:t>
            </a:r>
          </a:p>
        </p:txBody>
      </p:sp>
      <p:sp>
        <p:nvSpPr>
          <p:cNvPr id="11" name="TextBox 10">
            <a:extLst>
              <a:ext uri="{FF2B5EF4-FFF2-40B4-BE49-F238E27FC236}">
                <a16:creationId xmlns:a16="http://schemas.microsoft.com/office/drawing/2014/main" id="{C73BD019-7924-4505-A83C-A58CD541EAA0}"/>
              </a:ext>
            </a:extLst>
          </p:cNvPr>
          <p:cNvSpPr txBox="1"/>
          <p:nvPr/>
        </p:nvSpPr>
        <p:spPr>
          <a:xfrm>
            <a:off x="3519543" y="1578892"/>
            <a:ext cx="2196435" cy="769441"/>
          </a:xfrm>
          <a:prstGeom prst="rect">
            <a:avLst/>
          </a:prstGeom>
          <a:noFill/>
        </p:spPr>
        <p:txBody>
          <a:bodyPr wrap="none" rtlCol="0">
            <a:spAutoFit/>
          </a:bodyPr>
          <a:lstStyle/>
          <a:p>
            <a:r>
              <a:rPr lang="en-US" sz="4400" b="1" dirty="0">
                <a:latin typeface="Comic Sans MS" panose="030F0702030302020204" pitchFamily="66" charset="0"/>
              </a:rPr>
              <a:t>journey</a:t>
            </a:r>
          </a:p>
        </p:txBody>
      </p:sp>
      <p:sp>
        <p:nvSpPr>
          <p:cNvPr id="12" name="TextBox 11">
            <a:extLst>
              <a:ext uri="{FF2B5EF4-FFF2-40B4-BE49-F238E27FC236}">
                <a16:creationId xmlns:a16="http://schemas.microsoft.com/office/drawing/2014/main" id="{7117FFFB-CD89-4E02-91FC-6CB0B2228B47}"/>
              </a:ext>
            </a:extLst>
          </p:cNvPr>
          <p:cNvSpPr txBox="1"/>
          <p:nvPr/>
        </p:nvSpPr>
        <p:spPr>
          <a:xfrm rot="10800000" flipV="1">
            <a:off x="3519543" y="2070003"/>
            <a:ext cx="2196436" cy="769441"/>
          </a:xfrm>
          <a:prstGeom prst="rect">
            <a:avLst/>
          </a:prstGeom>
          <a:noFill/>
        </p:spPr>
        <p:txBody>
          <a:bodyPr wrap="square" rtlCol="0">
            <a:spAutoFit/>
          </a:bodyPr>
          <a:lstStyle/>
          <a:p>
            <a:r>
              <a:rPr lang="en-US" sz="4400" b="1" dirty="0">
                <a:latin typeface="Comic Sans MS" panose="030F0702030302020204" pitchFamily="66" charset="0"/>
              </a:rPr>
              <a:t>crew</a:t>
            </a:r>
          </a:p>
        </p:txBody>
      </p:sp>
      <p:sp>
        <p:nvSpPr>
          <p:cNvPr id="13" name="TextBox 12">
            <a:extLst>
              <a:ext uri="{FF2B5EF4-FFF2-40B4-BE49-F238E27FC236}">
                <a16:creationId xmlns:a16="http://schemas.microsoft.com/office/drawing/2014/main" id="{4882C99B-DCC4-43A4-9BF4-5FCA1FAE4138}"/>
              </a:ext>
            </a:extLst>
          </p:cNvPr>
          <p:cNvSpPr txBox="1"/>
          <p:nvPr/>
        </p:nvSpPr>
        <p:spPr>
          <a:xfrm>
            <a:off x="244319" y="3376320"/>
            <a:ext cx="8899681" cy="707886"/>
          </a:xfrm>
          <a:prstGeom prst="rect">
            <a:avLst/>
          </a:prstGeom>
          <a:noFill/>
        </p:spPr>
        <p:txBody>
          <a:bodyPr wrap="square" rtlCol="0">
            <a:spAutoFit/>
          </a:bodyPr>
          <a:lstStyle/>
          <a:p>
            <a:r>
              <a:rPr lang="en-US" sz="4000" dirty="0">
                <a:solidFill>
                  <a:srgbClr val="003399"/>
                </a:solidFill>
                <a:latin typeface="Comic Sans MS" panose="030F0702030302020204" pitchFamily="66" charset="0"/>
              </a:rPr>
              <a:t>A group of people working together.</a:t>
            </a:r>
          </a:p>
        </p:txBody>
      </p:sp>
      <p:sp>
        <p:nvSpPr>
          <p:cNvPr id="16" name="TextBox 15">
            <a:extLst>
              <a:ext uri="{FF2B5EF4-FFF2-40B4-BE49-F238E27FC236}">
                <a16:creationId xmlns:a16="http://schemas.microsoft.com/office/drawing/2014/main" id="{4F77BF08-19FA-40DB-9DEE-955A8CC2BD21}"/>
              </a:ext>
            </a:extLst>
          </p:cNvPr>
          <p:cNvSpPr txBox="1"/>
          <p:nvPr/>
        </p:nvSpPr>
        <p:spPr>
          <a:xfrm>
            <a:off x="1334928" y="4925165"/>
            <a:ext cx="6357831" cy="707886"/>
          </a:xfrm>
          <a:prstGeom prst="rect">
            <a:avLst/>
          </a:prstGeom>
          <a:noFill/>
        </p:spPr>
        <p:txBody>
          <a:bodyPr wrap="none" rtlCol="0">
            <a:spAutoFit/>
          </a:bodyPr>
          <a:lstStyle/>
          <a:p>
            <a:r>
              <a:rPr lang="en-US" sz="4000" dirty="0">
                <a:solidFill>
                  <a:srgbClr val="003399"/>
                </a:solidFill>
                <a:latin typeface="Comic Sans MS" panose="030F0702030302020204" pitchFamily="66" charset="0"/>
              </a:rPr>
              <a:t>Having impressive beauty.</a:t>
            </a:r>
          </a:p>
        </p:txBody>
      </p:sp>
      <p:sp>
        <p:nvSpPr>
          <p:cNvPr id="3" name="Title 2">
            <a:extLst>
              <a:ext uri="{FF2B5EF4-FFF2-40B4-BE49-F238E27FC236}">
                <a16:creationId xmlns:a16="http://schemas.microsoft.com/office/drawing/2014/main" id="{DE249CF9-7B9C-405F-A488-CFA9B0B488D4}"/>
              </a:ext>
            </a:extLst>
          </p:cNvPr>
          <p:cNvSpPr>
            <a:spLocks noGrp="1"/>
          </p:cNvSpPr>
          <p:nvPr>
            <p:ph type="title" idx="4294967295"/>
          </p:nvPr>
        </p:nvSpPr>
        <p:spPr/>
        <p:txBody>
          <a:bodyPr>
            <a:normAutofit fontScale="90000"/>
          </a:bodyPr>
          <a:lstStyle/>
          <a:p>
            <a:pPr rtl="0" eaLnBrk="1" latinLnBrk="0" hangingPunct="1"/>
            <a:r>
              <a:rPr lang="en-US" sz="4000" kern="1200" dirty="0">
                <a:solidFill>
                  <a:srgbClr val="003399"/>
                </a:solidFill>
                <a:effectLst/>
                <a:latin typeface="Comic Sans MS" panose="030F0702030302020204" pitchFamily="66" charset="0"/>
                <a:ea typeface="+mn-ea"/>
                <a:cs typeface="+mn-cs"/>
              </a:rPr>
              <a:t>Ocean Adventures –</a:t>
            </a:r>
            <a:endParaRPr lang="en-US" dirty="0">
              <a:effectLst/>
            </a:endParaRPr>
          </a:p>
          <a:p>
            <a:pPr rtl="0" eaLnBrk="1" latinLnBrk="0" hangingPunct="1"/>
            <a:r>
              <a:rPr lang="en-US" sz="4000" kern="1200" dirty="0">
                <a:solidFill>
                  <a:srgbClr val="003399"/>
                </a:solidFill>
                <a:effectLst/>
                <a:latin typeface="Comic Sans MS" panose="030F0702030302020204" pitchFamily="66" charset="0"/>
                <a:ea typeface="+mn-ea"/>
                <a:cs typeface="+mn-cs"/>
              </a:rPr>
              <a:t>Vocabulary Review</a:t>
            </a:r>
            <a:endParaRPr lang="en-US" dirty="0">
              <a:effectLst/>
            </a:endParaRPr>
          </a:p>
          <a:p>
            <a:endParaRPr lang="en-US" dirty="0"/>
          </a:p>
        </p:txBody>
      </p:sp>
    </p:spTree>
    <p:extLst>
      <p:ext uri="{BB962C8B-B14F-4D97-AF65-F5344CB8AC3E}">
        <p14:creationId xmlns:p14="http://schemas.microsoft.com/office/powerpoint/2010/main" val="247916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2"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11"/>
                                        </p:tgtEl>
                                        <p:attrNameLst>
                                          <p:attrName>style.visibility</p:attrName>
                                        </p:attrNameLst>
                                      </p:cBhvr>
                                      <p:to>
                                        <p:strVal val="hidden"/>
                                      </p:to>
                                    </p:set>
                                  </p:childTnLst>
                                </p:cTn>
                              </p:par>
                              <p:par>
                                <p:cTn id="41" presetID="1" presetClass="exit" presetSubtype="0" fill="hold" grpId="3" nodeType="withEffect">
                                  <p:stCondLst>
                                    <p:cond delay="0"/>
                                  </p:stCondLst>
                                  <p:childTnLst>
                                    <p:set>
                                      <p:cBhvr>
                                        <p:cTn id="42" dur="1" fill="hold">
                                          <p:stCondLst>
                                            <p:cond delay="0"/>
                                          </p:stCondLst>
                                        </p:cTn>
                                        <p:tgtEl>
                                          <p:spTgt spid="1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grpId="2"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10" grpId="0"/>
      <p:bldP spid="10" grpId="1"/>
      <p:bldP spid="10" grpId="2"/>
      <p:bldP spid="10" grpId="3"/>
      <p:bldP spid="11" grpId="0"/>
      <p:bldP spid="11" grpId="1"/>
      <p:bldP spid="12" grpId="0"/>
      <p:bldP spid="13" grpId="0"/>
      <p:bldP spid="13" grpId="1"/>
      <p:bldP spid="13" grpId="2"/>
      <p:bldP spid="16" grpId="0"/>
      <p:bldP spid="1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2FC9E13-6F70-4CBD-8DC2-6EDB30703977}"/>
              </a:ext>
            </a:extLst>
          </p:cNvPr>
          <p:cNvSpPr txBox="1"/>
          <p:nvPr/>
        </p:nvSpPr>
        <p:spPr>
          <a:xfrm>
            <a:off x="3650162" y="407850"/>
            <a:ext cx="1625766" cy="769441"/>
          </a:xfrm>
          <a:prstGeom prst="rect">
            <a:avLst/>
          </a:prstGeom>
          <a:noFill/>
        </p:spPr>
        <p:txBody>
          <a:bodyPr wrap="none" rtlCol="0">
            <a:spAutoFit/>
          </a:bodyPr>
          <a:lstStyle/>
          <a:p>
            <a:r>
              <a:rPr lang="en-US" sz="4400" b="1" dirty="0">
                <a:latin typeface="Comic Sans MS" panose="030F0702030302020204" pitchFamily="66" charset="0"/>
              </a:rPr>
              <a:t>coast</a:t>
            </a:r>
          </a:p>
        </p:txBody>
      </p:sp>
      <p:sp>
        <p:nvSpPr>
          <p:cNvPr id="7" name="TextBox 6">
            <a:extLst>
              <a:ext uri="{FF2B5EF4-FFF2-40B4-BE49-F238E27FC236}">
                <a16:creationId xmlns:a16="http://schemas.microsoft.com/office/drawing/2014/main" id="{C5BDB04A-F661-43AE-BB12-1807C70BA489}"/>
              </a:ext>
            </a:extLst>
          </p:cNvPr>
          <p:cNvSpPr txBox="1"/>
          <p:nvPr/>
        </p:nvSpPr>
        <p:spPr>
          <a:xfrm>
            <a:off x="2811791" y="971155"/>
            <a:ext cx="3302507" cy="769441"/>
          </a:xfrm>
          <a:prstGeom prst="rect">
            <a:avLst/>
          </a:prstGeom>
          <a:noFill/>
        </p:spPr>
        <p:txBody>
          <a:bodyPr wrap="none" rtlCol="0">
            <a:spAutoFit/>
          </a:bodyPr>
          <a:lstStyle/>
          <a:p>
            <a:r>
              <a:rPr lang="en-US" sz="4400" b="1" dirty="0">
                <a:latin typeface="Comic Sans MS" panose="030F0702030302020204" pitchFamily="66" charset="0"/>
              </a:rPr>
              <a:t>magnificent</a:t>
            </a:r>
          </a:p>
        </p:txBody>
      </p:sp>
      <p:sp>
        <p:nvSpPr>
          <p:cNvPr id="11" name="TextBox 10">
            <a:extLst>
              <a:ext uri="{FF2B5EF4-FFF2-40B4-BE49-F238E27FC236}">
                <a16:creationId xmlns:a16="http://schemas.microsoft.com/office/drawing/2014/main" id="{9C39C217-138D-4C10-B626-050BF193D0EB}"/>
              </a:ext>
            </a:extLst>
          </p:cNvPr>
          <p:cNvSpPr txBox="1"/>
          <p:nvPr/>
        </p:nvSpPr>
        <p:spPr>
          <a:xfrm>
            <a:off x="3793579" y="1534460"/>
            <a:ext cx="1556836" cy="769441"/>
          </a:xfrm>
          <a:prstGeom prst="rect">
            <a:avLst/>
          </a:prstGeom>
          <a:noFill/>
        </p:spPr>
        <p:txBody>
          <a:bodyPr wrap="none" rtlCol="0">
            <a:spAutoFit/>
          </a:bodyPr>
          <a:lstStyle/>
          <a:p>
            <a:r>
              <a:rPr lang="en-US" sz="4400" b="1" dirty="0">
                <a:latin typeface="Comic Sans MS" panose="030F0702030302020204" pitchFamily="66" charset="0"/>
              </a:rPr>
              <a:t>swift</a:t>
            </a:r>
          </a:p>
        </p:txBody>
      </p:sp>
      <p:sp>
        <p:nvSpPr>
          <p:cNvPr id="12" name="TextBox 11">
            <a:extLst>
              <a:ext uri="{FF2B5EF4-FFF2-40B4-BE49-F238E27FC236}">
                <a16:creationId xmlns:a16="http://schemas.microsoft.com/office/drawing/2014/main" id="{678CA401-A5A0-47AE-A62A-945619434C25}"/>
              </a:ext>
            </a:extLst>
          </p:cNvPr>
          <p:cNvSpPr txBox="1"/>
          <p:nvPr/>
        </p:nvSpPr>
        <p:spPr>
          <a:xfrm>
            <a:off x="1715336" y="4374947"/>
            <a:ext cx="5495415" cy="707886"/>
          </a:xfrm>
          <a:prstGeom prst="rect">
            <a:avLst/>
          </a:prstGeom>
          <a:noFill/>
        </p:spPr>
        <p:txBody>
          <a:bodyPr wrap="none" rtlCol="0">
            <a:spAutoFit/>
          </a:bodyPr>
          <a:lstStyle/>
          <a:p>
            <a:r>
              <a:rPr lang="en-US" sz="4000" dirty="0">
                <a:solidFill>
                  <a:srgbClr val="003399"/>
                </a:solidFill>
                <a:latin typeface="Comic Sans MS" panose="030F0702030302020204" pitchFamily="66" charset="0"/>
              </a:rPr>
              <a:t>The land near a shore.</a:t>
            </a:r>
          </a:p>
        </p:txBody>
      </p:sp>
      <p:sp>
        <p:nvSpPr>
          <p:cNvPr id="13" name="TextBox 12">
            <a:extLst>
              <a:ext uri="{FF2B5EF4-FFF2-40B4-BE49-F238E27FC236}">
                <a16:creationId xmlns:a16="http://schemas.microsoft.com/office/drawing/2014/main" id="{737EFA57-BAEE-4DF2-87E5-3B5DAFE07D81}"/>
              </a:ext>
            </a:extLst>
          </p:cNvPr>
          <p:cNvSpPr txBox="1"/>
          <p:nvPr/>
        </p:nvSpPr>
        <p:spPr>
          <a:xfrm>
            <a:off x="1393082" y="5693941"/>
            <a:ext cx="6357831" cy="707886"/>
          </a:xfrm>
          <a:prstGeom prst="rect">
            <a:avLst/>
          </a:prstGeom>
          <a:noFill/>
        </p:spPr>
        <p:txBody>
          <a:bodyPr wrap="none" rtlCol="0">
            <a:spAutoFit/>
          </a:bodyPr>
          <a:lstStyle/>
          <a:p>
            <a:r>
              <a:rPr lang="en-US" sz="4000" dirty="0">
                <a:solidFill>
                  <a:srgbClr val="003399"/>
                </a:solidFill>
                <a:latin typeface="Comic Sans MS" panose="030F0702030302020204" pitchFamily="66" charset="0"/>
              </a:rPr>
              <a:t>Having impressive beauty.</a:t>
            </a:r>
          </a:p>
        </p:txBody>
      </p:sp>
      <p:sp>
        <p:nvSpPr>
          <p:cNvPr id="14" name="TextBox 13">
            <a:extLst>
              <a:ext uri="{FF2B5EF4-FFF2-40B4-BE49-F238E27FC236}">
                <a16:creationId xmlns:a16="http://schemas.microsoft.com/office/drawing/2014/main" id="{B6D5FF57-2966-4797-86CB-7AF4A98D0958}"/>
              </a:ext>
            </a:extLst>
          </p:cNvPr>
          <p:cNvSpPr txBox="1"/>
          <p:nvPr/>
        </p:nvSpPr>
        <p:spPr>
          <a:xfrm>
            <a:off x="1817165" y="2429871"/>
            <a:ext cx="6104556" cy="1323439"/>
          </a:xfrm>
          <a:prstGeom prst="rect">
            <a:avLst/>
          </a:prstGeom>
          <a:noFill/>
        </p:spPr>
        <p:txBody>
          <a:bodyPr wrap="none" rtlCol="0">
            <a:spAutoFit/>
          </a:bodyPr>
          <a:lstStyle/>
          <a:p>
            <a:r>
              <a:rPr lang="en-US" sz="4000" dirty="0">
                <a:solidFill>
                  <a:srgbClr val="003399"/>
                </a:solidFill>
                <a:latin typeface="Comic Sans MS" panose="030F0702030302020204" pitchFamily="66" charset="0"/>
              </a:rPr>
              <a:t>Moving or capable of </a:t>
            </a:r>
          </a:p>
          <a:p>
            <a:r>
              <a:rPr lang="en-US" sz="4000" dirty="0">
                <a:solidFill>
                  <a:srgbClr val="003399"/>
                </a:solidFill>
                <a:latin typeface="Comic Sans MS" panose="030F0702030302020204" pitchFamily="66" charset="0"/>
              </a:rPr>
              <a:t>moving with great speed.</a:t>
            </a:r>
          </a:p>
        </p:txBody>
      </p:sp>
      <p:sp>
        <p:nvSpPr>
          <p:cNvPr id="3" name="Title 2">
            <a:extLst>
              <a:ext uri="{FF2B5EF4-FFF2-40B4-BE49-F238E27FC236}">
                <a16:creationId xmlns:a16="http://schemas.microsoft.com/office/drawing/2014/main" id="{7C41245F-E51A-4B7D-B8EE-E453C44EE5E7}"/>
              </a:ext>
            </a:extLst>
          </p:cNvPr>
          <p:cNvSpPr>
            <a:spLocks noGrp="1"/>
          </p:cNvSpPr>
          <p:nvPr>
            <p:ph type="title" idx="4294967295"/>
          </p:nvPr>
        </p:nvSpPr>
        <p:spPr>
          <a:xfrm>
            <a:off x="457200" y="80675"/>
            <a:ext cx="8229600" cy="1143000"/>
          </a:xfrm>
        </p:spPr>
        <p:txBody>
          <a:bodyPr/>
          <a:lstStyle/>
          <a:p>
            <a:pPr rtl="0" eaLnBrk="1" latinLnBrk="0" hangingPunct="1"/>
            <a:r>
              <a:rPr lang="en-US" sz="4400" kern="1200" dirty="0">
                <a:solidFill>
                  <a:srgbClr val="003399"/>
                </a:solidFill>
                <a:effectLst/>
                <a:latin typeface="Comic Sans MS" panose="030F0702030302020204" pitchFamily="66" charset="0"/>
                <a:ea typeface="+mn-ea"/>
                <a:cs typeface="+mn-cs"/>
              </a:rPr>
              <a:t>Vocabulary Review Take Two!</a:t>
            </a:r>
            <a:endParaRPr lang="en-US" dirty="0">
              <a:effectLst/>
            </a:endParaRPr>
          </a:p>
          <a:p>
            <a:endParaRPr lang="en-US" dirty="0"/>
          </a:p>
        </p:txBody>
      </p:sp>
    </p:spTree>
    <p:extLst>
      <p:ext uri="{BB962C8B-B14F-4D97-AF65-F5344CB8AC3E}">
        <p14:creationId xmlns:p14="http://schemas.microsoft.com/office/powerpoint/2010/main" val="119465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xit" presetSubtype="0" fill="hold" grpId="6" nodeType="withEffect">
                                  <p:stCondLst>
                                    <p:cond delay="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xit" presetSubtype="0" fill="hold" grpId="2" nodeType="with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6"/>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2"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3" nodeType="clickEffect">
                                  <p:stCondLst>
                                    <p:cond delay="0"/>
                                  </p:stCondLst>
                                  <p:childTnLst>
                                    <p:set>
                                      <p:cBhvr>
                                        <p:cTn id="38" dur="1" fill="hold">
                                          <p:stCondLst>
                                            <p:cond delay="0"/>
                                          </p:stCondLst>
                                        </p:cTn>
                                        <p:tgtEl>
                                          <p:spTgt spid="1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7"/>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2"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par>
                                <p:cTn id="51" presetID="1" presetClass="entr" presetSubtype="0" fill="hold" grpId="4"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5" nodeType="clickEffect">
                                  <p:stCondLst>
                                    <p:cond delay="0"/>
                                  </p:stCondLst>
                                  <p:childTnLst>
                                    <p:set>
                                      <p:cBhvr>
                                        <p:cTn id="5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11" grpId="0"/>
      <p:bldP spid="12" grpId="0"/>
      <p:bldP spid="12" grpId="1"/>
      <p:bldP spid="12" grpId="2"/>
      <p:bldP spid="12" grpId="3"/>
      <p:bldP spid="12" grpId="4"/>
      <p:bldP spid="12" grpId="5"/>
      <p:bldP spid="12" grpId="6"/>
      <p:bldP spid="13" grpId="0"/>
      <p:bldP spid="13" grpId="1"/>
      <p:bldP spid="14" grpId="0"/>
      <p:bldP spid="14" grpId="1"/>
      <p:bldP spid="14"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Submarine outline">
            <a:extLst>
              <a:ext uri="{FF2B5EF4-FFF2-40B4-BE49-F238E27FC236}">
                <a16:creationId xmlns:a16="http://schemas.microsoft.com/office/drawing/2014/main" id="{66CC89DC-E551-40ED-8F2C-2AD9BFD92E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57400" y="2006600"/>
            <a:ext cx="4089400" cy="4089400"/>
          </a:xfrm>
          <a:prstGeom prst="rect">
            <a:avLst/>
          </a:prstGeom>
        </p:spPr>
      </p:pic>
      <p:sp>
        <p:nvSpPr>
          <p:cNvPr id="12" name="TextBox 11">
            <a:extLst>
              <a:ext uri="{FF2B5EF4-FFF2-40B4-BE49-F238E27FC236}">
                <a16:creationId xmlns:a16="http://schemas.microsoft.com/office/drawing/2014/main" id="{3557C153-A191-4F6E-AB8A-0D4204BF5FCE}"/>
              </a:ext>
            </a:extLst>
          </p:cNvPr>
          <p:cNvSpPr txBox="1"/>
          <p:nvPr/>
        </p:nvSpPr>
        <p:spPr>
          <a:xfrm>
            <a:off x="228600" y="1939642"/>
            <a:ext cx="9220200" cy="707886"/>
          </a:xfrm>
          <a:prstGeom prst="rect">
            <a:avLst/>
          </a:prstGeom>
          <a:noFill/>
        </p:spPr>
        <p:txBody>
          <a:bodyPr wrap="square">
            <a:spAutoFit/>
          </a:bodyPr>
          <a:lstStyle/>
          <a:p>
            <a:r>
              <a:rPr lang="en-US" sz="4000" dirty="0">
                <a:effectLst/>
                <a:latin typeface="Comic Sans MS" panose="030F0702030302020204" pitchFamily="66" charset="0"/>
                <a:ea typeface="Calibri" panose="020F0502020204030204" pitchFamily="34" charset="0"/>
                <a:cs typeface="Calibri" panose="020F0502020204030204" pitchFamily="34" charset="0"/>
              </a:rPr>
              <a:t>Look at that _________ sunset! </a:t>
            </a:r>
            <a:endParaRPr lang="en-US" sz="4000" dirty="0"/>
          </a:p>
        </p:txBody>
      </p:sp>
      <p:sp>
        <p:nvSpPr>
          <p:cNvPr id="13" name="TextBox 12">
            <a:extLst>
              <a:ext uri="{FF2B5EF4-FFF2-40B4-BE49-F238E27FC236}">
                <a16:creationId xmlns:a16="http://schemas.microsoft.com/office/drawing/2014/main" id="{3128C5AC-C300-4090-8D0B-ABD2963D08F1}"/>
              </a:ext>
            </a:extLst>
          </p:cNvPr>
          <p:cNvSpPr txBox="1"/>
          <p:nvPr/>
        </p:nvSpPr>
        <p:spPr>
          <a:xfrm>
            <a:off x="660400" y="3429000"/>
            <a:ext cx="2308645" cy="707886"/>
          </a:xfrm>
          <a:prstGeom prst="rect">
            <a:avLst/>
          </a:prstGeom>
          <a:noFill/>
        </p:spPr>
        <p:txBody>
          <a:bodyPr wrap="none" rtlCol="0">
            <a:spAutoFit/>
          </a:bodyPr>
          <a:lstStyle/>
          <a:p>
            <a:r>
              <a:rPr lang="en-US" sz="4000" dirty="0">
                <a:latin typeface="Comic Sans MS" panose="030F0702030302020204" pitchFamily="66" charset="0"/>
              </a:rPr>
              <a:t>predator</a:t>
            </a:r>
          </a:p>
        </p:txBody>
      </p:sp>
      <p:sp>
        <p:nvSpPr>
          <p:cNvPr id="14" name="TextBox 13">
            <a:extLst>
              <a:ext uri="{FF2B5EF4-FFF2-40B4-BE49-F238E27FC236}">
                <a16:creationId xmlns:a16="http://schemas.microsoft.com/office/drawing/2014/main" id="{3B526686-F031-49CF-AE0B-A634B411EF14}"/>
              </a:ext>
            </a:extLst>
          </p:cNvPr>
          <p:cNvSpPr txBox="1"/>
          <p:nvPr/>
        </p:nvSpPr>
        <p:spPr>
          <a:xfrm>
            <a:off x="5590036" y="3441700"/>
            <a:ext cx="2993127" cy="707886"/>
          </a:xfrm>
          <a:prstGeom prst="rect">
            <a:avLst/>
          </a:prstGeom>
          <a:noFill/>
        </p:spPr>
        <p:txBody>
          <a:bodyPr wrap="none" rtlCol="0">
            <a:spAutoFit/>
          </a:bodyPr>
          <a:lstStyle/>
          <a:p>
            <a:r>
              <a:rPr lang="en-US" sz="4000" dirty="0">
                <a:latin typeface="Comic Sans MS" panose="030F0702030302020204" pitchFamily="66" charset="0"/>
              </a:rPr>
              <a:t>magnificent</a:t>
            </a:r>
          </a:p>
        </p:txBody>
      </p:sp>
      <p:sp>
        <p:nvSpPr>
          <p:cNvPr id="16" name="TextBox 15">
            <a:extLst>
              <a:ext uri="{FF2B5EF4-FFF2-40B4-BE49-F238E27FC236}">
                <a16:creationId xmlns:a16="http://schemas.microsoft.com/office/drawing/2014/main" id="{3AD76AE8-81DE-49BE-9CA4-CBE98235FB24}"/>
              </a:ext>
            </a:extLst>
          </p:cNvPr>
          <p:cNvSpPr txBox="1"/>
          <p:nvPr/>
        </p:nvSpPr>
        <p:spPr>
          <a:xfrm>
            <a:off x="3342136" y="1854957"/>
            <a:ext cx="2993127" cy="707886"/>
          </a:xfrm>
          <a:prstGeom prst="rect">
            <a:avLst/>
          </a:prstGeom>
          <a:noFill/>
        </p:spPr>
        <p:txBody>
          <a:bodyPr wrap="square">
            <a:spAutoFit/>
          </a:bodyPr>
          <a:lstStyle/>
          <a:p>
            <a:r>
              <a:rPr lang="en-US" sz="4000" dirty="0">
                <a:latin typeface="Comic Sans MS" panose="030F0702030302020204" pitchFamily="66" charset="0"/>
              </a:rPr>
              <a:t>magnificent</a:t>
            </a:r>
          </a:p>
        </p:txBody>
      </p:sp>
      <p:sp>
        <p:nvSpPr>
          <p:cNvPr id="17" name="Oval 16" descr="Oval around the correct vocabulary word choice.">
            <a:extLst>
              <a:ext uri="{FF2B5EF4-FFF2-40B4-BE49-F238E27FC236}">
                <a16:creationId xmlns:a16="http://schemas.microsoft.com/office/drawing/2014/main" id="{B9377DCE-A1DF-4FCB-9352-F44A19BB42FB}"/>
              </a:ext>
            </a:extLst>
          </p:cNvPr>
          <p:cNvSpPr/>
          <p:nvPr/>
        </p:nvSpPr>
        <p:spPr>
          <a:xfrm>
            <a:off x="5308600" y="3186043"/>
            <a:ext cx="3274563" cy="12192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E1E4237-93B2-4F65-9CCF-7D83E7EE976F}"/>
              </a:ext>
            </a:extLst>
          </p:cNvPr>
          <p:cNvSpPr txBox="1"/>
          <p:nvPr/>
        </p:nvSpPr>
        <p:spPr>
          <a:xfrm>
            <a:off x="597174" y="4149586"/>
            <a:ext cx="7478329" cy="1323439"/>
          </a:xfrm>
          <a:prstGeom prst="rect">
            <a:avLst/>
          </a:prstGeom>
          <a:noFill/>
        </p:spPr>
        <p:txBody>
          <a:bodyPr wrap="none" rtlCol="0">
            <a:spAutoFit/>
          </a:bodyPr>
          <a:lstStyle/>
          <a:p>
            <a:r>
              <a:rPr lang="en-US" sz="4000" dirty="0">
                <a:latin typeface="Comic Sans MS" panose="030F0702030302020204" pitchFamily="66" charset="0"/>
              </a:rPr>
              <a:t>I’m headed to the _____ this </a:t>
            </a:r>
          </a:p>
          <a:p>
            <a:r>
              <a:rPr lang="en-US" sz="4000" dirty="0">
                <a:latin typeface="Comic Sans MS" panose="030F0702030302020204" pitchFamily="66" charset="0"/>
              </a:rPr>
              <a:t>weekend!</a:t>
            </a:r>
          </a:p>
        </p:txBody>
      </p:sp>
      <p:sp>
        <p:nvSpPr>
          <p:cNvPr id="19" name="TextBox 18">
            <a:extLst>
              <a:ext uri="{FF2B5EF4-FFF2-40B4-BE49-F238E27FC236}">
                <a16:creationId xmlns:a16="http://schemas.microsoft.com/office/drawing/2014/main" id="{2BD1A521-419C-4FAD-9AC5-D20CCB97A255}"/>
              </a:ext>
            </a:extLst>
          </p:cNvPr>
          <p:cNvSpPr txBox="1"/>
          <p:nvPr/>
        </p:nvSpPr>
        <p:spPr>
          <a:xfrm>
            <a:off x="1783732" y="5872080"/>
            <a:ext cx="1471878" cy="707886"/>
          </a:xfrm>
          <a:prstGeom prst="rect">
            <a:avLst/>
          </a:prstGeom>
          <a:noFill/>
        </p:spPr>
        <p:txBody>
          <a:bodyPr wrap="none" rtlCol="0">
            <a:spAutoFit/>
          </a:bodyPr>
          <a:lstStyle/>
          <a:p>
            <a:r>
              <a:rPr lang="en-US" sz="4000" dirty="0">
                <a:latin typeface="Comic Sans MS" panose="030F0702030302020204" pitchFamily="66" charset="0"/>
              </a:rPr>
              <a:t>coast</a:t>
            </a:r>
          </a:p>
        </p:txBody>
      </p:sp>
      <p:sp>
        <p:nvSpPr>
          <p:cNvPr id="20" name="TextBox 19">
            <a:extLst>
              <a:ext uri="{FF2B5EF4-FFF2-40B4-BE49-F238E27FC236}">
                <a16:creationId xmlns:a16="http://schemas.microsoft.com/office/drawing/2014/main" id="{6B36043E-7C4D-4D35-A604-F096847928A2}"/>
              </a:ext>
            </a:extLst>
          </p:cNvPr>
          <p:cNvSpPr txBox="1"/>
          <p:nvPr/>
        </p:nvSpPr>
        <p:spPr>
          <a:xfrm>
            <a:off x="5483798" y="5869886"/>
            <a:ext cx="1991251" cy="707886"/>
          </a:xfrm>
          <a:prstGeom prst="rect">
            <a:avLst/>
          </a:prstGeom>
          <a:noFill/>
        </p:spPr>
        <p:txBody>
          <a:bodyPr wrap="none" rtlCol="0">
            <a:spAutoFit/>
          </a:bodyPr>
          <a:lstStyle/>
          <a:p>
            <a:r>
              <a:rPr lang="en-US" sz="4000" dirty="0">
                <a:latin typeface="Comic Sans MS" panose="030F0702030302020204" pitchFamily="66" charset="0"/>
              </a:rPr>
              <a:t>journey</a:t>
            </a:r>
          </a:p>
        </p:txBody>
      </p:sp>
      <p:sp>
        <p:nvSpPr>
          <p:cNvPr id="21" name="Oval 20" descr="Oval around the correct vocabulary word choice.">
            <a:extLst>
              <a:ext uri="{FF2B5EF4-FFF2-40B4-BE49-F238E27FC236}">
                <a16:creationId xmlns:a16="http://schemas.microsoft.com/office/drawing/2014/main" id="{735AAEBC-9E51-4171-8853-3C2D14A19A33}"/>
              </a:ext>
            </a:extLst>
          </p:cNvPr>
          <p:cNvSpPr/>
          <p:nvPr/>
        </p:nvSpPr>
        <p:spPr>
          <a:xfrm>
            <a:off x="1394398" y="5748407"/>
            <a:ext cx="2265805" cy="83155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F1394D0-72BC-41A9-8C32-34A116ECD3C1}"/>
              </a:ext>
            </a:extLst>
          </p:cNvPr>
          <p:cNvSpPr txBox="1"/>
          <p:nvPr/>
        </p:nvSpPr>
        <p:spPr>
          <a:xfrm>
            <a:off x="5202879" y="4158972"/>
            <a:ext cx="1606923" cy="707886"/>
          </a:xfrm>
          <a:prstGeom prst="rect">
            <a:avLst/>
          </a:prstGeom>
          <a:noFill/>
        </p:spPr>
        <p:txBody>
          <a:bodyPr wrap="square">
            <a:spAutoFit/>
          </a:bodyPr>
          <a:lstStyle/>
          <a:p>
            <a:r>
              <a:rPr lang="en-US" sz="4000" dirty="0">
                <a:latin typeface="Comic Sans MS" panose="030F0702030302020204" pitchFamily="66" charset="0"/>
              </a:rPr>
              <a:t>coast</a:t>
            </a:r>
          </a:p>
        </p:txBody>
      </p:sp>
      <p:sp>
        <p:nvSpPr>
          <p:cNvPr id="24" name="TextBox 23">
            <a:extLst>
              <a:ext uri="{FF2B5EF4-FFF2-40B4-BE49-F238E27FC236}">
                <a16:creationId xmlns:a16="http://schemas.microsoft.com/office/drawing/2014/main" id="{6090A0B2-FAE2-4650-BC3C-E5B63EB8BBB8}"/>
              </a:ext>
            </a:extLst>
          </p:cNvPr>
          <p:cNvSpPr txBox="1"/>
          <p:nvPr/>
        </p:nvSpPr>
        <p:spPr>
          <a:xfrm>
            <a:off x="597174" y="2492016"/>
            <a:ext cx="7585731" cy="707886"/>
          </a:xfrm>
          <a:prstGeom prst="rect">
            <a:avLst/>
          </a:prstGeom>
          <a:noFill/>
        </p:spPr>
        <p:txBody>
          <a:bodyPr wrap="none" rtlCol="0">
            <a:spAutoFit/>
          </a:bodyPr>
          <a:lstStyle/>
          <a:p>
            <a:r>
              <a:rPr lang="en-US" sz="4000" dirty="0">
                <a:latin typeface="Comic Sans MS" panose="030F0702030302020204" pitchFamily="66" charset="0"/>
              </a:rPr>
              <a:t>I am ready for the ________!</a:t>
            </a:r>
          </a:p>
        </p:txBody>
      </p:sp>
      <p:sp>
        <p:nvSpPr>
          <p:cNvPr id="25" name="TextBox 24">
            <a:extLst>
              <a:ext uri="{FF2B5EF4-FFF2-40B4-BE49-F238E27FC236}">
                <a16:creationId xmlns:a16="http://schemas.microsoft.com/office/drawing/2014/main" id="{79286F24-EEC3-424F-9C9A-306E5BC161C9}"/>
              </a:ext>
            </a:extLst>
          </p:cNvPr>
          <p:cNvSpPr txBox="1"/>
          <p:nvPr/>
        </p:nvSpPr>
        <p:spPr>
          <a:xfrm>
            <a:off x="586510" y="3429000"/>
            <a:ext cx="2993127" cy="707886"/>
          </a:xfrm>
          <a:prstGeom prst="rect">
            <a:avLst/>
          </a:prstGeom>
          <a:noFill/>
        </p:spPr>
        <p:txBody>
          <a:bodyPr wrap="none" rtlCol="0">
            <a:spAutoFit/>
          </a:bodyPr>
          <a:lstStyle/>
          <a:p>
            <a:r>
              <a:rPr lang="en-US" sz="4000" dirty="0">
                <a:latin typeface="Comic Sans MS" panose="030F0702030302020204" pitchFamily="66" charset="0"/>
              </a:rPr>
              <a:t>magnificent</a:t>
            </a:r>
          </a:p>
        </p:txBody>
      </p:sp>
      <p:sp>
        <p:nvSpPr>
          <p:cNvPr id="26" name="TextBox 25">
            <a:extLst>
              <a:ext uri="{FF2B5EF4-FFF2-40B4-BE49-F238E27FC236}">
                <a16:creationId xmlns:a16="http://schemas.microsoft.com/office/drawing/2014/main" id="{1638AB8F-D2D1-4D88-BB98-FE0E4DDED359}"/>
              </a:ext>
            </a:extLst>
          </p:cNvPr>
          <p:cNvSpPr txBox="1"/>
          <p:nvPr/>
        </p:nvSpPr>
        <p:spPr>
          <a:xfrm>
            <a:off x="5850117" y="3454400"/>
            <a:ext cx="1991251" cy="707886"/>
          </a:xfrm>
          <a:prstGeom prst="rect">
            <a:avLst/>
          </a:prstGeom>
          <a:noFill/>
        </p:spPr>
        <p:txBody>
          <a:bodyPr wrap="none" rtlCol="0">
            <a:spAutoFit/>
          </a:bodyPr>
          <a:lstStyle/>
          <a:p>
            <a:r>
              <a:rPr lang="en-US" sz="4000" dirty="0">
                <a:latin typeface="Comic Sans MS" panose="030F0702030302020204" pitchFamily="66" charset="0"/>
              </a:rPr>
              <a:t>journey</a:t>
            </a:r>
          </a:p>
        </p:txBody>
      </p:sp>
      <p:sp>
        <p:nvSpPr>
          <p:cNvPr id="27" name="Oval 26" descr="Oval around the correct vocabulary word choice.">
            <a:extLst>
              <a:ext uri="{FF2B5EF4-FFF2-40B4-BE49-F238E27FC236}">
                <a16:creationId xmlns:a16="http://schemas.microsoft.com/office/drawing/2014/main" id="{06EC48A0-031E-44F2-8937-4E75CE321D64}"/>
              </a:ext>
            </a:extLst>
          </p:cNvPr>
          <p:cNvSpPr/>
          <p:nvPr/>
        </p:nvSpPr>
        <p:spPr>
          <a:xfrm>
            <a:off x="5590036" y="3199902"/>
            <a:ext cx="2893564" cy="120534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CE5EB4BA-050C-4010-A0D2-5CD34B666A5C}"/>
              </a:ext>
            </a:extLst>
          </p:cNvPr>
          <p:cNvSpPr txBox="1"/>
          <p:nvPr/>
        </p:nvSpPr>
        <p:spPr>
          <a:xfrm>
            <a:off x="5519748" y="2368881"/>
            <a:ext cx="1991251" cy="707886"/>
          </a:xfrm>
          <a:prstGeom prst="rect">
            <a:avLst/>
          </a:prstGeom>
          <a:noFill/>
        </p:spPr>
        <p:txBody>
          <a:bodyPr wrap="none" rtlCol="0">
            <a:spAutoFit/>
          </a:bodyPr>
          <a:lstStyle/>
          <a:p>
            <a:r>
              <a:rPr lang="en-US" sz="4000" dirty="0">
                <a:latin typeface="Comic Sans MS" panose="030F0702030302020204" pitchFamily="66" charset="0"/>
              </a:rPr>
              <a:t>journey</a:t>
            </a:r>
          </a:p>
        </p:txBody>
      </p:sp>
      <p:sp>
        <p:nvSpPr>
          <p:cNvPr id="3" name="Title 2">
            <a:extLst>
              <a:ext uri="{FF2B5EF4-FFF2-40B4-BE49-F238E27FC236}">
                <a16:creationId xmlns:a16="http://schemas.microsoft.com/office/drawing/2014/main" id="{2B9229E0-F2F7-4B25-A784-1B33A5D02950}"/>
              </a:ext>
            </a:extLst>
          </p:cNvPr>
          <p:cNvSpPr>
            <a:spLocks noGrp="1"/>
          </p:cNvSpPr>
          <p:nvPr>
            <p:ph type="title" idx="4294967295"/>
          </p:nvPr>
        </p:nvSpPr>
        <p:spPr>
          <a:xfrm>
            <a:off x="457200" y="357765"/>
            <a:ext cx="8229600" cy="1143000"/>
          </a:xfrm>
        </p:spPr>
        <p:txBody>
          <a:bodyPr>
            <a:normAutofit fontScale="90000"/>
          </a:bodyPr>
          <a:lstStyle/>
          <a:p>
            <a:pPr rtl="0" eaLnBrk="1" latinLnBrk="0" hangingPunct="1"/>
            <a:r>
              <a:rPr lang="en-US" sz="4400" kern="1200" dirty="0">
                <a:solidFill>
                  <a:srgbClr val="003399"/>
                </a:solidFill>
                <a:effectLst/>
                <a:latin typeface="Comic Sans MS" panose="030F0702030302020204" pitchFamily="66" charset="0"/>
                <a:ea typeface="+mn-ea"/>
                <a:cs typeface="+mn-cs"/>
              </a:rPr>
              <a:t>Our Vocabulary Adventure</a:t>
            </a:r>
            <a:endParaRPr lang="en-US" dirty="0">
              <a:effectLst/>
            </a:endParaRPr>
          </a:p>
          <a:p>
            <a:pPr rtl="0" eaLnBrk="1" latinLnBrk="0" hangingPunct="1"/>
            <a:r>
              <a:rPr lang="en-US" sz="4400" kern="1200" dirty="0">
                <a:solidFill>
                  <a:srgbClr val="003399"/>
                </a:solidFill>
                <a:effectLst/>
                <a:latin typeface="Comic Sans MS" panose="030F0702030302020204" pitchFamily="66" charset="0"/>
                <a:ea typeface="+mn-ea"/>
                <a:cs typeface="+mn-cs"/>
              </a:rPr>
              <a:t>Continues!</a:t>
            </a:r>
            <a:endParaRPr lang="en-US" dirty="0">
              <a:effectLst/>
            </a:endParaRPr>
          </a:p>
          <a:p>
            <a:endParaRPr lang="en-US" dirty="0"/>
          </a:p>
        </p:txBody>
      </p:sp>
    </p:spTree>
    <p:extLst>
      <p:ext uri="{BB962C8B-B14F-4D97-AF65-F5344CB8AC3E}">
        <p14:creationId xmlns:p14="http://schemas.microsoft.com/office/powerpoint/2010/main" val="701235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4"/>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2"/>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20"/>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xit" presetSubtype="0" fill="hold" grpId="1" nodeType="withEffect">
                                  <p:stCondLst>
                                    <p:cond delay="0"/>
                                  </p:stCondLst>
                                  <p:childTnLst>
                                    <p:set>
                                      <p:cBhvr>
                                        <p:cTn id="54" dur="1" fill="hold">
                                          <p:stCondLst>
                                            <p:cond delay="0"/>
                                          </p:stCondLst>
                                        </p:cTn>
                                        <p:tgtEl>
                                          <p:spTgt spid="19"/>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18"/>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23"/>
                                        </p:tgtEl>
                                        <p:attrNameLst>
                                          <p:attrName>style.visibility</p:attrName>
                                        </p:attrNameLst>
                                      </p:cBhvr>
                                      <p:to>
                                        <p:strVal val="hidden"/>
                                      </p:to>
                                    </p:set>
                                  </p:childTnLst>
                                </p:cTn>
                              </p:par>
                              <p:par>
                                <p:cTn id="63" presetID="1" presetClass="entr" presetSubtype="0"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par>
                                <p:cTn id="75" presetID="1" presetClass="exit" presetSubtype="0" fill="hold" grpId="2" nodeType="withEffect">
                                  <p:stCondLst>
                                    <p:cond delay="0"/>
                                  </p:stCondLst>
                                  <p:childTnLst>
                                    <p:set>
                                      <p:cBhvr>
                                        <p:cTn id="76" dur="1" fill="hold">
                                          <p:stCondLst>
                                            <p:cond delay="0"/>
                                          </p:stCondLst>
                                        </p:cTn>
                                        <p:tgtEl>
                                          <p:spTgt spid="25"/>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8"/>
                                        </p:tgtEl>
                                        <p:attrNameLst>
                                          <p:attrName>style.visibility</p:attrName>
                                        </p:attrNameLst>
                                      </p:cBhvr>
                                      <p:to>
                                        <p:strVal val="visible"/>
                                      </p:to>
                                    </p:set>
                                  </p:childTnLst>
                                </p:cTn>
                              </p:par>
                              <p:par>
                                <p:cTn id="81" presetID="1" presetClass="exit" presetSubtype="0" fill="hold" grpId="1" nodeType="withEffect">
                                  <p:stCondLst>
                                    <p:cond delay="0"/>
                                  </p:stCondLst>
                                  <p:childTnLst>
                                    <p:set>
                                      <p:cBhvr>
                                        <p:cTn id="82" dur="1" fill="hold">
                                          <p:stCondLst>
                                            <p:cond delay="0"/>
                                          </p:stCondLst>
                                        </p:cTn>
                                        <p:tgtEl>
                                          <p:spTgt spid="25"/>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26"/>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P spid="14" grpId="0"/>
      <p:bldP spid="14" grpId="1"/>
      <p:bldP spid="16" grpId="0"/>
      <p:bldP spid="16" grpId="1"/>
      <p:bldP spid="17" grpId="0" animBg="1"/>
      <p:bldP spid="17" grpId="1" animBg="1"/>
      <p:bldP spid="18" grpId="0"/>
      <p:bldP spid="18" grpId="1"/>
      <p:bldP spid="19" grpId="0"/>
      <p:bldP spid="19" grpId="1"/>
      <p:bldP spid="20" grpId="0"/>
      <p:bldP spid="20" grpId="1"/>
      <p:bldP spid="21" grpId="0" animBg="1"/>
      <p:bldP spid="21" grpId="1" animBg="1"/>
      <p:bldP spid="23" grpId="0"/>
      <p:bldP spid="23" grpId="1"/>
      <p:bldP spid="24" grpId="0"/>
      <p:bldP spid="25" grpId="0"/>
      <p:bldP spid="25" grpId="1"/>
      <p:bldP spid="25" grpId="2"/>
      <p:bldP spid="26" grpId="0"/>
      <p:bldP spid="26" grpId="1"/>
      <p:bldP spid="27" grpId="0" animBg="1"/>
      <p:bldP spid="27" grpId="1" animBg="1"/>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EBAF0464-068A-4640-945C-6D76CAAFD409}"/>
              </a:ext>
            </a:extLst>
          </p:cNvPr>
          <p:cNvPicPr>
            <a:picLocks noChangeAspect="1"/>
          </p:cNvPicPr>
          <p:nvPr/>
        </p:nvPicPr>
        <p:blipFill>
          <a:blip r:embed="rId3"/>
          <a:stretch>
            <a:fillRect/>
          </a:stretch>
        </p:blipFill>
        <p:spPr>
          <a:xfrm>
            <a:off x="2271038" y="1042047"/>
            <a:ext cx="5239481" cy="5658640"/>
          </a:xfrm>
          <a:prstGeom prst="rect">
            <a:avLst/>
          </a:prstGeom>
        </p:spPr>
      </p:pic>
      <p:sp>
        <p:nvSpPr>
          <p:cNvPr id="5" name="Oval 4" descr="Oval around the word characters.">
            <a:extLst>
              <a:ext uri="{FF2B5EF4-FFF2-40B4-BE49-F238E27FC236}">
                <a16:creationId xmlns:a16="http://schemas.microsoft.com/office/drawing/2014/main" id="{2E7355B1-7DF4-408B-8F10-1DA110C7E607}"/>
              </a:ext>
            </a:extLst>
          </p:cNvPr>
          <p:cNvSpPr/>
          <p:nvPr/>
        </p:nvSpPr>
        <p:spPr>
          <a:xfrm rot="20498389">
            <a:off x="5018399" y="3741390"/>
            <a:ext cx="2666999" cy="1241321"/>
          </a:xfrm>
          <a:prstGeom prst="ellipse">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descr="Oval around the word problem">
            <a:extLst>
              <a:ext uri="{FF2B5EF4-FFF2-40B4-BE49-F238E27FC236}">
                <a16:creationId xmlns:a16="http://schemas.microsoft.com/office/drawing/2014/main" id="{B2F655A0-3CC4-4F24-B6FD-754E81DCC69A}"/>
              </a:ext>
            </a:extLst>
          </p:cNvPr>
          <p:cNvSpPr/>
          <p:nvPr/>
        </p:nvSpPr>
        <p:spPr>
          <a:xfrm rot="16450119">
            <a:off x="3557278" y="1681686"/>
            <a:ext cx="2666999" cy="1299199"/>
          </a:xfrm>
          <a:prstGeom prst="ellipse">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descr="Oval around the word setting.">
            <a:extLst>
              <a:ext uri="{FF2B5EF4-FFF2-40B4-BE49-F238E27FC236}">
                <a16:creationId xmlns:a16="http://schemas.microsoft.com/office/drawing/2014/main" id="{171A7737-2FF1-441F-BFB2-A5CB295D0AE1}"/>
              </a:ext>
            </a:extLst>
          </p:cNvPr>
          <p:cNvSpPr/>
          <p:nvPr/>
        </p:nvSpPr>
        <p:spPr>
          <a:xfrm rot="17749319">
            <a:off x="4556480" y="2011647"/>
            <a:ext cx="2666999" cy="1299199"/>
          </a:xfrm>
          <a:prstGeom prst="ellipse">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descr="Oval around the word events.">
            <a:extLst>
              <a:ext uri="{FF2B5EF4-FFF2-40B4-BE49-F238E27FC236}">
                <a16:creationId xmlns:a16="http://schemas.microsoft.com/office/drawing/2014/main" id="{BADF8950-0CF1-4B95-8194-2967110A4DEF}"/>
              </a:ext>
            </a:extLst>
          </p:cNvPr>
          <p:cNvSpPr/>
          <p:nvPr/>
        </p:nvSpPr>
        <p:spPr>
          <a:xfrm rot="15381281">
            <a:off x="2619818" y="1763444"/>
            <a:ext cx="2666999" cy="1299199"/>
          </a:xfrm>
          <a:prstGeom prst="ellipse">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descr="Oval around the word solution.">
            <a:extLst>
              <a:ext uri="{FF2B5EF4-FFF2-40B4-BE49-F238E27FC236}">
                <a16:creationId xmlns:a16="http://schemas.microsoft.com/office/drawing/2014/main" id="{881A06CD-24DC-4DEC-BA5B-EBA6CA32252F}"/>
              </a:ext>
            </a:extLst>
          </p:cNvPr>
          <p:cNvSpPr/>
          <p:nvPr/>
        </p:nvSpPr>
        <p:spPr>
          <a:xfrm rot="13592026">
            <a:off x="1725499" y="2610475"/>
            <a:ext cx="2666999" cy="1299199"/>
          </a:xfrm>
          <a:prstGeom prst="ellipse">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descr="Oval around the words text connection.">
            <a:extLst>
              <a:ext uri="{FF2B5EF4-FFF2-40B4-BE49-F238E27FC236}">
                <a16:creationId xmlns:a16="http://schemas.microsoft.com/office/drawing/2014/main" id="{8B441599-53D2-4263-8475-EDCA71FDA5B3}"/>
              </a:ext>
            </a:extLst>
          </p:cNvPr>
          <p:cNvSpPr/>
          <p:nvPr/>
        </p:nvSpPr>
        <p:spPr>
          <a:xfrm rot="13592026">
            <a:off x="3470679" y="3346088"/>
            <a:ext cx="2666999" cy="2892278"/>
          </a:xfrm>
          <a:prstGeom prst="ellipse">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229C88-A1A5-49A2-8C50-85200DE818AF}"/>
              </a:ext>
            </a:extLst>
          </p:cNvPr>
          <p:cNvSpPr>
            <a:spLocks noGrp="1"/>
          </p:cNvSpPr>
          <p:nvPr>
            <p:ph type="title" idx="4294967295"/>
          </p:nvPr>
        </p:nvSpPr>
        <p:spPr/>
        <p:txBody>
          <a:bodyPr/>
          <a:lstStyle/>
          <a:p>
            <a:pPr rtl="0" eaLnBrk="1" latinLnBrk="0" hangingPunct="1"/>
            <a:r>
              <a:rPr lang="en-US" sz="4000" kern="1200" dirty="0">
                <a:solidFill>
                  <a:srgbClr val="000000"/>
                </a:solidFill>
                <a:effectLst/>
                <a:latin typeface="Comic Sans MS" panose="030F0702030302020204" pitchFamily="66" charset="0"/>
                <a:ea typeface="+mn-ea"/>
                <a:cs typeface="+mn-cs"/>
              </a:rPr>
              <a:t>5 Finger Retell</a:t>
            </a:r>
            <a:endParaRPr lang="en-US" dirty="0">
              <a:effectLst/>
            </a:endParaRPr>
          </a:p>
          <a:p>
            <a:endParaRPr lang="en-US" dirty="0"/>
          </a:p>
        </p:txBody>
      </p:sp>
    </p:spTree>
    <p:extLst>
      <p:ext uri="{BB962C8B-B14F-4D97-AF65-F5344CB8AC3E}">
        <p14:creationId xmlns:p14="http://schemas.microsoft.com/office/powerpoint/2010/main" val="126519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xit" presetSubtype="0" fill="hold" grpId="1" nodeType="withEffect">
                                  <p:stCondLst>
                                    <p:cond delay="0"/>
                                  </p:stCondLst>
                                  <p:childTnLst>
                                    <p:set>
                                      <p:cBhvr>
                                        <p:cTn id="17" dur="1" fill="hold">
                                          <p:stCondLst>
                                            <p:cond delay="0"/>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par>
                                <p:cTn id="22" presetID="1" presetClass="exit" presetSubtype="0" fill="hold" grpId="1" nodeType="withEffect">
                                  <p:stCondLst>
                                    <p:cond delay="0"/>
                                  </p:stCondLst>
                                  <p:childTnLst>
                                    <p:set>
                                      <p:cBhvr>
                                        <p:cTn id="23" dur="1" fill="hold">
                                          <p:stCondLst>
                                            <p:cond delay="0"/>
                                          </p:stCondLst>
                                        </p:cTn>
                                        <p:tgtEl>
                                          <p:spTgt spid="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par>
                                <p:cTn id="28" presetID="1" presetClass="exit" presetSubtype="0" fill="hold" grpId="1" nodeType="withEffect">
                                  <p:stCondLst>
                                    <p:cond delay="0"/>
                                  </p:stCondLst>
                                  <p:childTnLst>
                                    <p:set>
                                      <p:cBhvr>
                                        <p:cTn id="29" dur="1" fill="hold">
                                          <p:stCondLst>
                                            <p:cond delay="0"/>
                                          </p:stCondLst>
                                        </p:cTn>
                                        <p:tgtEl>
                                          <p:spTgt spid="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par>
                                <p:cTn id="34" presetID="1" presetClass="exit" presetSubtype="0" fill="hold" grpId="1" nodeType="withEffect">
                                  <p:stCondLst>
                                    <p:cond delay="0"/>
                                  </p:stCondLst>
                                  <p:childTnLst>
                                    <p:set>
                                      <p:cBhvr>
                                        <p:cTn id="35" dur="1" fill="hold">
                                          <p:stCondLst>
                                            <p:cond delay="0"/>
                                          </p:stCondLst>
                                        </p:cTn>
                                        <p:tgtEl>
                                          <p:spTgt spid="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par>
                                <p:cTn id="40" presetID="1" presetClass="exit" presetSubtype="0" fill="hold" grpId="1" nodeType="withEffect">
                                  <p:stCondLst>
                                    <p:cond delay="0"/>
                                  </p:stCondLst>
                                  <p:childTnLst>
                                    <p:set>
                                      <p:cBhvr>
                                        <p:cTn id="41"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8" grpId="0" animBg="1"/>
      <p:bldP spid="8" grpId="1" animBg="1"/>
      <p:bldP spid="9" grpId="0" animBg="1"/>
      <p:bldP spid="9" grpId="1" animBg="1"/>
      <p:bldP spid="10" grpId="0" animBg="1"/>
      <p:bldP spid="10" grpId="1"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Accelerate Ed">
      <a:dk1>
        <a:sysClr val="windowText" lastClr="000000"/>
      </a:dk1>
      <a:lt1>
        <a:sysClr val="window" lastClr="FFFFFF"/>
      </a:lt1>
      <a:dk2>
        <a:srgbClr val="464646"/>
      </a:dk2>
      <a:lt2>
        <a:srgbClr val="DEF5FA"/>
      </a:lt2>
      <a:accent1>
        <a:srgbClr val="111E5C"/>
      </a:accent1>
      <a:accent2>
        <a:srgbClr val="8AC7CE"/>
      </a:accent2>
      <a:accent3>
        <a:srgbClr val="4A2E16"/>
      </a:accent3>
      <a:accent4>
        <a:srgbClr val="39639D"/>
      </a:accent4>
      <a:accent5>
        <a:srgbClr val="C8BBAE"/>
      </a:accent5>
      <a:accent6>
        <a:srgbClr val="72BBBF"/>
      </a:accent6>
      <a:hlink>
        <a:srgbClr val="1BB752"/>
      </a:hlink>
      <a:folHlink>
        <a:srgbClr val="B5A99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Couture.thmx</Template>
  <TotalTime>11452</TotalTime>
  <Words>2734</Words>
  <Application>Microsoft Office PowerPoint</Application>
  <PresentationFormat>On-screen Show (4:3)</PresentationFormat>
  <Paragraphs>277</Paragraphs>
  <Slides>11</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Comic Sans MS</vt:lpstr>
      <vt:lpstr>Office Theme</vt:lpstr>
      <vt:lpstr>Ocean Adventures</vt:lpstr>
      <vt:lpstr>On the Road to Success! </vt:lpstr>
      <vt:lpstr>Let’s Practice CVVC Words! </vt:lpstr>
      <vt:lpstr>Compound Subjects and Predicates </vt:lpstr>
      <vt:lpstr>Searching for Compound  Subjects and Predicates! </vt:lpstr>
      <vt:lpstr>Ocean Adventures – Vocabulary Review </vt:lpstr>
      <vt:lpstr>Vocabulary Review Take Two! </vt:lpstr>
      <vt:lpstr>Our Vocabulary Adventure Continues! </vt:lpstr>
      <vt:lpstr>5 Finger Retell </vt:lpstr>
      <vt:lpstr>Deep Sea Mystery </vt:lpstr>
      <vt:lpstr>Q &amp; A</vt:lpstr>
    </vt:vector>
  </TitlesOfParts>
  <Company>Accelerate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Johnson</dc:creator>
  <cp:lastModifiedBy>Richard Harstead</cp:lastModifiedBy>
  <cp:revision>226</cp:revision>
  <dcterms:created xsi:type="dcterms:W3CDTF">2012-04-20T18:25:02Z</dcterms:created>
  <dcterms:modified xsi:type="dcterms:W3CDTF">2021-11-28T14:06:48Z</dcterms:modified>
</cp:coreProperties>
</file>