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344" r:id="rId2"/>
    <p:sldId id="353" r:id="rId3"/>
    <p:sldId id="358" r:id="rId4"/>
    <p:sldId id="359" r:id="rId5"/>
    <p:sldId id="360" r:id="rId6"/>
    <p:sldId id="354" r:id="rId7"/>
    <p:sldId id="355" r:id="rId8"/>
    <p:sldId id="368" r:id="rId9"/>
    <p:sldId id="369" r:id="rId10"/>
    <p:sldId id="357" r:id="rId11"/>
    <p:sldId id="352" r:id="rId12"/>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27"/>
    <a:srgbClr val="283B80"/>
    <a:srgbClr val="D60093"/>
    <a:srgbClr val="3B7ABE"/>
    <a:srgbClr val="182C6F"/>
    <a:srgbClr val="FCFCFC"/>
    <a:srgbClr val="003399"/>
    <a:srgbClr val="000064"/>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06" autoAdjust="0"/>
    <p:restoredTop sz="54990" autoAdjust="0"/>
  </p:normalViewPr>
  <p:slideViewPr>
    <p:cSldViewPr snapToGrid="0" snapToObjects="1">
      <p:cViewPr varScale="1">
        <p:scale>
          <a:sx n="36" d="100"/>
          <a:sy n="36" d="100"/>
        </p:scale>
        <p:origin x="2388" y="54"/>
      </p:cViewPr>
      <p:guideLst>
        <p:guide orient="horz" pos="2160"/>
        <p:guide pos="2880"/>
      </p:guideLst>
    </p:cSldViewPr>
  </p:slideViewPr>
  <p:notesTextViewPr>
    <p:cViewPr>
      <p:scale>
        <a:sx n="3" d="2"/>
        <a:sy n="3" d="2"/>
      </p:scale>
      <p:origin x="0" y="-72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11/30/2021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dirty="0"/>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omic Sans MS" panose="030F0702030302020204" pitchFamily="66" charset="0"/>
                <a:ea typeface="Calibri" panose="020F0502020204030204" pitchFamily="34" charset="0"/>
                <a:cs typeface="Calibri" panose="020F0502020204030204" pitchFamily="34" charset="0"/>
              </a:rPr>
              <a:t>Say, “Today we are going to experience melody of words. We will review the augh and ough, possessive pronouns, our vocabulary words, and identify the main idea and details of the story </a:t>
            </a:r>
            <a:r>
              <a:rPr lang="en-US" sz="1200" u="sng" dirty="0">
                <a:effectLst/>
                <a:latin typeface="Comic Sans MS" panose="030F0702030302020204" pitchFamily="66" charset="0"/>
                <a:ea typeface="Calibri" panose="020F0502020204030204" pitchFamily="34" charset="0"/>
                <a:cs typeface="Calibri" panose="020F0502020204030204" pitchFamily="34" charset="0"/>
              </a:rPr>
              <a:t>A History of Music</a:t>
            </a:r>
            <a:r>
              <a:rPr lang="en-US" sz="1200" dirty="0">
                <a:effectLst/>
                <a:latin typeface="Comic Sans MS" panose="030F0702030302020204" pitchFamily="66" charset="0"/>
                <a:ea typeface="Calibri" panose="020F0502020204030204" pitchFamily="34" charset="0"/>
                <a:cs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dirty="0"/>
          </a:p>
        </p:txBody>
      </p:sp>
    </p:spTree>
    <p:extLst>
      <p:ext uri="{BB962C8B-B14F-4D97-AF65-F5344CB8AC3E}">
        <p14:creationId xmlns:p14="http://schemas.microsoft.com/office/powerpoint/2010/main" val="374968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will review what cause and effect is and then we will identify the cause and effect of the story A History of Music.”</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cause and the definition. Say, “Cause is why something happened.” Click to show the word effect and the definition. Say, “Effect is what happened as a result.”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cause-and-effect T-chart.(Causes will appear in the chart as you go along, and effects are at the bottom.) Say, “Read the cause and match each cause with the correct effect on the right.”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first cause. Say, “The cause is Cowboy’s sang songs that often matched a horses trot. What is the effect?” Wait for the student to respond. Click for the effect to appear in the effect column. Say, “Yes, Country music was born.”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second cause. Say, “The cause is America wanted independence from England. What is the effect?” Wait for the student to respond. Click for the effect to appear in the effect column. Say, “Yes,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Yankee Doodle</a:t>
            </a:r>
            <a:r>
              <a:rPr lang="en-US" sz="1800" dirty="0">
                <a:effectLst/>
                <a:latin typeface="Comic Sans MS" panose="030F0702030302020204" pitchFamily="66" charset="0"/>
                <a:ea typeface="Calibri" panose="020F0502020204030204" pitchFamily="34" charset="0"/>
                <a:cs typeface="Calibri" panose="020F0502020204030204" pitchFamily="34" charset="0"/>
              </a:rPr>
              <a:t> and the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Star-Spangled Banner</a:t>
            </a:r>
            <a:r>
              <a:rPr lang="en-US" sz="1800" dirty="0">
                <a:effectLst/>
                <a:latin typeface="Comic Sans MS" panose="030F0702030302020204" pitchFamily="66" charset="0"/>
                <a:ea typeface="Calibri" panose="020F0502020204030204" pitchFamily="34" charset="0"/>
                <a:cs typeface="Calibri" panose="020F0502020204030204" pitchFamily="34" charset="0"/>
              </a:rPr>
              <a:t> were written.”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third cause. Say, “The cause is people came from all over the world to America. What is the effect?” Wait for the student to respond. Click for the effect to appear in the effect column. Say, “Yes, new music like polka, came to America.”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fourth cause. Say, “The cause is African Americans gained their freedom but still worked long hard hours. What is the effect?” Wait for the student to respond. Click for the effect to appear in the effect column. Say, “Yes, the blues were born.”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dirty="0"/>
          </a:p>
        </p:txBody>
      </p:sp>
    </p:spTree>
    <p:extLst>
      <p:ext uri="{BB962C8B-B14F-4D97-AF65-F5344CB8AC3E}">
        <p14:creationId xmlns:p14="http://schemas.microsoft.com/office/powerpoint/2010/main" val="3123729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11</a:t>
            </a:fld>
            <a:endParaRPr lang="en-US" dirty="0"/>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practice augh and ough. I will show you a picture and a word with augh and ough missing. You have to decide which one goes in the missing blank to complete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word d ____. Say, “What is the picture of? Yes, it is dough.” If the student answers incorrectly tell them, it is dough. Say, “What would complete this word augh or ough?” Wait for the student to respond. Click to make ough appear. Say, “yes, ough completes the word dough.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dirty="0"/>
          </a:p>
        </p:txBody>
      </p:sp>
    </p:spTree>
    <p:extLst>
      <p:ext uri="{BB962C8B-B14F-4D97-AF65-F5344CB8AC3E}">
        <p14:creationId xmlns:p14="http://schemas.microsoft.com/office/powerpoint/2010/main" val="2180770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with an arrow pointing to the little girl and the word d ____ter. Say, “What is the picture of? Yes, it is a daughter.” If the student answers incorrectly tell them, it is daughter. Say, “What would complete this word augh or ough?” Wait for the student to respond. Click to make augh appear. Say, “yes, augh completes the word daughter.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dirty="0"/>
          </a:p>
        </p:txBody>
      </p:sp>
    </p:spTree>
    <p:extLst>
      <p:ext uri="{BB962C8B-B14F-4D97-AF65-F5344CB8AC3E}">
        <p14:creationId xmlns:p14="http://schemas.microsoft.com/office/powerpoint/2010/main" val="1381156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with an arrow pointing to the ball being caught and the word c ____t. Say, “What is the picture representing? Yes, it is a caught.” If the student answers incorrectly tell them, it is caught. Say, “What would complete this word augh or ough?” Wait for the student to respond. Click to make augh appear. Say, “yes, augh completes the word caught. Let’s try again!”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dirty="0"/>
          </a:p>
        </p:txBody>
      </p:sp>
    </p:spTree>
    <p:extLst>
      <p:ext uri="{BB962C8B-B14F-4D97-AF65-F5344CB8AC3E}">
        <p14:creationId xmlns:p14="http://schemas.microsoft.com/office/powerpoint/2010/main" val="7502117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the word c____. Say, “What is the picture o representing? Yes, it is cough.” If the student answers incorrectly tell them, it is cough. Say, “What would complete this word augh or ough?” Wait for the student to respond. Click to make ough appear. Say, “yes, ough completes the word cough.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dirty="0"/>
          </a:p>
        </p:txBody>
      </p:sp>
    </p:spTree>
    <p:extLst>
      <p:ext uri="{BB962C8B-B14F-4D97-AF65-F5344CB8AC3E}">
        <p14:creationId xmlns:p14="http://schemas.microsoft.com/office/powerpoint/2010/main" val="94518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possessive pronouns. First, let’s review what a pronoun is.”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pronoun and the definition. Say, “a pronoun is a word that takes the place of a common or proper noun.”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possessive pronoun and the definition. Say, “a possessive pronoun shows ownership.” Click to show possessive pronouns. Say, “my, mine, our, ours, its, his, her, hers, their, theirs, your and yours are possessive pronouns.” Click to show the sentence with a possessive pronoun. Say, “This toy is mine. What is the possessive pronoun in this sentence?” Wait for the student to answer. Say, “Yes, mine. What is it showing ownership of?” Wait for the student to answer. Say, “Yes, the toy.”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Times New Roman" panose="02020603050405020304" pitchFamily="18" charset="0"/>
              </a:rPr>
              <a:t>Say, “you will need a white board and whiteboard marker or a piece of paper and pencil for this next activity. If you do not have one, please get it now.”</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dirty="0"/>
          </a:p>
        </p:txBody>
      </p:sp>
    </p:spTree>
    <p:extLst>
      <p:ext uri="{BB962C8B-B14F-4D97-AF65-F5344CB8AC3E}">
        <p14:creationId xmlns:p14="http://schemas.microsoft.com/office/powerpoint/2010/main" val="3793941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are you ready to practice identifying possessive nouns? I will show you a sentence. You need to write the possessive noun on your whiteboard and what it shows ownership of.”</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Is this your bag? Say, “Write the possessive noun and what it shows ownership of on your whiteboard and then hold it up so I can see it. Yes, the possessive noun is your and it shows ownership of the bag.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You can’t have my drink. Say, “Write the possessive noun and what it shows ownership of on your whiteboard and then hold it up so I can see it. Yes, the possessive noun is my and it shows ownership of the drink.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That is her pretty purse. Say, “Write the possessive noun and what it shows ownership of on your whiteboard and then hold it up so I can see it. Yes, the possessive noun is her and it shows ownership of the purse.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It is our turn. Say, “Write the possessive noun and what it shows ownership of on your whiteboard and then hold it up so I can see it. Yes, the possessive noun is our and it shows ownership of the turn. </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dirty="0"/>
          </a:p>
        </p:txBody>
      </p:sp>
    </p:spTree>
    <p:extLst>
      <p:ext uri="{BB962C8B-B14F-4D97-AF65-F5344CB8AC3E}">
        <p14:creationId xmlns:p14="http://schemas.microsoft.com/office/powerpoint/2010/main" val="3358971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words. Say each word, “beat, orchestra, rhythm.”</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definitions. Say, “We are going to match the word with its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flow of sound in music having regular accented beats? Yes, rhythm!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rhythmic stress in poetry or music? Yes, beat!”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group of musicians who perform instrumental music using mostly stringed instruments? Yes, orchestra!”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review the remaining vocabulary words.</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10677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“We are going to review our remaining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words. Say each word, “instrument, variety, talent”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definitions. Say, “We are going to match the word with its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natural abilities of a person? Yes, talent!”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device used to produce music? Yes, instrument!”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a number or collection of different things? Yes, variety!” Click to show the line from the definition to the word.</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0786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773723" y="1395412"/>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Musicians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67E68F0C-9294-4437-854A-A402A9D71198}"/>
              </a:ext>
            </a:extLst>
          </p:cNvPr>
          <p:cNvSpPr>
            <a:spLocks noGrp="1"/>
          </p:cNvSpPr>
          <p:nvPr>
            <p:ph type="subTitle" idx="1"/>
          </p:nvPr>
        </p:nvSpPr>
        <p:spPr>
          <a:xfrm>
            <a:off x="685800" y="2823218"/>
            <a:ext cx="7948246" cy="1752600"/>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Melody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0B10-0AD2-4E08-8620-6FC9C7B10A07}"/>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Cause and Effect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TextBox 2">
            <a:extLst>
              <a:ext uri="{FF2B5EF4-FFF2-40B4-BE49-F238E27FC236}">
                <a16:creationId xmlns:a16="http://schemas.microsoft.com/office/drawing/2014/main" id="{C26F06B5-1D6F-4549-B45D-CD8243EC27EB}"/>
              </a:ext>
            </a:extLst>
          </p:cNvPr>
          <p:cNvSpPr txBox="1"/>
          <p:nvPr/>
        </p:nvSpPr>
        <p:spPr>
          <a:xfrm>
            <a:off x="562232" y="1312749"/>
            <a:ext cx="8723870" cy="1754326"/>
          </a:xfrm>
          <a:prstGeom prst="rect">
            <a:avLst/>
          </a:prstGeom>
          <a:noFill/>
        </p:spPr>
        <p:txBody>
          <a:bodyPr wrap="square" rtlCol="0">
            <a:spAutoFit/>
          </a:bodyPr>
          <a:lstStyle/>
          <a:p>
            <a:r>
              <a:rPr lang="en-US" sz="5400" b="1" u="sng" dirty="0">
                <a:latin typeface="Comic Sans MS" panose="030F0702030302020204" pitchFamily="66" charset="0"/>
              </a:rPr>
              <a:t>cause</a:t>
            </a:r>
            <a:r>
              <a:rPr lang="en-US" sz="5400" dirty="0">
                <a:latin typeface="Comic Sans MS" panose="030F0702030302020204" pitchFamily="66" charset="0"/>
              </a:rPr>
              <a:t> - </a:t>
            </a:r>
            <a:r>
              <a:rPr lang="en-US" sz="5400" dirty="0">
                <a:effectLst/>
                <a:latin typeface="Comic Sans MS" panose="030F0702030302020204" pitchFamily="66" charset="0"/>
                <a:ea typeface="Calibri" panose="020F0502020204030204" pitchFamily="34" charset="0"/>
                <a:cs typeface="Calibri" panose="020F0502020204030204" pitchFamily="34" charset="0"/>
              </a:rPr>
              <a:t>why something happened</a:t>
            </a:r>
            <a:endParaRPr lang="en-US" sz="5400" dirty="0">
              <a:latin typeface="Comic Sans MS" panose="030F0702030302020204" pitchFamily="66" charset="0"/>
            </a:endParaRPr>
          </a:p>
        </p:txBody>
      </p:sp>
      <p:sp>
        <p:nvSpPr>
          <p:cNvPr id="4" name="TextBox 3">
            <a:extLst>
              <a:ext uri="{FF2B5EF4-FFF2-40B4-BE49-F238E27FC236}">
                <a16:creationId xmlns:a16="http://schemas.microsoft.com/office/drawing/2014/main" id="{759C94C8-17EA-4459-B1EB-A936A921AABE}"/>
              </a:ext>
            </a:extLst>
          </p:cNvPr>
          <p:cNvSpPr txBox="1"/>
          <p:nvPr/>
        </p:nvSpPr>
        <p:spPr>
          <a:xfrm>
            <a:off x="674478" y="3741503"/>
            <a:ext cx="8464378" cy="1754326"/>
          </a:xfrm>
          <a:prstGeom prst="rect">
            <a:avLst/>
          </a:prstGeom>
          <a:noFill/>
        </p:spPr>
        <p:txBody>
          <a:bodyPr wrap="square" rtlCol="0">
            <a:spAutoFit/>
          </a:bodyPr>
          <a:lstStyle/>
          <a:p>
            <a:r>
              <a:rPr lang="en-US" sz="5400" b="1" u="sng" dirty="0">
                <a:latin typeface="Comic Sans MS" panose="030F0702030302020204" pitchFamily="66" charset="0"/>
              </a:rPr>
              <a:t>effect</a:t>
            </a:r>
            <a:r>
              <a:rPr lang="en-US" sz="5400" dirty="0">
                <a:latin typeface="Comic Sans MS" panose="030F0702030302020204" pitchFamily="66" charset="0"/>
              </a:rPr>
              <a:t> - </a:t>
            </a:r>
            <a:r>
              <a:rPr lang="en-US" sz="5400" dirty="0">
                <a:effectLst/>
                <a:latin typeface="Comic Sans MS" panose="030F0702030302020204" pitchFamily="66" charset="0"/>
                <a:ea typeface="Calibri" panose="020F0502020204030204" pitchFamily="34" charset="0"/>
                <a:cs typeface="Calibri" panose="020F0502020204030204" pitchFamily="34" charset="0"/>
              </a:rPr>
              <a:t>what happened as a result</a:t>
            </a:r>
            <a:endParaRPr lang="en-US" sz="5400" dirty="0">
              <a:latin typeface="Comic Sans MS" panose="030F0702030302020204" pitchFamily="66" charset="0"/>
            </a:endParaRPr>
          </a:p>
        </p:txBody>
      </p:sp>
      <p:cxnSp>
        <p:nvCxnSpPr>
          <p:cNvPr id="8" name="Straight Connector 7" descr="line for t-chart">
            <a:extLst>
              <a:ext uri="{FF2B5EF4-FFF2-40B4-BE49-F238E27FC236}">
                <a16:creationId xmlns:a16="http://schemas.microsoft.com/office/drawing/2014/main" id="{CA22CDCE-EA8D-4F1F-A602-9FC9D9F31C99}"/>
              </a:ext>
            </a:extLst>
          </p:cNvPr>
          <p:cNvCxnSpPr/>
          <p:nvPr/>
        </p:nvCxnSpPr>
        <p:spPr>
          <a:xfrm>
            <a:off x="1050323" y="1485934"/>
            <a:ext cx="6969211" cy="0"/>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descr="line for t-chart">
            <a:extLst>
              <a:ext uri="{FF2B5EF4-FFF2-40B4-BE49-F238E27FC236}">
                <a16:creationId xmlns:a16="http://schemas.microsoft.com/office/drawing/2014/main" id="{1F4EC20C-C801-4FC3-99CF-7590DB0FACD2}"/>
              </a:ext>
            </a:extLst>
          </p:cNvPr>
          <p:cNvCxnSpPr>
            <a:cxnSpLocks/>
          </p:cNvCxnSpPr>
          <p:nvPr/>
        </p:nvCxnSpPr>
        <p:spPr>
          <a:xfrm>
            <a:off x="4497860" y="930777"/>
            <a:ext cx="74139" cy="3966785"/>
          </a:xfrm>
          <a:prstGeom prst="line">
            <a:avLst/>
          </a:prstGeom>
          <a:ln w="76200">
            <a:solidFill>
              <a:schemeClr val="tx1"/>
            </a:solidFill>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84E411F1-0238-4C81-8B29-C352D0E4892E}"/>
              </a:ext>
            </a:extLst>
          </p:cNvPr>
          <p:cNvSpPr txBox="1"/>
          <p:nvPr/>
        </p:nvSpPr>
        <p:spPr>
          <a:xfrm>
            <a:off x="1087394" y="768403"/>
            <a:ext cx="3188044" cy="707886"/>
          </a:xfrm>
          <a:prstGeom prst="rect">
            <a:avLst/>
          </a:prstGeom>
          <a:noFill/>
        </p:spPr>
        <p:txBody>
          <a:bodyPr wrap="square" rtlCol="0">
            <a:spAutoFit/>
          </a:bodyPr>
          <a:lstStyle/>
          <a:p>
            <a:pPr algn="ctr"/>
            <a:r>
              <a:rPr lang="en-US" sz="4000" dirty="0">
                <a:latin typeface="Comic Sans MS" panose="030F0702030302020204" pitchFamily="66" charset="0"/>
              </a:rPr>
              <a:t>cause</a:t>
            </a:r>
          </a:p>
        </p:txBody>
      </p:sp>
      <p:sp>
        <p:nvSpPr>
          <p:cNvPr id="18" name="TextBox 17">
            <a:extLst>
              <a:ext uri="{FF2B5EF4-FFF2-40B4-BE49-F238E27FC236}">
                <a16:creationId xmlns:a16="http://schemas.microsoft.com/office/drawing/2014/main" id="{96DB3DFE-14EE-4812-9DCD-BC7E2C40A7E6}"/>
              </a:ext>
            </a:extLst>
          </p:cNvPr>
          <p:cNvSpPr txBox="1"/>
          <p:nvPr/>
        </p:nvSpPr>
        <p:spPr>
          <a:xfrm>
            <a:off x="4621426" y="755834"/>
            <a:ext cx="3188044" cy="707886"/>
          </a:xfrm>
          <a:prstGeom prst="rect">
            <a:avLst/>
          </a:prstGeom>
          <a:noFill/>
        </p:spPr>
        <p:txBody>
          <a:bodyPr wrap="square" rtlCol="0">
            <a:spAutoFit/>
          </a:bodyPr>
          <a:lstStyle/>
          <a:p>
            <a:pPr algn="ctr"/>
            <a:r>
              <a:rPr lang="en-US" sz="4000" dirty="0">
                <a:latin typeface="Comic Sans MS" panose="030F0702030302020204" pitchFamily="66" charset="0"/>
              </a:rPr>
              <a:t>effect</a:t>
            </a:r>
          </a:p>
        </p:txBody>
      </p:sp>
      <p:sp>
        <p:nvSpPr>
          <p:cNvPr id="20" name="TextBox 19">
            <a:extLst>
              <a:ext uri="{FF2B5EF4-FFF2-40B4-BE49-F238E27FC236}">
                <a16:creationId xmlns:a16="http://schemas.microsoft.com/office/drawing/2014/main" id="{458B8626-CA17-4666-87DB-8C67F4540363}"/>
              </a:ext>
            </a:extLst>
          </p:cNvPr>
          <p:cNvSpPr txBox="1"/>
          <p:nvPr/>
        </p:nvSpPr>
        <p:spPr>
          <a:xfrm>
            <a:off x="166820" y="1718795"/>
            <a:ext cx="4065373" cy="656237"/>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Cowboy’s sang songs that often matched a horses trot. </a:t>
            </a:r>
            <a:endParaRPr lang="en-US" dirty="0"/>
          </a:p>
        </p:txBody>
      </p:sp>
      <p:sp>
        <p:nvSpPr>
          <p:cNvPr id="22" name="TextBox 21">
            <a:extLst>
              <a:ext uri="{FF2B5EF4-FFF2-40B4-BE49-F238E27FC236}">
                <a16:creationId xmlns:a16="http://schemas.microsoft.com/office/drawing/2014/main" id="{7D7F6FB9-20EE-4054-8463-7265D4B2BD11}"/>
              </a:ext>
            </a:extLst>
          </p:cNvPr>
          <p:cNvSpPr txBox="1"/>
          <p:nvPr/>
        </p:nvSpPr>
        <p:spPr>
          <a:xfrm>
            <a:off x="4924167" y="5372066"/>
            <a:ext cx="2885303" cy="369332"/>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Country music was born.</a:t>
            </a:r>
            <a:endParaRPr lang="en-US" dirty="0"/>
          </a:p>
        </p:txBody>
      </p:sp>
      <p:sp>
        <p:nvSpPr>
          <p:cNvPr id="23" name="TextBox 22">
            <a:extLst>
              <a:ext uri="{FF2B5EF4-FFF2-40B4-BE49-F238E27FC236}">
                <a16:creationId xmlns:a16="http://schemas.microsoft.com/office/drawing/2014/main" id="{AD15E0E4-4510-4FDD-AFDD-CD5E51E48CF7}"/>
              </a:ext>
            </a:extLst>
          </p:cNvPr>
          <p:cNvSpPr txBox="1"/>
          <p:nvPr/>
        </p:nvSpPr>
        <p:spPr>
          <a:xfrm>
            <a:off x="4772796" y="1870231"/>
            <a:ext cx="2885303" cy="369332"/>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Country music was born.</a:t>
            </a:r>
            <a:endParaRPr lang="en-US" dirty="0"/>
          </a:p>
        </p:txBody>
      </p:sp>
      <p:sp>
        <p:nvSpPr>
          <p:cNvPr id="25" name="TextBox 24">
            <a:extLst>
              <a:ext uri="{FF2B5EF4-FFF2-40B4-BE49-F238E27FC236}">
                <a16:creationId xmlns:a16="http://schemas.microsoft.com/office/drawing/2014/main" id="{5C590C5B-D41B-4A5B-844D-24109AAC719F}"/>
              </a:ext>
            </a:extLst>
          </p:cNvPr>
          <p:cNvSpPr txBox="1"/>
          <p:nvPr/>
        </p:nvSpPr>
        <p:spPr>
          <a:xfrm>
            <a:off x="169905" y="2484300"/>
            <a:ext cx="4083908" cy="646331"/>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America wanted independence from England</a:t>
            </a:r>
            <a:endParaRPr lang="en-US" dirty="0"/>
          </a:p>
        </p:txBody>
      </p:sp>
      <p:sp>
        <p:nvSpPr>
          <p:cNvPr id="27" name="TextBox 26">
            <a:extLst>
              <a:ext uri="{FF2B5EF4-FFF2-40B4-BE49-F238E27FC236}">
                <a16:creationId xmlns:a16="http://schemas.microsoft.com/office/drawing/2014/main" id="{E5DCA857-8119-4B6B-B65C-2AE01C734FF1}"/>
              </a:ext>
            </a:extLst>
          </p:cNvPr>
          <p:cNvSpPr txBox="1"/>
          <p:nvPr/>
        </p:nvSpPr>
        <p:spPr>
          <a:xfrm>
            <a:off x="4772796" y="2446401"/>
            <a:ext cx="3700849" cy="646331"/>
          </a:xfrm>
          <a:prstGeom prst="rect">
            <a:avLst/>
          </a:prstGeom>
          <a:noFill/>
          <a:ln>
            <a:solidFill>
              <a:schemeClr val="tx1"/>
            </a:solidFill>
          </a:ln>
        </p:spPr>
        <p:txBody>
          <a:bodyPr wrap="square">
            <a:spAutoFit/>
          </a:bodyPr>
          <a:lstStyle/>
          <a:p>
            <a:r>
              <a:rPr lang="en-US" sz="1800" u="sng" dirty="0">
                <a:effectLst/>
                <a:latin typeface="Comic Sans MS" panose="030F0702030302020204" pitchFamily="66" charset="0"/>
                <a:ea typeface="Calibri" panose="020F0502020204030204" pitchFamily="34" charset="0"/>
                <a:cs typeface="Calibri" panose="020F0502020204030204" pitchFamily="34" charset="0"/>
              </a:rPr>
              <a:t>Yankee Doodle</a:t>
            </a:r>
            <a:r>
              <a:rPr lang="en-US" sz="1800" dirty="0">
                <a:effectLst/>
                <a:latin typeface="Comic Sans MS" panose="030F0702030302020204" pitchFamily="66" charset="0"/>
                <a:ea typeface="Calibri" panose="020F0502020204030204" pitchFamily="34" charset="0"/>
                <a:cs typeface="Calibri" panose="020F0502020204030204" pitchFamily="34" charset="0"/>
              </a:rPr>
              <a:t> and the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Star-Spangled Banner</a:t>
            </a:r>
            <a:r>
              <a:rPr lang="en-US" sz="1800" dirty="0">
                <a:effectLst/>
                <a:latin typeface="Comic Sans MS" panose="030F0702030302020204" pitchFamily="66" charset="0"/>
                <a:ea typeface="Calibri" panose="020F0502020204030204" pitchFamily="34" charset="0"/>
                <a:cs typeface="Calibri" panose="020F0502020204030204" pitchFamily="34" charset="0"/>
              </a:rPr>
              <a:t> were written.</a:t>
            </a:r>
            <a:endParaRPr lang="en-US" dirty="0"/>
          </a:p>
        </p:txBody>
      </p:sp>
      <p:sp>
        <p:nvSpPr>
          <p:cNvPr id="28" name="TextBox 27">
            <a:extLst>
              <a:ext uri="{FF2B5EF4-FFF2-40B4-BE49-F238E27FC236}">
                <a16:creationId xmlns:a16="http://schemas.microsoft.com/office/drawing/2014/main" id="{A6FBA16D-C43E-49B7-A4F1-180FAA74FC8C}"/>
              </a:ext>
            </a:extLst>
          </p:cNvPr>
          <p:cNvSpPr txBox="1"/>
          <p:nvPr/>
        </p:nvSpPr>
        <p:spPr>
          <a:xfrm>
            <a:off x="349080" y="5262599"/>
            <a:ext cx="3700849" cy="646331"/>
          </a:xfrm>
          <a:prstGeom prst="rect">
            <a:avLst/>
          </a:prstGeom>
          <a:noFill/>
          <a:ln>
            <a:solidFill>
              <a:schemeClr val="tx1"/>
            </a:solidFill>
          </a:ln>
        </p:spPr>
        <p:txBody>
          <a:bodyPr wrap="square">
            <a:spAutoFit/>
          </a:bodyPr>
          <a:lstStyle/>
          <a:p>
            <a:r>
              <a:rPr lang="en-US" sz="1800" u="sng" dirty="0">
                <a:effectLst/>
                <a:latin typeface="Comic Sans MS" panose="030F0702030302020204" pitchFamily="66" charset="0"/>
                <a:ea typeface="Calibri" panose="020F0502020204030204" pitchFamily="34" charset="0"/>
                <a:cs typeface="Calibri" panose="020F0502020204030204" pitchFamily="34" charset="0"/>
              </a:rPr>
              <a:t>Yankee Doodle</a:t>
            </a:r>
            <a:r>
              <a:rPr lang="en-US" sz="1800" dirty="0">
                <a:effectLst/>
                <a:latin typeface="Comic Sans MS" panose="030F0702030302020204" pitchFamily="66" charset="0"/>
                <a:ea typeface="Calibri" panose="020F0502020204030204" pitchFamily="34" charset="0"/>
                <a:cs typeface="Calibri" panose="020F0502020204030204" pitchFamily="34" charset="0"/>
              </a:rPr>
              <a:t> and the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Star-Spangled Banner</a:t>
            </a:r>
            <a:r>
              <a:rPr lang="en-US" sz="1800" dirty="0">
                <a:effectLst/>
                <a:latin typeface="Comic Sans MS" panose="030F0702030302020204" pitchFamily="66" charset="0"/>
                <a:ea typeface="Calibri" panose="020F0502020204030204" pitchFamily="34" charset="0"/>
                <a:cs typeface="Calibri" panose="020F0502020204030204" pitchFamily="34" charset="0"/>
              </a:rPr>
              <a:t> were written.</a:t>
            </a:r>
            <a:endParaRPr lang="en-US" dirty="0"/>
          </a:p>
        </p:txBody>
      </p:sp>
      <p:sp>
        <p:nvSpPr>
          <p:cNvPr id="29" name="Rectangle 28" descr="purple rectangle around effect choices">
            <a:extLst>
              <a:ext uri="{FF2B5EF4-FFF2-40B4-BE49-F238E27FC236}">
                <a16:creationId xmlns:a16="http://schemas.microsoft.com/office/drawing/2014/main" id="{B9CAA2F3-84D6-47B8-959E-52091AFB92CF}"/>
              </a:ext>
            </a:extLst>
          </p:cNvPr>
          <p:cNvSpPr/>
          <p:nvPr/>
        </p:nvSpPr>
        <p:spPr>
          <a:xfrm>
            <a:off x="140040" y="5226687"/>
            <a:ext cx="8789776" cy="1420426"/>
          </a:xfrm>
          <a:prstGeom prst="rect">
            <a:avLst/>
          </a:prstGeom>
          <a:noFill/>
          <a:ln w="3810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AD52F469-507D-43BD-9902-D27B905C97B2}"/>
              </a:ext>
            </a:extLst>
          </p:cNvPr>
          <p:cNvSpPr txBox="1"/>
          <p:nvPr/>
        </p:nvSpPr>
        <p:spPr>
          <a:xfrm>
            <a:off x="188439" y="3292490"/>
            <a:ext cx="4065374" cy="646330"/>
          </a:xfrm>
          <a:prstGeom prst="rect">
            <a:avLst/>
          </a:prstGeom>
          <a:noFill/>
          <a:ln>
            <a:solidFill>
              <a:schemeClr val="tx1"/>
            </a:solidFill>
          </a:ln>
        </p:spPr>
        <p:txBody>
          <a:bodyPr wrap="square">
            <a:spAutoFit/>
          </a:bodyPr>
          <a:lstStyle/>
          <a:p>
            <a:r>
              <a:rPr lang="en-US" dirty="0">
                <a:latin typeface="Comic Sans MS" panose="030F0702030302020204" pitchFamily="66" charset="0"/>
                <a:ea typeface="Calibri" panose="020F0502020204030204" pitchFamily="34" charset="0"/>
                <a:cs typeface="Calibri" panose="020F0502020204030204" pitchFamily="34" charset="0"/>
              </a:rPr>
              <a:t>P</a:t>
            </a:r>
            <a:r>
              <a:rPr lang="en-US" sz="1800" dirty="0">
                <a:effectLst/>
                <a:latin typeface="Comic Sans MS" panose="030F0702030302020204" pitchFamily="66" charset="0"/>
                <a:ea typeface="Calibri" panose="020F0502020204030204" pitchFamily="34" charset="0"/>
                <a:cs typeface="Calibri" panose="020F0502020204030204" pitchFamily="34" charset="0"/>
              </a:rPr>
              <a:t>eople came from all over the world to America</a:t>
            </a:r>
            <a:endParaRPr lang="en-US" dirty="0"/>
          </a:p>
        </p:txBody>
      </p:sp>
      <p:sp>
        <p:nvSpPr>
          <p:cNvPr id="33" name="TextBox 32">
            <a:extLst>
              <a:ext uri="{FF2B5EF4-FFF2-40B4-BE49-F238E27FC236}">
                <a16:creationId xmlns:a16="http://schemas.microsoft.com/office/drawing/2014/main" id="{AA960A0D-8BA6-416D-BA9D-A6BD1008DDF1}"/>
              </a:ext>
            </a:extLst>
          </p:cNvPr>
          <p:cNvSpPr txBox="1"/>
          <p:nvPr/>
        </p:nvSpPr>
        <p:spPr>
          <a:xfrm>
            <a:off x="4744993" y="3278901"/>
            <a:ext cx="3601995" cy="646313"/>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new music like polka, came to America</a:t>
            </a:r>
            <a:endParaRPr lang="en-US" dirty="0"/>
          </a:p>
        </p:txBody>
      </p:sp>
      <p:sp>
        <p:nvSpPr>
          <p:cNvPr id="34" name="TextBox 33">
            <a:extLst>
              <a:ext uri="{FF2B5EF4-FFF2-40B4-BE49-F238E27FC236}">
                <a16:creationId xmlns:a16="http://schemas.microsoft.com/office/drawing/2014/main" id="{7FDE22FD-59E1-4130-A120-E30978B7190A}"/>
              </a:ext>
            </a:extLst>
          </p:cNvPr>
          <p:cNvSpPr txBox="1"/>
          <p:nvPr/>
        </p:nvSpPr>
        <p:spPr>
          <a:xfrm>
            <a:off x="4386646" y="5873634"/>
            <a:ext cx="3601995" cy="646313"/>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new music like polka, came to America</a:t>
            </a:r>
            <a:endParaRPr lang="en-US" dirty="0"/>
          </a:p>
        </p:txBody>
      </p:sp>
      <p:sp>
        <p:nvSpPr>
          <p:cNvPr id="36" name="TextBox 35">
            <a:extLst>
              <a:ext uri="{FF2B5EF4-FFF2-40B4-BE49-F238E27FC236}">
                <a16:creationId xmlns:a16="http://schemas.microsoft.com/office/drawing/2014/main" id="{63C7FAEE-D598-43BD-9741-DE61E2F08FBD}"/>
              </a:ext>
            </a:extLst>
          </p:cNvPr>
          <p:cNvSpPr txBox="1"/>
          <p:nvPr/>
        </p:nvSpPr>
        <p:spPr>
          <a:xfrm rot="10800000" flipV="1">
            <a:off x="235808" y="4145867"/>
            <a:ext cx="3927395" cy="923330"/>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African Americans gained their freedom but still worked long hard hours</a:t>
            </a:r>
            <a:endParaRPr lang="en-US" dirty="0"/>
          </a:p>
        </p:txBody>
      </p:sp>
      <p:sp>
        <p:nvSpPr>
          <p:cNvPr id="38" name="TextBox 37">
            <a:extLst>
              <a:ext uri="{FF2B5EF4-FFF2-40B4-BE49-F238E27FC236}">
                <a16:creationId xmlns:a16="http://schemas.microsoft.com/office/drawing/2014/main" id="{711E7184-EAD7-4988-A180-4835536E2E49}"/>
              </a:ext>
            </a:extLst>
          </p:cNvPr>
          <p:cNvSpPr txBox="1"/>
          <p:nvPr/>
        </p:nvSpPr>
        <p:spPr>
          <a:xfrm>
            <a:off x="4837666" y="4304137"/>
            <a:ext cx="2824554" cy="369332"/>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blues were born</a:t>
            </a:r>
            <a:endParaRPr lang="en-US" dirty="0"/>
          </a:p>
        </p:txBody>
      </p:sp>
      <p:sp>
        <p:nvSpPr>
          <p:cNvPr id="39" name="TextBox 38">
            <a:extLst>
              <a:ext uri="{FF2B5EF4-FFF2-40B4-BE49-F238E27FC236}">
                <a16:creationId xmlns:a16="http://schemas.microsoft.com/office/drawing/2014/main" id="{3B433A9B-067B-47C7-BA67-F454A2C245B7}"/>
              </a:ext>
            </a:extLst>
          </p:cNvPr>
          <p:cNvSpPr txBox="1"/>
          <p:nvPr/>
        </p:nvSpPr>
        <p:spPr>
          <a:xfrm>
            <a:off x="787227" y="6074668"/>
            <a:ext cx="2824554" cy="369332"/>
          </a:xfrm>
          <a:prstGeom prst="rect">
            <a:avLst/>
          </a:prstGeom>
          <a:noFill/>
          <a:ln>
            <a:solidFill>
              <a:schemeClr val="tx1"/>
            </a:solidFill>
          </a:ln>
        </p:spPr>
        <p:txBody>
          <a:bodyPr wrap="square">
            <a:spAutoFit/>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blues were born</a:t>
            </a:r>
            <a:endParaRPr lang="en-US" dirty="0"/>
          </a:p>
        </p:txBody>
      </p:sp>
    </p:spTree>
    <p:extLst>
      <p:ext uri="{BB962C8B-B14F-4D97-AF65-F5344CB8AC3E}">
        <p14:creationId xmlns:p14="http://schemas.microsoft.com/office/powerpoint/2010/main" val="2381644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3"/>
                                        </p:tgtEl>
                                        <p:attrNameLst>
                                          <p:attrName>ppt_x</p:attrName>
                                        </p:attrNameLst>
                                      </p:cBhvr>
                                      <p:tavLst>
                                        <p:tav tm="0">
                                          <p:val>
                                            <p:strVal val="ppt_x"/>
                                          </p:val>
                                        </p:tav>
                                        <p:tav tm="100000">
                                          <p:val>
                                            <p:strVal val="ppt_x"/>
                                          </p:val>
                                        </p:tav>
                                      </p:tavLst>
                                    </p:anim>
                                    <p:anim calcmode="lin" valueType="num">
                                      <p:cBhvr additive="base">
                                        <p:cTn id="19" dur="500"/>
                                        <p:tgtEl>
                                          <p:spTgt spid="3"/>
                                        </p:tgtEl>
                                        <p:attrNameLst>
                                          <p:attrName>ppt_y</p:attrName>
                                        </p:attrNameLst>
                                      </p:cBhvr>
                                      <p:tavLst>
                                        <p:tav tm="0">
                                          <p:val>
                                            <p:strVal val="ppt_y"/>
                                          </p:val>
                                        </p:tav>
                                        <p:tav tm="100000">
                                          <p:val>
                                            <p:strVal val="1+ppt_h/2"/>
                                          </p:val>
                                        </p:tav>
                                      </p:tavLst>
                                    </p:anim>
                                    <p:set>
                                      <p:cBhvr>
                                        <p:cTn id="20" dur="1" fill="hold">
                                          <p:stCondLst>
                                            <p:cond delay="499"/>
                                          </p:stCondLst>
                                        </p:cTn>
                                        <p:tgtEl>
                                          <p:spTgt spid="3"/>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4"/>
                                        </p:tgtEl>
                                        <p:attrNameLst>
                                          <p:attrName>ppt_x</p:attrName>
                                        </p:attrNameLst>
                                      </p:cBhvr>
                                      <p:tavLst>
                                        <p:tav tm="0">
                                          <p:val>
                                            <p:strVal val="ppt_x"/>
                                          </p:val>
                                        </p:tav>
                                        <p:tav tm="100000">
                                          <p:val>
                                            <p:strVal val="ppt_x"/>
                                          </p:val>
                                        </p:tav>
                                      </p:tavLst>
                                    </p:anim>
                                    <p:anim calcmode="lin" valueType="num">
                                      <p:cBhvr additive="base">
                                        <p:cTn id="23" dur="500"/>
                                        <p:tgtEl>
                                          <p:spTgt spid="4"/>
                                        </p:tgtEl>
                                        <p:attrNameLst>
                                          <p:attrName>ppt_y</p:attrName>
                                        </p:attrNameLst>
                                      </p:cBhvr>
                                      <p:tavLst>
                                        <p:tav tm="0">
                                          <p:val>
                                            <p:strVal val="ppt_y"/>
                                          </p:val>
                                        </p:tav>
                                        <p:tav tm="100000">
                                          <p:val>
                                            <p:strVal val="1+ppt_h/2"/>
                                          </p:val>
                                        </p:tav>
                                      </p:tavLst>
                                    </p:anim>
                                    <p:set>
                                      <p:cBhvr>
                                        <p:cTn id="24" dur="1" fill="hold">
                                          <p:stCondLst>
                                            <p:cond delay="499"/>
                                          </p:stCondLst>
                                        </p:cTn>
                                        <p:tgtEl>
                                          <p:spTgt spid="4"/>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additive="base">
                                        <p:cTn id="45" dur="500" fill="hold"/>
                                        <p:tgtEl>
                                          <p:spTgt spid="29"/>
                                        </p:tgtEl>
                                        <p:attrNameLst>
                                          <p:attrName>ppt_x</p:attrName>
                                        </p:attrNameLst>
                                      </p:cBhvr>
                                      <p:tavLst>
                                        <p:tav tm="0">
                                          <p:val>
                                            <p:strVal val="#ppt_x"/>
                                          </p:val>
                                        </p:tav>
                                        <p:tav tm="100000">
                                          <p:val>
                                            <p:strVal val="#ppt_x"/>
                                          </p:val>
                                        </p:tav>
                                      </p:tavLst>
                                    </p:anim>
                                    <p:anim calcmode="lin" valueType="num">
                                      <p:cBhvr additive="base">
                                        <p:cTn id="46" dur="500" fill="hold"/>
                                        <p:tgtEl>
                                          <p:spTgt spid="2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 calcmode="lin" valueType="num">
                                      <p:cBhvr additive="base">
                                        <p:cTn id="49" dur="500" fill="hold"/>
                                        <p:tgtEl>
                                          <p:spTgt spid="28"/>
                                        </p:tgtEl>
                                        <p:attrNameLst>
                                          <p:attrName>ppt_x</p:attrName>
                                        </p:attrNameLst>
                                      </p:cBhvr>
                                      <p:tavLst>
                                        <p:tav tm="0">
                                          <p:val>
                                            <p:strVal val="#ppt_x"/>
                                          </p:val>
                                        </p:tav>
                                        <p:tav tm="100000">
                                          <p:val>
                                            <p:strVal val="#ppt_x"/>
                                          </p:val>
                                        </p:tav>
                                      </p:tavLst>
                                    </p:anim>
                                    <p:anim calcmode="lin" valueType="num">
                                      <p:cBhvr additive="base">
                                        <p:cTn id="50" dur="500" fill="hold"/>
                                        <p:tgtEl>
                                          <p:spTgt spid="28"/>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anim calcmode="lin" valueType="num">
                                      <p:cBhvr additive="base">
                                        <p:cTn id="53" dur="500" fill="hold"/>
                                        <p:tgtEl>
                                          <p:spTgt spid="22"/>
                                        </p:tgtEl>
                                        <p:attrNameLst>
                                          <p:attrName>ppt_x</p:attrName>
                                        </p:attrNameLst>
                                      </p:cBhvr>
                                      <p:tavLst>
                                        <p:tav tm="0">
                                          <p:val>
                                            <p:strVal val="#ppt_x"/>
                                          </p:val>
                                        </p:tav>
                                        <p:tav tm="100000">
                                          <p:val>
                                            <p:strVal val="#ppt_x"/>
                                          </p:val>
                                        </p:tav>
                                      </p:tavLst>
                                    </p:anim>
                                    <p:anim calcmode="lin" valueType="num">
                                      <p:cBhvr additive="base">
                                        <p:cTn id="54" dur="500" fill="hold"/>
                                        <p:tgtEl>
                                          <p:spTgt spid="22"/>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anim calcmode="lin" valueType="num">
                                      <p:cBhvr additive="base">
                                        <p:cTn id="57" dur="500" fill="hold"/>
                                        <p:tgtEl>
                                          <p:spTgt spid="39"/>
                                        </p:tgtEl>
                                        <p:attrNameLst>
                                          <p:attrName>ppt_x</p:attrName>
                                        </p:attrNameLst>
                                      </p:cBhvr>
                                      <p:tavLst>
                                        <p:tav tm="0">
                                          <p:val>
                                            <p:strVal val="#ppt_x"/>
                                          </p:val>
                                        </p:tav>
                                        <p:tav tm="100000">
                                          <p:val>
                                            <p:strVal val="#ppt_x"/>
                                          </p:val>
                                        </p:tav>
                                      </p:tavLst>
                                    </p:anim>
                                    <p:anim calcmode="lin" valueType="num">
                                      <p:cBhvr additive="base">
                                        <p:cTn id="58" dur="500" fill="hold"/>
                                        <p:tgtEl>
                                          <p:spTgt spid="39"/>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par>
                                <p:cTn id="71" presetID="1" presetClass="exit" presetSubtype="0" fill="hold" grpId="1" nodeType="withEffect">
                                  <p:stCondLst>
                                    <p:cond delay="0"/>
                                  </p:stCondLst>
                                  <p:childTnLst>
                                    <p:set>
                                      <p:cBhvr>
                                        <p:cTn id="72" dur="1" fill="hold">
                                          <p:stCondLst>
                                            <p:cond delay="0"/>
                                          </p:stCondLst>
                                        </p:cTn>
                                        <p:tgtEl>
                                          <p:spTgt spid="22"/>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7"/>
                                        </p:tgtEl>
                                        <p:attrNameLst>
                                          <p:attrName>style.visibility</p:attrName>
                                        </p:attrNameLst>
                                      </p:cBhvr>
                                      <p:to>
                                        <p:strVal val="visible"/>
                                      </p:to>
                                    </p:set>
                                  </p:childTnLst>
                                </p:cTn>
                              </p:par>
                              <p:par>
                                <p:cTn id="81" presetID="1" presetClass="exit" presetSubtype="0" fill="hold" grpId="1" nodeType="withEffect">
                                  <p:stCondLst>
                                    <p:cond delay="0"/>
                                  </p:stCondLst>
                                  <p:childTnLst>
                                    <p:set>
                                      <p:cBhvr>
                                        <p:cTn id="82" dur="1" fill="hold">
                                          <p:stCondLst>
                                            <p:cond delay="0"/>
                                          </p:stCondLst>
                                        </p:cTn>
                                        <p:tgtEl>
                                          <p:spTgt spid="28"/>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3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3"/>
                                        </p:tgtEl>
                                        <p:attrNameLst>
                                          <p:attrName>style.visibility</p:attrName>
                                        </p:attrNameLst>
                                      </p:cBhvr>
                                      <p:to>
                                        <p:strVal val="visible"/>
                                      </p:to>
                                    </p:set>
                                  </p:childTnLst>
                                </p:cTn>
                              </p:par>
                              <p:par>
                                <p:cTn id="91" presetID="1" presetClass="exit" presetSubtype="0" fill="hold" grpId="1" nodeType="withEffect">
                                  <p:stCondLst>
                                    <p:cond delay="0"/>
                                  </p:stCondLst>
                                  <p:childTnLst>
                                    <p:set>
                                      <p:cBhvr>
                                        <p:cTn id="92" dur="1" fill="hold">
                                          <p:stCondLst>
                                            <p:cond delay="0"/>
                                          </p:stCondLst>
                                        </p:cTn>
                                        <p:tgtEl>
                                          <p:spTgt spid="34"/>
                                        </p:tgtEl>
                                        <p:attrNameLst>
                                          <p:attrName>style.visibility</p:attrName>
                                        </p:attrNameLst>
                                      </p:cBhvr>
                                      <p:to>
                                        <p:strVal val="hidden"/>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6"/>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38"/>
                                        </p:tgtEl>
                                        <p:attrNameLst>
                                          <p:attrName>style.visibility</p:attrName>
                                        </p:attrNameLst>
                                      </p:cBhvr>
                                      <p:to>
                                        <p:strVal val="visible"/>
                                      </p:to>
                                    </p:set>
                                  </p:childTnLst>
                                </p:cTn>
                              </p:par>
                              <p:par>
                                <p:cTn id="101" presetID="1" presetClass="exit" presetSubtype="0" fill="hold" grpId="1" nodeType="withEffect">
                                  <p:stCondLst>
                                    <p:cond delay="0"/>
                                  </p:stCondLst>
                                  <p:childTnLst>
                                    <p:set>
                                      <p:cBhvr>
                                        <p:cTn id="102" dur="1" fill="hold">
                                          <p:stCondLst>
                                            <p:cond delay="0"/>
                                          </p:stCondLst>
                                        </p:cTn>
                                        <p:tgtEl>
                                          <p:spTgt spid="3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4" grpId="1"/>
      <p:bldP spid="17" grpId="0"/>
      <p:bldP spid="18" grpId="0"/>
      <p:bldP spid="20" grpId="0" animBg="1"/>
      <p:bldP spid="22" grpId="0" animBg="1"/>
      <p:bldP spid="22" grpId="1" animBg="1"/>
      <p:bldP spid="23" grpId="0" animBg="1"/>
      <p:bldP spid="25" grpId="0" animBg="1"/>
      <p:bldP spid="27" grpId="0" animBg="1"/>
      <p:bldP spid="28" grpId="0" animBg="1"/>
      <p:bldP spid="28" grpId="1" animBg="1"/>
      <p:bldP spid="29" grpId="0" animBg="1"/>
      <p:bldP spid="31" grpId="0" animBg="1"/>
      <p:bldP spid="33" grpId="0" animBg="1"/>
      <p:bldP spid="34" grpId="0" animBg="1"/>
      <p:bldP spid="34" grpId="1" animBg="1"/>
      <p:bldP spid="36" grpId="0" animBg="1"/>
      <p:bldP spid="38" grpId="0" animBg="1"/>
      <p:bldP spid="39" grpId="0" animBg="1"/>
      <p:bldP spid="39"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ooden rolling pin, roller and flattened dough, sketch style vector illustration isolated on white background. Hand drawn wooden rolling pin, roller used to flatten dough, cooking process">
            <a:extLst>
              <a:ext uri="{FF2B5EF4-FFF2-40B4-BE49-F238E27FC236}">
                <a16:creationId xmlns:a16="http://schemas.microsoft.com/office/drawing/2014/main" id="{CB051F01-231C-4A86-9776-E1D5456335E2}"/>
              </a:ext>
            </a:extLst>
          </p:cNvPr>
          <p:cNvPicPr>
            <a:picLocks noChangeAspect="1" noChangeArrowheads="1"/>
          </p:cNvPicPr>
          <p:nvPr/>
        </p:nvPicPr>
        <p:blipFill>
          <a:blip r:embed="rId3"/>
          <a:srcRect/>
          <a:stretch/>
        </p:blipFill>
        <p:spPr bwMode="auto">
          <a:xfrm>
            <a:off x="2869084" y="1157286"/>
            <a:ext cx="3405831" cy="3405831"/>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Presenting augh and ough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2" name="TextBox 1">
            <a:extLst>
              <a:ext uri="{FF2B5EF4-FFF2-40B4-BE49-F238E27FC236}">
                <a16:creationId xmlns:a16="http://schemas.microsoft.com/office/drawing/2014/main" id="{1C7BF847-2827-4797-B94E-A1D31B4F65F3}"/>
              </a:ext>
            </a:extLst>
          </p:cNvPr>
          <p:cNvSpPr txBox="1"/>
          <p:nvPr/>
        </p:nvSpPr>
        <p:spPr>
          <a:xfrm>
            <a:off x="1136821" y="4371326"/>
            <a:ext cx="6870357" cy="1569660"/>
          </a:xfrm>
          <a:prstGeom prst="rect">
            <a:avLst/>
          </a:prstGeom>
          <a:noFill/>
        </p:spPr>
        <p:txBody>
          <a:bodyPr wrap="square" rtlCol="0">
            <a:spAutoFit/>
          </a:bodyPr>
          <a:lstStyle/>
          <a:p>
            <a:pPr algn="ctr"/>
            <a:r>
              <a:rPr lang="en-US" sz="9600" dirty="0">
                <a:latin typeface="Comic Sans MS" panose="030F0702030302020204" pitchFamily="66" charset="0"/>
              </a:rPr>
              <a:t>d_ _ _ _</a:t>
            </a:r>
          </a:p>
        </p:txBody>
      </p:sp>
      <p:sp>
        <p:nvSpPr>
          <p:cNvPr id="4" name="TextBox 3">
            <a:extLst>
              <a:ext uri="{FF2B5EF4-FFF2-40B4-BE49-F238E27FC236}">
                <a16:creationId xmlns:a16="http://schemas.microsoft.com/office/drawing/2014/main" id="{C26C9D02-4F6C-46B3-B7B6-E69D23B1B9BE}"/>
              </a:ext>
            </a:extLst>
          </p:cNvPr>
          <p:cNvSpPr txBox="1"/>
          <p:nvPr/>
        </p:nvSpPr>
        <p:spPr>
          <a:xfrm>
            <a:off x="2869084" y="4332584"/>
            <a:ext cx="714375" cy="1569660"/>
          </a:xfrm>
          <a:prstGeom prst="rect">
            <a:avLst/>
          </a:prstGeom>
          <a:noFill/>
        </p:spPr>
        <p:txBody>
          <a:bodyPr wrap="square" rtlCol="0">
            <a:spAutoFit/>
          </a:bodyPr>
          <a:lstStyle/>
          <a:p>
            <a:r>
              <a:rPr lang="en-US" sz="9600" dirty="0">
                <a:latin typeface="Comic Sans MS" panose="030F0702030302020204" pitchFamily="66" charset="0"/>
              </a:rPr>
              <a:t>o</a:t>
            </a:r>
          </a:p>
        </p:txBody>
      </p:sp>
      <p:sp>
        <p:nvSpPr>
          <p:cNvPr id="6" name="TextBox 5">
            <a:extLst>
              <a:ext uri="{FF2B5EF4-FFF2-40B4-BE49-F238E27FC236}">
                <a16:creationId xmlns:a16="http://schemas.microsoft.com/office/drawing/2014/main" id="{6C9C557D-E28A-4C64-9701-6474FDAEB168}"/>
              </a:ext>
            </a:extLst>
          </p:cNvPr>
          <p:cNvSpPr txBox="1"/>
          <p:nvPr/>
        </p:nvSpPr>
        <p:spPr>
          <a:xfrm>
            <a:off x="3931508" y="4332584"/>
            <a:ext cx="714375" cy="1569660"/>
          </a:xfrm>
          <a:prstGeom prst="rect">
            <a:avLst/>
          </a:prstGeom>
          <a:noFill/>
        </p:spPr>
        <p:txBody>
          <a:bodyPr wrap="square" rtlCol="0">
            <a:spAutoFit/>
          </a:bodyPr>
          <a:lstStyle/>
          <a:p>
            <a:r>
              <a:rPr lang="en-US" sz="9600" dirty="0">
                <a:latin typeface="Comic Sans MS" panose="030F0702030302020204" pitchFamily="66" charset="0"/>
              </a:rPr>
              <a:t>u</a:t>
            </a:r>
          </a:p>
        </p:txBody>
      </p:sp>
      <p:sp>
        <p:nvSpPr>
          <p:cNvPr id="7" name="TextBox 6">
            <a:extLst>
              <a:ext uri="{FF2B5EF4-FFF2-40B4-BE49-F238E27FC236}">
                <a16:creationId xmlns:a16="http://schemas.microsoft.com/office/drawing/2014/main" id="{A33D1C53-295A-47FE-BB0C-23DC367ED2FD}"/>
              </a:ext>
            </a:extLst>
          </p:cNvPr>
          <p:cNvSpPr txBox="1"/>
          <p:nvPr/>
        </p:nvSpPr>
        <p:spPr>
          <a:xfrm>
            <a:off x="5110934" y="4368340"/>
            <a:ext cx="714375" cy="1569660"/>
          </a:xfrm>
          <a:prstGeom prst="rect">
            <a:avLst/>
          </a:prstGeom>
          <a:noFill/>
        </p:spPr>
        <p:txBody>
          <a:bodyPr wrap="square" rtlCol="0">
            <a:spAutoFit/>
          </a:bodyPr>
          <a:lstStyle/>
          <a:p>
            <a:r>
              <a:rPr lang="en-US" sz="9600" dirty="0">
                <a:latin typeface="Comic Sans MS" panose="030F0702030302020204" pitchFamily="66" charset="0"/>
              </a:rPr>
              <a:t>g</a:t>
            </a:r>
          </a:p>
        </p:txBody>
      </p:sp>
      <p:sp>
        <p:nvSpPr>
          <p:cNvPr id="8" name="TextBox 7">
            <a:extLst>
              <a:ext uri="{FF2B5EF4-FFF2-40B4-BE49-F238E27FC236}">
                <a16:creationId xmlns:a16="http://schemas.microsoft.com/office/drawing/2014/main" id="{CAF91F06-762C-475C-9103-52FD78AD3537}"/>
              </a:ext>
            </a:extLst>
          </p:cNvPr>
          <p:cNvSpPr txBox="1"/>
          <p:nvPr/>
        </p:nvSpPr>
        <p:spPr>
          <a:xfrm>
            <a:off x="6209012" y="4332584"/>
            <a:ext cx="714375" cy="1569660"/>
          </a:xfrm>
          <a:prstGeom prst="rect">
            <a:avLst/>
          </a:prstGeom>
          <a:noFill/>
        </p:spPr>
        <p:txBody>
          <a:bodyPr wrap="square" rtlCol="0">
            <a:spAutoFit/>
          </a:bodyPr>
          <a:lstStyle/>
          <a:p>
            <a:r>
              <a:rPr lang="en-US" sz="9600" dirty="0">
                <a:latin typeface="Comic Sans MS" panose="030F0702030302020204" pitchFamily="66" charset="0"/>
              </a:rPr>
              <a:t>h</a:t>
            </a:r>
          </a:p>
        </p:txBody>
      </p:sp>
    </p:spTree>
    <p:extLst>
      <p:ext uri="{BB962C8B-B14F-4D97-AF65-F5344CB8AC3E}">
        <p14:creationId xmlns:p14="http://schemas.microsoft.com/office/powerpoint/2010/main" val="270851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animEffect transition="in" filter="fade">
                                      <p:cBhvr>
                                        <p:cTn id="22" dur="500"/>
                                        <p:tgtEl>
                                          <p:spTgt spid="6"/>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animEffect transition="in" filter="fade">
                                      <p:cBhvr>
                                        <p:cTn id="27" dur="500"/>
                                        <p:tgtEl>
                                          <p:spTgt spid="7"/>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aughter with dad">
            <a:extLst>
              <a:ext uri="{FF2B5EF4-FFF2-40B4-BE49-F238E27FC236}">
                <a16:creationId xmlns:a16="http://schemas.microsoft.com/office/drawing/2014/main" id="{CB051F01-231C-4A86-9776-E1D5456335E2}"/>
              </a:ext>
            </a:extLst>
          </p:cNvPr>
          <p:cNvPicPr>
            <a:picLocks noChangeAspect="1" noChangeArrowheads="1"/>
          </p:cNvPicPr>
          <p:nvPr/>
        </p:nvPicPr>
        <p:blipFill>
          <a:blip r:embed="rId3"/>
          <a:srcRect/>
          <a:stretch/>
        </p:blipFill>
        <p:spPr bwMode="auto">
          <a:xfrm>
            <a:off x="3105859" y="1634556"/>
            <a:ext cx="3161013" cy="3161013"/>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b="1" dirty="0">
                <a:latin typeface="Comic Sans MS" panose="030F0702030302020204" pitchFamily="66" charset="0"/>
                <a:ea typeface="Calibri" panose="020F0502020204030204" pitchFamily="34" charset="0"/>
                <a:cs typeface="Calibri" panose="020F0502020204030204" pitchFamily="34" charset="0"/>
              </a:rPr>
              <a:t>Symphony of augh and ough Practice</a:t>
            </a:r>
            <a:br>
              <a:rPr lang="en-US" dirty="0">
                <a:latin typeface="Calibri" panose="020F0502020204030204" pitchFamily="34" charset="0"/>
                <a:ea typeface="Calibri" panose="020F0502020204030204" pitchFamily="34" charset="0"/>
                <a:cs typeface="Times New Roman" panose="02020603050405020304" pitchFamily="18" charset="0"/>
              </a:rPr>
            </a:b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2" name="TextBox 1">
            <a:extLst>
              <a:ext uri="{FF2B5EF4-FFF2-40B4-BE49-F238E27FC236}">
                <a16:creationId xmlns:a16="http://schemas.microsoft.com/office/drawing/2014/main" id="{1C7BF847-2827-4797-B94E-A1D31B4F65F3}"/>
              </a:ext>
            </a:extLst>
          </p:cNvPr>
          <p:cNvSpPr txBox="1"/>
          <p:nvPr/>
        </p:nvSpPr>
        <p:spPr>
          <a:xfrm>
            <a:off x="1305955" y="4666194"/>
            <a:ext cx="7324211" cy="1569660"/>
          </a:xfrm>
          <a:prstGeom prst="rect">
            <a:avLst/>
          </a:prstGeom>
          <a:noFill/>
        </p:spPr>
        <p:txBody>
          <a:bodyPr wrap="square" rtlCol="0">
            <a:spAutoFit/>
          </a:bodyPr>
          <a:lstStyle/>
          <a:p>
            <a:pPr algn="ctr"/>
            <a:r>
              <a:rPr lang="en-US" sz="9600" dirty="0">
                <a:latin typeface="Comic Sans MS" panose="030F0702030302020204" pitchFamily="66" charset="0"/>
              </a:rPr>
              <a:t>d_ _ _ _ter</a:t>
            </a:r>
          </a:p>
        </p:txBody>
      </p:sp>
      <p:sp>
        <p:nvSpPr>
          <p:cNvPr id="4" name="TextBox 3">
            <a:extLst>
              <a:ext uri="{FF2B5EF4-FFF2-40B4-BE49-F238E27FC236}">
                <a16:creationId xmlns:a16="http://schemas.microsoft.com/office/drawing/2014/main" id="{C26C9D02-4F6C-46B3-B7B6-E69D23B1B9BE}"/>
              </a:ext>
            </a:extLst>
          </p:cNvPr>
          <p:cNvSpPr txBox="1"/>
          <p:nvPr/>
        </p:nvSpPr>
        <p:spPr>
          <a:xfrm>
            <a:off x="2338106" y="4620487"/>
            <a:ext cx="714375" cy="1569660"/>
          </a:xfrm>
          <a:prstGeom prst="rect">
            <a:avLst/>
          </a:prstGeom>
          <a:noFill/>
        </p:spPr>
        <p:txBody>
          <a:bodyPr wrap="square" rtlCol="0">
            <a:spAutoFit/>
          </a:bodyPr>
          <a:lstStyle/>
          <a:p>
            <a:r>
              <a:rPr lang="en-US" sz="9600" dirty="0">
                <a:latin typeface="Comic Sans MS" panose="030F0702030302020204" pitchFamily="66" charset="0"/>
              </a:rPr>
              <a:t>a</a:t>
            </a:r>
          </a:p>
        </p:txBody>
      </p:sp>
      <p:sp>
        <p:nvSpPr>
          <p:cNvPr id="6" name="TextBox 5">
            <a:extLst>
              <a:ext uri="{FF2B5EF4-FFF2-40B4-BE49-F238E27FC236}">
                <a16:creationId xmlns:a16="http://schemas.microsoft.com/office/drawing/2014/main" id="{6C9C557D-E28A-4C64-9701-6474FDAEB168}"/>
              </a:ext>
            </a:extLst>
          </p:cNvPr>
          <p:cNvSpPr txBox="1"/>
          <p:nvPr/>
        </p:nvSpPr>
        <p:spPr>
          <a:xfrm>
            <a:off x="3422493" y="4666194"/>
            <a:ext cx="714375" cy="1569660"/>
          </a:xfrm>
          <a:prstGeom prst="rect">
            <a:avLst/>
          </a:prstGeom>
          <a:noFill/>
        </p:spPr>
        <p:txBody>
          <a:bodyPr wrap="square" rtlCol="0">
            <a:spAutoFit/>
          </a:bodyPr>
          <a:lstStyle/>
          <a:p>
            <a:r>
              <a:rPr lang="en-US" sz="9600" dirty="0">
                <a:latin typeface="Comic Sans MS" panose="030F0702030302020204" pitchFamily="66" charset="0"/>
              </a:rPr>
              <a:t>u</a:t>
            </a:r>
          </a:p>
        </p:txBody>
      </p:sp>
      <p:sp>
        <p:nvSpPr>
          <p:cNvPr id="7" name="TextBox 6">
            <a:extLst>
              <a:ext uri="{FF2B5EF4-FFF2-40B4-BE49-F238E27FC236}">
                <a16:creationId xmlns:a16="http://schemas.microsoft.com/office/drawing/2014/main" id="{A33D1C53-295A-47FE-BB0C-23DC367ED2FD}"/>
              </a:ext>
            </a:extLst>
          </p:cNvPr>
          <p:cNvSpPr txBox="1"/>
          <p:nvPr/>
        </p:nvSpPr>
        <p:spPr>
          <a:xfrm>
            <a:off x="4604139" y="4552957"/>
            <a:ext cx="714375" cy="1569660"/>
          </a:xfrm>
          <a:prstGeom prst="rect">
            <a:avLst/>
          </a:prstGeom>
          <a:noFill/>
        </p:spPr>
        <p:txBody>
          <a:bodyPr wrap="square" rtlCol="0">
            <a:spAutoFit/>
          </a:bodyPr>
          <a:lstStyle/>
          <a:p>
            <a:r>
              <a:rPr lang="en-US" sz="9600" dirty="0">
                <a:latin typeface="Comic Sans MS" panose="030F0702030302020204" pitchFamily="66" charset="0"/>
              </a:rPr>
              <a:t>g</a:t>
            </a:r>
          </a:p>
        </p:txBody>
      </p:sp>
      <p:sp>
        <p:nvSpPr>
          <p:cNvPr id="8" name="TextBox 7">
            <a:extLst>
              <a:ext uri="{FF2B5EF4-FFF2-40B4-BE49-F238E27FC236}">
                <a16:creationId xmlns:a16="http://schemas.microsoft.com/office/drawing/2014/main" id="{CAF91F06-762C-475C-9103-52FD78AD3537}"/>
              </a:ext>
            </a:extLst>
          </p:cNvPr>
          <p:cNvSpPr txBox="1"/>
          <p:nvPr/>
        </p:nvSpPr>
        <p:spPr>
          <a:xfrm>
            <a:off x="5567012" y="4666194"/>
            <a:ext cx="714375" cy="1569660"/>
          </a:xfrm>
          <a:prstGeom prst="rect">
            <a:avLst/>
          </a:prstGeom>
          <a:noFill/>
        </p:spPr>
        <p:txBody>
          <a:bodyPr wrap="square" rtlCol="0">
            <a:spAutoFit/>
          </a:bodyPr>
          <a:lstStyle/>
          <a:p>
            <a:r>
              <a:rPr lang="en-US" sz="9600" dirty="0">
                <a:latin typeface="Comic Sans MS" panose="030F0702030302020204" pitchFamily="66" charset="0"/>
              </a:rPr>
              <a:t>h</a:t>
            </a:r>
          </a:p>
        </p:txBody>
      </p:sp>
      <p:sp>
        <p:nvSpPr>
          <p:cNvPr id="5" name="Arrow: Right 4" descr="arrow pointing to the daughter">
            <a:extLst>
              <a:ext uri="{FF2B5EF4-FFF2-40B4-BE49-F238E27FC236}">
                <a16:creationId xmlns:a16="http://schemas.microsoft.com/office/drawing/2014/main" id="{A4BC60A7-0882-492C-8D13-0AB20ED5EE14}"/>
              </a:ext>
            </a:extLst>
          </p:cNvPr>
          <p:cNvSpPr/>
          <p:nvPr/>
        </p:nvSpPr>
        <p:spPr>
          <a:xfrm rot="988773">
            <a:off x="1074556" y="1646898"/>
            <a:ext cx="2202141" cy="551394"/>
          </a:xfrm>
          <a:prstGeom prst="rightArrow">
            <a:avLst/>
          </a:prstGeom>
          <a:solidFill>
            <a:schemeClr val="accent1">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0183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Effect transition="in" filter="fade">
                                      <p:cBhvr>
                                        <p:cTn id="20" dur="500"/>
                                        <p:tgtEl>
                                          <p:spTgt spid="4"/>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500" fill="hold"/>
                                        <p:tgtEl>
                                          <p:spTgt spid="8"/>
                                        </p:tgtEl>
                                        <p:attrNameLst>
                                          <p:attrName>ppt_w</p:attrName>
                                        </p:attrNameLst>
                                      </p:cBhvr>
                                      <p:tavLst>
                                        <p:tav tm="0">
                                          <p:val>
                                            <p:fltVal val="0"/>
                                          </p:val>
                                        </p:tav>
                                        <p:tav tm="100000">
                                          <p:val>
                                            <p:strVal val="#ppt_w"/>
                                          </p:val>
                                        </p:tav>
                                      </p:tavLst>
                                    </p:anim>
                                    <p:anim calcmode="lin" valueType="num">
                                      <p:cBhvr>
                                        <p:cTn id="34" dur="500" fill="hold"/>
                                        <p:tgtEl>
                                          <p:spTgt spid="8"/>
                                        </p:tgtEl>
                                        <p:attrNameLst>
                                          <p:attrName>ppt_h</p:attrName>
                                        </p:attrNameLst>
                                      </p:cBhvr>
                                      <p:tavLst>
                                        <p:tav tm="0">
                                          <p:val>
                                            <p:fltVal val="0"/>
                                          </p:val>
                                        </p:tav>
                                        <p:tav tm="100000">
                                          <p:val>
                                            <p:strVal val="#ppt_h"/>
                                          </p:val>
                                        </p:tav>
                                      </p:tavLst>
                                    </p:anim>
                                    <p:animEffect transition="in" filter="fade">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oy catching a ball">
            <a:extLst>
              <a:ext uri="{FF2B5EF4-FFF2-40B4-BE49-F238E27FC236}">
                <a16:creationId xmlns:a16="http://schemas.microsoft.com/office/drawing/2014/main" id="{CB051F01-231C-4A86-9776-E1D5456335E2}"/>
              </a:ext>
            </a:extLst>
          </p:cNvPr>
          <p:cNvPicPr>
            <a:picLocks noChangeAspect="1" noChangeArrowheads="1"/>
          </p:cNvPicPr>
          <p:nvPr/>
        </p:nvPicPr>
        <p:blipFill>
          <a:blip r:embed="rId3"/>
          <a:srcRect/>
          <a:stretch/>
        </p:blipFill>
        <p:spPr bwMode="auto">
          <a:xfrm>
            <a:off x="3638113" y="1581873"/>
            <a:ext cx="2096505" cy="3266379"/>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b="1" dirty="0">
                <a:latin typeface="Comic Sans MS" panose="030F0702030302020204" pitchFamily="66" charset="0"/>
                <a:ea typeface="Calibri" panose="020F0502020204030204" pitchFamily="34" charset="0"/>
                <a:cs typeface="Calibri" panose="020F0502020204030204" pitchFamily="34" charset="0"/>
              </a:rPr>
              <a:t>Opera of augh and ough Practice</a:t>
            </a:r>
            <a:br>
              <a:rPr lang="en-US" dirty="0">
                <a:latin typeface="Calibri" panose="020F0502020204030204" pitchFamily="34" charset="0"/>
                <a:ea typeface="Calibri" panose="020F0502020204030204" pitchFamily="34" charset="0"/>
                <a:cs typeface="Times New Roman" panose="02020603050405020304" pitchFamily="18" charset="0"/>
              </a:rPr>
            </a:b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2" name="TextBox 1">
            <a:extLst>
              <a:ext uri="{FF2B5EF4-FFF2-40B4-BE49-F238E27FC236}">
                <a16:creationId xmlns:a16="http://schemas.microsoft.com/office/drawing/2014/main" id="{1C7BF847-2827-4797-B94E-A1D31B4F65F3}"/>
              </a:ext>
            </a:extLst>
          </p:cNvPr>
          <p:cNvSpPr txBox="1"/>
          <p:nvPr/>
        </p:nvSpPr>
        <p:spPr>
          <a:xfrm>
            <a:off x="1041579" y="4848252"/>
            <a:ext cx="7324211" cy="1569660"/>
          </a:xfrm>
          <a:prstGeom prst="rect">
            <a:avLst/>
          </a:prstGeom>
          <a:noFill/>
        </p:spPr>
        <p:txBody>
          <a:bodyPr wrap="square" rtlCol="0">
            <a:spAutoFit/>
          </a:bodyPr>
          <a:lstStyle/>
          <a:p>
            <a:pPr algn="ctr"/>
            <a:r>
              <a:rPr lang="en-US" sz="9600" dirty="0">
                <a:latin typeface="Comic Sans MS" panose="030F0702030302020204" pitchFamily="66" charset="0"/>
              </a:rPr>
              <a:t>c_ _ _ _t</a:t>
            </a:r>
          </a:p>
        </p:txBody>
      </p:sp>
      <p:sp>
        <p:nvSpPr>
          <p:cNvPr id="4" name="TextBox 3">
            <a:extLst>
              <a:ext uri="{FF2B5EF4-FFF2-40B4-BE49-F238E27FC236}">
                <a16:creationId xmlns:a16="http://schemas.microsoft.com/office/drawing/2014/main" id="{C26C9D02-4F6C-46B3-B7B6-E69D23B1B9BE}"/>
              </a:ext>
            </a:extLst>
          </p:cNvPr>
          <p:cNvSpPr txBox="1"/>
          <p:nvPr/>
        </p:nvSpPr>
        <p:spPr>
          <a:xfrm>
            <a:off x="2656323" y="4845434"/>
            <a:ext cx="714375" cy="1569660"/>
          </a:xfrm>
          <a:prstGeom prst="rect">
            <a:avLst/>
          </a:prstGeom>
          <a:noFill/>
        </p:spPr>
        <p:txBody>
          <a:bodyPr wrap="square" rtlCol="0">
            <a:spAutoFit/>
          </a:bodyPr>
          <a:lstStyle/>
          <a:p>
            <a:r>
              <a:rPr lang="en-US" sz="9600" dirty="0">
                <a:latin typeface="Comic Sans MS" panose="030F0702030302020204" pitchFamily="66" charset="0"/>
              </a:rPr>
              <a:t>a</a:t>
            </a:r>
          </a:p>
        </p:txBody>
      </p:sp>
      <p:sp>
        <p:nvSpPr>
          <p:cNvPr id="6" name="TextBox 5">
            <a:extLst>
              <a:ext uri="{FF2B5EF4-FFF2-40B4-BE49-F238E27FC236}">
                <a16:creationId xmlns:a16="http://schemas.microsoft.com/office/drawing/2014/main" id="{6C9C557D-E28A-4C64-9701-6474FDAEB168}"/>
              </a:ext>
            </a:extLst>
          </p:cNvPr>
          <p:cNvSpPr txBox="1"/>
          <p:nvPr/>
        </p:nvSpPr>
        <p:spPr>
          <a:xfrm>
            <a:off x="3771003" y="4857999"/>
            <a:ext cx="714375" cy="1569660"/>
          </a:xfrm>
          <a:prstGeom prst="rect">
            <a:avLst/>
          </a:prstGeom>
          <a:noFill/>
        </p:spPr>
        <p:txBody>
          <a:bodyPr wrap="square" rtlCol="0">
            <a:spAutoFit/>
          </a:bodyPr>
          <a:lstStyle/>
          <a:p>
            <a:r>
              <a:rPr lang="en-US" sz="9600" dirty="0">
                <a:latin typeface="Comic Sans MS" panose="030F0702030302020204" pitchFamily="66" charset="0"/>
              </a:rPr>
              <a:t>u</a:t>
            </a:r>
          </a:p>
        </p:txBody>
      </p:sp>
      <p:sp>
        <p:nvSpPr>
          <p:cNvPr id="7" name="TextBox 6">
            <a:extLst>
              <a:ext uri="{FF2B5EF4-FFF2-40B4-BE49-F238E27FC236}">
                <a16:creationId xmlns:a16="http://schemas.microsoft.com/office/drawing/2014/main" id="{A33D1C53-295A-47FE-BB0C-23DC367ED2FD}"/>
              </a:ext>
            </a:extLst>
          </p:cNvPr>
          <p:cNvSpPr txBox="1"/>
          <p:nvPr/>
        </p:nvSpPr>
        <p:spPr>
          <a:xfrm>
            <a:off x="4923460" y="4720879"/>
            <a:ext cx="714375" cy="1569660"/>
          </a:xfrm>
          <a:prstGeom prst="rect">
            <a:avLst/>
          </a:prstGeom>
          <a:noFill/>
        </p:spPr>
        <p:txBody>
          <a:bodyPr wrap="square" rtlCol="0">
            <a:spAutoFit/>
          </a:bodyPr>
          <a:lstStyle/>
          <a:p>
            <a:r>
              <a:rPr lang="en-US" sz="9600" dirty="0">
                <a:latin typeface="Comic Sans MS" panose="030F0702030302020204" pitchFamily="66" charset="0"/>
              </a:rPr>
              <a:t>g</a:t>
            </a:r>
          </a:p>
        </p:txBody>
      </p:sp>
      <p:sp>
        <p:nvSpPr>
          <p:cNvPr id="8" name="TextBox 7">
            <a:extLst>
              <a:ext uri="{FF2B5EF4-FFF2-40B4-BE49-F238E27FC236}">
                <a16:creationId xmlns:a16="http://schemas.microsoft.com/office/drawing/2014/main" id="{CAF91F06-762C-475C-9103-52FD78AD3537}"/>
              </a:ext>
            </a:extLst>
          </p:cNvPr>
          <p:cNvSpPr txBox="1"/>
          <p:nvPr/>
        </p:nvSpPr>
        <p:spPr>
          <a:xfrm>
            <a:off x="5945791" y="4857999"/>
            <a:ext cx="714375" cy="1569660"/>
          </a:xfrm>
          <a:prstGeom prst="rect">
            <a:avLst/>
          </a:prstGeom>
          <a:noFill/>
        </p:spPr>
        <p:txBody>
          <a:bodyPr wrap="square" rtlCol="0">
            <a:spAutoFit/>
          </a:bodyPr>
          <a:lstStyle/>
          <a:p>
            <a:r>
              <a:rPr lang="en-US" sz="9600" dirty="0">
                <a:latin typeface="Comic Sans MS" panose="030F0702030302020204" pitchFamily="66" charset="0"/>
              </a:rPr>
              <a:t>h</a:t>
            </a:r>
          </a:p>
        </p:txBody>
      </p:sp>
      <p:sp>
        <p:nvSpPr>
          <p:cNvPr id="10" name="Arrow: Right 9" descr="arrow pointing to ball being caught">
            <a:extLst>
              <a:ext uri="{FF2B5EF4-FFF2-40B4-BE49-F238E27FC236}">
                <a16:creationId xmlns:a16="http://schemas.microsoft.com/office/drawing/2014/main" id="{BBCCA523-1267-4A09-85D0-E3B40D94C910}"/>
              </a:ext>
            </a:extLst>
          </p:cNvPr>
          <p:cNvSpPr/>
          <p:nvPr/>
        </p:nvSpPr>
        <p:spPr>
          <a:xfrm rot="9164877">
            <a:off x="5684763" y="1408070"/>
            <a:ext cx="971496" cy="407891"/>
          </a:xfrm>
          <a:prstGeom prst="rightArrow">
            <a:avLst/>
          </a:prstGeom>
          <a:solidFill>
            <a:schemeClr val="accent1">
              <a:lumMod val="60000"/>
              <a:lumOff val="4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6428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Effect transition="in" filter="fade">
                                      <p:cBhvr>
                                        <p:cTn id="20" dur="500"/>
                                        <p:tgtEl>
                                          <p:spTgt spid="4"/>
                                        </p:tgtEl>
                                      </p:cBhvr>
                                    </p:animEffect>
                                  </p:childTnLst>
                                </p:cTn>
                              </p:par>
                              <p:par>
                                <p:cTn id="21" presetID="53" presetClass="entr" presetSubtype="16"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par>
                                <p:cTn id="31" presetID="53" presetClass="entr" presetSubtype="16"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500" fill="hold"/>
                                        <p:tgtEl>
                                          <p:spTgt spid="8"/>
                                        </p:tgtEl>
                                        <p:attrNameLst>
                                          <p:attrName>ppt_w</p:attrName>
                                        </p:attrNameLst>
                                      </p:cBhvr>
                                      <p:tavLst>
                                        <p:tav tm="0">
                                          <p:val>
                                            <p:fltVal val="0"/>
                                          </p:val>
                                        </p:tav>
                                        <p:tav tm="100000">
                                          <p:val>
                                            <p:strVal val="#ppt_w"/>
                                          </p:val>
                                        </p:tav>
                                      </p:tavLst>
                                    </p:anim>
                                    <p:anim calcmode="lin" valueType="num">
                                      <p:cBhvr>
                                        <p:cTn id="34" dur="500" fill="hold"/>
                                        <p:tgtEl>
                                          <p:spTgt spid="8"/>
                                        </p:tgtEl>
                                        <p:attrNameLst>
                                          <p:attrName>ppt_h</p:attrName>
                                        </p:attrNameLst>
                                      </p:cBhvr>
                                      <p:tavLst>
                                        <p:tav tm="0">
                                          <p:val>
                                            <p:fltVal val="0"/>
                                          </p:val>
                                        </p:tav>
                                        <p:tav tm="100000">
                                          <p:val>
                                            <p:strVal val="#ppt_h"/>
                                          </p:val>
                                        </p:tav>
                                      </p:tavLst>
                                    </p:anim>
                                    <p:animEffect transition="in" filter="fade">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oman coughing.">
            <a:extLst>
              <a:ext uri="{FF2B5EF4-FFF2-40B4-BE49-F238E27FC236}">
                <a16:creationId xmlns:a16="http://schemas.microsoft.com/office/drawing/2014/main" id="{CB051F01-231C-4A86-9776-E1D5456335E2}"/>
              </a:ext>
            </a:extLst>
          </p:cNvPr>
          <p:cNvPicPr>
            <a:picLocks noChangeAspect="1" noChangeArrowheads="1"/>
          </p:cNvPicPr>
          <p:nvPr/>
        </p:nvPicPr>
        <p:blipFill>
          <a:blip r:embed="rId3"/>
          <a:srcRect/>
          <a:stretch/>
        </p:blipFill>
        <p:spPr bwMode="auto">
          <a:xfrm>
            <a:off x="2869084" y="1470906"/>
            <a:ext cx="3196107" cy="3196107"/>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Tempo of augh and ough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2" name="TextBox 1">
            <a:extLst>
              <a:ext uri="{FF2B5EF4-FFF2-40B4-BE49-F238E27FC236}">
                <a16:creationId xmlns:a16="http://schemas.microsoft.com/office/drawing/2014/main" id="{1C7BF847-2827-4797-B94E-A1D31B4F65F3}"/>
              </a:ext>
            </a:extLst>
          </p:cNvPr>
          <p:cNvSpPr txBox="1"/>
          <p:nvPr/>
        </p:nvSpPr>
        <p:spPr>
          <a:xfrm>
            <a:off x="1136821" y="4371326"/>
            <a:ext cx="6870357" cy="1569660"/>
          </a:xfrm>
          <a:prstGeom prst="rect">
            <a:avLst/>
          </a:prstGeom>
          <a:noFill/>
        </p:spPr>
        <p:txBody>
          <a:bodyPr wrap="square" rtlCol="0">
            <a:spAutoFit/>
          </a:bodyPr>
          <a:lstStyle/>
          <a:p>
            <a:pPr algn="ctr"/>
            <a:r>
              <a:rPr lang="en-US" sz="9600" dirty="0">
                <a:latin typeface="Comic Sans MS" panose="030F0702030302020204" pitchFamily="66" charset="0"/>
              </a:rPr>
              <a:t>c_ _ _ _</a:t>
            </a:r>
          </a:p>
        </p:txBody>
      </p:sp>
      <p:sp>
        <p:nvSpPr>
          <p:cNvPr id="4" name="TextBox 3">
            <a:extLst>
              <a:ext uri="{FF2B5EF4-FFF2-40B4-BE49-F238E27FC236}">
                <a16:creationId xmlns:a16="http://schemas.microsoft.com/office/drawing/2014/main" id="{C26C9D02-4F6C-46B3-B7B6-E69D23B1B9BE}"/>
              </a:ext>
            </a:extLst>
          </p:cNvPr>
          <p:cNvSpPr txBox="1"/>
          <p:nvPr/>
        </p:nvSpPr>
        <p:spPr>
          <a:xfrm>
            <a:off x="2869084" y="4332584"/>
            <a:ext cx="714375" cy="1569660"/>
          </a:xfrm>
          <a:prstGeom prst="rect">
            <a:avLst/>
          </a:prstGeom>
          <a:noFill/>
        </p:spPr>
        <p:txBody>
          <a:bodyPr wrap="square" rtlCol="0">
            <a:spAutoFit/>
          </a:bodyPr>
          <a:lstStyle/>
          <a:p>
            <a:r>
              <a:rPr lang="en-US" sz="9600" dirty="0">
                <a:latin typeface="Comic Sans MS" panose="030F0702030302020204" pitchFamily="66" charset="0"/>
              </a:rPr>
              <a:t>o</a:t>
            </a:r>
          </a:p>
        </p:txBody>
      </p:sp>
      <p:sp>
        <p:nvSpPr>
          <p:cNvPr id="6" name="TextBox 5">
            <a:extLst>
              <a:ext uri="{FF2B5EF4-FFF2-40B4-BE49-F238E27FC236}">
                <a16:creationId xmlns:a16="http://schemas.microsoft.com/office/drawing/2014/main" id="{6C9C557D-E28A-4C64-9701-6474FDAEB168}"/>
              </a:ext>
            </a:extLst>
          </p:cNvPr>
          <p:cNvSpPr txBox="1"/>
          <p:nvPr/>
        </p:nvSpPr>
        <p:spPr>
          <a:xfrm>
            <a:off x="3931508" y="4332584"/>
            <a:ext cx="714375" cy="1569660"/>
          </a:xfrm>
          <a:prstGeom prst="rect">
            <a:avLst/>
          </a:prstGeom>
          <a:noFill/>
        </p:spPr>
        <p:txBody>
          <a:bodyPr wrap="square" rtlCol="0">
            <a:spAutoFit/>
          </a:bodyPr>
          <a:lstStyle/>
          <a:p>
            <a:r>
              <a:rPr lang="en-US" sz="9600" dirty="0">
                <a:latin typeface="Comic Sans MS" panose="030F0702030302020204" pitchFamily="66" charset="0"/>
              </a:rPr>
              <a:t>u</a:t>
            </a:r>
          </a:p>
        </p:txBody>
      </p:sp>
      <p:sp>
        <p:nvSpPr>
          <p:cNvPr id="7" name="TextBox 6">
            <a:extLst>
              <a:ext uri="{FF2B5EF4-FFF2-40B4-BE49-F238E27FC236}">
                <a16:creationId xmlns:a16="http://schemas.microsoft.com/office/drawing/2014/main" id="{A33D1C53-295A-47FE-BB0C-23DC367ED2FD}"/>
              </a:ext>
            </a:extLst>
          </p:cNvPr>
          <p:cNvSpPr txBox="1"/>
          <p:nvPr/>
        </p:nvSpPr>
        <p:spPr>
          <a:xfrm>
            <a:off x="5110934" y="4368340"/>
            <a:ext cx="714375" cy="1569660"/>
          </a:xfrm>
          <a:prstGeom prst="rect">
            <a:avLst/>
          </a:prstGeom>
          <a:noFill/>
        </p:spPr>
        <p:txBody>
          <a:bodyPr wrap="square" rtlCol="0">
            <a:spAutoFit/>
          </a:bodyPr>
          <a:lstStyle/>
          <a:p>
            <a:r>
              <a:rPr lang="en-US" sz="9600" dirty="0">
                <a:latin typeface="Comic Sans MS" panose="030F0702030302020204" pitchFamily="66" charset="0"/>
              </a:rPr>
              <a:t>g</a:t>
            </a:r>
          </a:p>
        </p:txBody>
      </p:sp>
      <p:sp>
        <p:nvSpPr>
          <p:cNvPr id="8" name="TextBox 7">
            <a:extLst>
              <a:ext uri="{FF2B5EF4-FFF2-40B4-BE49-F238E27FC236}">
                <a16:creationId xmlns:a16="http://schemas.microsoft.com/office/drawing/2014/main" id="{CAF91F06-762C-475C-9103-52FD78AD3537}"/>
              </a:ext>
            </a:extLst>
          </p:cNvPr>
          <p:cNvSpPr txBox="1"/>
          <p:nvPr/>
        </p:nvSpPr>
        <p:spPr>
          <a:xfrm>
            <a:off x="6209012" y="4332584"/>
            <a:ext cx="714375" cy="1569660"/>
          </a:xfrm>
          <a:prstGeom prst="rect">
            <a:avLst/>
          </a:prstGeom>
          <a:noFill/>
        </p:spPr>
        <p:txBody>
          <a:bodyPr wrap="square" rtlCol="0">
            <a:spAutoFit/>
          </a:bodyPr>
          <a:lstStyle/>
          <a:p>
            <a:r>
              <a:rPr lang="en-US" sz="9600" dirty="0">
                <a:latin typeface="Comic Sans MS" panose="030F0702030302020204" pitchFamily="66" charset="0"/>
              </a:rPr>
              <a:t>h</a:t>
            </a:r>
          </a:p>
        </p:txBody>
      </p:sp>
    </p:spTree>
    <p:extLst>
      <p:ext uri="{BB962C8B-B14F-4D97-AF65-F5344CB8AC3E}">
        <p14:creationId xmlns:p14="http://schemas.microsoft.com/office/powerpoint/2010/main" val="72213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ppt_w</p:attrName>
                                        </p:attrNameLst>
                                      </p:cBhvr>
                                      <p:tavLst>
                                        <p:tav tm="0">
                                          <p:val>
                                            <p:fltVal val="0"/>
                                          </p:val>
                                        </p:tav>
                                        <p:tav tm="100000">
                                          <p:val>
                                            <p:strVal val="#ppt_w"/>
                                          </p:val>
                                        </p:tav>
                                      </p:tavLst>
                                    </p:anim>
                                    <p:anim calcmode="lin" valueType="num">
                                      <p:cBhvr>
                                        <p:cTn id="16" dur="500" fill="hold"/>
                                        <p:tgtEl>
                                          <p:spTgt spid="4"/>
                                        </p:tgtEl>
                                        <p:attrNameLst>
                                          <p:attrName>ppt_h</p:attrName>
                                        </p:attrNameLst>
                                      </p:cBhvr>
                                      <p:tavLst>
                                        <p:tav tm="0">
                                          <p:val>
                                            <p:fltVal val="0"/>
                                          </p:val>
                                        </p:tav>
                                        <p:tav tm="100000">
                                          <p:val>
                                            <p:strVal val="#ppt_h"/>
                                          </p:val>
                                        </p:tav>
                                      </p:tavLst>
                                    </p:anim>
                                    <p:animEffect transition="in" filter="fade">
                                      <p:cBhvr>
                                        <p:cTn id="17" dur="500"/>
                                        <p:tgtEl>
                                          <p:spTgt spid="4"/>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animEffect transition="in" filter="fade">
                                      <p:cBhvr>
                                        <p:cTn id="22" dur="500"/>
                                        <p:tgtEl>
                                          <p:spTgt spid="6"/>
                                        </p:tgtEl>
                                      </p:cBhvr>
                                    </p:animEffect>
                                  </p:childTnLst>
                                </p:cTn>
                              </p:par>
                              <p:par>
                                <p:cTn id="23" presetID="53" presetClass="entr" presetSubtype="16"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animEffect transition="in" filter="fade">
                                      <p:cBhvr>
                                        <p:cTn id="27" dur="500"/>
                                        <p:tgtEl>
                                          <p:spTgt spid="7"/>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C9426-BB76-40A6-98A5-EB397A58289F}"/>
              </a:ext>
            </a:extLst>
          </p:cNvPr>
          <p:cNvSpPr>
            <a:spLocks noGrp="1"/>
          </p:cNvSpPr>
          <p:nvPr>
            <p:ph type="title"/>
          </p:nvPr>
        </p:nvSpPr>
        <p:spPr>
          <a:xfrm>
            <a:off x="457200" y="274638"/>
            <a:ext cx="8456140" cy="1143000"/>
          </a:xfrm>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Performance of Possessive Pronoun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TextBox 2">
            <a:extLst>
              <a:ext uri="{FF2B5EF4-FFF2-40B4-BE49-F238E27FC236}">
                <a16:creationId xmlns:a16="http://schemas.microsoft.com/office/drawing/2014/main" id="{2DEFDB0F-FB62-481A-90C8-F0ADE58E3249}"/>
              </a:ext>
            </a:extLst>
          </p:cNvPr>
          <p:cNvSpPr txBox="1"/>
          <p:nvPr/>
        </p:nvSpPr>
        <p:spPr>
          <a:xfrm>
            <a:off x="766119" y="2241411"/>
            <a:ext cx="7611762" cy="3416320"/>
          </a:xfrm>
          <a:prstGeom prst="rect">
            <a:avLst/>
          </a:prstGeom>
          <a:noFill/>
        </p:spPr>
        <p:txBody>
          <a:bodyPr wrap="square" rtlCol="0">
            <a:spAutoFit/>
          </a:bodyPr>
          <a:lstStyle/>
          <a:p>
            <a:pPr algn="ctr"/>
            <a:r>
              <a:rPr lang="en-US" sz="5400" b="1" u="sng" dirty="0">
                <a:latin typeface="Comic Sans MS" panose="030F0702030302020204" pitchFamily="66" charset="0"/>
              </a:rPr>
              <a:t>Pronoun</a:t>
            </a:r>
            <a:r>
              <a:rPr lang="en-US" sz="5400" dirty="0">
                <a:latin typeface="Comic Sans MS" panose="030F0702030302020204" pitchFamily="66" charset="0"/>
              </a:rPr>
              <a:t> - </a:t>
            </a:r>
            <a:r>
              <a:rPr lang="en-US" sz="5400" dirty="0">
                <a:effectLst/>
                <a:latin typeface="Comic Sans MS" panose="030F0702030302020204" pitchFamily="66" charset="0"/>
                <a:ea typeface="Calibri" panose="020F0502020204030204" pitchFamily="34" charset="0"/>
                <a:cs typeface="Calibri" panose="020F0502020204030204" pitchFamily="34" charset="0"/>
              </a:rPr>
              <a:t>a pronoun is a word that takes the place of a common or proper noun</a:t>
            </a:r>
            <a:endParaRPr lang="en-US" sz="5400" dirty="0">
              <a:latin typeface="Comic Sans MS" panose="030F0702030302020204" pitchFamily="66" charset="0"/>
            </a:endParaRPr>
          </a:p>
        </p:txBody>
      </p:sp>
      <p:sp>
        <p:nvSpPr>
          <p:cNvPr id="4" name="TextBox 3">
            <a:extLst>
              <a:ext uri="{FF2B5EF4-FFF2-40B4-BE49-F238E27FC236}">
                <a16:creationId xmlns:a16="http://schemas.microsoft.com/office/drawing/2014/main" id="{0C36A959-BC7B-4603-BF6D-0C04ACF8668B}"/>
              </a:ext>
            </a:extLst>
          </p:cNvPr>
          <p:cNvSpPr txBox="1"/>
          <p:nvPr/>
        </p:nvSpPr>
        <p:spPr>
          <a:xfrm>
            <a:off x="1033849" y="1567299"/>
            <a:ext cx="7611762" cy="2123658"/>
          </a:xfrm>
          <a:prstGeom prst="rect">
            <a:avLst/>
          </a:prstGeom>
          <a:noFill/>
        </p:spPr>
        <p:txBody>
          <a:bodyPr wrap="square" rtlCol="0">
            <a:spAutoFit/>
          </a:bodyPr>
          <a:lstStyle/>
          <a:p>
            <a:pPr algn="ctr"/>
            <a:r>
              <a:rPr lang="en-US" sz="4400" b="1" u="sng" dirty="0">
                <a:latin typeface="Comic Sans MS" panose="030F0702030302020204" pitchFamily="66" charset="0"/>
              </a:rPr>
              <a:t>Possessive Pronoun</a:t>
            </a:r>
            <a:r>
              <a:rPr lang="en-US" sz="4400" dirty="0">
                <a:latin typeface="Comic Sans MS" panose="030F0702030302020204" pitchFamily="66" charset="0"/>
              </a:rPr>
              <a:t> - </a:t>
            </a:r>
            <a:r>
              <a:rPr lang="en-US" sz="4400" dirty="0">
                <a:latin typeface="Comic Sans MS" panose="030F0702030302020204" pitchFamily="66" charset="0"/>
                <a:ea typeface="Calibri" panose="020F0502020204030204" pitchFamily="34" charset="0"/>
                <a:cs typeface="Calibri" panose="020F0502020204030204" pitchFamily="34" charset="0"/>
              </a:rPr>
              <a:t>a possessive pronoun shows ownership</a:t>
            </a:r>
            <a:endParaRPr lang="en-US" sz="4400" dirty="0">
              <a:latin typeface="Comic Sans MS" panose="030F0702030302020204" pitchFamily="66" charset="0"/>
            </a:endParaRPr>
          </a:p>
        </p:txBody>
      </p:sp>
      <p:sp>
        <p:nvSpPr>
          <p:cNvPr id="5" name="TextBox 4">
            <a:extLst>
              <a:ext uri="{FF2B5EF4-FFF2-40B4-BE49-F238E27FC236}">
                <a16:creationId xmlns:a16="http://schemas.microsoft.com/office/drawing/2014/main" id="{0BCC8098-5762-4F34-AB83-0F73CE3A9C02}"/>
              </a:ext>
            </a:extLst>
          </p:cNvPr>
          <p:cNvSpPr txBox="1"/>
          <p:nvPr/>
        </p:nvSpPr>
        <p:spPr>
          <a:xfrm>
            <a:off x="457200" y="3514909"/>
            <a:ext cx="8456140" cy="1938992"/>
          </a:xfrm>
          <a:prstGeom prst="rect">
            <a:avLst/>
          </a:prstGeom>
          <a:noFill/>
        </p:spPr>
        <p:txBody>
          <a:bodyPr wrap="square" rtlCol="0">
            <a:spAutoFit/>
          </a:bodyPr>
          <a:lstStyle/>
          <a:p>
            <a:pPr algn="ctr"/>
            <a:r>
              <a:rPr lang="en-US" sz="4000" b="1" dirty="0">
                <a:solidFill>
                  <a:srgbClr val="7030A0"/>
                </a:solidFill>
                <a:latin typeface="Comic Sans MS" panose="030F0702030302020204" pitchFamily="66" charset="0"/>
              </a:rPr>
              <a:t>my mine our ours</a:t>
            </a:r>
          </a:p>
          <a:p>
            <a:pPr algn="ctr"/>
            <a:r>
              <a:rPr lang="en-US" sz="4000" b="1" dirty="0">
                <a:solidFill>
                  <a:srgbClr val="7030A0"/>
                </a:solidFill>
                <a:latin typeface="Comic Sans MS" panose="030F0702030302020204" pitchFamily="66" charset="0"/>
              </a:rPr>
              <a:t>its his her hers</a:t>
            </a:r>
          </a:p>
          <a:p>
            <a:pPr algn="ctr"/>
            <a:r>
              <a:rPr lang="en-US" sz="4000" b="1" dirty="0">
                <a:solidFill>
                  <a:srgbClr val="7030A0"/>
                </a:solidFill>
                <a:latin typeface="Comic Sans MS" panose="030F0702030302020204" pitchFamily="66" charset="0"/>
              </a:rPr>
              <a:t>their theirs your yours</a:t>
            </a:r>
          </a:p>
        </p:txBody>
      </p:sp>
      <p:sp>
        <p:nvSpPr>
          <p:cNvPr id="6" name="TextBox 5">
            <a:extLst>
              <a:ext uri="{FF2B5EF4-FFF2-40B4-BE49-F238E27FC236}">
                <a16:creationId xmlns:a16="http://schemas.microsoft.com/office/drawing/2014/main" id="{9EAC9264-3EC6-44D5-B968-7DDB2876D1EC}"/>
              </a:ext>
            </a:extLst>
          </p:cNvPr>
          <p:cNvSpPr txBox="1"/>
          <p:nvPr/>
        </p:nvSpPr>
        <p:spPr>
          <a:xfrm>
            <a:off x="189471" y="5453901"/>
            <a:ext cx="8456140" cy="1015663"/>
          </a:xfrm>
          <a:prstGeom prst="rect">
            <a:avLst/>
          </a:prstGeom>
          <a:noFill/>
        </p:spPr>
        <p:txBody>
          <a:bodyPr wrap="square" rtlCol="0">
            <a:spAutoFit/>
          </a:bodyPr>
          <a:lstStyle/>
          <a:p>
            <a:pPr algn="ctr"/>
            <a:r>
              <a:rPr lang="en-US" sz="6000" b="1" dirty="0">
                <a:solidFill>
                  <a:srgbClr val="0070C0"/>
                </a:solidFill>
                <a:latin typeface="Comic Sans MS" panose="030F0702030302020204" pitchFamily="66" charset="0"/>
              </a:rPr>
              <a:t>This toy is mine.</a:t>
            </a:r>
          </a:p>
        </p:txBody>
      </p:sp>
    </p:spTree>
    <p:extLst>
      <p:ext uri="{BB962C8B-B14F-4D97-AF65-F5344CB8AC3E}">
        <p14:creationId xmlns:p14="http://schemas.microsoft.com/office/powerpoint/2010/main" val="3075630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3"/>
                                        </p:tgtEl>
                                        <p:attrNameLst>
                                          <p:attrName>ppt_x</p:attrName>
                                        </p:attrNameLst>
                                      </p:cBhvr>
                                      <p:tavLst>
                                        <p:tav tm="0">
                                          <p:val>
                                            <p:strVal val="ppt_x"/>
                                          </p:val>
                                        </p:tav>
                                        <p:tav tm="100000">
                                          <p:val>
                                            <p:strVal val="ppt_x"/>
                                          </p:val>
                                        </p:tav>
                                      </p:tavLst>
                                    </p:anim>
                                    <p:anim calcmode="lin" valueType="num">
                                      <p:cBhvr additive="base">
                                        <p:cTn id="13" dur="500"/>
                                        <p:tgtEl>
                                          <p:spTgt spid="3"/>
                                        </p:tgtEl>
                                        <p:attrNameLst>
                                          <p:attrName>ppt_y</p:attrName>
                                        </p:attrNameLst>
                                      </p:cBhvr>
                                      <p:tavLst>
                                        <p:tav tm="0">
                                          <p:val>
                                            <p:strVal val="ppt_y"/>
                                          </p:val>
                                        </p:tav>
                                        <p:tav tm="100000">
                                          <p:val>
                                            <p:strVal val="1+ppt_h/2"/>
                                          </p:val>
                                        </p:tav>
                                      </p:tavLst>
                                    </p:anim>
                                    <p:set>
                                      <p:cBhvr>
                                        <p:cTn id="14" dur="1" fill="hold">
                                          <p:stCondLst>
                                            <p:cond delay="499"/>
                                          </p:stCondLst>
                                        </p:cTn>
                                        <p:tgtEl>
                                          <p:spTgt spid="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BED3F-6585-4B16-A45E-46C0F39948FB}"/>
              </a:ext>
            </a:extLst>
          </p:cNvPr>
          <p:cNvSpPr>
            <a:spLocks noGrp="1"/>
          </p:cNvSpPr>
          <p:nvPr>
            <p:ph type="title"/>
          </p:nvPr>
        </p:nvSpPr>
        <p:spPr/>
        <p:txBody>
          <a:bodyPr>
            <a:normAutofit fontScale="90000"/>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Singing Possessive Pronoun Practice</a:t>
            </a:r>
            <a:endParaRPr lang="en-US" dirty="0"/>
          </a:p>
        </p:txBody>
      </p:sp>
      <p:sp>
        <p:nvSpPr>
          <p:cNvPr id="4" name="TextBox 3">
            <a:extLst>
              <a:ext uri="{FF2B5EF4-FFF2-40B4-BE49-F238E27FC236}">
                <a16:creationId xmlns:a16="http://schemas.microsoft.com/office/drawing/2014/main" id="{521DABFD-6658-4612-B075-D22BC592E149}"/>
              </a:ext>
            </a:extLst>
          </p:cNvPr>
          <p:cNvSpPr txBox="1"/>
          <p:nvPr/>
        </p:nvSpPr>
        <p:spPr>
          <a:xfrm>
            <a:off x="914402" y="3028090"/>
            <a:ext cx="7587048" cy="1200329"/>
          </a:xfrm>
          <a:prstGeom prst="rect">
            <a:avLst/>
          </a:prstGeom>
          <a:noFill/>
        </p:spPr>
        <p:txBody>
          <a:bodyPr wrap="square">
            <a:spAutoFit/>
          </a:bodyPr>
          <a:lstStyle/>
          <a:p>
            <a:r>
              <a:rPr kumimoji="0" lang="en-US" sz="72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Is this your bag? </a:t>
            </a:r>
            <a:endParaRPr lang="en-US" sz="7200" dirty="0"/>
          </a:p>
        </p:txBody>
      </p:sp>
      <p:sp>
        <p:nvSpPr>
          <p:cNvPr id="5" name="TextBox 4">
            <a:extLst>
              <a:ext uri="{FF2B5EF4-FFF2-40B4-BE49-F238E27FC236}">
                <a16:creationId xmlns:a16="http://schemas.microsoft.com/office/drawing/2014/main" id="{D8764AF0-B371-44EB-B71F-4AB85FAB0147}"/>
              </a:ext>
            </a:extLst>
          </p:cNvPr>
          <p:cNvSpPr txBox="1"/>
          <p:nvPr/>
        </p:nvSpPr>
        <p:spPr>
          <a:xfrm>
            <a:off x="457200" y="2776862"/>
            <a:ext cx="10033687" cy="2308324"/>
          </a:xfrm>
          <a:prstGeom prst="rect">
            <a:avLst/>
          </a:prstGeom>
          <a:noFill/>
        </p:spPr>
        <p:txBody>
          <a:bodyPr wrap="square">
            <a:spAutoFit/>
          </a:bodyPr>
          <a:lstStyle/>
          <a:p>
            <a:r>
              <a:rPr lang="en-US" sz="7200" dirty="0">
                <a:latin typeface="Comic Sans MS" panose="030F0702030302020204" pitchFamily="66" charset="0"/>
                <a:ea typeface="Calibri" panose="020F0502020204030204" pitchFamily="34" charset="0"/>
                <a:cs typeface="Calibri" panose="020F0502020204030204" pitchFamily="34" charset="0"/>
              </a:rPr>
              <a:t>You can’t have my drink. </a:t>
            </a:r>
            <a:endParaRPr lang="en-US" sz="7200" dirty="0"/>
          </a:p>
        </p:txBody>
      </p:sp>
      <p:sp>
        <p:nvSpPr>
          <p:cNvPr id="6" name="TextBox 5">
            <a:extLst>
              <a:ext uri="{FF2B5EF4-FFF2-40B4-BE49-F238E27FC236}">
                <a16:creationId xmlns:a16="http://schemas.microsoft.com/office/drawing/2014/main" id="{BDA036DB-B531-4EC5-8451-A11F9948A750}"/>
              </a:ext>
            </a:extLst>
          </p:cNvPr>
          <p:cNvSpPr txBox="1"/>
          <p:nvPr/>
        </p:nvSpPr>
        <p:spPr>
          <a:xfrm>
            <a:off x="364525" y="2474092"/>
            <a:ext cx="10033687" cy="2308324"/>
          </a:xfrm>
          <a:prstGeom prst="rect">
            <a:avLst/>
          </a:prstGeom>
          <a:noFill/>
        </p:spPr>
        <p:txBody>
          <a:bodyPr wrap="square">
            <a:spAutoFit/>
          </a:bodyPr>
          <a:lstStyle/>
          <a:p>
            <a:r>
              <a:rPr lang="en-US" sz="7200" dirty="0">
                <a:latin typeface="Comic Sans MS" panose="030F0702030302020204" pitchFamily="66" charset="0"/>
                <a:ea typeface="Calibri" panose="020F0502020204030204" pitchFamily="34" charset="0"/>
                <a:cs typeface="Calibri" panose="020F0502020204030204" pitchFamily="34" charset="0"/>
              </a:rPr>
              <a:t>That is her pretty purse. </a:t>
            </a:r>
            <a:endParaRPr lang="en-US" sz="7200" dirty="0"/>
          </a:p>
        </p:txBody>
      </p:sp>
      <p:sp>
        <p:nvSpPr>
          <p:cNvPr id="7" name="TextBox 6">
            <a:extLst>
              <a:ext uri="{FF2B5EF4-FFF2-40B4-BE49-F238E27FC236}">
                <a16:creationId xmlns:a16="http://schemas.microsoft.com/office/drawing/2014/main" id="{F3CB6F9C-EADD-4E81-AEF3-131B989449C6}"/>
              </a:ext>
            </a:extLst>
          </p:cNvPr>
          <p:cNvSpPr txBox="1"/>
          <p:nvPr/>
        </p:nvSpPr>
        <p:spPr>
          <a:xfrm>
            <a:off x="1591728" y="3028089"/>
            <a:ext cx="10033687" cy="1200329"/>
          </a:xfrm>
          <a:prstGeom prst="rect">
            <a:avLst/>
          </a:prstGeom>
          <a:noFill/>
        </p:spPr>
        <p:txBody>
          <a:bodyPr wrap="square">
            <a:spAutoFit/>
          </a:bodyPr>
          <a:lstStyle/>
          <a:p>
            <a:r>
              <a:rPr lang="en-US" sz="7200" dirty="0">
                <a:latin typeface="Comic Sans MS" panose="030F0702030302020204" pitchFamily="66" charset="0"/>
                <a:ea typeface="Calibri" panose="020F0502020204030204" pitchFamily="34" charset="0"/>
                <a:cs typeface="Calibri" panose="020F0502020204030204" pitchFamily="34" charset="0"/>
              </a:rPr>
              <a:t>It is our turn. </a:t>
            </a:r>
            <a:endParaRPr lang="en-US" sz="7200" dirty="0"/>
          </a:p>
        </p:txBody>
      </p:sp>
    </p:spTree>
    <p:extLst>
      <p:ext uri="{BB962C8B-B14F-4D97-AF65-F5344CB8AC3E}">
        <p14:creationId xmlns:p14="http://schemas.microsoft.com/office/powerpoint/2010/main" val="110520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randombar(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xit" presetSubtype="10" fill="hold" grpId="1" nodeType="clickEffect">
                                  <p:stCondLst>
                                    <p:cond delay="0"/>
                                  </p:stCondLst>
                                  <p:childTnLst>
                                    <p:animEffect transition="out" filter="randombar(horizontal)">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randombar(horizontal)">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03EB8D-B63A-497D-9A9C-28DACC95E329}"/>
              </a:ext>
            </a:extLst>
          </p:cNvPr>
          <p:cNvSpPr txBox="1"/>
          <p:nvPr/>
        </p:nvSpPr>
        <p:spPr>
          <a:xfrm>
            <a:off x="761726" y="2169549"/>
            <a:ext cx="1524811" cy="784830"/>
          </a:xfrm>
          <a:prstGeom prst="rect">
            <a:avLst/>
          </a:prstGeom>
          <a:noFill/>
        </p:spPr>
        <p:txBody>
          <a:bodyPr wrap="square" rtlCol="0">
            <a:spAutoFit/>
          </a:bodyPr>
          <a:lstStyle/>
          <a:p>
            <a:pPr defTabSz="342892">
              <a:defRPr/>
            </a:pPr>
            <a:r>
              <a:rPr lang="en-US" sz="4500" dirty="0">
                <a:solidFill>
                  <a:prstClr val="black"/>
                </a:solidFill>
                <a:latin typeface="Comic Sans MS" panose="030F0702030302020204" pitchFamily="66" charset="0"/>
              </a:rPr>
              <a:t>beat</a:t>
            </a:r>
          </a:p>
        </p:txBody>
      </p:sp>
      <p:sp>
        <p:nvSpPr>
          <p:cNvPr id="4" name="TextBox 3">
            <a:extLst>
              <a:ext uri="{FF2B5EF4-FFF2-40B4-BE49-F238E27FC236}">
                <a16:creationId xmlns:a16="http://schemas.microsoft.com/office/drawing/2014/main" id="{F72A12F6-678D-4432-9993-E6015A824940}"/>
              </a:ext>
            </a:extLst>
          </p:cNvPr>
          <p:cNvSpPr txBox="1"/>
          <p:nvPr/>
        </p:nvSpPr>
        <p:spPr>
          <a:xfrm>
            <a:off x="251692" y="3405891"/>
            <a:ext cx="2941982" cy="784830"/>
          </a:xfrm>
          <a:prstGeom prst="rect">
            <a:avLst/>
          </a:prstGeom>
          <a:noFill/>
        </p:spPr>
        <p:txBody>
          <a:bodyPr wrap="square" rtlCol="0">
            <a:spAutoFit/>
          </a:bodyPr>
          <a:lstStyle/>
          <a:p>
            <a:pPr defTabSz="342892">
              <a:defRPr/>
            </a:pPr>
            <a:r>
              <a:rPr lang="en-US" sz="4500" dirty="0">
                <a:solidFill>
                  <a:prstClr val="black"/>
                </a:solidFill>
                <a:latin typeface="Comic Sans MS" panose="030F0702030302020204" pitchFamily="66" charset="0"/>
              </a:rPr>
              <a:t>orchestra</a:t>
            </a:r>
          </a:p>
        </p:txBody>
      </p:sp>
      <p:sp>
        <p:nvSpPr>
          <p:cNvPr id="5" name="TextBox 4">
            <a:extLst>
              <a:ext uri="{FF2B5EF4-FFF2-40B4-BE49-F238E27FC236}">
                <a16:creationId xmlns:a16="http://schemas.microsoft.com/office/drawing/2014/main" id="{D31D243A-6AD9-471F-BF8E-6118CDB0634E}"/>
              </a:ext>
            </a:extLst>
          </p:cNvPr>
          <p:cNvSpPr txBox="1"/>
          <p:nvPr/>
        </p:nvSpPr>
        <p:spPr>
          <a:xfrm>
            <a:off x="457201" y="4811686"/>
            <a:ext cx="2271091" cy="784830"/>
          </a:xfrm>
          <a:prstGeom prst="rect">
            <a:avLst/>
          </a:prstGeom>
          <a:noFill/>
        </p:spPr>
        <p:txBody>
          <a:bodyPr wrap="square" rtlCol="0">
            <a:spAutoFit/>
          </a:bodyPr>
          <a:lstStyle/>
          <a:p>
            <a:pPr defTabSz="342892">
              <a:defRPr/>
            </a:pPr>
            <a:r>
              <a:rPr lang="en-US" sz="4500" dirty="0">
                <a:solidFill>
                  <a:prstClr val="black"/>
                </a:solidFill>
                <a:latin typeface="Comic Sans MS" panose="030F0702030302020204" pitchFamily="66" charset="0"/>
              </a:rPr>
              <a:t>rhythm</a:t>
            </a:r>
          </a:p>
        </p:txBody>
      </p:sp>
      <p:sp>
        <p:nvSpPr>
          <p:cNvPr id="9" name="TextBox 8">
            <a:extLst>
              <a:ext uri="{FF2B5EF4-FFF2-40B4-BE49-F238E27FC236}">
                <a16:creationId xmlns:a16="http://schemas.microsoft.com/office/drawing/2014/main" id="{D3AE0419-F0CC-4BA4-A300-1A78A3F9CFD5}"/>
              </a:ext>
            </a:extLst>
          </p:cNvPr>
          <p:cNvSpPr txBox="1"/>
          <p:nvPr/>
        </p:nvSpPr>
        <p:spPr>
          <a:xfrm>
            <a:off x="4090738" y="1674783"/>
            <a:ext cx="4690426" cy="1200329"/>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a flow of sound in music having regular accented beats?</a:t>
            </a:r>
            <a:endParaRPr lang="en-US" sz="2400" dirty="0">
              <a:solidFill>
                <a:prstClr val="black"/>
              </a:solidFill>
              <a:latin typeface="Comic Sans MS" panose="030F0702030302020204" pitchFamily="66" charset="0"/>
            </a:endParaRPr>
          </a:p>
        </p:txBody>
      </p:sp>
      <p:sp>
        <p:nvSpPr>
          <p:cNvPr id="11" name="TextBox 10">
            <a:extLst>
              <a:ext uri="{FF2B5EF4-FFF2-40B4-BE49-F238E27FC236}">
                <a16:creationId xmlns:a16="http://schemas.microsoft.com/office/drawing/2014/main" id="{A9F24C36-424A-4BED-99F9-420B39C81E46}"/>
              </a:ext>
            </a:extLst>
          </p:cNvPr>
          <p:cNvSpPr txBox="1"/>
          <p:nvPr/>
        </p:nvSpPr>
        <p:spPr>
          <a:xfrm>
            <a:off x="4090738" y="3198456"/>
            <a:ext cx="4715561" cy="830997"/>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a rhythmic stress in poetry or music?</a:t>
            </a:r>
            <a:endParaRPr lang="en-US" sz="2400" dirty="0">
              <a:solidFill>
                <a:prstClr val="black"/>
              </a:solidFill>
              <a:latin typeface="Comic Sans MS" panose="030F0702030302020204" pitchFamily="66" charset="0"/>
            </a:endParaRPr>
          </a:p>
        </p:txBody>
      </p:sp>
      <p:sp>
        <p:nvSpPr>
          <p:cNvPr id="12" name="TextBox 11">
            <a:extLst>
              <a:ext uri="{FF2B5EF4-FFF2-40B4-BE49-F238E27FC236}">
                <a16:creationId xmlns:a16="http://schemas.microsoft.com/office/drawing/2014/main" id="{2AD942A6-8E25-4427-B2DC-F7F3E31662E1}"/>
              </a:ext>
            </a:extLst>
          </p:cNvPr>
          <p:cNvSpPr txBox="1"/>
          <p:nvPr/>
        </p:nvSpPr>
        <p:spPr>
          <a:xfrm>
            <a:off x="3935900" y="4549079"/>
            <a:ext cx="4914560" cy="1569660"/>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a group of musicians who perform instrumental music using mostly stringed instruments?</a:t>
            </a:r>
            <a:endParaRPr lang="en-US" sz="2400" dirty="0">
              <a:solidFill>
                <a:prstClr val="black"/>
              </a:solidFill>
              <a:latin typeface="Comic Sans MS" panose="030F0702030302020204" pitchFamily="66" charset="0"/>
            </a:endParaRPr>
          </a:p>
        </p:txBody>
      </p:sp>
      <p:sp>
        <p:nvSpPr>
          <p:cNvPr id="34" name="Title 33">
            <a:extLst>
              <a:ext uri="{FF2B5EF4-FFF2-40B4-BE49-F238E27FC236}">
                <a16:creationId xmlns:a16="http://schemas.microsoft.com/office/drawing/2014/main" id="{FE9A63E4-CA30-4928-9731-C9EC898D00C1}"/>
              </a:ext>
            </a:extLst>
          </p:cNvPr>
          <p:cNvSpPr>
            <a:spLocks noGrp="1"/>
          </p:cNvSpPr>
          <p:nvPr>
            <p:ph type="title" idx="4294967295"/>
          </p:nvPr>
        </p:nvSpPr>
        <p:spPr>
          <a:xfrm>
            <a:off x="457200" y="146373"/>
            <a:ext cx="8229600" cy="857250"/>
          </a:xfrm>
        </p:spPr>
        <p:txBody>
          <a:bodyPr>
            <a:normAutofit/>
          </a:bodyPr>
          <a:lstStyle/>
          <a:p>
            <a:r>
              <a:rPr lang="en-US" sz="3000" b="1" dirty="0">
                <a:latin typeface="Comic Sans MS" panose="030F0702030302020204" pitchFamily="66" charset="0"/>
                <a:ea typeface="Calibri" panose="020F0502020204030204" pitchFamily="34" charset="0"/>
                <a:cs typeface="Calibri" panose="020F0502020204030204" pitchFamily="34" charset="0"/>
              </a:rPr>
              <a:t>Entertaining Vocabulary</a:t>
            </a:r>
            <a:endParaRPr lang="en-US" sz="3000" dirty="0"/>
          </a:p>
        </p:txBody>
      </p:sp>
      <p:cxnSp>
        <p:nvCxnSpPr>
          <p:cNvPr id="37" name="Straight Connector 36" descr="orange line ">
            <a:extLst>
              <a:ext uri="{FF2B5EF4-FFF2-40B4-BE49-F238E27FC236}">
                <a16:creationId xmlns:a16="http://schemas.microsoft.com/office/drawing/2014/main" id="{74125DCB-D536-4C20-BF3F-0021729FDB25}"/>
              </a:ext>
            </a:extLst>
          </p:cNvPr>
          <p:cNvCxnSpPr>
            <a:cxnSpLocks/>
            <a:stCxn id="2" idx="3"/>
          </p:cNvCxnSpPr>
          <p:nvPr/>
        </p:nvCxnSpPr>
        <p:spPr>
          <a:xfrm>
            <a:off x="2961864" y="2574921"/>
            <a:ext cx="926159" cy="1199411"/>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39" name="Straight Connector 38" descr="orange line ">
            <a:extLst>
              <a:ext uri="{FF2B5EF4-FFF2-40B4-BE49-F238E27FC236}">
                <a16:creationId xmlns:a16="http://schemas.microsoft.com/office/drawing/2014/main" id="{D304A7CF-2FA4-464D-81C0-8EA8E760A383}"/>
              </a:ext>
            </a:extLst>
          </p:cNvPr>
          <p:cNvCxnSpPr>
            <a:cxnSpLocks/>
            <a:stCxn id="22" idx="3"/>
            <a:endCxn id="26" idx="1"/>
          </p:cNvCxnSpPr>
          <p:nvPr/>
        </p:nvCxnSpPr>
        <p:spPr>
          <a:xfrm>
            <a:off x="3020942" y="3821523"/>
            <a:ext cx="888593" cy="1454364"/>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44" name="Straight Connector 43" descr="orange line ">
            <a:extLst>
              <a:ext uri="{FF2B5EF4-FFF2-40B4-BE49-F238E27FC236}">
                <a16:creationId xmlns:a16="http://schemas.microsoft.com/office/drawing/2014/main" id="{F306D983-8CF3-4230-8267-D50414312EAE}"/>
              </a:ext>
            </a:extLst>
          </p:cNvPr>
          <p:cNvCxnSpPr>
            <a:cxnSpLocks/>
            <a:stCxn id="23" idx="3"/>
          </p:cNvCxnSpPr>
          <p:nvPr/>
        </p:nvCxnSpPr>
        <p:spPr>
          <a:xfrm flipV="1">
            <a:off x="3020943" y="2236858"/>
            <a:ext cx="888593" cy="295570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sp>
        <p:nvSpPr>
          <p:cNvPr id="2" name="Rectangle 1" descr="Rectangle around the word beat.">
            <a:extLst>
              <a:ext uri="{FF2B5EF4-FFF2-40B4-BE49-F238E27FC236}">
                <a16:creationId xmlns:a16="http://schemas.microsoft.com/office/drawing/2014/main" id="{3BF20C39-F1A9-4D1B-A4AE-9F4A6D7B221D}"/>
              </a:ext>
            </a:extLst>
          </p:cNvPr>
          <p:cNvSpPr/>
          <p:nvPr/>
        </p:nvSpPr>
        <p:spPr>
          <a:xfrm>
            <a:off x="100228" y="2080040"/>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2" name="Rectangle 21" descr="Rectangle around the word orchestra.">
            <a:extLst>
              <a:ext uri="{FF2B5EF4-FFF2-40B4-BE49-F238E27FC236}">
                <a16:creationId xmlns:a16="http://schemas.microsoft.com/office/drawing/2014/main" id="{5F00DBEA-8D5E-47D0-ACED-62F4433B01F0}"/>
              </a:ext>
            </a:extLst>
          </p:cNvPr>
          <p:cNvSpPr/>
          <p:nvPr/>
        </p:nvSpPr>
        <p:spPr>
          <a:xfrm>
            <a:off x="159307" y="3326644"/>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3" name="Rectangle 22" descr="Rectangle around the word rhythm.">
            <a:extLst>
              <a:ext uri="{FF2B5EF4-FFF2-40B4-BE49-F238E27FC236}">
                <a16:creationId xmlns:a16="http://schemas.microsoft.com/office/drawing/2014/main" id="{CB55A45E-3BC5-47A7-8AB5-0AFD54938C5C}"/>
              </a:ext>
            </a:extLst>
          </p:cNvPr>
          <p:cNvSpPr/>
          <p:nvPr/>
        </p:nvSpPr>
        <p:spPr>
          <a:xfrm>
            <a:off x="159307" y="4697681"/>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5" name="Rectangle 14" descr="Rectangle around a definition.">
            <a:extLst>
              <a:ext uri="{FF2B5EF4-FFF2-40B4-BE49-F238E27FC236}">
                <a16:creationId xmlns:a16="http://schemas.microsoft.com/office/drawing/2014/main" id="{58D6C229-B969-49D1-B21E-714F730490EF}"/>
              </a:ext>
            </a:extLst>
          </p:cNvPr>
          <p:cNvSpPr/>
          <p:nvPr/>
        </p:nvSpPr>
        <p:spPr>
          <a:xfrm>
            <a:off x="3921329" y="1560671"/>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5" name="Rectangle 24" descr="Rectangle around a definition.">
            <a:extLst>
              <a:ext uri="{FF2B5EF4-FFF2-40B4-BE49-F238E27FC236}">
                <a16:creationId xmlns:a16="http://schemas.microsoft.com/office/drawing/2014/main" id="{345F5A6B-8C34-4D2A-837A-CE68B12F670E}"/>
              </a:ext>
            </a:extLst>
          </p:cNvPr>
          <p:cNvSpPr/>
          <p:nvPr/>
        </p:nvSpPr>
        <p:spPr>
          <a:xfrm>
            <a:off x="3921328" y="3031279"/>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6" name="Rectangle 25" descr="Rectangle around a definition.">
            <a:extLst>
              <a:ext uri="{FF2B5EF4-FFF2-40B4-BE49-F238E27FC236}">
                <a16:creationId xmlns:a16="http://schemas.microsoft.com/office/drawing/2014/main" id="{92E48294-A520-417A-A3D4-7E6EB278646B}"/>
              </a:ext>
            </a:extLst>
          </p:cNvPr>
          <p:cNvSpPr/>
          <p:nvPr/>
        </p:nvSpPr>
        <p:spPr>
          <a:xfrm>
            <a:off x="3909535" y="4478639"/>
            <a:ext cx="4914560" cy="1594496"/>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7632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fltVal val="0"/>
                                          </p:val>
                                        </p:tav>
                                        <p:tav tm="100000">
                                          <p:val>
                                            <p:strVal val="#ppt_h"/>
                                          </p:val>
                                        </p:tav>
                                      </p:tavLst>
                                    </p:anim>
                                    <p:animEffect transition="in" filter="fade">
                                      <p:cBhvr>
                                        <p:cTn id="24" dur="500"/>
                                        <p:tgtEl>
                                          <p:spTgt spid="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500" fill="hold"/>
                                        <p:tgtEl>
                                          <p:spTgt spid="22"/>
                                        </p:tgtEl>
                                        <p:attrNameLst>
                                          <p:attrName>ppt_w</p:attrName>
                                        </p:attrNameLst>
                                      </p:cBhvr>
                                      <p:tavLst>
                                        <p:tav tm="0">
                                          <p:val>
                                            <p:fltVal val="0"/>
                                          </p:val>
                                        </p:tav>
                                        <p:tav tm="100000">
                                          <p:val>
                                            <p:strVal val="#ppt_w"/>
                                          </p:val>
                                        </p:tav>
                                      </p:tavLst>
                                    </p:anim>
                                    <p:anim calcmode="lin" valueType="num">
                                      <p:cBhvr>
                                        <p:cTn id="28" dur="500" fill="hold"/>
                                        <p:tgtEl>
                                          <p:spTgt spid="22"/>
                                        </p:tgtEl>
                                        <p:attrNameLst>
                                          <p:attrName>ppt_h</p:attrName>
                                        </p:attrNameLst>
                                      </p:cBhvr>
                                      <p:tavLst>
                                        <p:tav tm="0">
                                          <p:val>
                                            <p:fltVal val="0"/>
                                          </p:val>
                                        </p:tav>
                                        <p:tav tm="100000">
                                          <p:val>
                                            <p:strVal val="#ppt_h"/>
                                          </p:val>
                                        </p:tav>
                                      </p:tavLst>
                                    </p:anim>
                                    <p:animEffect transition="in" filter="fade">
                                      <p:cBhvr>
                                        <p:cTn id="29" dur="500"/>
                                        <p:tgtEl>
                                          <p:spTgt spid="2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500" fill="hold"/>
                                        <p:tgtEl>
                                          <p:spTgt spid="23"/>
                                        </p:tgtEl>
                                        <p:attrNameLst>
                                          <p:attrName>ppt_w</p:attrName>
                                        </p:attrNameLst>
                                      </p:cBhvr>
                                      <p:tavLst>
                                        <p:tav tm="0">
                                          <p:val>
                                            <p:fltVal val="0"/>
                                          </p:val>
                                        </p:tav>
                                        <p:tav tm="100000">
                                          <p:val>
                                            <p:strVal val="#ppt_w"/>
                                          </p:val>
                                        </p:tav>
                                      </p:tavLst>
                                    </p:anim>
                                    <p:anim calcmode="lin" valueType="num">
                                      <p:cBhvr>
                                        <p:cTn id="33" dur="500" fill="hold"/>
                                        <p:tgtEl>
                                          <p:spTgt spid="23"/>
                                        </p:tgtEl>
                                        <p:attrNameLst>
                                          <p:attrName>ppt_h</p:attrName>
                                        </p:attrNameLst>
                                      </p:cBhvr>
                                      <p:tavLst>
                                        <p:tav tm="0">
                                          <p:val>
                                            <p:fltVal val="0"/>
                                          </p:val>
                                        </p:tav>
                                        <p:tav tm="100000">
                                          <p:val>
                                            <p:strVal val="#ppt_h"/>
                                          </p:val>
                                        </p:tav>
                                      </p:tavLst>
                                    </p:anim>
                                    <p:animEffect transition="in" filter="fade">
                                      <p:cBhvr>
                                        <p:cTn id="34" dur="5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500" fill="hold"/>
                                        <p:tgtEl>
                                          <p:spTgt spid="11"/>
                                        </p:tgtEl>
                                        <p:attrNameLst>
                                          <p:attrName>ppt_w</p:attrName>
                                        </p:attrNameLst>
                                      </p:cBhvr>
                                      <p:tavLst>
                                        <p:tav tm="0">
                                          <p:val>
                                            <p:fltVal val="0"/>
                                          </p:val>
                                        </p:tav>
                                        <p:tav tm="100000">
                                          <p:val>
                                            <p:strVal val="#ppt_w"/>
                                          </p:val>
                                        </p:tav>
                                      </p:tavLst>
                                    </p:anim>
                                    <p:anim calcmode="lin" valueType="num">
                                      <p:cBhvr>
                                        <p:cTn id="45" dur="500" fill="hold"/>
                                        <p:tgtEl>
                                          <p:spTgt spid="11"/>
                                        </p:tgtEl>
                                        <p:attrNameLst>
                                          <p:attrName>ppt_h</p:attrName>
                                        </p:attrNameLst>
                                      </p:cBhvr>
                                      <p:tavLst>
                                        <p:tav tm="0">
                                          <p:val>
                                            <p:fltVal val="0"/>
                                          </p:val>
                                        </p:tav>
                                        <p:tav tm="100000">
                                          <p:val>
                                            <p:strVal val="#ppt_h"/>
                                          </p:val>
                                        </p:tav>
                                      </p:tavLst>
                                    </p:anim>
                                    <p:animEffect transition="in" filter="fade">
                                      <p:cBhvr>
                                        <p:cTn id="46" dur="500"/>
                                        <p:tgtEl>
                                          <p:spTgt spid="11"/>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fltVal val="0"/>
                                          </p:val>
                                        </p:tav>
                                        <p:tav tm="100000">
                                          <p:val>
                                            <p:strVal val="#ppt_w"/>
                                          </p:val>
                                        </p:tav>
                                      </p:tavLst>
                                    </p:anim>
                                    <p:anim calcmode="lin" valueType="num">
                                      <p:cBhvr>
                                        <p:cTn id="50" dur="500" fill="hold"/>
                                        <p:tgtEl>
                                          <p:spTgt spid="12"/>
                                        </p:tgtEl>
                                        <p:attrNameLst>
                                          <p:attrName>ppt_h</p:attrName>
                                        </p:attrNameLst>
                                      </p:cBhvr>
                                      <p:tavLst>
                                        <p:tav tm="0">
                                          <p:val>
                                            <p:fltVal val="0"/>
                                          </p:val>
                                        </p:tav>
                                        <p:tav tm="100000">
                                          <p:val>
                                            <p:strVal val="#ppt_h"/>
                                          </p:val>
                                        </p:tav>
                                      </p:tavLst>
                                    </p:anim>
                                    <p:animEffect transition="in" filter="fade">
                                      <p:cBhvr>
                                        <p:cTn id="51" dur="500"/>
                                        <p:tgtEl>
                                          <p:spTgt spid="12"/>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ppt_w</p:attrName>
                                        </p:attrNameLst>
                                      </p:cBhvr>
                                      <p:tavLst>
                                        <p:tav tm="0">
                                          <p:val>
                                            <p:fltVal val="0"/>
                                          </p:val>
                                        </p:tav>
                                        <p:tav tm="100000">
                                          <p:val>
                                            <p:strVal val="#ppt_w"/>
                                          </p:val>
                                        </p:tav>
                                      </p:tavLst>
                                    </p:anim>
                                    <p:anim calcmode="lin" valueType="num">
                                      <p:cBhvr>
                                        <p:cTn id="60" dur="500" fill="hold"/>
                                        <p:tgtEl>
                                          <p:spTgt spid="25"/>
                                        </p:tgtEl>
                                        <p:attrNameLst>
                                          <p:attrName>ppt_h</p:attrName>
                                        </p:attrNameLst>
                                      </p:cBhvr>
                                      <p:tavLst>
                                        <p:tav tm="0">
                                          <p:val>
                                            <p:fltVal val="0"/>
                                          </p:val>
                                        </p:tav>
                                        <p:tav tm="100000">
                                          <p:val>
                                            <p:strVal val="#ppt_h"/>
                                          </p:val>
                                        </p:tav>
                                      </p:tavLst>
                                    </p:anim>
                                    <p:animEffect transition="in" filter="fade">
                                      <p:cBhvr>
                                        <p:cTn id="61" dur="500"/>
                                        <p:tgtEl>
                                          <p:spTgt spid="25"/>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p:cTn id="64" dur="500" fill="hold"/>
                                        <p:tgtEl>
                                          <p:spTgt spid="26"/>
                                        </p:tgtEl>
                                        <p:attrNameLst>
                                          <p:attrName>ppt_w</p:attrName>
                                        </p:attrNameLst>
                                      </p:cBhvr>
                                      <p:tavLst>
                                        <p:tav tm="0">
                                          <p:val>
                                            <p:fltVal val="0"/>
                                          </p:val>
                                        </p:tav>
                                        <p:tav tm="100000">
                                          <p:val>
                                            <p:strVal val="#ppt_w"/>
                                          </p:val>
                                        </p:tav>
                                      </p:tavLst>
                                    </p:anim>
                                    <p:anim calcmode="lin" valueType="num">
                                      <p:cBhvr>
                                        <p:cTn id="65" dur="500" fill="hold"/>
                                        <p:tgtEl>
                                          <p:spTgt spid="26"/>
                                        </p:tgtEl>
                                        <p:attrNameLst>
                                          <p:attrName>ppt_h</p:attrName>
                                        </p:attrNameLst>
                                      </p:cBhvr>
                                      <p:tavLst>
                                        <p:tav tm="0">
                                          <p:val>
                                            <p:fltVal val="0"/>
                                          </p:val>
                                        </p:tav>
                                        <p:tav tm="100000">
                                          <p:val>
                                            <p:strVal val="#ppt_h"/>
                                          </p:val>
                                        </p:tav>
                                      </p:tavLst>
                                    </p:anim>
                                    <p:animEffect transition="in" filter="fade">
                                      <p:cBhvr>
                                        <p:cTn id="66" dur="500"/>
                                        <p:tgtEl>
                                          <p:spTgt spid="2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9" grpId="0"/>
      <p:bldP spid="11" grpId="0"/>
      <p:bldP spid="12" grpId="0"/>
      <p:bldP spid="2" grpId="0" animBg="1"/>
      <p:bldP spid="22" grpId="0" animBg="1"/>
      <p:bldP spid="23" grpId="0" animBg="1"/>
      <p:bldP spid="15"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03EB8D-B63A-497D-9A9C-28DACC95E329}"/>
              </a:ext>
            </a:extLst>
          </p:cNvPr>
          <p:cNvSpPr txBox="1"/>
          <p:nvPr/>
        </p:nvSpPr>
        <p:spPr>
          <a:xfrm>
            <a:off x="129767" y="2218659"/>
            <a:ext cx="2802555" cy="715581"/>
          </a:xfrm>
          <a:prstGeom prst="rect">
            <a:avLst/>
          </a:prstGeom>
          <a:noFill/>
        </p:spPr>
        <p:txBody>
          <a:bodyPr wrap="square" rtlCol="0">
            <a:spAutoFit/>
          </a:bodyPr>
          <a:lstStyle/>
          <a:p>
            <a:pPr defTabSz="342892">
              <a:defRPr/>
            </a:pPr>
            <a:r>
              <a:rPr lang="en-US" sz="4050" dirty="0">
                <a:solidFill>
                  <a:prstClr val="black"/>
                </a:solidFill>
                <a:latin typeface="Comic Sans MS" panose="030F0702030302020204" pitchFamily="66" charset="0"/>
              </a:rPr>
              <a:t>instrument</a:t>
            </a:r>
          </a:p>
        </p:txBody>
      </p:sp>
      <p:sp>
        <p:nvSpPr>
          <p:cNvPr id="4" name="TextBox 3">
            <a:extLst>
              <a:ext uri="{FF2B5EF4-FFF2-40B4-BE49-F238E27FC236}">
                <a16:creationId xmlns:a16="http://schemas.microsoft.com/office/drawing/2014/main" id="{F72A12F6-678D-4432-9993-E6015A824940}"/>
              </a:ext>
            </a:extLst>
          </p:cNvPr>
          <p:cNvSpPr txBox="1"/>
          <p:nvPr/>
        </p:nvSpPr>
        <p:spPr>
          <a:xfrm>
            <a:off x="400244" y="3393454"/>
            <a:ext cx="2372238" cy="784830"/>
          </a:xfrm>
          <a:prstGeom prst="rect">
            <a:avLst/>
          </a:prstGeom>
          <a:noFill/>
        </p:spPr>
        <p:txBody>
          <a:bodyPr wrap="square" rtlCol="0">
            <a:spAutoFit/>
          </a:bodyPr>
          <a:lstStyle/>
          <a:p>
            <a:pPr defTabSz="342892">
              <a:defRPr/>
            </a:pPr>
            <a:r>
              <a:rPr lang="en-US" sz="4500" dirty="0">
                <a:solidFill>
                  <a:prstClr val="black"/>
                </a:solidFill>
                <a:latin typeface="Comic Sans MS" panose="030F0702030302020204" pitchFamily="66" charset="0"/>
              </a:rPr>
              <a:t>variety</a:t>
            </a:r>
          </a:p>
        </p:txBody>
      </p:sp>
      <p:sp>
        <p:nvSpPr>
          <p:cNvPr id="5" name="TextBox 4">
            <a:extLst>
              <a:ext uri="{FF2B5EF4-FFF2-40B4-BE49-F238E27FC236}">
                <a16:creationId xmlns:a16="http://schemas.microsoft.com/office/drawing/2014/main" id="{D31D243A-6AD9-471F-BF8E-6118CDB0634E}"/>
              </a:ext>
            </a:extLst>
          </p:cNvPr>
          <p:cNvSpPr txBox="1"/>
          <p:nvPr/>
        </p:nvSpPr>
        <p:spPr>
          <a:xfrm>
            <a:off x="457201" y="4811686"/>
            <a:ext cx="2271091" cy="784830"/>
          </a:xfrm>
          <a:prstGeom prst="rect">
            <a:avLst/>
          </a:prstGeom>
          <a:noFill/>
        </p:spPr>
        <p:txBody>
          <a:bodyPr wrap="square" rtlCol="0">
            <a:spAutoFit/>
          </a:bodyPr>
          <a:lstStyle/>
          <a:p>
            <a:pPr defTabSz="342892">
              <a:defRPr/>
            </a:pPr>
            <a:r>
              <a:rPr lang="en-US" sz="4500" dirty="0">
                <a:solidFill>
                  <a:prstClr val="black"/>
                </a:solidFill>
                <a:latin typeface="Comic Sans MS" panose="030F0702030302020204" pitchFamily="66" charset="0"/>
              </a:rPr>
              <a:t>talent</a:t>
            </a:r>
          </a:p>
        </p:txBody>
      </p:sp>
      <p:sp>
        <p:nvSpPr>
          <p:cNvPr id="9" name="TextBox 8">
            <a:extLst>
              <a:ext uri="{FF2B5EF4-FFF2-40B4-BE49-F238E27FC236}">
                <a16:creationId xmlns:a16="http://schemas.microsoft.com/office/drawing/2014/main" id="{D3AE0419-F0CC-4BA4-A300-1A78A3F9CFD5}"/>
              </a:ext>
            </a:extLst>
          </p:cNvPr>
          <p:cNvSpPr txBox="1"/>
          <p:nvPr/>
        </p:nvSpPr>
        <p:spPr>
          <a:xfrm>
            <a:off x="4090738" y="1804926"/>
            <a:ext cx="4690426" cy="830997"/>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the natural abilities of a person?</a:t>
            </a:r>
            <a:endParaRPr lang="en-US" sz="2400" dirty="0">
              <a:solidFill>
                <a:prstClr val="black"/>
              </a:solidFill>
              <a:latin typeface="Comic Sans MS" panose="030F0702030302020204" pitchFamily="66" charset="0"/>
            </a:endParaRPr>
          </a:p>
        </p:txBody>
      </p:sp>
      <p:sp>
        <p:nvSpPr>
          <p:cNvPr id="11" name="TextBox 10">
            <a:extLst>
              <a:ext uri="{FF2B5EF4-FFF2-40B4-BE49-F238E27FC236}">
                <a16:creationId xmlns:a16="http://schemas.microsoft.com/office/drawing/2014/main" id="{A9F24C36-424A-4BED-99F9-420B39C81E46}"/>
              </a:ext>
            </a:extLst>
          </p:cNvPr>
          <p:cNvSpPr txBox="1"/>
          <p:nvPr/>
        </p:nvSpPr>
        <p:spPr>
          <a:xfrm>
            <a:off x="4090738" y="3198456"/>
            <a:ext cx="4715561" cy="830997"/>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a device used to produce music?</a:t>
            </a:r>
            <a:endParaRPr lang="en-US" sz="2400" dirty="0">
              <a:solidFill>
                <a:prstClr val="black"/>
              </a:solidFill>
              <a:latin typeface="Comic Sans MS" panose="030F0702030302020204" pitchFamily="66" charset="0"/>
            </a:endParaRPr>
          </a:p>
        </p:txBody>
      </p:sp>
      <p:sp>
        <p:nvSpPr>
          <p:cNvPr id="12" name="TextBox 11">
            <a:extLst>
              <a:ext uri="{FF2B5EF4-FFF2-40B4-BE49-F238E27FC236}">
                <a16:creationId xmlns:a16="http://schemas.microsoft.com/office/drawing/2014/main" id="{2AD942A6-8E25-4427-B2DC-F7F3E31662E1}"/>
              </a:ext>
            </a:extLst>
          </p:cNvPr>
          <p:cNvSpPr txBox="1"/>
          <p:nvPr/>
        </p:nvSpPr>
        <p:spPr>
          <a:xfrm>
            <a:off x="4015690" y="4719753"/>
            <a:ext cx="4765475" cy="830997"/>
          </a:xfrm>
          <a:prstGeom prst="rect">
            <a:avLst/>
          </a:prstGeom>
          <a:noFill/>
        </p:spPr>
        <p:txBody>
          <a:bodyPr wrap="square" rtlCol="0">
            <a:spAutoFit/>
          </a:bodyPr>
          <a:lstStyle/>
          <a:p>
            <a:pPr defTabSz="342892"/>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What is a number or collection of different things?</a:t>
            </a:r>
            <a:endParaRPr lang="en-US" sz="2400" dirty="0">
              <a:solidFill>
                <a:prstClr val="black"/>
              </a:solidFill>
              <a:latin typeface="Comic Sans MS" panose="030F0702030302020204" pitchFamily="66" charset="0"/>
            </a:endParaRPr>
          </a:p>
        </p:txBody>
      </p:sp>
      <p:sp>
        <p:nvSpPr>
          <p:cNvPr id="34" name="Title 33">
            <a:extLst>
              <a:ext uri="{FF2B5EF4-FFF2-40B4-BE49-F238E27FC236}">
                <a16:creationId xmlns:a16="http://schemas.microsoft.com/office/drawing/2014/main" id="{FE9A63E4-CA30-4928-9731-C9EC898D00C1}"/>
              </a:ext>
            </a:extLst>
          </p:cNvPr>
          <p:cNvSpPr>
            <a:spLocks noGrp="1"/>
          </p:cNvSpPr>
          <p:nvPr>
            <p:ph type="title" idx="4294967295"/>
          </p:nvPr>
        </p:nvSpPr>
        <p:spPr>
          <a:xfrm>
            <a:off x="457201" y="84156"/>
            <a:ext cx="8229600" cy="857250"/>
          </a:xfrm>
        </p:spPr>
        <p:txBody>
          <a:bodyPr>
            <a:normAutofit/>
          </a:bodyPr>
          <a:lstStyle/>
          <a:p>
            <a:r>
              <a:rPr lang="en-US" sz="3000" b="1" dirty="0">
                <a:latin typeface="Comic Sans MS" panose="030F0702030302020204" pitchFamily="66" charset="0"/>
                <a:ea typeface="Calibri" panose="020F0502020204030204" pitchFamily="34" charset="0"/>
                <a:cs typeface="Calibri" panose="020F0502020204030204" pitchFamily="34" charset="0"/>
              </a:rPr>
              <a:t>Sound of Vocabulary</a:t>
            </a:r>
            <a:endParaRPr lang="en-US" sz="3000" dirty="0"/>
          </a:p>
        </p:txBody>
      </p:sp>
      <p:cxnSp>
        <p:nvCxnSpPr>
          <p:cNvPr id="37" name="Straight Connector 36" descr="orange line ">
            <a:extLst>
              <a:ext uri="{FF2B5EF4-FFF2-40B4-BE49-F238E27FC236}">
                <a16:creationId xmlns:a16="http://schemas.microsoft.com/office/drawing/2014/main" id="{74125DCB-D536-4C20-BF3F-0021729FDB25}"/>
              </a:ext>
            </a:extLst>
          </p:cNvPr>
          <p:cNvCxnSpPr>
            <a:cxnSpLocks/>
            <a:stCxn id="2" idx="3"/>
          </p:cNvCxnSpPr>
          <p:nvPr/>
        </p:nvCxnSpPr>
        <p:spPr>
          <a:xfrm>
            <a:off x="2961864" y="2574921"/>
            <a:ext cx="926159" cy="1199411"/>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39" name="Straight Connector 38" descr="orange line ">
            <a:extLst>
              <a:ext uri="{FF2B5EF4-FFF2-40B4-BE49-F238E27FC236}">
                <a16:creationId xmlns:a16="http://schemas.microsoft.com/office/drawing/2014/main" id="{D304A7CF-2FA4-464D-81C0-8EA8E760A383}"/>
              </a:ext>
            </a:extLst>
          </p:cNvPr>
          <p:cNvCxnSpPr>
            <a:cxnSpLocks/>
            <a:stCxn id="22" idx="3"/>
            <a:endCxn id="26" idx="1"/>
          </p:cNvCxnSpPr>
          <p:nvPr/>
        </p:nvCxnSpPr>
        <p:spPr>
          <a:xfrm>
            <a:off x="3020943" y="3821523"/>
            <a:ext cx="888592" cy="132168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44" name="Straight Connector 43" descr="orange line ">
            <a:extLst>
              <a:ext uri="{FF2B5EF4-FFF2-40B4-BE49-F238E27FC236}">
                <a16:creationId xmlns:a16="http://schemas.microsoft.com/office/drawing/2014/main" id="{F306D983-8CF3-4230-8267-D50414312EAE}"/>
              </a:ext>
            </a:extLst>
          </p:cNvPr>
          <p:cNvCxnSpPr>
            <a:cxnSpLocks/>
            <a:stCxn id="23" idx="3"/>
          </p:cNvCxnSpPr>
          <p:nvPr/>
        </p:nvCxnSpPr>
        <p:spPr>
          <a:xfrm flipV="1">
            <a:off x="3020943" y="2236858"/>
            <a:ext cx="888593" cy="295570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sp>
        <p:nvSpPr>
          <p:cNvPr id="2" name="Rectangle 1" descr="Rectangle around the word instrument.">
            <a:extLst>
              <a:ext uri="{FF2B5EF4-FFF2-40B4-BE49-F238E27FC236}">
                <a16:creationId xmlns:a16="http://schemas.microsoft.com/office/drawing/2014/main" id="{3BF20C39-F1A9-4D1B-A4AE-9F4A6D7B221D}"/>
              </a:ext>
            </a:extLst>
          </p:cNvPr>
          <p:cNvSpPr/>
          <p:nvPr/>
        </p:nvSpPr>
        <p:spPr>
          <a:xfrm>
            <a:off x="100228" y="2080040"/>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2" name="Rectangle 21" descr="Rectangle around the word variety.">
            <a:extLst>
              <a:ext uri="{FF2B5EF4-FFF2-40B4-BE49-F238E27FC236}">
                <a16:creationId xmlns:a16="http://schemas.microsoft.com/office/drawing/2014/main" id="{5F00DBEA-8D5E-47D0-ACED-62F4433B01F0}"/>
              </a:ext>
            </a:extLst>
          </p:cNvPr>
          <p:cNvSpPr/>
          <p:nvPr/>
        </p:nvSpPr>
        <p:spPr>
          <a:xfrm>
            <a:off x="159307" y="3326644"/>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3" name="Rectangle 22" descr="Rectangle around the word talent.">
            <a:extLst>
              <a:ext uri="{FF2B5EF4-FFF2-40B4-BE49-F238E27FC236}">
                <a16:creationId xmlns:a16="http://schemas.microsoft.com/office/drawing/2014/main" id="{CB55A45E-3BC5-47A7-8AB5-0AFD54938C5C}"/>
              </a:ext>
            </a:extLst>
          </p:cNvPr>
          <p:cNvSpPr/>
          <p:nvPr/>
        </p:nvSpPr>
        <p:spPr>
          <a:xfrm>
            <a:off x="159307" y="4697681"/>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5" name="Rectangle 14" descr="Rectangle around a definition.">
            <a:extLst>
              <a:ext uri="{FF2B5EF4-FFF2-40B4-BE49-F238E27FC236}">
                <a16:creationId xmlns:a16="http://schemas.microsoft.com/office/drawing/2014/main" id="{58D6C229-B969-49D1-B21E-714F730490EF}"/>
              </a:ext>
            </a:extLst>
          </p:cNvPr>
          <p:cNvSpPr/>
          <p:nvPr/>
        </p:nvSpPr>
        <p:spPr>
          <a:xfrm>
            <a:off x="3921329" y="1560671"/>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5" name="Rectangle 24" descr="Rectangle around a definition.">
            <a:extLst>
              <a:ext uri="{FF2B5EF4-FFF2-40B4-BE49-F238E27FC236}">
                <a16:creationId xmlns:a16="http://schemas.microsoft.com/office/drawing/2014/main" id="{345F5A6B-8C34-4D2A-837A-CE68B12F670E}"/>
              </a:ext>
            </a:extLst>
          </p:cNvPr>
          <p:cNvSpPr/>
          <p:nvPr/>
        </p:nvSpPr>
        <p:spPr>
          <a:xfrm>
            <a:off x="3921328" y="3031279"/>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6" name="Rectangle 25" descr="Rectangle around a definition.">
            <a:extLst>
              <a:ext uri="{FF2B5EF4-FFF2-40B4-BE49-F238E27FC236}">
                <a16:creationId xmlns:a16="http://schemas.microsoft.com/office/drawing/2014/main" id="{92E48294-A520-417A-A3D4-7E6EB278646B}"/>
              </a:ext>
            </a:extLst>
          </p:cNvPr>
          <p:cNvSpPr/>
          <p:nvPr/>
        </p:nvSpPr>
        <p:spPr>
          <a:xfrm>
            <a:off x="3909535" y="4478639"/>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005159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fltVal val="0"/>
                                          </p:val>
                                        </p:tav>
                                        <p:tav tm="100000">
                                          <p:val>
                                            <p:strVal val="#ppt_h"/>
                                          </p:val>
                                        </p:tav>
                                      </p:tavLst>
                                    </p:anim>
                                    <p:animEffect transition="in" filter="fade">
                                      <p:cBhvr>
                                        <p:cTn id="24" dur="500"/>
                                        <p:tgtEl>
                                          <p:spTgt spid="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500" fill="hold"/>
                                        <p:tgtEl>
                                          <p:spTgt spid="22"/>
                                        </p:tgtEl>
                                        <p:attrNameLst>
                                          <p:attrName>ppt_w</p:attrName>
                                        </p:attrNameLst>
                                      </p:cBhvr>
                                      <p:tavLst>
                                        <p:tav tm="0">
                                          <p:val>
                                            <p:fltVal val="0"/>
                                          </p:val>
                                        </p:tav>
                                        <p:tav tm="100000">
                                          <p:val>
                                            <p:strVal val="#ppt_w"/>
                                          </p:val>
                                        </p:tav>
                                      </p:tavLst>
                                    </p:anim>
                                    <p:anim calcmode="lin" valueType="num">
                                      <p:cBhvr>
                                        <p:cTn id="28" dur="500" fill="hold"/>
                                        <p:tgtEl>
                                          <p:spTgt spid="22"/>
                                        </p:tgtEl>
                                        <p:attrNameLst>
                                          <p:attrName>ppt_h</p:attrName>
                                        </p:attrNameLst>
                                      </p:cBhvr>
                                      <p:tavLst>
                                        <p:tav tm="0">
                                          <p:val>
                                            <p:fltVal val="0"/>
                                          </p:val>
                                        </p:tav>
                                        <p:tav tm="100000">
                                          <p:val>
                                            <p:strVal val="#ppt_h"/>
                                          </p:val>
                                        </p:tav>
                                      </p:tavLst>
                                    </p:anim>
                                    <p:animEffect transition="in" filter="fade">
                                      <p:cBhvr>
                                        <p:cTn id="29" dur="500"/>
                                        <p:tgtEl>
                                          <p:spTgt spid="2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500" fill="hold"/>
                                        <p:tgtEl>
                                          <p:spTgt spid="23"/>
                                        </p:tgtEl>
                                        <p:attrNameLst>
                                          <p:attrName>ppt_w</p:attrName>
                                        </p:attrNameLst>
                                      </p:cBhvr>
                                      <p:tavLst>
                                        <p:tav tm="0">
                                          <p:val>
                                            <p:fltVal val="0"/>
                                          </p:val>
                                        </p:tav>
                                        <p:tav tm="100000">
                                          <p:val>
                                            <p:strVal val="#ppt_w"/>
                                          </p:val>
                                        </p:tav>
                                      </p:tavLst>
                                    </p:anim>
                                    <p:anim calcmode="lin" valueType="num">
                                      <p:cBhvr>
                                        <p:cTn id="33" dur="500" fill="hold"/>
                                        <p:tgtEl>
                                          <p:spTgt spid="23"/>
                                        </p:tgtEl>
                                        <p:attrNameLst>
                                          <p:attrName>ppt_h</p:attrName>
                                        </p:attrNameLst>
                                      </p:cBhvr>
                                      <p:tavLst>
                                        <p:tav tm="0">
                                          <p:val>
                                            <p:fltVal val="0"/>
                                          </p:val>
                                        </p:tav>
                                        <p:tav tm="100000">
                                          <p:val>
                                            <p:strVal val="#ppt_h"/>
                                          </p:val>
                                        </p:tav>
                                      </p:tavLst>
                                    </p:anim>
                                    <p:animEffect transition="in" filter="fade">
                                      <p:cBhvr>
                                        <p:cTn id="34" dur="5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500" fill="hold"/>
                                        <p:tgtEl>
                                          <p:spTgt spid="11"/>
                                        </p:tgtEl>
                                        <p:attrNameLst>
                                          <p:attrName>ppt_w</p:attrName>
                                        </p:attrNameLst>
                                      </p:cBhvr>
                                      <p:tavLst>
                                        <p:tav tm="0">
                                          <p:val>
                                            <p:fltVal val="0"/>
                                          </p:val>
                                        </p:tav>
                                        <p:tav tm="100000">
                                          <p:val>
                                            <p:strVal val="#ppt_w"/>
                                          </p:val>
                                        </p:tav>
                                      </p:tavLst>
                                    </p:anim>
                                    <p:anim calcmode="lin" valueType="num">
                                      <p:cBhvr>
                                        <p:cTn id="45" dur="500" fill="hold"/>
                                        <p:tgtEl>
                                          <p:spTgt spid="11"/>
                                        </p:tgtEl>
                                        <p:attrNameLst>
                                          <p:attrName>ppt_h</p:attrName>
                                        </p:attrNameLst>
                                      </p:cBhvr>
                                      <p:tavLst>
                                        <p:tav tm="0">
                                          <p:val>
                                            <p:fltVal val="0"/>
                                          </p:val>
                                        </p:tav>
                                        <p:tav tm="100000">
                                          <p:val>
                                            <p:strVal val="#ppt_h"/>
                                          </p:val>
                                        </p:tav>
                                      </p:tavLst>
                                    </p:anim>
                                    <p:animEffect transition="in" filter="fade">
                                      <p:cBhvr>
                                        <p:cTn id="46" dur="500"/>
                                        <p:tgtEl>
                                          <p:spTgt spid="11"/>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fltVal val="0"/>
                                          </p:val>
                                        </p:tav>
                                        <p:tav tm="100000">
                                          <p:val>
                                            <p:strVal val="#ppt_w"/>
                                          </p:val>
                                        </p:tav>
                                      </p:tavLst>
                                    </p:anim>
                                    <p:anim calcmode="lin" valueType="num">
                                      <p:cBhvr>
                                        <p:cTn id="50" dur="500" fill="hold"/>
                                        <p:tgtEl>
                                          <p:spTgt spid="12"/>
                                        </p:tgtEl>
                                        <p:attrNameLst>
                                          <p:attrName>ppt_h</p:attrName>
                                        </p:attrNameLst>
                                      </p:cBhvr>
                                      <p:tavLst>
                                        <p:tav tm="0">
                                          <p:val>
                                            <p:fltVal val="0"/>
                                          </p:val>
                                        </p:tav>
                                        <p:tav tm="100000">
                                          <p:val>
                                            <p:strVal val="#ppt_h"/>
                                          </p:val>
                                        </p:tav>
                                      </p:tavLst>
                                    </p:anim>
                                    <p:animEffect transition="in" filter="fade">
                                      <p:cBhvr>
                                        <p:cTn id="51" dur="500"/>
                                        <p:tgtEl>
                                          <p:spTgt spid="12"/>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ppt_w</p:attrName>
                                        </p:attrNameLst>
                                      </p:cBhvr>
                                      <p:tavLst>
                                        <p:tav tm="0">
                                          <p:val>
                                            <p:fltVal val="0"/>
                                          </p:val>
                                        </p:tav>
                                        <p:tav tm="100000">
                                          <p:val>
                                            <p:strVal val="#ppt_w"/>
                                          </p:val>
                                        </p:tav>
                                      </p:tavLst>
                                    </p:anim>
                                    <p:anim calcmode="lin" valueType="num">
                                      <p:cBhvr>
                                        <p:cTn id="60" dur="500" fill="hold"/>
                                        <p:tgtEl>
                                          <p:spTgt spid="25"/>
                                        </p:tgtEl>
                                        <p:attrNameLst>
                                          <p:attrName>ppt_h</p:attrName>
                                        </p:attrNameLst>
                                      </p:cBhvr>
                                      <p:tavLst>
                                        <p:tav tm="0">
                                          <p:val>
                                            <p:fltVal val="0"/>
                                          </p:val>
                                        </p:tav>
                                        <p:tav tm="100000">
                                          <p:val>
                                            <p:strVal val="#ppt_h"/>
                                          </p:val>
                                        </p:tav>
                                      </p:tavLst>
                                    </p:anim>
                                    <p:animEffect transition="in" filter="fade">
                                      <p:cBhvr>
                                        <p:cTn id="61" dur="500"/>
                                        <p:tgtEl>
                                          <p:spTgt spid="25"/>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p:cTn id="64" dur="500" fill="hold"/>
                                        <p:tgtEl>
                                          <p:spTgt spid="26"/>
                                        </p:tgtEl>
                                        <p:attrNameLst>
                                          <p:attrName>ppt_w</p:attrName>
                                        </p:attrNameLst>
                                      </p:cBhvr>
                                      <p:tavLst>
                                        <p:tav tm="0">
                                          <p:val>
                                            <p:fltVal val="0"/>
                                          </p:val>
                                        </p:tav>
                                        <p:tav tm="100000">
                                          <p:val>
                                            <p:strVal val="#ppt_w"/>
                                          </p:val>
                                        </p:tav>
                                      </p:tavLst>
                                    </p:anim>
                                    <p:anim calcmode="lin" valueType="num">
                                      <p:cBhvr>
                                        <p:cTn id="65" dur="500" fill="hold"/>
                                        <p:tgtEl>
                                          <p:spTgt spid="26"/>
                                        </p:tgtEl>
                                        <p:attrNameLst>
                                          <p:attrName>ppt_h</p:attrName>
                                        </p:attrNameLst>
                                      </p:cBhvr>
                                      <p:tavLst>
                                        <p:tav tm="0">
                                          <p:val>
                                            <p:fltVal val="0"/>
                                          </p:val>
                                        </p:tav>
                                        <p:tav tm="100000">
                                          <p:val>
                                            <p:strVal val="#ppt_h"/>
                                          </p:val>
                                        </p:tav>
                                      </p:tavLst>
                                    </p:anim>
                                    <p:animEffect transition="in" filter="fade">
                                      <p:cBhvr>
                                        <p:cTn id="66" dur="500"/>
                                        <p:tgtEl>
                                          <p:spTgt spid="2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9" grpId="0"/>
      <p:bldP spid="11" grpId="0"/>
      <p:bldP spid="12" grpId="0"/>
      <p:bldP spid="2" grpId="0" animBg="1"/>
      <p:bldP spid="22" grpId="0" animBg="1"/>
      <p:bldP spid="23" grpId="0" animBg="1"/>
      <p:bldP spid="15" grpId="0" animBg="1"/>
      <p:bldP spid="25" grpId="0" animBg="1"/>
      <p:bldP spid="2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10727</TotalTime>
  <Words>1886</Words>
  <Application>Microsoft Office PowerPoint</Application>
  <PresentationFormat>On-screen Show (4:3)</PresentationFormat>
  <Paragraphs>142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Comic Sans MS</vt:lpstr>
      <vt:lpstr>Office Theme</vt:lpstr>
      <vt:lpstr>Musicians</vt:lpstr>
      <vt:lpstr> Presenting augh and ough Practice </vt:lpstr>
      <vt:lpstr>  Symphony of augh and ough Practice  </vt:lpstr>
      <vt:lpstr>  Opera of augh and ough Practice  </vt:lpstr>
      <vt:lpstr>  Tempo of augh and ough Practice  </vt:lpstr>
      <vt:lpstr> Performance of Possessive Pronoun Review </vt:lpstr>
      <vt:lpstr>Singing Possessive Pronoun Practice</vt:lpstr>
      <vt:lpstr>Entertaining Vocabulary</vt:lpstr>
      <vt:lpstr>Sound of Vocabulary</vt:lpstr>
      <vt:lpstr>Cause and Effect Practice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217</cp:revision>
  <dcterms:created xsi:type="dcterms:W3CDTF">2012-04-20T18:25:02Z</dcterms:created>
  <dcterms:modified xsi:type="dcterms:W3CDTF">2021-11-30T15:41:57Z</dcterms:modified>
</cp:coreProperties>
</file>