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3.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344" r:id="rId2"/>
    <p:sldId id="353" r:id="rId3"/>
    <p:sldId id="357" r:id="rId4"/>
    <p:sldId id="354" r:id="rId5"/>
    <p:sldId id="355" r:id="rId6"/>
    <p:sldId id="358" r:id="rId7"/>
    <p:sldId id="359" r:id="rId8"/>
    <p:sldId id="360" r:id="rId9"/>
    <p:sldId id="356" r:id="rId10"/>
    <p:sldId id="351" r:id="rId11"/>
    <p:sldId id="352" r:id="rId12"/>
  </p:sldIdLst>
  <p:sldSz cx="9144000" cy="6858000" type="screen4x3"/>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6D54"/>
    <a:srgbClr val="0BF911"/>
    <a:srgbClr val="003399"/>
    <a:srgbClr val="283B80"/>
    <a:srgbClr val="D60093"/>
    <a:srgbClr val="3B7ABE"/>
    <a:srgbClr val="182C6F"/>
    <a:srgbClr val="FCFCFC"/>
    <a:srgbClr val="000064"/>
    <a:srgbClr val="FF962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06" autoAdjust="0"/>
    <p:restoredTop sz="54990" autoAdjust="0"/>
  </p:normalViewPr>
  <p:slideViewPr>
    <p:cSldViewPr snapToGrid="0" snapToObjects="1">
      <p:cViewPr varScale="1">
        <p:scale>
          <a:sx n="36" d="100"/>
          <a:sy n="36" d="100"/>
        </p:scale>
        <p:origin x="2388" y="5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11/23/2021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a museum of words We will review the suffixes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and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possessive nouns, our vocabulary words, and find the main idea and details of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A Discovery in a Cave</a:t>
            </a:r>
            <a:r>
              <a:rPr lang="en-US" sz="1800" dirty="0">
                <a:effectLst/>
                <a:latin typeface="Comic Sans MS" panose="030F0702030302020204" pitchFamily="66" charset="0"/>
                <a:ea typeface="Calibri" panose="020F0502020204030204" pitchFamily="34" charset="0"/>
                <a:cs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374968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A Discovery in a Cave</a:t>
            </a:r>
            <a:r>
              <a:rPr lang="en-US" sz="1800" dirty="0">
                <a:effectLst/>
                <a:latin typeface="Comic Sans MS" panose="030F0702030302020204" pitchFamily="66" charset="0"/>
                <a:ea typeface="Calibri" panose="020F0502020204030204" pitchFamily="34" charset="0"/>
                <a:cs typeface="Calibri" panose="020F0502020204030204" pitchFamily="34" charset="0"/>
              </a:rPr>
              <a:t>. This story is a non-fiction story. Do you remember what the main idea and details are of a story?” Wait for the student to answer what the main idea and details of a story are. Say, “Correct, t</a:t>
            </a: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he main idea is what the story is mostly about and the details support the main idea.”</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“Today we are going to move the main idea and details into the correct part of the graphic organizer. You will tell me the answer by telling me the color rectangle the answer is in. First, I’m going to read to you your answer choices.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They found paintings that were 17,000 years old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A discovery in a cave</a:t>
            </a:r>
          </a:p>
          <a:p>
            <a:pPr marL="342900" marR="0" lvl="0" indent="-342900" algn="l"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Thousands of people visited the cave, but it closed in 1963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Lascaux 2 was created, and a French artist recreated the paintings in the cave</a:t>
            </a:r>
          </a:p>
          <a:p>
            <a:pPr marL="342900" marR="0" lvl="0" indent="-342900" algn="l" defTabSz="914400" rtl="0" eaLnBrk="1" fontAlgn="auto" latinLnBrk="0" hangingPunct="1">
              <a:lnSpc>
                <a:spcPct val="115000"/>
              </a:lnSpc>
              <a:spcBef>
                <a:spcPts val="0"/>
              </a:spcBef>
              <a:spcAft>
                <a:spcPts val="1000"/>
              </a:spcAft>
              <a:buClrTx/>
              <a:buSzTx/>
              <a:buFont typeface="Symbol" panose="05050102010706020507" pitchFamily="18" charset="2"/>
              <a:buChar char=""/>
              <a:tabLst/>
              <a:defRP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Scientists named the cave Lascaux</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10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main idea of the story in? Once the student tells you the color rectangle, click to move it to the graphic organizer. (Main Idea: A Discovery in a Cave)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detail from the story in?” Once the student tells you the color rectangle, click to move it to the graphic organizer. (Details: Can be any of these answers – They found paintings that were 17,000 years old, Scientists named the cave Lascaux, Thousands of people visited the cave, but it closed in 1963, Lascaux 2 was created, and a French artist recreated the paintings in the cave)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detail from the story in?” Once the student tells you the color rectangle, click to move it to the graphic organizer. (Details: Can be any of these answers – They found paintings that were 17,000 years old, Scientists named the cave Lascaux, Thousands of people visited the cave, but it closed in 1963, Lascaux 2 was created, and a French artist recreated the paintings in the cave)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detail from the story in?” Once the student tells you the color rectangle, click to move it to the graphic organizer. (Details: Can be any of these answers – They found paintings that were 17,000 years old, Scientists named the cave Lascaux, Thousands of people visited the cave, but it closed in 1963, Lascaux 2 was created, and a French artist recreated the paintings in the cave)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detail from the story in?” Once the student tells you the color rectangle, click to move it to the graphic organizer. (Details: Can be any of these answers – They found paintings that were 17,000 years old, Scientists named the cave Lascaux, Thousands of people visited the cave, but it closed in 1963, Lascaux 2 was created, and a French artist recreated the paintings in the cave)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11</a:t>
            </a:fld>
            <a:endParaRPr lang="en-US"/>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we are going to review the suffixes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and meaning. Say,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makes the /shun/ sound and means the act of” Click to show the word protection. Say, “here is an example of a word with the suffix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What do you think protection means?” Wait for the student to answer. Say, “Yes, it means the act of protecting. Can you think of another word that ends in the suffix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Wait for the student to answer.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and meaning. Say,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makes the /shun/ sound means the state of” Click to show the word confusion. Say, “here is an example of a word with the suffix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What do you think confusion means?” Wait for the student to answer. Say, “Yes, it means the state of being confused. Can you think of another word that ends in the suffix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Wait for the student to answer.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and meaning. Say,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makes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cher</a:t>
            </a:r>
            <a:r>
              <a:rPr lang="en-US" sz="1800" dirty="0">
                <a:effectLst/>
                <a:latin typeface="Comic Sans MS" panose="030F0702030302020204" pitchFamily="66" charset="0"/>
                <a:ea typeface="Calibri" panose="020F0502020204030204" pitchFamily="34" charset="0"/>
                <a:cs typeface="Calibri" panose="020F0502020204030204" pitchFamily="34" charset="0"/>
              </a:rPr>
              <a:t>/ sound means the action or result” Click to show the word mixture. Say, “here is an example of a word with the suffix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What do you think mixture means?” Wait for the student to answer. Say, “Yes, it means the result of mixing. Can you think of another word that ends in the suffix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Wait for the student to answer.</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1790707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word sort chart and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“We are going to sort the words under the correct column. Does the word end in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or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picture go under? Yes! Picture would go under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Click the word picture to move it under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creation go under? Yes! Creation would go under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Click the word creation to move it under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motion go under? Yes! Motion would go under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Click the word motion to move it under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tion</a:t>
            </a:r>
            <a:r>
              <a:rPr lang="en-US" sz="180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revision go under? Yes! Revision would go under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Click the word revision to move it under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capture go under? Yes! Capture would go under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Click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the</a:t>
            </a:r>
            <a:r>
              <a:rPr lang="en-US" sz="1800" dirty="0">
                <a:effectLst/>
                <a:latin typeface="Comic Sans MS" panose="030F0702030302020204" pitchFamily="66" charset="0"/>
                <a:ea typeface="Calibri" panose="020F0502020204030204" pitchFamily="34" charset="0"/>
                <a:cs typeface="Calibri" panose="020F0502020204030204" pitchFamily="34" charset="0"/>
              </a:rPr>
              <a:t> word capture to move it under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ture</a:t>
            </a:r>
            <a:r>
              <a:rPr lang="en-US" sz="180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decision go under? Yes! Decision would go under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Click the word decision to move it under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sion</a:t>
            </a:r>
            <a:r>
              <a:rPr lang="en-US" sz="1800" dirty="0">
                <a:effectLst/>
                <a:latin typeface="Comic Sans MS" panose="030F0702030302020204" pitchFamily="66" charset="0"/>
                <a:ea typeface="Calibri" panose="020F0502020204030204" pitchFamily="34" charset="0"/>
                <a:cs typeface="Calibri" panose="020F0502020204030204" pitchFamily="34" charset="0"/>
              </a:rPr>
              <a:t> column.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808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possessive nouns.”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apostrophe. Say, “The apostrophe shows possession or ownership.”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singular noun and the definition. Say, “Singular means one. For all singular nouns, add ‘s to the end of the word. Even if it ends in -s.” Click to show the word cat. Say, “we add an ‘s to the cat to make it possessive.” Click to show the word cat’s. Click to show the word bus. Say, “bus ends in an s but it is only one bus, so we add ‘s to the end of the word to make it possessive.” Click to show the word bus’s.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plural noun and the definition. Say, “Plural means more than one. If the plural noun ends in -s </a:t>
            </a:r>
            <a:r>
              <a:rPr lang="en-US" sz="18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800" dirty="0">
                <a:effectLst/>
                <a:latin typeface="Comic Sans MS" panose="030F0702030302020204" pitchFamily="66" charset="0"/>
                <a:ea typeface="Calibri" panose="020F0502020204030204" pitchFamily="34" charset="0"/>
                <a:cs typeface="Calibri" panose="020F0502020204030204" pitchFamily="34" charset="0"/>
              </a:rPr>
              <a:t> add ’. If the plural noun does not end in -s</a:t>
            </a:r>
            <a:r>
              <a:rPr lang="en-US" sz="18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800" dirty="0">
                <a:effectLst/>
                <a:latin typeface="Comic Sans MS" panose="030F0702030302020204" pitchFamily="66" charset="0"/>
                <a:ea typeface="Calibri" panose="020F0502020204030204" pitchFamily="34" charset="0"/>
                <a:cs typeface="Calibri" panose="020F0502020204030204" pitchFamily="34" charset="0"/>
              </a:rPr>
              <a:t> add ’s.” Click to show the word boys. Say, “boys is plural and it ends in s, so we add just the ‘ to the end of the word.” Click to show the word boys’. Click to show the word children. Say, “children is plural and does not end in s, so we add ‘s to the end.” Click to show the word children’s</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3862511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we are going to practice choosing the correct possessive noun that completes the sentence. I will show you a sentence with the possessive noun missing. You need to choose the correct answer A or B. Ready?”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Are these _____ socks? Say, “Are these (blank) socks?” Click to show the answer choices. Say, “which answer completes the sentence? A. Ben’s or B. Bens’ “ Wait for the student to answer. Click so that A is highlighted and it appears in the sentence. Say, “Yes, A. Ben’s completes the sentence. Can you read the completed sentence now? Wait for the student to read the complete sentence. Say, “Let’s try again.”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1244113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These are ______ mittens. Say, “These are (blank) mittens” Click to show the answer choices. Say, “which answer completes the sentence? A.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Chris’es</a:t>
            </a:r>
            <a:r>
              <a:rPr lang="en-US" sz="1800" dirty="0">
                <a:effectLst/>
                <a:latin typeface="Comic Sans MS" panose="030F0702030302020204" pitchFamily="66" charset="0"/>
                <a:ea typeface="Calibri" panose="020F0502020204030204" pitchFamily="34" charset="0"/>
                <a:cs typeface="Calibri" panose="020F0502020204030204" pitchFamily="34" charset="0"/>
              </a:rPr>
              <a:t> or B. Chris’s “ Wait for the student to answer. Click so that B is highlighted. Say, “Yes, B. Chris’s completes the sentence. Can you read the completed sentence now? Wait for the student to read the complete sentence. Say, “Let’s try again.”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4241099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Where are the ______ sweaters? Say, “Where are the (blank) sweaters?” Click to show the answer choices. Say, “which answer completes the sentence? A.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brothers’s</a:t>
            </a:r>
            <a:r>
              <a:rPr lang="en-US" sz="1800" dirty="0">
                <a:effectLst/>
                <a:latin typeface="Comic Sans MS" panose="030F0702030302020204" pitchFamily="66" charset="0"/>
                <a:ea typeface="Calibri" panose="020F0502020204030204" pitchFamily="34" charset="0"/>
                <a:cs typeface="Calibri" panose="020F0502020204030204" pitchFamily="34" charset="0"/>
              </a:rPr>
              <a:t> or B. brothers’ “ Wait for the student to answer. Click so that B is highlighted. Say, “Yes, B. brothers’ completes the sentence. Can you read the completed sentence now? Wait for the student to read the complete sentence. Say, “Let’s try again.”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3990058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This is the ______ classroom. Say, “This is the (blank) classroom.” Click to show the answer choices. Say, “which answer completes the sentence? A. children’s or B.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childrens</a:t>
            </a:r>
            <a:r>
              <a:rPr lang="en-US" sz="1800" dirty="0">
                <a:effectLst/>
                <a:latin typeface="Comic Sans MS" panose="030F0702030302020204" pitchFamily="66" charset="0"/>
                <a:ea typeface="Calibri" panose="020F0502020204030204" pitchFamily="34" charset="0"/>
                <a:cs typeface="Calibri" panose="020F0502020204030204" pitchFamily="34" charset="0"/>
              </a:rPr>
              <a:t>’ “Wait for the student to answer. Click so that A is highlighted. Say, “Yes, A. children’s completes the sentence. Can you read the completed sentence now? Wait for the student to read the complete sentence.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26255456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“It’s time to practice your vocabulary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vocabulary word with the definition. Say, “Can you read me the word and the definition?” Do this for each vocabulary word and definition.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masterpiece - a work done with great skill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bold - standing out in a very noticeable way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rare - very uncommon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museum - a building or part of a building in which objects of lasting interest or value are displayed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artist - a person skilled in one of the arts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mural -</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omic Sans MS" panose="030F0702030302020204" pitchFamily="66" charset="0"/>
                <a:ea typeface="Calibri" panose="020F0502020204030204" pitchFamily="34" charset="0"/>
                <a:cs typeface="Calibri" panose="020F0502020204030204" pitchFamily="34" charset="0"/>
              </a:rPr>
              <a:t>applied to and made part of a wall surface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“I am going to show you a vocabulary word and you need to use it in a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vocabulary word and wait for the student to use it in a sentence. If the student gets stuck, review the definition that is on the top of the slide. Click for that vocabulary word to disappear and the new vocabulary word to 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The order of the words will be: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bold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artist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mural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rare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museum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masterpiece</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a:p>
        </p:txBody>
      </p:sp>
    </p:spTree>
    <p:extLst>
      <p:ext uri="{BB962C8B-B14F-4D97-AF65-F5344CB8AC3E}">
        <p14:creationId xmlns:p14="http://schemas.microsoft.com/office/powerpoint/2010/main" val="2864352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597877" y="1676400"/>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Artists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67E68F0C-9294-4437-854A-A402A9D71198}"/>
              </a:ext>
            </a:extLst>
          </p:cNvPr>
          <p:cNvSpPr>
            <a:spLocks noGrp="1"/>
          </p:cNvSpPr>
          <p:nvPr>
            <p:ph type="subTitle" idx="1"/>
          </p:nvPr>
        </p:nvSpPr>
        <p:spPr>
          <a:xfrm>
            <a:off x="597877" y="2835276"/>
            <a:ext cx="7948246" cy="1752600"/>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A Museum of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sz="3600" b="1" dirty="0">
                <a:effectLst/>
                <a:latin typeface="Comic Sans MS" panose="030F0702030302020204" pitchFamily="66" charset="0"/>
                <a:ea typeface="Calibri" panose="020F0502020204030204" pitchFamily="34" charset="0"/>
                <a:cs typeface="Calibri" panose="020F0502020204030204" pitchFamily="34" charset="0"/>
              </a:rPr>
              <a:t>Brighten Up! Main Idea and Details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708C2D23-9A60-4BBA-96DC-672F0E106DB4}"/>
              </a:ext>
            </a:extLst>
          </p:cNvPr>
          <p:cNvSpPr/>
          <p:nvPr/>
        </p:nvSpPr>
        <p:spPr>
          <a:xfrm>
            <a:off x="334106" y="2527148"/>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Detail</a:t>
            </a:r>
          </a:p>
        </p:txBody>
      </p:sp>
      <p:sp>
        <p:nvSpPr>
          <p:cNvPr id="11" name="Rectangle 10">
            <a:extLst>
              <a:ext uri="{FF2B5EF4-FFF2-40B4-BE49-F238E27FC236}">
                <a16:creationId xmlns:a16="http://schemas.microsoft.com/office/drawing/2014/main" id="{9763A7C7-19D6-426F-8F4B-F3EDF6BD6B9E}"/>
              </a:ext>
            </a:extLst>
          </p:cNvPr>
          <p:cNvSpPr/>
          <p:nvPr/>
        </p:nvSpPr>
        <p:spPr>
          <a:xfrm>
            <a:off x="4571997" y="1510639"/>
            <a:ext cx="3727939" cy="85725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marR="0" lvl="0" algn="ctr">
              <a:lnSpc>
                <a:spcPct val="115000"/>
              </a:lnSpc>
              <a:spcBef>
                <a:spcPts val="0"/>
              </a:spcBef>
              <a:spcAft>
                <a:spcPts val="0"/>
              </a:spcAft>
            </a:pPr>
            <a:r>
              <a:rPr lang="en-US" dirty="0">
                <a:solidFill>
                  <a:srgbClr val="000000"/>
                </a:solidFill>
                <a:latin typeface="Comic Sans MS" panose="030F0702030302020204" pitchFamily="66" charset="0"/>
                <a:ea typeface="Calibri" panose="020F0502020204030204" pitchFamily="34" charset="0"/>
                <a:cs typeface="Calibri" panose="020F0502020204030204" pitchFamily="34" charset="0"/>
              </a:rPr>
              <a:t>They found paintings that were 17,000 years old</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1">
            <a:extLst>
              <a:ext uri="{FF2B5EF4-FFF2-40B4-BE49-F238E27FC236}">
                <a16:creationId xmlns:a16="http://schemas.microsoft.com/office/drawing/2014/main" id="{527226E9-A8DB-4BDB-BDF5-7D919D1B38C8}"/>
              </a:ext>
            </a:extLst>
          </p:cNvPr>
          <p:cNvSpPr/>
          <p:nvPr/>
        </p:nvSpPr>
        <p:spPr>
          <a:xfrm>
            <a:off x="334105" y="3580995"/>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Detail</a:t>
            </a:r>
          </a:p>
        </p:txBody>
      </p:sp>
      <p:sp>
        <p:nvSpPr>
          <p:cNvPr id="13" name="Rectangle 12">
            <a:extLst>
              <a:ext uri="{FF2B5EF4-FFF2-40B4-BE49-F238E27FC236}">
                <a16:creationId xmlns:a16="http://schemas.microsoft.com/office/drawing/2014/main" id="{8190A297-C565-41C5-8B54-908235B6320E}"/>
              </a:ext>
            </a:extLst>
          </p:cNvPr>
          <p:cNvSpPr/>
          <p:nvPr/>
        </p:nvSpPr>
        <p:spPr>
          <a:xfrm>
            <a:off x="334107" y="4666639"/>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Detail</a:t>
            </a:r>
          </a:p>
        </p:txBody>
      </p:sp>
      <p:sp>
        <p:nvSpPr>
          <p:cNvPr id="14" name="Rectangle 13">
            <a:extLst>
              <a:ext uri="{FF2B5EF4-FFF2-40B4-BE49-F238E27FC236}">
                <a16:creationId xmlns:a16="http://schemas.microsoft.com/office/drawing/2014/main" id="{B59A48EE-8458-40EA-8897-9AA9F9541292}"/>
              </a:ext>
            </a:extLst>
          </p:cNvPr>
          <p:cNvSpPr/>
          <p:nvPr/>
        </p:nvSpPr>
        <p:spPr>
          <a:xfrm>
            <a:off x="334107" y="1441504"/>
            <a:ext cx="3727939" cy="857250"/>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Main Idea</a:t>
            </a:r>
          </a:p>
        </p:txBody>
      </p:sp>
      <p:sp>
        <p:nvSpPr>
          <p:cNvPr id="15" name="Rectangle 14">
            <a:extLst>
              <a:ext uri="{FF2B5EF4-FFF2-40B4-BE49-F238E27FC236}">
                <a16:creationId xmlns:a16="http://schemas.microsoft.com/office/drawing/2014/main" id="{5989AB27-23DE-40BF-BEE1-E7370C9499CE}"/>
              </a:ext>
            </a:extLst>
          </p:cNvPr>
          <p:cNvSpPr/>
          <p:nvPr/>
        </p:nvSpPr>
        <p:spPr>
          <a:xfrm>
            <a:off x="4592602" y="2545817"/>
            <a:ext cx="3727939" cy="85725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A discovery in a cave</a:t>
            </a:r>
          </a:p>
        </p:txBody>
      </p:sp>
      <p:sp>
        <p:nvSpPr>
          <p:cNvPr id="16" name="Rectangle 15">
            <a:extLst>
              <a:ext uri="{FF2B5EF4-FFF2-40B4-BE49-F238E27FC236}">
                <a16:creationId xmlns:a16="http://schemas.microsoft.com/office/drawing/2014/main" id="{9FB1834B-0BF5-4B48-B709-1A388CCA049B}"/>
              </a:ext>
            </a:extLst>
          </p:cNvPr>
          <p:cNvSpPr/>
          <p:nvPr/>
        </p:nvSpPr>
        <p:spPr>
          <a:xfrm>
            <a:off x="4571996" y="5767297"/>
            <a:ext cx="3727939" cy="85725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marR="0" lvl="0" algn="ctr">
              <a:lnSpc>
                <a:spcPct val="115000"/>
              </a:lnSpc>
              <a:spcBef>
                <a:spcPts val="0"/>
              </a:spcBef>
              <a:spcAft>
                <a:spcPts val="0"/>
              </a:spcAft>
            </a:pPr>
            <a:r>
              <a:rPr lang="en-US" dirty="0">
                <a:solidFill>
                  <a:srgbClr val="000000"/>
                </a:solidFill>
                <a:latin typeface="Comic Sans MS" panose="030F0702030302020204" pitchFamily="66" charset="0"/>
                <a:ea typeface="Calibri" panose="020F0502020204030204" pitchFamily="34" charset="0"/>
                <a:cs typeface="Calibri" panose="020F0502020204030204" pitchFamily="34" charset="0"/>
              </a:rPr>
              <a:t>Scientists named the cave Lascaux</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16">
            <a:extLst>
              <a:ext uri="{FF2B5EF4-FFF2-40B4-BE49-F238E27FC236}">
                <a16:creationId xmlns:a16="http://schemas.microsoft.com/office/drawing/2014/main" id="{6E916DCB-ACCF-481C-AD6A-487A222DCD7A}"/>
              </a:ext>
            </a:extLst>
          </p:cNvPr>
          <p:cNvSpPr/>
          <p:nvPr/>
        </p:nvSpPr>
        <p:spPr>
          <a:xfrm>
            <a:off x="4571995" y="3566367"/>
            <a:ext cx="3727939" cy="85725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marR="0" lvl="0" algn="ctr">
              <a:lnSpc>
                <a:spcPct val="115000"/>
              </a:lnSpc>
              <a:spcBef>
                <a:spcPts val="0"/>
              </a:spcBef>
              <a:spcAft>
                <a:spcPts val="0"/>
              </a:spcAft>
            </a:pPr>
            <a:r>
              <a:rPr lang="en-US" dirty="0">
                <a:solidFill>
                  <a:srgbClr val="000000"/>
                </a:solidFill>
                <a:latin typeface="Comic Sans MS" panose="030F0702030302020204" pitchFamily="66" charset="0"/>
                <a:ea typeface="Calibri" panose="020F0502020204030204" pitchFamily="34" charset="0"/>
                <a:cs typeface="Calibri" panose="020F0502020204030204" pitchFamily="34" charset="0"/>
              </a:rPr>
              <a:t>Thousands of people visited the cave, but it closed in 1963</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18" name="Rectangle 17">
            <a:extLst>
              <a:ext uri="{FF2B5EF4-FFF2-40B4-BE49-F238E27FC236}">
                <a16:creationId xmlns:a16="http://schemas.microsoft.com/office/drawing/2014/main" id="{BF4225AB-DCD9-4FD1-B877-EA6C35AF0D31}"/>
              </a:ext>
            </a:extLst>
          </p:cNvPr>
          <p:cNvSpPr/>
          <p:nvPr/>
        </p:nvSpPr>
        <p:spPr>
          <a:xfrm>
            <a:off x="334103" y="2527148"/>
            <a:ext cx="3727939" cy="85725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marR="0" lvl="0" algn="ctr">
              <a:lnSpc>
                <a:spcPct val="115000"/>
              </a:lnSpc>
              <a:spcBef>
                <a:spcPts val="0"/>
              </a:spcBef>
              <a:spcAft>
                <a:spcPts val="0"/>
              </a:spcAft>
            </a:pPr>
            <a:r>
              <a:rPr lang="en-US" dirty="0">
                <a:solidFill>
                  <a:srgbClr val="000000"/>
                </a:solidFill>
                <a:latin typeface="Comic Sans MS" panose="030F0702030302020204" pitchFamily="66" charset="0"/>
                <a:ea typeface="Calibri" panose="020F0502020204030204" pitchFamily="34" charset="0"/>
                <a:cs typeface="Calibri" panose="020F0502020204030204" pitchFamily="34" charset="0"/>
              </a:rPr>
              <a:t>They found paintings that were 17,000 years old</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20" name="Rectangle 19">
            <a:extLst>
              <a:ext uri="{FF2B5EF4-FFF2-40B4-BE49-F238E27FC236}">
                <a16:creationId xmlns:a16="http://schemas.microsoft.com/office/drawing/2014/main" id="{10ACBF78-CEFC-4079-9F55-FE50C928D560}"/>
              </a:ext>
            </a:extLst>
          </p:cNvPr>
          <p:cNvSpPr/>
          <p:nvPr/>
        </p:nvSpPr>
        <p:spPr>
          <a:xfrm>
            <a:off x="334104" y="1413038"/>
            <a:ext cx="3727939" cy="85725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A discovery in a cave</a:t>
            </a:r>
          </a:p>
        </p:txBody>
      </p:sp>
      <p:sp>
        <p:nvSpPr>
          <p:cNvPr id="21" name="Rectangle 20">
            <a:extLst>
              <a:ext uri="{FF2B5EF4-FFF2-40B4-BE49-F238E27FC236}">
                <a16:creationId xmlns:a16="http://schemas.microsoft.com/office/drawing/2014/main" id="{5BC5826F-AA64-464C-B80C-4CFDF42ED4D1}"/>
              </a:ext>
            </a:extLst>
          </p:cNvPr>
          <p:cNvSpPr/>
          <p:nvPr/>
        </p:nvSpPr>
        <p:spPr>
          <a:xfrm>
            <a:off x="334102" y="3595228"/>
            <a:ext cx="3727939" cy="85725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marR="0" lvl="0" algn="ctr">
              <a:lnSpc>
                <a:spcPct val="115000"/>
              </a:lnSpc>
              <a:spcBef>
                <a:spcPts val="0"/>
              </a:spcBef>
              <a:spcAft>
                <a:spcPts val="0"/>
              </a:spcAft>
            </a:pPr>
            <a:r>
              <a:rPr lang="en-US" dirty="0">
                <a:solidFill>
                  <a:srgbClr val="000000"/>
                </a:solidFill>
                <a:latin typeface="Comic Sans MS" panose="030F0702030302020204" pitchFamily="66" charset="0"/>
                <a:ea typeface="Calibri" panose="020F0502020204030204" pitchFamily="34" charset="0"/>
                <a:cs typeface="Calibri" panose="020F0502020204030204" pitchFamily="34" charset="0"/>
              </a:rPr>
              <a:t>Scientists named the cave Lascaux</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tangle 21">
            <a:extLst>
              <a:ext uri="{FF2B5EF4-FFF2-40B4-BE49-F238E27FC236}">
                <a16:creationId xmlns:a16="http://schemas.microsoft.com/office/drawing/2014/main" id="{0F99FBAC-A110-41B1-9851-38C1DB927BE1}"/>
              </a:ext>
            </a:extLst>
          </p:cNvPr>
          <p:cNvSpPr/>
          <p:nvPr/>
        </p:nvSpPr>
        <p:spPr>
          <a:xfrm>
            <a:off x="334101" y="4649075"/>
            <a:ext cx="3727939" cy="85725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marR="0" lvl="0" algn="ctr">
              <a:lnSpc>
                <a:spcPct val="115000"/>
              </a:lnSpc>
              <a:spcBef>
                <a:spcPts val="0"/>
              </a:spcBef>
              <a:spcAft>
                <a:spcPts val="0"/>
              </a:spcAft>
            </a:pPr>
            <a:r>
              <a:rPr lang="en-US" dirty="0">
                <a:solidFill>
                  <a:srgbClr val="000000"/>
                </a:solidFill>
                <a:latin typeface="Comic Sans MS" panose="030F0702030302020204" pitchFamily="66" charset="0"/>
                <a:ea typeface="Calibri" panose="020F0502020204030204" pitchFamily="34" charset="0"/>
                <a:cs typeface="Calibri" panose="020F0502020204030204" pitchFamily="34" charset="0"/>
              </a:rPr>
              <a:t>Thousands of people visited the cave, but it closed in 1963</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19" name="Rectangle 18">
            <a:extLst>
              <a:ext uri="{FF2B5EF4-FFF2-40B4-BE49-F238E27FC236}">
                <a16:creationId xmlns:a16="http://schemas.microsoft.com/office/drawing/2014/main" id="{9F2550F3-5518-4A1A-ACFA-3E972F039231}"/>
              </a:ext>
            </a:extLst>
          </p:cNvPr>
          <p:cNvSpPr/>
          <p:nvPr/>
        </p:nvSpPr>
        <p:spPr>
          <a:xfrm>
            <a:off x="334108" y="5777418"/>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Detail</a:t>
            </a:r>
          </a:p>
        </p:txBody>
      </p:sp>
      <p:sp>
        <p:nvSpPr>
          <p:cNvPr id="23" name="Rectangle 22">
            <a:extLst>
              <a:ext uri="{FF2B5EF4-FFF2-40B4-BE49-F238E27FC236}">
                <a16:creationId xmlns:a16="http://schemas.microsoft.com/office/drawing/2014/main" id="{0059823F-7BE1-4C6E-B711-DF3582CEA4CC}"/>
              </a:ext>
            </a:extLst>
          </p:cNvPr>
          <p:cNvSpPr/>
          <p:nvPr/>
        </p:nvSpPr>
        <p:spPr>
          <a:xfrm>
            <a:off x="4592602" y="4601545"/>
            <a:ext cx="3727939" cy="857250"/>
          </a:xfrm>
          <a:prstGeom prst="rect">
            <a:avLst/>
          </a:prstGeom>
          <a:solidFill>
            <a:srgbClr val="9D6D54"/>
          </a:solidFill>
          <a:ln/>
        </p:spPr>
        <p:style>
          <a:lnRef idx="2">
            <a:schemeClr val="dk1"/>
          </a:lnRef>
          <a:fillRef idx="1">
            <a:schemeClr val="lt1"/>
          </a:fillRef>
          <a:effectRef idx="0">
            <a:schemeClr val="dk1"/>
          </a:effectRef>
          <a:fontRef idx="minor">
            <a:schemeClr val="dk1"/>
          </a:fontRef>
        </p:style>
        <p:txBody>
          <a:bodyPr rtlCol="0" anchor="t"/>
          <a:lstStyle/>
          <a:p>
            <a:pPr marR="0" lvl="0" algn="ctr">
              <a:lnSpc>
                <a:spcPct val="115000"/>
              </a:lnSpc>
              <a:spcBef>
                <a:spcPts val="0"/>
              </a:spcBef>
              <a:spcAft>
                <a:spcPts val="1000"/>
              </a:spcAft>
            </a:pPr>
            <a:r>
              <a:rPr lang="en-US" sz="1600" dirty="0">
                <a:solidFill>
                  <a:srgbClr val="000000"/>
                </a:solidFill>
                <a:latin typeface="Comic Sans MS" panose="030F0702030302020204" pitchFamily="66" charset="0"/>
                <a:ea typeface="Calibri" panose="020F0502020204030204" pitchFamily="34" charset="0"/>
                <a:cs typeface="Calibri" panose="020F0502020204030204" pitchFamily="34" charset="0"/>
              </a:rPr>
              <a:t>Lascaux 2 was created, and a French artist recreated the paintings in the cave</a:t>
            </a:r>
          </a:p>
          <a:p>
            <a:pPr marL="342900" marR="0" lvl="0" indent="-342900">
              <a:lnSpc>
                <a:spcPct val="115000"/>
              </a:lnSpc>
              <a:spcBef>
                <a:spcPts val="0"/>
              </a:spcBef>
              <a:spcAft>
                <a:spcPts val="1000"/>
              </a:spcAft>
              <a:buFont typeface="Symbol" panose="05050102010706020507" pitchFamily="18" charset="2"/>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23">
            <a:extLst>
              <a:ext uri="{FF2B5EF4-FFF2-40B4-BE49-F238E27FC236}">
                <a16:creationId xmlns:a16="http://schemas.microsoft.com/office/drawing/2014/main" id="{1E0CA5C4-871A-43C0-8BB5-810ECA6DC225}"/>
              </a:ext>
            </a:extLst>
          </p:cNvPr>
          <p:cNvSpPr/>
          <p:nvPr/>
        </p:nvSpPr>
        <p:spPr>
          <a:xfrm>
            <a:off x="334100" y="5767297"/>
            <a:ext cx="3727939" cy="857250"/>
          </a:xfrm>
          <a:prstGeom prst="rect">
            <a:avLst/>
          </a:prstGeom>
          <a:solidFill>
            <a:srgbClr val="9D6D54"/>
          </a:solidFill>
          <a:ln/>
        </p:spPr>
        <p:style>
          <a:lnRef idx="2">
            <a:schemeClr val="dk1"/>
          </a:lnRef>
          <a:fillRef idx="1">
            <a:schemeClr val="lt1"/>
          </a:fillRef>
          <a:effectRef idx="0">
            <a:schemeClr val="dk1"/>
          </a:effectRef>
          <a:fontRef idx="minor">
            <a:schemeClr val="dk1"/>
          </a:fontRef>
        </p:style>
        <p:txBody>
          <a:bodyPr rtlCol="0" anchor="ctr"/>
          <a:lstStyle/>
          <a:p>
            <a:pPr marR="0" lvl="0" algn="ctr">
              <a:lnSpc>
                <a:spcPct val="115000"/>
              </a:lnSpc>
              <a:spcBef>
                <a:spcPts val="0"/>
              </a:spcBef>
              <a:spcAft>
                <a:spcPts val="1000"/>
              </a:spcAft>
            </a:pPr>
            <a:r>
              <a:rPr lang="en-US" dirty="0">
                <a:solidFill>
                  <a:srgbClr val="000000"/>
                </a:solidFill>
                <a:latin typeface="Comic Sans MS" panose="030F0702030302020204" pitchFamily="66" charset="0"/>
                <a:ea typeface="Calibri" panose="020F0502020204030204" pitchFamily="34" charset="0"/>
                <a:cs typeface="Calibri" panose="020F0502020204030204" pitchFamily="34" charset="0"/>
              </a:rPr>
              <a:t>Lascaux 2 was created, and a French artist recreated the paintings in the cave</a:t>
            </a:r>
          </a:p>
        </p:txBody>
      </p:sp>
    </p:spTree>
    <p:custDataLst>
      <p:tags r:id="rId1"/>
    </p:custDataLst>
    <p:extLst>
      <p:ext uri="{BB962C8B-B14F-4D97-AF65-F5344CB8AC3E}">
        <p14:creationId xmlns:p14="http://schemas.microsoft.com/office/powerpoint/2010/main" val="30618825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hidden"/>
                                      </p:to>
                                    </p:set>
                                  </p:childTnLst>
                                </p:cTn>
                              </p:par>
                              <p:par>
                                <p:cTn id="14" presetID="1"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6"/>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3" restart="whenNotActive" fill="hold" evtFilter="cancelBubble" nodeType="interactiveSeq">
                <p:stCondLst>
                  <p:cond evt="onClick" delay="0">
                    <p:tgtEl>
                      <p:spTgt spid="17"/>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seq concurrent="1" nextAc="seek">
              <p:cTn id="30" restart="whenNotActive" fill="hold" evtFilter="cancelBubble" nodeType="interactiveSeq">
                <p:stCondLst>
                  <p:cond evt="onClick" delay="0">
                    <p:tgtEl>
                      <p:spTgt spid="23"/>
                    </p:tgtEl>
                  </p:cond>
                </p:stCondLst>
                <p:endSync evt="end" delay="0">
                  <p:rtn val="all"/>
                </p:endSync>
                <p:childTnLst>
                  <p:par>
                    <p:cTn id="31" fill="hold">
                      <p:stCondLst>
                        <p:cond delay="0"/>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3"/>
                  </p:tgtEl>
                </p:cond>
              </p:nextCondLst>
            </p:seq>
          </p:childTnLst>
        </p:cTn>
      </p:par>
    </p:tnLst>
    <p:bldLst>
      <p:bldP spid="11" grpId="0" animBg="1"/>
      <p:bldP spid="15" grpId="0" animBg="1"/>
      <p:bldP spid="16" grpId="0" animBg="1"/>
      <p:bldP spid="17" grpId="0" animBg="1"/>
      <p:bldP spid="18" grpId="0" animBg="1"/>
      <p:bldP spid="20" grpId="0" animBg="1"/>
      <p:bldP spid="21" grpId="0" animBg="1"/>
      <p:bldP spid="22" grpId="0" animBg="1"/>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Inspiration of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tion</a:t>
            </a:r>
            <a:r>
              <a:rPr lang="en-US" sz="4400" b="1" dirty="0">
                <a:effectLst/>
                <a:latin typeface="Comic Sans MS" panose="030F0702030302020204" pitchFamily="66" charset="0"/>
                <a:ea typeface="Calibri" panose="020F0502020204030204" pitchFamily="34" charset="0"/>
                <a:cs typeface="Calibri" panose="020F0502020204030204" pitchFamily="34" charset="0"/>
              </a:rPr>
              <a:t>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sion</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ture</a:t>
            </a:r>
            <a:r>
              <a:rPr lang="en-US" sz="4400" b="1" dirty="0">
                <a:effectLst/>
                <a:latin typeface="Comic Sans MS" panose="030F0702030302020204" pitchFamily="66" charset="0"/>
                <a:ea typeface="Calibri" panose="020F0502020204030204" pitchFamily="34" charset="0"/>
                <a:cs typeface="Calibri" panose="020F0502020204030204" pitchFamily="34" charset="0"/>
              </a:rPr>
              <a:t> Review</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C214FFE8-1479-41D3-BB64-C3E22A824C09}"/>
              </a:ext>
            </a:extLst>
          </p:cNvPr>
          <p:cNvSpPr txBox="1"/>
          <p:nvPr/>
        </p:nvSpPr>
        <p:spPr>
          <a:xfrm>
            <a:off x="1631091" y="1985603"/>
            <a:ext cx="5881817" cy="1107996"/>
          </a:xfrm>
          <a:prstGeom prst="rect">
            <a:avLst/>
          </a:prstGeom>
          <a:noFill/>
        </p:spPr>
        <p:txBody>
          <a:bodyPr wrap="square" rtlCol="0">
            <a:spAutoFit/>
          </a:bodyPr>
          <a:lstStyle/>
          <a:p>
            <a:pPr algn="ctr"/>
            <a:r>
              <a:rPr lang="en-US" sz="6600" dirty="0" err="1">
                <a:latin typeface="Comic Sans MS" panose="030F0702030302020204" pitchFamily="66" charset="0"/>
              </a:rPr>
              <a:t>tion</a:t>
            </a:r>
            <a:endParaRPr lang="en-US" sz="6600" dirty="0">
              <a:latin typeface="Comic Sans MS" panose="030F0702030302020204" pitchFamily="66" charset="0"/>
            </a:endParaRPr>
          </a:p>
        </p:txBody>
      </p:sp>
      <p:sp>
        <p:nvSpPr>
          <p:cNvPr id="6" name="TextBox 5">
            <a:extLst>
              <a:ext uri="{FF2B5EF4-FFF2-40B4-BE49-F238E27FC236}">
                <a16:creationId xmlns:a16="http://schemas.microsoft.com/office/drawing/2014/main" id="{DF3CC1AB-5967-4E4D-B11C-642440DF8586}"/>
              </a:ext>
            </a:extLst>
          </p:cNvPr>
          <p:cNvSpPr txBox="1"/>
          <p:nvPr/>
        </p:nvSpPr>
        <p:spPr>
          <a:xfrm>
            <a:off x="1260389" y="3210404"/>
            <a:ext cx="6907427" cy="1107996"/>
          </a:xfrm>
          <a:prstGeom prst="rect">
            <a:avLst/>
          </a:prstGeom>
          <a:noFill/>
        </p:spPr>
        <p:txBody>
          <a:bodyPr wrap="square">
            <a:spAutoFit/>
          </a:bodyPr>
          <a:lstStyle/>
          <a:p>
            <a:pPr algn="ctr"/>
            <a:r>
              <a:rPr kumimoji="0" lang="en-US" sz="66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the act of</a:t>
            </a:r>
            <a:endParaRPr lang="en-US" sz="6600" dirty="0"/>
          </a:p>
        </p:txBody>
      </p:sp>
      <p:sp>
        <p:nvSpPr>
          <p:cNvPr id="7" name="TextBox 6">
            <a:extLst>
              <a:ext uri="{FF2B5EF4-FFF2-40B4-BE49-F238E27FC236}">
                <a16:creationId xmlns:a16="http://schemas.microsoft.com/office/drawing/2014/main" id="{49991BB6-3181-4C4A-800D-2F6A115F0FE0}"/>
              </a:ext>
            </a:extLst>
          </p:cNvPr>
          <p:cNvSpPr txBox="1"/>
          <p:nvPr/>
        </p:nvSpPr>
        <p:spPr>
          <a:xfrm>
            <a:off x="691978" y="4497860"/>
            <a:ext cx="7895968" cy="1107996"/>
          </a:xfrm>
          <a:prstGeom prst="rect">
            <a:avLst/>
          </a:prstGeom>
          <a:noFill/>
        </p:spPr>
        <p:txBody>
          <a:bodyPr wrap="square" rtlCol="0">
            <a:spAutoFit/>
          </a:bodyPr>
          <a:lstStyle/>
          <a:p>
            <a:pPr algn="ctr"/>
            <a:r>
              <a:rPr lang="en-US" sz="6600" b="1" dirty="0">
                <a:solidFill>
                  <a:srgbClr val="003399"/>
                </a:solidFill>
                <a:latin typeface="Comic Sans MS" panose="030F0702030302020204" pitchFamily="66" charset="0"/>
              </a:rPr>
              <a:t>protection</a:t>
            </a:r>
          </a:p>
        </p:txBody>
      </p:sp>
      <p:sp>
        <p:nvSpPr>
          <p:cNvPr id="8" name="TextBox 7">
            <a:extLst>
              <a:ext uri="{FF2B5EF4-FFF2-40B4-BE49-F238E27FC236}">
                <a16:creationId xmlns:a16="http://schemas.microsoft.com/office/drawing/2014/main" id="{7CC35F45-C148-493D-AEE8-6B670F9AF970}"/>
              </a:ext>
            </a:extLst>
          </p:cNvPr>
          <p:cNvSpPr txBox="1"/>
          <p:nvPr/>
        </p:nvSpPr>
        <p:spPr>
          <a:xfrm>
            <a:off x="1506286" y="1868798"/>
            <a:ext cx="5881817" cy="1107996"/>
          </a:xfrm>
          <a:prstGeom prst="rect">
            <a:avLst/>
          </a:prstGeom>
          <a:noFill/>
        </p:spPr>
        <p:txBody>
          <a:bodyPr wrap="square" rtlCol="0">
            <a:spAutoFit/>
          </a:bodyPr>
          <a:lstStyle/>
          <a:p>
            <a:pPr algn="ctr"/>
            <a:r>
              <a:rPr lang="en-US" sz="6600" dirty="0" err="1">
                <a:latin typeface="Comic Sans MS" panose="030F0702030302020204" pitchFamily="66" charset="0"/>
              </a:rPr>
              <a:t>sion</a:t>
            </a:r>
            <a:endParaRPr lang="en-US" sz="6600" dirty="0">
              <a:latin typeface="Comic Sans MS" panose="030F0702030302020204" pitchFamily="66" charset="0"/>
            </a:endParaRPr>
          </a:p>
        </p:txBody>
      </p:sp>
      <p:sp>
        <p:nvSpPr>
          <p:cNvPr id="9" name="TextBox 8">
            <a:extLst>
              <a:ext uri="{FF2B5EF4-FFF2-40B4-BE49-F238E27FC236}">
                <a16:creationId xmlns:a16="http://schemas.microsoft.com/office/drawing/2014/main" id="{A579573C-521F-44F1-A276-E0F85601BF3F}"/>
              </a:ext>
            </a:extLst>
          </p:cNvPr>
          <p:cNvSpPr txBox="1"/>
          <p:nvPr/>
        </p:nvSpPr>
        <p:spPr>
          <a:xfrm>
            <a:off x="993480" y="3210404"/>
            <a:ext cx="6907427" cy="1107996"/>
          </a:xfrm>
          <a:prstGeom prst="rect">
            <a:avLst/>
          </a:prstGeom>
          <a:noFill/>
        </p:spPr>
        <p:txBody>
          <a:bodyPr wrap="square">
            <a:spAutoFit/>
          </a:bodyPr>
          <a:lstStyle/>
          <a:p>
            <a:pPr algn="ctr"/>
            <a:r>
              <a:rPr lang="en-US" sz="6600" dirty="0">
                <a:latin typeface="Comic Sans MS" panose="030F0702030302020204" pitchFamily="66" charset="0"/>
                <a:ea typeface="Calibri" panose="020F0502020204030204" pitchFamily="34" charset="0"/>
                <a:cs typeface="Calibri" panose="020F0502020204030204" pitchFamily="34" charset="0"/>
              </a:rPr>
              <a:t>the state of</a:t>
            </a:r>
            <a:endParaRPr lang="en-US" sz="6600" dirty="0"/>
          </a:p>
        </p:txBody>
      </p:sp>
      <p:sp>
        <p:nvSpPr>
          <p:cNvPr id="10" name="TextBox 9">
            <a:extLst>
              <a:ext uri="{FF2B5EF4-FFF2-40B4-BE49-F238E27FC236}">
                <a16:creationId xmlns:a16="http://schemas.microsoft.com/office/drawing/2014/main" id="{65F4C2C3-2FD7-43D3-82E1-BCB2880F9022}"/>
              </a:ext>
            </a:extLst>
          </p:cNvPr>
          <p:cNvSpPr txBox="1"/>
          <p:nvPr/>
        </p:nvSpPr>
        <p:spPr>
          <a:xfrm>
            <a:off x="556054" y="4523280"/>
            <a:ext cx="7895968" cy="1107996"/>
          </a:xfrm>
          <a:prstGeom prst="rect">
            <a:avLst/>
          </a:prstGeom>
          <a:noFill/>
        </p:spPr>
        <p:txBody>
          <a:bodyPr wrap="square" rtlCol="0">
            <a:spAutoFit/>
          </a:bodyPr>
          <a:lstStyle/>
          <a:p>
            <a:pPr algn="ctr"/>
            <a:r>
              <a:rPr lang="en-US" sz="6600" b="1" dirty="0">
                <a:solidFill>
                  <a:srgbClr val="7030A0"/>
                </a:solidFill>
                <a:latin typeface="Comic Sans MS" panose="030F0702030302020204" pitchFamily="66" charset="0"/>
              </a:rPr>
              <a:t>confusion</a:t>
            </a:r>
          </a:p>
        </p:txBody>
      </p:sp>
      <p:sp>
        <p:nvSpPr>
          <p:cNvPr id="11" name="TextBox 10">
            <a:extLst>
              <a:ext uri="{FF2B5EF4-FFF2-40B4-BE49-F238E27FC236}">
                <a16:creationId xmlns:a16="http://schemas.microsoft.com/office/drawing/2014/main" id="{FC8F20AD-5E57-4C7A-9D2E-C50EFECAADB8}"/>
              </a:ext>
            </a:extLst>
          </p:cNvPr>
          <p:cNvSpPr txBox="1"/>
          <p:nvPr/>
        </p:nvSpPr>
        <p:spPr>
          <a:xfrm>
            <a:off x="1711411" y="1772430"/>
            <a:ext cx="5881817" cy="1107996"/>
          </a:xfrm>
          <a:prstGeom prst="rect">
            <a:avLst/>
          </a:prstGeom>
          <a:noFill/>
        </p:spPr>
        <p:txBody>
          <a:bodyPr wrap="square" rtlCol="0">
            <a:spAutoFit/>
          </a:bodyPr>
          <a:lstStyle/>
          <a:p>
            <a:pPr algn="ctr"/>
            <a:r>
              <a:rPr lang="en-US" sz="6600" dirty="0" err="1">
                <a:latin typeface="Comic Sans MS" panose="030F0702030302020204" pitchFamily="66" charset="0"/>
              </a:rPr>
              <a:t>ture</a:t>
            </a:r>
            <a:endParaRPr lang="en-US" sz="6600" dirty="0">
              <a:latin typeface="Comic Sans MS" panose="030F0702030302020204" pitchFamily="66" charset="0"/>
            </a:endParaRPr>
          </a:p>
        </p:txBody>
      </p:sp>
      <p:sp>
        <p:nvSpPr>
          <p:cNvPr id="12" name="TextBox 11">
            <a:extLst>
              <a:ext uri="{FF2B5EF4-FFF2-40B4-BE49-F238E27FC236}">
                <a16:creationId xmlns:a16="http://schemas.microsoft.com/office/drawing/2014/main" id="{704FCB1B-AAA7-49CC-87F5-4D9A938D3B3F}"/>
              </a:ext>
            </a:extLst>
          </p:cNvPr>
          <p:cNvSpPr txBox="1"/>
          <p:nvPr/>
        </p:nvSpPr>
        <p:spPr>
          <a:xfrm>
            <a:off x="-124807" y="3257562"/>
            <a:ext cx="9144000" cy="1107996"/>
          </a:xfrm>
          <a:prstGeom prst="rect">
            <a:avLst/>
          </a:prstGeom>
          <a:noFill/>
        </p:spPr>
        <p:txBody>
          <a:bodyPr wrap="square">
            <a:spAutoFit/>
          </a:bodyPr>
          <a:lstStyle/>
          <a:p>
            <a:pPr algn="ctr"/>
            <a:r>
              <a:rPr lang="en-US" sz="6600" dirty="0">
                <a:latin typeface="Comic Sans MS" panose="030F0702030302020204" pitchFamily="66" charset="0"/>
                <a:ea typeface="Calibri" panose="020F0502020204030204" pitchFamily="34" charset="0"/>
                <a:cs typeface="Calibri" panose="020F0502020204030204" pitchFamily="34" charset="0"/>
              </a:rPr>
              <a:t>the action or result</a:t>
            </a:r>
            <a:endParaRPr lang="en-US" sz="6600" dirty="0"/>
          </a:p>
        </p:txBody>
      </p:sp>
      <p:sp>
        <p:nvSpPr>
          <p:cNvPr id="13" name="TextBox 12">
            <a:extLst>
              <a:ext uri="{FF2B5EF4-FFF2-40B4-BE49-F238E27FC236}">
                <a16:creationId xmlns:a16="http://schemas.microsoft.com/office/drawing/2014/main" id="{B416B6D0-3056-43EF-ADC9-77DC6B297E5B}"/>
              </a:ext>
            </a:extLst>
          </p:cNvPr>
          <p:cNvSpPr txBox="1"/>
          <p:nvPr/>
        </p:nvSpPr>
        <p:spPr>
          <a:xfrm>
            <a:off x="691978" y="4544587"/>
            <a:ext cx="7895968" cy="1107996"/>
          </a:xfrm>
          <a:prstGeom prst="rect">
            <a:avLst/>
          </a:prstGeom>
          <a:noFill/>
        </p:spPr>
        <p:txBody>
          <a:bodyPr wrap="square" rtlCol="0">
            <a:spAutoFit/>
          </a:bodyPr>
          <a:lstStyle/>
          <a:p>
            <a:pPr algn="ctr"/>
            <a:r>
              <a:rPr lang="en-US" sz="6600" b="1" dirty="0">
                <a:solidFill>
                  <a:srgbClr val="00B050"/>
                </a:solidFill>
                <a:latin typeface="Comic Sans MS" panose="030F0702030302020204" pitchFamily="66" charset="0"/>
              </a:rPr>
              <a:t>mixture</a:t>
            </a:r>
          </a:p>
        </p:txBody>
      </p:sp>
    </p:spTree>
    <p:extLst>
      <p:ext uri="{BB962C8B-B14F-4D97-AF65-F5344CB8AC3E}">
        <p14:creationId xmlns:p14="http://schemas.microsoft.com/office/powerpoint/2010/main" val="2708519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4"/>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8"/>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9"/>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10"/>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2"/>
                                        </p:tgtEl>
                                        <p:attrNameLst>
                                          <p:attrName>style.visibility</p:attrName>
                                        </p:attrNameLst>
                                      </p:cBhvr>
                                      <p:to>
                                        <p:strVal val="visible"/>
                                      </p:to>
                                    </p:set>
                                    <p:anim calcmode="lin" valueType="num">
                                      <p:cBhvr additive="base">
                                        <p:cTn id="59" dur="500" fill="hold"/>
                                        <p:tgtEl>
                                          <p:spTgt spid="12"/>
                                        </p:tgtEl>
                                        <p:attrNameLst>
                                          <p:attrName>ppt_x</p:attrName>
                                        </p:attrNameLst>
                                      </p:cBhvr>
                                      <p:tavLst>
                                        <p:tav tm="0">
                                          <p:val>
                                            <p:strVal val="#ppt_x"/>
                                          </p:val>
                                        </p:tav>
                                        <p:tav tm="100000">
                                          <p:val>
                                            <p:strVal val="#ppt_x"/>
                                          </p:val>
                                        </p:tav>
                                      </p:tavLst>
                                    </p:anim>
                                    <p:anim calcmode="lin" valueType="num">
                                      <p:cBhvr additive="base">
                                        <p:cTn id="6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 calcmode="lin" valueType="num">
                                      <p:cBhvr additive="base">
                                        <p:cTn id="65" dur="500" fill="hold"/>
                                        <p:tgtEl>
                                          <p:spTgt spid="13"/>
                                        </p:tgtEl>
                                        <p:attrNameLst>
                                          <p:attrName>ppt_x</p:attrName>
                                        </p:attrNameLst>
                                      </p:cBhvr>
                                      <p:tavLst>
                                        <p:tav tm="0">
                                          <p:val>
                                            <p:strVal val="#ppt_x"/>
                                          </p:val>
                                        </p:tav>
                                        <p:tav tm="100000">
                                          <p:val>
                                            <p:strVal val="#ppt_x"/>
                                          </p:val>
                                        </p:tav>
                                      </p:tavLst>
                                    </p:anim>
                                    <p:anim calcmode="lin" valueType="num">
                                      <p:cBhvr additive="base">
                                        <p:cTn id="6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7" grpId="0"/>
      <p:bldP spid="7" grpId="1"/>
      <p:bldP spid="8" grpId="0"/>
      <p:bldP spid="8" grpId="1"/>
      <p:bldP spid="9" grpId="0"/>
      <p:bldP spid="9" grpId="1"/>
      <p:bldP spid="10" grpId="0"/>
      <p:bldP spid="10" grpId="1"/>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159789"/>
            <a:ext cx="8229600" cy="1143000"/>
          </a:xfrm>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Expression of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tion</a:t>
            </a:r>
            <a:r>
              <a:rPr lang="en-US" sz="4400" b="1" dirty="0">
                <a:effectLst/>
                <a:latin typeface="Comic Sans MS" panose="030F0702030302020204" pitchFamily="66" charset="0"/>
                <a:ea typeface="Calibri" panose="020F0502020204030204" pitchFamily="34" charset="0"/>
                <a:cs typeface="Calibri" panose="020F0502020204030204" pitchFamily="34" charset="0"/>
              </a:rPr>
              <a:t>,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sion</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ture</a:t>
            </a:r>
            <a:r>
              <a:rPr lang="en-US" sz="4400" b="1" dirty="0">
                <a:effectLst/>
                <a:latin typeface="Comic Sans MS" panose="030F0702030302020204" pitchFamily="66" charset="0"/>
                <a:ea typeface="Calibri" panose="020F0502020204030204" pitchFamily="34" charset="0"/>
                <a:cs typeface="Calibri" panose="020F0502020204030204" pitchFamily="34" charset="0"/>
              </a:rPr>
              <a:t>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Straight Connector 6" descr="straight line vertical">
            <a:extLst>
              <a:ext uri="{FF2B5EF4-FFF2-40B4-BE49-F238E27FC236}">
                <a16:creationId xmlns:a16="http://schemas.microsoft.com/office/drawing/2014/main" id="{5617B933-639A-4E94-AF6E-DA27F2209813}"/>
              </a:ext>
            </a:extLst>
          </p:cNvPr>
          <p:cNvCxnSpPr/>
          <p:nvPr/>
        </p:nvCxnSpPr>
        <p:spPr>
          <a:xfrm>
            <a:off x="800100" y="2457450"/>
            <a:ext cx="7886700"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0" name="Straight Connector 9" descr="horizontal line">
            <a:extLst>
              <a:ext uri="{FF2B5EF4-FFF2-40B4-BE49-F238E27FC236}">
                <a16:creationId xmlns:a16="http://schemas.microsoft.com/office/drawing/2014/main" id="{D1A1CD75-39EB-4DC7-B0FB-B47E043EA91E}"/>
              </a:ext>
            </a:extLst>
          </p:cNvPr>
          <p:cNvCxnSpPr>
            <a:cxnSpLocks/>
          </p:cNvCxnSpPr>
          <p:nvPr/>
        </p:nvCxnSpPr>
        <p:spPr>
          <a:xfrm>
            <a:off x="3257550" y="1543050"/>
            <a:ext cx="12739" cy="3640687"/>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4" name="Straight Connector 13" descr="horizontal line">
            <a:extLst>
              <a:ext uri="{FF2B5EF4-FFF2-40B4-BE49-F238E27FC236}">
                <a16:creationId xmlns:a16="http://schemas.microsoft.com/office/drawing/2014/main" id="{E2A914C5-4E94-4A88-BE3B-8C6AC8C9DD59}"/>
              </a:ext>
            </a:extLst>
          </p:cNvPr>
          <p:cNvCxnSpPr>
            <a:cxnSpLocks/>
          </p:cNvCxnSpPr>
          <p:nvPr/>
        </p:nvCxnSpPr>
        <p:spPr>
          <a:xfrm>
            <a:off x="6296025" y="1543050"/>
            <a:ext cx="0" cy="3571875"/>
          </a:xfrm>
          <a:prstGeom prst="line">
            <a:avLst/>
          </a:prstGeom>
          <a:ln/>
        </p:spPr>
        <p:style>
          <a:lnRef idx="2">
            <a:schemeClr val="accent1"/>
          </a:lnRef>
          <a:fillRef idx="0">
            <a:schemeClr val="accent1"/>
          </a:fillRef>
          <a:effectRef idx="1">
            <a:schemeClr val="accent1"/>
          </a:effectRef>
          <a:fontRef idx="minor">
            <a:schemeClr val="tx1"/>
          </a:fontRef>
        </p:style>
      </p:cxnSp>
      <p:sp>
        <p:nvSpPr>
          <p:cNvPr id="27" name="TextBox 26">
            <a:extLst>
              <a:ext uri="{FF2B5EF4-FFF2-40B4-BE49-F238E27FC236}">
                <a16:creationId xmlns:a16="http://schemas.microsoft.com/office/drawing/2014/main" id="{E01C3A88-76F1-49BF-A5B1-23F30C89439E}"/>
              </a:ext>
            </a:extLst>
          </p:cNvPr>
          <p:cNvSpPr txBox="1"/>
          <p:nvPr/>
        </p:nvSpPr>
        <p:spPr>
          <a:xfrm>
            <a:off x="1085850" y="1543050"/>
            <a:ext cx="1714498"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5400" dirty="0" err="1">
                <a:solidFill>
                  <a:prstClr val="black"/>
                </a:solidFill>
                <a:latin typeface="Comic Sans MS" panose="030F0702030302020204" pitchFamily="66" charset="0"/>
              </a:rPr>
              <a:t>tion</a:t>
            </a:r>
            <a:endParaRPr kumimoji="0" lang="en-US" sz="5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29" name="TextBox 28">
            <a:extLst>
              <a:ext uri="{FF2B5EF4-FFF2-40B4-BE49-F238E27FC236}">
                <a16:creationId xmlns:a16="http://schemas.microsoft.com/office/drawing/2014/main" id="{94BC0639-3462-4792-AE8F-6C244521BE06}"/>
              </a:ext>
            </a:extLst>
          </p:cNvPr>
          <p:cNvSpPr txBox="1"/>
          <p:nvPr/>
        </p:nvSpPr>
        <p:spPr>
          <a:xfrm>
            <a:off x="6685934" y="1474941"/>
            <a:ext cx="1714498"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5400" dirty="0" err="1">
                <a:solidFill>
                  <a:prstClr val="black"/>
                </a:solidFill>
                <a:latin typeface="Comic Sans MS" panose="030F0702030302020204" pitchFamily="66" charset="0"/>
              </a:rPr>
              <a:t>ture</a:t>
            </a:r>
            <a:endParaRPr kumimoji="0" lang="en-US" sz="5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30" name="TextBox 29">
            <a:extLst>
              <a:ext uri="{FF2B5EF4-FFF2-40B4-BE49-F238E27FC236}">
                <a16:creationId xmlns:a16="http://schemas.microsoft.com/office/drawing/2014/main" id="{3F00F544-9521-480C-9F7F-ADCDF452BB36}"/>
              </a:ext>
            </a:extLst>
          </p:cNvPr>
          <p:cNvSpPr txBox="1"/>
          <p:nvPr/>
        </p:nvSpPr>
        <p:spPr>
          <a:xfrm>
            <a:off x="3905251" y="1593300"/>
            <a:ext cx="1714498"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5400" dirty="0" err="1">
                <a:solidFill>
                  <a:prstClr val="black"/>
                </a:solidFill>
                <a:latin typeface="Comic Sans MS" panose="030F0702030302020204" pitchFamily="66" charset="0"/>
              </a:rPr>
              <a:t>sion</a:t>
            </a:r>
            <a:endParaRPr kumimoji="0" lang="en-US" sz="5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3" name="TextBox 2">
            <a:extLst>
              <a:ext uri="{FF2B5EF4-FFF2-40B4-BE49-F238E27FC236}">
                <a16:creationId xmlns:a16="http://schemas.microsoft.com/office/drawing/2014/main" id="{B84BB6B9-8F32-4ED4-87CE-E95E6881B65E}"/>
              </a:ext>
            </a:extLst>
          </p:cNvPr>
          <p:cNvSpPr txBox="1"/>
          <p:nvPr/>
        </p:nvSpPr>
        <p:spPr>
          <a:xfrm>
            <a:off x="223797" y="5653353"/>
            <a:ext cx="2000248" cy="584775"/>
          </a:xfrm>
          <a:prstGeom prst="rect">
            <a:avLst/>
          </a:prstGeom>
          <a:noFill/>
        </p:spPr>
        <p:txBody>
          <a:bodyPr wrap="square" rtlCol="0">
            <a:spAutoFit/>
          </a:bodyPr>
          <a:lstStyle/>
          <a:p>
            <a:pPr algn="ctr"/>
            <a:r>
              <a:rPr lang="en-US" sz="3200" dirty="0">
                <a:latin typeface="Comic Sans MS" panose="030F0702030302020204" pitchFamily="66" charset="0"/>
              </a:rPr>
              <a:t>picture</a:t>
            </a:r>
          </a:p>
        </p:txBody>
      </p:sp>
      <p:sp>
        <p:nvSpPr>
          <p:cNvPr id="16" name="TextBox 15">
            <a:extLst>
              <a:ext uri="{FF2B5EF4-FFF2-40B4-BE49-F238E27FC236}">
                <a16:creationId xmlns:a16="http://schemas.microsoft.com/office/drawing/2014/main" id="{F7CA0A8C-F8EB-45DD-9167-B74C96A54356}"/>
              </a:ext>
            </a:extLst>
          </p:cNvPr>
          <p:cNvSpPr txBox="1"/>
          <p:nvPr/>
        </p:nvSpPr>
        <p:spPr>
          <a:xfrm>
            <a:off x="1270041" y="6098137"/>
            <a:ext cx="2000248" cy="584775"/>
          </a:xfrm>
          <a:prstGeom prst="rect">
            <a:avLst/>
          </a:prstGeom>
          <a:noFill/>
        </p:spPr>
        <p:txBody>
          <a:bodyPr wrap="square" rtlCol="0">
            <a:spAutoFit/>
          </a:bodyPr>
          <a:lstStyle/>
          <a:p>
            <a:pPr algn="ctr"/>
            <a:r>
              <a:rPr lang="en-US" sz="3200" dirty="0">
                <a:latin typeface="Comic Sans MS" panose="030F0702030302020204" pitchFamily="66" charset="0"/>
              </a:rPr>
              <a:t>creation</a:t>
            </a:r>
          </a:p>
        </p:txBody>
      </p:sp>
      <p:sp>
        <p:nvSpPr>
          <p:cNvPr id="17" name="TextBox 16">
            <a:extLst>
              <a:ext uri="{FF2B5EF4-FFF2-40B4-BE49-F238E27FC236}">
                <a16:creationId xmlns:a16="http://schemas.microsoft.com/office/drawing/2014/main" id="{7EB5F9A8-C007-4A21-8FD0-4CB1A31A7B4B}"/>
              </a:ext>
            </a:extLst>
          </p:cNvPr>
          <p:cNvSpPr txBox="1"/>
          <p:nvPr/>
        </p:nvSpPr>
        <p:spPr>
          <a:xfrm>
            <a:off x="4071938" y="6097501"/>
            <a:ext cx="2000248" cy="584775"/>
          </a:xfrm>
          <a:prstGeom prst="rect">
            <a:avLst/>
          </a:prstGeom>
          <a:noFill/>
        </p:spPr>
        <p:txBody>
          <a:bodyPr wrap="square" rtlCol="0">
            <a:spAutoFit/>
          </a:bodyPr>
          <a:lstStyle/>
          <a:p>
            <a:pPr algn="ctr"/>
            <a:r>
              <a:rPr lang="en-US" sz="3200" dirty="0">
                <a:latin typeface="Comic Sans MS" panose="030F0702030302020204" pitchFamily="66" charset="0"/>
              </a:rPr>
              <a:t>revision</a:t>
            </a:r>
          </a:p>
        </p:txBody>
      </p:sp>
      <p:sp>
        <p:nvSpPr>
          <p:cNvPr id="18" name="TextBox 17">
            <a:extLst>
              <a:ext uri="{FF2B5EF4-FFF2-40B4-BE49-F238E27FC236}">
                <a16:creationId xmlns:a16="http://schemas.microsoft.com/office/drawing/2014/main" id="{D15F9E79-0E36-456D-B632-DDEA17C4131D}"/>
              </a:ext>
            </a:extLst>
          </p:cNvPr>
          <p:cNvSpPr txBox="1"/>
          <p:nvPr/>
        </p:nvSpPr>
        <p:spPr>
          <a:xfrm>
            <a:off x="6873835" y="6098136"/>
            <a:ext cx="2000248" cy="584775"/>
          </a:xfrm>
          <a:prstGeom prst="rect">
            <a:avLst/>
          </a:prstGeom>
          <a:noFill/>
        </p:spPr>
        <p:txBody>
          <a:bodyPr wrap="square" rtlCol="0">
            <a:spAutoFit/>
          </a:bodyPr>
          <a:lstStyle/>
          <a:p>
            <a:pPr algn="ctr"/>
            <a:r>
              <a:rPr lang="en-US" sz="3200" dirty="0">
                <a:latin typeface="Comic Sans MS" panose="030F0702030302020204" pitchFamily="66" charset="0"/>
              </a:rPr>
              <a:t>decision</a:t>
            </a:r>
          </a:p>
        </p:txBody>
      </p:sp>
      <p:sp>
        <p:nvSpPr>
          <p:cNvPr id="19" name="TextBox 18">
            <a:extLst>
              <a:ext uri="{FF2B5EF4-FFF2-40B4-BE49-F238E27FC236}">
                <a16:creationId xmlns:a16="http://schemas.microsoft.com/office/drawing/2014/main" id="{BE85FF68-D018-411B-928F-247A3F877B5C}"/>
              </a:ext>
            </a:extLst>
          </p:cNvPr>
          <p:cNvSpPr txBox="1"/>
          <p:nvPr/>
        </p:nvSpPr>
        <p:spPr>
          <a:xfrm>
            <a:off x="5451652" y="5600905"/>
            <a:ext cx="2000248" cy="584775"/>
          </a:xfrm>
          <a:prstGeom prst="rect">
            <a:avLst/>
          </a:prstGeom>
          <a:noFill/>
        </p:spPr>
        <p:txBody>
          <a:bodyPr wrap="square" rtlCol="0">
            <a:spAutoFit/>
          </a:bodyPr>
          <a:lstStyle/>
          <a:p>
            <a:pPr algn="ctr"/>
            <a:r>
              <a:rPr lang="en-US" sz="3200" dirty="0">
                <a:latin typeface="Comic Sans MS" panose="030F0702030302020204" pitchFamily="66" charset="0"/>
              </a:rPr>
              <a:t>capture</a:t>
            </a:r>
          </a:p>
        </p:txBody>
      </p:sp>
      <p:sp>
        <p:nvSpPr>
          <p:cNvPr id="21" name="TextBox 20">
            <a:extLst>
              <a:ext uri="{FF2B5EF4-FFF2-40B4-BE49-F238E27FC236}">
                <a16:creationId xmlns:a16="http://schemas.microsoft.com/office/drawing/2014/main" id="{601656AB-959F-4E3A-8137-FE08ACADCC0C}"/>
              </a:ext>
            </a:extLst>
          </p:cNvPr>
          <p:cNvSpPr txBox="1"/>
          <p:nvPr/>
        </p:nvSpPr>
        <p:spPr>
          <a:xfrm>
            <a:off x="2548692" y="5545553"/>
            <a:ext cx="2000248" cy="584775"/>
          </a:xfrm>
          <a:prstGeom prst="rect">
            <a:avLst/>
          </a:prstGeom>
          <a:noFill/>
        </p:spPr>
        <p:txBody>
          <a:bodyPr wrap="square" rtlCol="0">
            <a:spAutoFit/>
          </a:bodyPr>
          <a:lstStyle/>
          <a:p>
            <a:pPr algn="ctr"/>
            <a:r>
              <a:rPr lang="en-US" sz="3200" dirty="0">
                <a:latin typeface="Comic Sans MS" panose="030F0702030302020204" pitchFamily="66" charset="0"/>
              </a:rPr>
              <a:t>motion</a:t>
            </a:r>
          </a:p>
        </p:txBody>
      </p:sp>
    </p:spTree>
    <p:custDataLst>
      <p:tags r:id="rId1"/>
    </p:custDataLst>
    <p:extLst>
      <p:ext uri="{BB962C8B-B14F-4D97-AF65-F5344CB8AC3E}">
        <p14:creationId xmlns:p14="http://schemas.microsoft.com/office/powerpoint/2010/main" val="244923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ppt_x"/>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anim calcmode="lin" valueType="num">
                                      <p:cBhvr additive="base">
                                        <p:cTn id="23" dur="500" fill="hold"/>
                                        <p:tgtEl>
                                          <p:spTgt spid="29"/>
                                        </p:tgtEl>
                                        <p:attrNameLst>
                                          <p:attrName>ppt_x</p:attrName>
                                        </p:attrNameLst>
                                      </p:cBhvr>
                                      <p:tavLst>
                                        <p:tav tm="0">
                                          <p:val>
                                            <p:strVal val="#ppt_x"/>
                                          </p:val>
                                        </p:tav>
                                        <p:tav tm="100000">
                                          <p:val>
                                            <p:strVal val="#ppt_x"/>
                                          </p:val>
                                        </p:tav>
                                      </p:tavLst>
                                    </p:anim>
                                    <p:anim calcmode="lin" valueType="num">
                                      <p:cBhvr additive="base">
                                        <p:cTn id="24" dur="500" fill="hold"/>
                                        <p:tgtEl>
                                          <p:spTgt spid="2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 calcmode="lin" valueType="num">
                                      <p:cBhvr additive="base">
                                        <p:cTn id="27" dur="500" fill="hold"/>
                                        <p:tgtEl>
                                          <p:spTgt spid="30"/>
                                        </p:tgtEl>
                                        <p:attrNameLst>
                                          <p:attrName>ppt_x</p:attrName>
                                        </p:attrNameLst>
                                      </p:cBhvr>
                                      <p:tavLst>
                                        <p:tav tm="0">
                                          <p:val>
                                            <p:strVal val="#ppt_x"/>
                                          </p:val>
                                        </p:tav>
                                        <p:tav tm="100000">
                                          <p:val>
                                            <p:strVal val="#ppt_x"/>
                                          </p:val>
                                        </p:tav>
                                      </p:tavLst>
                                    </p:anim>
                                    <p:anim calcmode="lin" valueType="num">
                                      <p:cBhvr additive="base">
                                        <p:cTn id="28" dur="500" fill="hold"/>
                                        <p:tgtEl>
                                          <p:spTgt spid="30"/>
                                        </p:tgtEl>
                                        <p:attrNameLst>
                                          <p:attrName>ppt_y</p:attrName>
                                        </p:attrNameLst>
                                      </p:cBhvr>
                                      <p:tavLst>
                                        <p:tav tm="0">
                                          <p:val>
                                            <p:strVal val="1+#ppt_h/2"/>
                                          </p:val>
                                        </p:tav>
                                        <p:tav tm="100000">
                                          <p:val>
                                            <p:strVal val="#ppt_y"/>
                                          </p:val>
                                        </p:tav>
                                      </p:tavLst>
                                    </p:anim>
                                  </p:childTnLst>
                                </p:cTn>
                              </p:par>
                              <p:par>
                                <p:cTn id="29" presetID="2" presetClass="entr" presetSubtype="4" fill="hold" grpId="1" nodeType="with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additive="base">
                                        <p:cTn id="31" dur="500" fill="hold"/>
                                        <p:tgtEl>
                                          <p:spTgt spid="3"/>
                                        </p:tgtEl>
                                        <p:attrNameLst>
                                          <p:attrName>ppt_x</p:attrName>
                                        </p:attrNameLst>
                                      </p:cBhvr>
                                      <p:tavLst>
                                        <p:tav tm="0">
                                          <p:val>
                                            <p:strVal val="#ppt_x"/>
                                          </p:val>
                                        </p:tav>
                                        <p:tav tm="100000">
                                          <p:val>
                                            <p:strVal val="#ppt_x"/>
                                          </p:val>
                                        </p:tav>
                                      </p:tavLst>
                                    </p:anim>
                                    <p:anim calcmode="lin" valueType="num">
                                      <p:cBhvr additive="base">
                                        <p:cTn id="32" dur="500" fill="hold"/>
                                        <p:tgtEl>
                                          <p:spTgt spid="3"/>
                                        </p:tgtEl>
                                        <p:attrNameLst>
                                          <p:attrName>ppt_y</p:attrName>
                                        </p:attrNameLst>
                                      </p:cBhvr>
                                      <p:tavLst>
                                        <p:tav tm="0">
                                          <p:val>
                                            <p:strVal val="1+#ppt_h/2"/>
                                          </p:val>
                                        </p:tav>
                                        <p:tav tm="100000">
                                          <p:val>
                                            <p:strVal val="#ppt_y"/>
                                          </p:val>
                                        </p:tav>
                                      </p:tavLst>
                                    </p:anim>
                                  </p:childTnLst>
                                </p:cTn>
                              </p:par>
                              <p:par>
                                <p:cTn id="33" presetID="2" presetClass="entr" presetSubtype="4" fill="hold" grpId="1" nodeType="with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500" fill="hold"/>
                                        <p:tgtEl>
                                          <p:spTgt spid="16"/>
                                        </p:tgtEl>
                                        <p:attrNameLst>
                                          <p:attrName>ppt_x</p:attrName>
                                        </p:attrNameLst>
                                      </p:cBhvr>
                                      <p:tavLst>
                                        <p:tav tm="0">
                                          <p:val>
                                            <p:strVal val="#ppt_x"/>
                                          </p:val>
                                        </p:tav>
                                        <p:tav tm="100000">
                                          <p:val>
                                            <p:strVal val="#ppt_x"/>
                                          </p:val>
                                        </p:tav>
                                      </p:tavLst>
                                    </p:anim>
                                    <p:anim calcmode="lin" valueType="num">
                                      <p:cBhvr additive="base">
                                        <p:cTn id="36" dur="500" fill="hold"/>
                                        <p:tgtEl>
                                          <p:spTgt spid="16"/>
                                        </p:tgtEl>
                                        <p:attrNameLst>
                                          <p:attrName>ppt_y</p:attrName>
                                        </p:attrNameLst>
                                      </p:cBhvr>
                                      <p:tavLst>
                                        <p:tav tm="0">
                                          <p:val>
                                            <p:strVal val="1+#ppt_h/2"/>
                                          </p:val>
                                        </p:tav>
                                        <p:tav tm="100000">
                                          <p:val>
                                            <p:strVal val="#ppt_y"/>
                                          </p:val>
                                        </p:tav>
                                      </p:tavLst>
                                    </p:anim>
                                  </p:childTnLst>
                                </p:cTn>
                              </p:par>
                              <p:par>
                                <p:cTn id="37" presetID="2" presetClass="entr" presetSubtype="4" fill="hold" grpId="1" nodeType="with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par>
                                <p:cTn id="41" presetID="2" presetClass="entr" presetSubtype="4" fill="hold" grpId="1" nodeType="with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par>
                                <p:cTn id="45" presetID="2" presetClass="entr" presetSubtype="4" fill="hold" grpId="1" nodeType="with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500" fill="hold"/>
                                        <p:tgtEl>
                                          <p:spTgt spid="19"/>
                                        </p:tgtEl>
                                        <p:attrNameLst>
                                          <p:attrName>ppt_x</p:attrName>
                                        </p:attrNameLst>
                                      </p:cBhvr>
                                      <p:tavLst>
                                        <p:tav tm="0">
                                          <p:val>
                                            <p:strVal val="#ppt_x"/>
                                          </p:val>
                                        </p:tav>
                                        <p:tav tm="100000">
                                          <p:val>
                                            <p:strVal val="#ppt_x"/>
                                          </p:val>
                                        </p:tav>
                                      </p:tavLst>
                                    </p:anim>
                                    <p:anim calcmode="lin" valueType="num">
                                      <p:cBhvr additive="base">
                                        <p:cTn id="48" dur="500" fill="hold"/>
                                        <p:tgtEl>
                                          <p:spTgt spid="19"/>
                                        </p:tgtEl>
                                        <p:attrNameLst>
                                          <p:attrName>ppt_y</p:attrName>
                                        </p:attrNameLst>
                                      </p:cBhvr>
                                      <p:tavLst>
                                        <p:tav tm="0">
                                          <p:val>
                                            <p:strVal val="1+#ppt_h/2"/>
                                          </p:val>
                                        </p:tav>
                                        <p:tav tm="100000">
                                          <p:val>
                                            <p:strVal val="#ppt_y"/>
                                          </p:val>
                                        </p:tav>
                                      </p:tavLst>
                                    </p:anim>
                                  </p:childTnLst>
                                </p:cTn>
                              </p:par>
                              <p:par>
                                <p:cTn id="49" presetID="2" presetClass="entr" presetSubtype="4" fill="hold" grpId="1"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3"/>
                    </p:tgtEl>
                  </p:cond>
                </p:stCondLst>
                <p:endSync evt="end" delay="0">
                  <p:rtn val="all"/>
                </p:endSync>
                <p:childTnLst>
                  <p:par>
                    <p:cTn id="54" fill="hold">
                      <p:stCondLst>
                        <p:cond delay="0"/>
                      </p:stCondLst>
                      <p:childTnLst>
                        <p:par>
                          <p:cTn id="55" fill="hold">
                            <p:stCondLst>
                              <p:cond delay="0"/>
                            </p:stCondLst>
                            <p:childTnLst>
                              <p:par>
                                <p:cTn id="56" presetID="0" presetClass="path" presetSubtype="0" accel="50000" decel="50000" fill="hold" grpId="0" nodeType="clickEffect">
                                  <p:stCondLst>
                                    <p:cond delay="0"/>
                                  </p:stCondLst>
                                  <p:childTnLst>
                                    <p:animMotion origin="layout" path="M -0.00138 -0.05602 L -0.00138 -0.05602 C 0.00209 -0.07408 0.00695 -0.0919 0.00938 -0.11019 C 0.01146 -0.12685 0.01094 -0.14398 0.01198 -0.16065 C 0.01268 -0.17153 0.01372 -0.18241 0.01476 -0.19306 C 0.01546 -0.20209 0.01875 -0.23727 0.02014 -0.24722 C 0.02084 -0.25209 0.02188 -0.25671 0.02292 -0.26158 C 0.02379 -0.2713 0.02466 -0.28079 0.02553 -0.29051 C 0.02639 -0.29884 0.02761 -0.30718 0.0283 -0.31574 C 0.02934 -0.33009 0.02969 -0.34468 0.03091 -0.35903 C 0.0323 -0.37338 0.03282 -0.38843 0.03629 -0.40232 C 0.03733 -0.40579 0.03629 -0.41296 0.03907 -0.41296 C 0.14445 -0.41783 0.24983 -0.41551 0.35521 -0.41667 C 0.39827 -0.42384 0.35417 -0.41574 0.40382 -0.42755 C 0.41007 -0.42894 0.4165 -0.42963 0.42275 -0.43102 C 0.4382 -0.43449 0.45313 -0.44144 0.46875 -0.4419 L 0.59028 -0.44537 L 0.63351 -0.4382 C 0.63907 -0.43727 0.64428 -0.43542 0.64983 -0.43472 C 0.66059 -0.4331 0.6823 -0.43102 0.6823 -0.43102 " pathEditMode="relative" ptsTypes="AAAAAAAAAAAAAAAAAAAA">
                                      <p:cBhvr>
                                        <p:cTn id="57" dur="2000" fill="hold"/>
                                        <p:tgtEl>
                                          <p:spTgt spid="3"/>
                                        </p:tgtEl>
                                        <p:attrNameLst>
                                          <p:attrName>ppt_x</p:attrName>
                                          <p:attrName>ppt_y</p:attrName>
                                        </p:attrNameLst>
                                      </p:cBhvr>
                                    </p:animMotion>
                                  </p:childTnLst>
                                </p:cTn>
                              </p:par>
                            </p:childTnLst>
                          </p:cTn>
                        </p:par>
                      </p:childTnLst>
                    </p:cTn>
                  </p:par>
                </p:childTnLst>
              </p:cTn>
              <p:nextCondLst>
                <p:cond evt="onClick" delay="0">
                  <p:tgtEl>
                    <p:spTgt spid="3"/>
                  </p:tgtEl>
                </p:cond>
              </p:nextCondLst>
            </p:seq>
            <p:seq concurrent="1" nextAc="seek">
              <p:cTn id="58" restart="whenNotActive" fill="hold" evtFilter="cancelBubble" nodeType="interactiveSeq">
                <p:stCondLst>
                  <p:cond evt="onClick" delay="0">
                    <p:tgtEl>
                      <p:spTgt spid="16"/>
                    </p:tgtEl>
                  </p:cond>
                </p:stCondLst>
                <p:endSync evt="end" delay="0">
                  <p:rtn val="all"/>
                </p:endSync>
                <p:childTnLst>
                  <p:par>
                    <p:cTn id="59" fill="hold">
                      <p:stCondLst>
                        <p:cond delay="0"/>
                      </p:stCondLst>
                      <p:childTnLst>
                        <p:par>
                          <p:cTn id="60" fill="hold">
                            <p:stCondLst>
                              <p:cond delay="0"/>
                            </p:stCondLst>
                            <p:childTnLst>
                              <p:par>
                                <p:cTn id="61" presetID="0" presetClass="path" presetSubtype="0" accel="50000" decel="50000" fill="hold" grpId="0" nodeType="clickEffect">
                                  <p:stCondLst>
                                    <p:cond delay="0"/>
                                  </p:stCondLst>
                                  <p:childTnLst>
                                    <p:animMotion origin="layout" path="M -0.00781 -0.08125 L -0.00781 -0.08125 C -0.00677 -0.11018 -0.00659 -0.13912 -0.00503 -0.16782 C -0.00486 -0.17152 -0.00295 -0.175 -0.00225 -0.1787 C -0.00121 -0.18449 -0.00017 -0.19051 0.00035 -0.19676 C 0.00157 -0.20856 0.00209 -0.2206 0.00313 -0.23264 C 0.004 -0.25902 0.00434 -0.28565 0.00573 -0.31203 C 0.00625 -0.32037 0.00782 -0.3287 0.00851 -0.33727 C 0.00973 -0.35509 0.01042 -0.37315 0.01112 -0.3912 C 0.01459 -0.47685 0.00747 -0.4449 0.01667 -0.48125 C 0.00105 -0.49514 0.01598 -0.4831 0.00035 -0.49213 C -0.02309 -0.50555 0.00052 -0.49444 -0.01857 -0.50277 C -0.03732 -0.49884 -0.0309 -0.5044 -0.0401 -0.49213 " pathEditMode="relative" ptsTypes="AAAAAAAAAAAAA">
                                      <p:cBhvr>
                                        <p:cTn id="62" dur="2000" fill="hold"/>
                                        <p:tgtEl>
                                          <p:spTgt spid="16"/>
                                        </p:tgtEl>
                                        <p:attrNameLst>
                                          <p:attrName>ppt_x</p:attrName>
                                          <p:attrName>ppt_y</p:attrName>
                                        </p:attrNameLst>
                                      </p:cBhvr>
                                    </p:animMotion>
                                  </p:childTnLst>
                                </p:cTn>
                              </p:par>
                            </p:childTnLst>
                          </p:cTn>
                        </p:par>
                      </p:childTnLst>
                    </p:cTn>
                  </p:par>
                </p:childTnLst>
              </p:cTn>
              <p:nextCondLst>
                <p:cond evt="onClick" delay="0">
                  <p:tgtEl>
                    <p:spTgt spid="16"/>
                  </p:tgtEl>
                </p:cond>
              </p:nextCondLst>
            </p:seq>
            <p:seq concurrent="1" nextAc="seek">
              <p:cTn id="63" restart="whenNotActive" fill="hold" evtFilter="cancelBubble" nodeType="interactiveSeq">
                <p:stCondLst>
                  <p:cond evt="onClick" delay="0">
                    <p:tgtEl>
                      <p:spTgt spid="21"/>
                    </p:tgtEl>
                  </p:cond>
                </p:stCondLst>
                <p:endSync evt="end" delay="0">
                  <p:rtn val="all"/>
                </p:endSync>
                <p:childTnLst>
                  <p:par>
                    <p:cTn id="64" fill="hold">
                      <p:stCondLst>
                        <p:cond delay="0"/>
                      </p:stCondLst>
                      <p:childTnLst>
                        <p:par>
                          <p:cTn id="65" fill="hold">
                            <p:stCondLst>
                              <p:cond delay="0"/>
                            </p:stCondLst>
                            <p:childTnLst>
                              <p:par>
                                <p:cTn id="66" presetID="0" presetClass="path" presetSubtype="0" accel="50000" decel="50000" fill="hold" grpId="0" nodeType="clickEffect">
                                  <p:stCondLst>
                                    <p:cond delay="0"/>
                                  </p:stCondLst>
                                  <p:childTnLst>
                                    <p:animMotion origin="layout" path="M -0.00434 -0.07639 L -0.00434 -0.07639 C 0.01024 -0.19005 -0.00139 -0.14861 0.01719 -0.20625 C 0.01875 -0.2206 0.01997 -0.23542 0.02257 -0.24954 C 0.02431 -0.2581 0.02622 -0.26644 0.02813 -0.27477 C 0.02708 -0.28426 0.02969 -0.29584 0.02535 -0.30347 C 0.01406 -0.32408 -0.03542 -0.31111 -0.03958 -0.31088 C -0.05399 -0.30602 -0.05573 -0.30463 -0.07465 -0.30347 C -0.13854 -0.29977 -0.14444 -0.3 -0.18264 -0.3 " pathEditMode="relative" ptsTypes="AAAAAAAAA">
                                      <p:cBhvr>
                                        <p:cTn id="67" dur="2000" fill="hold"/>
                                        <p:tgtEl>
                                          <p:spTgt spid="21"/>
                                        </p:tgtEl>
                                        <p:attrNameLst>
                                          <p:attrName>ppt_x</p:attrName>
                                          <p:attrName>ppt_y</p:attrName>
                                        </p:attrNameLst>
                                      </p:cBhvr>
                                    </p:animMotion>
                                  </p:childTnLst>
                                </p:cTn>
                              </p:par>
                            </p:childTnLst>
                          </p:cTn>
                        </p:par>
                      </p:childTnLst>
                    </p:cTn>
                  </p:par>
                </p:childTnLst>
              </p:cTn>
              <p:nextCondLst>
                <p:cond evt="onClick" delay="0">
                  <p:tgtEl>
                    <p:spTgt spid="21"/>
                  </p:tgtEl>
                </p:cond>
              </p:nextCondLst>
            </p:seq>
            <p:seq concurrent="1" nextAc="seek">
              <p:cTn id="68" restart="whenNotActive" fill="hold" evtFilter="cancelBubble" nodeType="interactiveSeq">
                <p:stCondLst>
                  <p:cond evt="onClick" delay="0">
                    <p:tgtEl>
                      <p:spTgt spid="17"/>
                    </p:tgtEl>
                  </p:cond>
                </p:stCondLst>
                <p:endSync evt="end" delay="0">
                  <p:rtn val="all"/>
                </p:endSync>
                <p:childTnLst>
                  <p:par>
                    <p:cTn id="69" fill="hold">
                      <p:stCondLst>
                        <p:cond delay="0"/>
                      </p:stCondLst>
                      <p:childTnLst>
                        <p:par>
                          <p:cTn id="70" fill="hold">
                            <p:stCondLst>
                              <p:cond delay="0"/>
                            </p:stCondLst>
                            <p:childTnLst>
                              <p:par>
                                <p:cTn id="71" presetID="0" presetClass="path" presetSubtype="0" accel="50000" decel="50000" fill="hold" grpId="0" nodeType="clickEffect">
                                  <p:stCondLst>
                                    <p:cond delay="0"/>
                                  </p:stCondLst>
                                  <p:childTnLst>
                                    <p:animMotion origin="layout" path="M -0.0007 -0.09213 L -0.0007 -0.09213 C 0.00469 -0.1199 0.01302 -0.14676 0.01545 -0.17523 C 0.03628 -0.42477 0.00573 -0.25301 0.02361 -0.34815 C 0.02274 -0.3949 0.02569 -0.44213 0.02083 -0.48865 C 0.02014 -0.49629 0.01232 -0.4993 0.00729 -0.50301 C 0.00416 -0.50555 0.00017 -0.50532 -0.00347 -0.50671 C -0.0132 -0.51041 -0.01077 -0.50949 -0.01962 -0.51736 C -0.02413 -0.5162 -0.02865 -0.51527 -0.03316 -0.51389 C -0.03594 -0.51296 -0.04115 -0.51018 -0.04115 -0.51018 " pathEditMode="relative" ptsTypes="AAAAAAAAAA">
                                      <p:cBhvr>
                                        <p:cTn id="72" dur="2000" fill="hold"/>
                                        <p:tgtEl>
                                          <p:spTgt spid="17"/>
                                        </p:tgtEl>
                                        <p:attrNameLst>
                                          <p:attrName>ppt_x</p:attrName>
                                          <p:attrName>ppt_y</p:attrName>
                                        </p:attrNameLst>
                                      </p:cBhvr>
                                    </p:animMotion>
                                  </p:childTnLst>
                                </p:cTn>
                              </p:par>
                            </p:childTnLst>
                          </p:cTn>
                        </p:par>
                      </p:childTnLst>
                    </p:cTn>
                  </p:par>
                </p:childTnLst>
              </p:cTn>
              <p:nextCondLst>
                <p:cond evt="onClick" delay="0">
                  <p:tgtEl>
                    <p:spTgt spid="17"/>
                  </p:tgtEl>
                </p:cond>
              </p:nextCondLst>
            </p:seq>
            <p:seq concurrent="1" nextAc="seek">
              <p:cTn id="73" restart="whenNotActive" fill="hold" evtFilter="cancelBubble" nodeType="interactiveSeq">
                <p:stCondLst>
                  <p:cond evt="onClick" delay="0">
                    <p:tgtEl>
                      <p:spTgt spid="19"/>
                    </p:tgtEl>
                  </p:cond>
                </p:stCondLst>
                <p:endSync evt="end" delay="0">
                  <p:rtn val="all"/>
                </p:endSync>
                <p:childTnLst>
                  <p:par>
                    <p:cTn id="74" fill="hold">
                      <p:stCondLst>
                        <p:cond delay="0"/>
                      </p:stCondLst>
                      <p:childTnLst>
                        <p:par>
                          <p:cTn id="75" fill="hold">
                            <p:stCondLst>
                              <p:cond delay="0"/>
                            </p:stCondLst>
                            <p:childTnLst>
                              <p:par>
                                <p:cTn id="76" presetID="0" presetClass="path" presetSubtype="0" accel="50000" decel="50000" fill="hold" grpId="0" nodeType="clickEffect">
                                  <p:stCondLst>
                                    <p:cond delay="0"/>
                                  </p:stCondLst>
                                  <p:childTnLst>
                                    <p:animMotion origin="layout" path="M -0.00018 -0.08449 L -0.00018 -0.08449 C -0.00122 -0.10139 -0.00053 -0.11852 -0.00296 -0.13495 C -0.00504 -0.15 -0.01042 -0.16366 -0.01372 -0.17824 C -0.02205 -0.21412 -0.02084 -0.21019 -0.02448 -0.23958 C -0.02275 -0.25139 -0.02362 -0.26482 -0.0191 -0.27546 C -0.01737 -0.27986 -0.01181 -0.27708 -0.00834 -0.27917 C -0.00539 -0.28079 -0.00313 -0.28449 -0.00018 -0.28634 C 0.00503 -0.28935 0.01597 -0.29352 0.01597 -0.29352 C 0.03871 -0.3162 0.01406 -0.29468 0.04027 -0.30787 C 0.0434 -0.30949 0.04513 -0.31458 0.04843 -0.31505 C 0.06545 -0.31829 0.08263 -0.31759 0.09982 -0.31875 L 0.11336 -0.32222 " pathEditMode="relative" ptsTypes="AAAAAAAAAAAAA">
                                      <p:cBhvr>
                                        <p:cTn id="77" dur="2000" fill="hold"/>
                                        <p:tgtEl>
                                          <p:spTgt spid="19"/>
                                        </p:tgtEl>
                                        <p:attrNameLst>
                                          <p:attrName>ppt_x</p:attrName>
                                          <p:attrName>ppt_y</p:attrName>
                                        </p:attrNameLst>
                                      </p:cBhvr>
                                    </p:animMotion>
                                  </p:childTnLst>
                                </p:cTn>
                              </p:par>
                            </p:childTnLst>
                          </p:cTn>
                        </p:par>
                      </p:childTnLst>
                    </p:cTn>
                  </p:par>
                </p:childTnLst>
              </p:cTn>
              <p:nextCondLst>
                <p:cond evt="onClick" delay="0">
                  <p:tgtEl>
                    <p:spTgt spid="19"/>
                  </p:tgtEl>
                </p:cond>
              </p:nextCondLst>
            </p:seq>
            <p:seq concurrent="1" nextAc="seek">
              <p:cTn id="78" restart="whenNotActive" fill="hold" evtFilter="cancelBubble" nodeType="interactiveSeq">
                <p:stCondLst>
                  <p:cond evt="onClick" delay="0">
                    <p:tgtEl>
                      <p:spTgt spid="18"/>
                    </p:tgtEl>
                  </p:cond>
                </p:stCondLst>
                <p:endSync evt="end" delay="0">
                  <p:rtn val="all"/>
                </p:endSync>
                <p:childTnLst>
                  <p:par>
                    <p:cTn id="79" fill="hold">
                      <p:stCondLst>
                        <p:cond delay="0"/>
                      </p:stCondLst>
                      <p:childTnLst>
                        <p:par>
                          <p:cTn id="80" fill="hold">
                            <p:stCondLst>
                              <p:cond delay="0"/>
                            </p:stCondLst>
                            <p:childTnLst>
                              <p:par>
                                <p:cTn id="81" presetID="0" presetClass="path" presetSubtype="0" accel="50000" decel="50000" fill="hold" grpId="0" nodeType="clickEffect">
                                  <p:stCondLst>
                                    <p:cond delay="0"/>
                                  </p:stCondLst>
                                  <p:childTnLst>
                                    <p:animMotion origin="layout" path="M -0.00712 -0.08125 L -0.00712 -0.08125 C -0.00798 -0.0993 -0.00851 -0.11736 -0.00989 -0.13541 C -0.01024 -0.14027 -0.0125 -0.1449 -0.0125 -0.14977 C -0.0125 -0.16666 -0.01111 -0.18356 -0.00989 -0.20023 C -0.00694 -0.24004 -0.00278 -0.2824 0.00104 -0.32268 C -1.11111E-6 -0.32754 0.00104 -0.33379 -0.00173 -0.33727 C -0.01597 -0.35416 -0.02239 -0.35347 -0.0368 -0.35879 C -0.04323 -0.36111 -0.0493 -0.36412 -0.05573 -0.36597 C -0.06198 -0.36782 -0.0684 -0.36805 -0.07465 -0.36967 C -0.08646 -0.37268 -0.09792 -0.37986 -0.10989 -0.38032 C -0.18733 -0.38356 -0.26476 -0.38032 -0.34219 -0.38032 " pathEditMode="relative" ptsTypes="AAAAAAAAAAAA">
                                      <p:cBhvr>
                                        <p:cTn id="82" dur="2000" fill="hold"/>
                                        <p:tgtEl>
                                          <p:spTgt spid="18"/>
                                        </p:tgtEl>
                                        <p:attrNameLst>
                                          <p:attrName>ppt_x</p:attrName>
                                          <p:attrName>ppt_y</p:attrName>
                                        </p:attrNameLst>
                                      </p:cBhvr>
                                    </p:animMotion>
                                  </p:childTnLst>
                                </p:cTn>
                              </p:par>
                            </p:childTnLst>
                          </p:cTn>
                        </p:par>
                      </p:childTnLst>
                    </p:cTn>
                  </p:par>
                </p:childTnLst>
              </p:cTn>
              <p:nextCondLst>
                <p:cond evt="onClick" delay="0">
                  <p:tgtEl>
                    <p:spTgt spid="18"/>
                  </p:tgtEl>
                </p:cond>
              </p:nextCondLst>
            </p:seq>
          </p:childTnLst>
        </p:cTn>
      </p:par>
    </p:tnLst>
    <p:bldLst>
      <p:bldP spid="27" grpId="0"/>
      <p:bldP spid="29" grpId="0"/>
      <p:bldP spid="30" grpId="0"/>
      <p:bldP spid="3" grpId="0"/>
      <p:bldP spid="3" grpId="1"/>
      <p:bldP spid="16" grpId="0"/>
      <p:bldP spid="16" grpId="1"/>
      <p:bldP spid="17" grpId="0"/>
      <p:bldP spid="17" grpId="1"/>
      <p:bldP spid="18" grpId="0"/>
      <p:bldP spid="18" grpId="1"/>
      <p:bldP spid="19" grpId="0"/>
      <p:bldP spid="19" grpId="1"/>
      <p:bldP spid="21" grpId="0"/>
      <p:bldP spid="21"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r>
              <a:rPr lang="en-US" sz="4400" b="1">
                <a:effectLst/>
                <a:latin typeface="Comic Sans MS" panose="030F0702030302020204" pitchFamily="66" charset="0"/>
                <a:ea typeface="Calibri" panose="020F0502020204030204" pitchFamily="34" charset="0"/>
                <a:cs typeface="Calibri" panose="020F0502020204030204" pitchFamily="34" charset="0"/>
              </a:rPr>
              <a:t>Creative Possessive Noun Review</a:t>
            </a:r>
            <a:endParaRPr lang="en-US" dirty="0"/>
          </a:p>
        </p:txBody>
      </p:sp>
      <p:pic>
        <p:nvPicPr>
          <p:cNvPr id="4" name="Picture 2" descr="Comma icon. Vector іllustration. Isolated.">
            <a:extLst>
              <a:ext uri="{FF2B5EF4-FFF2-40B4-BE49-F238E27FC236}">
                <a16:creationId xmlns:a16="http://schemas.microsoft.com/office/drawing/2014/main" id="{AE5FAC06-9800-408C-BAE4-70C8AB70407B}"/>
              </a:ext>
            </a:extLst>
          </p:cNvPr>
          <p:cNvPicPr>
            <a:picLocks noChangeAspect="1" noChangeArrowheads="1"/>
          </p:cNvPicPr>
          <p:nvPr/>
        </p:nvPicPr>
        <p:blipFill>
          <a:blip r:embed="rId3"/>
          <a:srcRect/>
          <a:stretch/>
        </p:blipFill>
        <p:spPr bwMode="auto">
          <a:xfrm>
            <a:off x="2263622" y="1380213"/>
            <a:ext cx="4420480" cy="442048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D7C8399-3C59-4749-A6C3-B74FA3CB5E8C}"/>
              </a:ext>
            </a:extLst>
          </p:cNvPr>
          <p:cNvSpPr txBox="1"/>
          <p:nvPr/>
        </p:nvSpPr>
        <p:spPr>
          <a:xfrm>
            <a:off x="911714" y="1446538"/>
            <a:ext cx="7775085" cy="1077218"/>
          </a:xfrm>
          <a:prstGeom prst="rect">
            <a:avLst/>
          </a:prstGeom>
          <a:noFill/>
        </p:spPr>
        <p:txBody>
          <a:bodyPr wrap="square" rtlCol="0">
            <a:spAutoFit/>
          </a:bodyPr>
          <a:lstStyle/>
          <a:p>
            <a:pPr algn="ctr"/>
            <a:r>
              <a:rPr lang="en-US" sz="3200" b="1" dirty="0">
                <a:latin typeface="Comic Sans MS" panose="030F0702030302020204" pitchFamily="66" charset="0"/>
              </a:rPr>
              <a:t>singular noun -</a:t>
            </a:r>
            <a:r>
              <a:rPr lang="en-US" sz="3200" dirty="0">
                <a:latin typeface="Comic Sans MS" panose="030F0702030302020204" pitchFamily="66" charset="0"/>
              </a:rPr>
              <a:t>singular means one</a:t>
            </a:r>
          </a:p>
          <a:p>
            <a:pPr algn="ctr"/>
            <a:endParaRPr lang="en-US" sz="3200" b="1" dirty="0">
              <a:latin typeface="Comic Sans MS" panose="030F0702030302020204" pitchFamily="66" charset="0"/>
            </a:endParaRPr>
          </a:p>
        </p:txBody>
      </p:sp>
      <p:sp>
        <p:nvSpPr>
          <p:cNvPr id="8" name="TextBox 7">
            <a:extLst>
              <a:ext uri="{FF2B5EF4-FFF2-40B4-BE49-F238E27FC236}">
                <a16:creationId xmlns:a16="http://schemas.microsoft.com/office/drawing/2014/main" id="{94C71B6C-BEBF-409D-BEF5-F6528B27831F}"/>
              </a:ext>
            </a:extLst>
          </p:cNvPr>
          <p:cNvSpPr txBox="1"/>
          <p:nvPr/>
        </p:nvSpPr>
        <p:spPr>
          <a:xfrm>
            <a:off x="684456" y="2190330"/>
            <a:ext cx="8229600" cy="1077218"/>
          </a:xfrm>
          <a:prstGeom prst="rect">
            <a:avLst/>
          </a:prstGeom>
          <a:noFill/>
        </p:spPr>
        <p:txBody>
          <a:bodyPr wrap="square">
            <a:spAutoFit/>
          </a:bodyPr>
          <a:lstStyle/>
          <a:p>
            <a:r>
              <a:rPr lang="en-US" sz="3200" dirty="0">
                <a:latin typeface="Comic Sans MS" panose="030F0702030302020204" pitchFamily="66" charset="0"/>
              </a:rPr>
              <a:t>for all singular nouns, add </a:t>
            </a:r>
            <a:r>
              <a:rPr lang="en-US" sz="3200" b="1" dirty="0">
                <a:latin typeface="Comic Sans MS" panose="030F0702030302020204" pitchFamily="66" charset="0"/>
              </a:rPr>
              <a:t>‘s</a:t>
            </a:r>
            <a:r>
              <a:rPr lang="en-US" sz="3200" dirty="0">
                <a:latin typeface="Comic Sans MS" panose="030F0702030302020204" pitchFamily="66" charset="0"/>
              </a:rPr>
              <a:t> to the end of the word</a:t>
            </a:r>
          </a:p>
        </p:txBody>
      </p:sp>
      <p:sp>
        <p:nvSpPr>
          <p:cNvPr id="9" name="TextBox 8">
            <a:extLst>
              <a:ext uri="{FF2B5EF4-FFF2-40B4-BE49-F238E27FC236}">
                <a16:creationId xmlns:a16="http://schemas.microsoft.com/office/drawing/2014/main" id="{27B43B3E-26BA-4056-981D-4D981391CDDE}"/>
              </a:ext>
            </a:extLst>
          </p:cNvPr>
          <p:cNvSpPr txBox="1"/>
          <p:nvPr/>
        </p:nvSpPr>
        <p:spPr>
          <a:xfrm>
            <a:off x="1134136" y="3590453"/>
            <a:ext cx="1707918" cy="1015663"/>
          </a:xfrm>
          <a:prstGeom prst="rect">
            <a:avLst/>
          </a:prstGeom>
          <a:noFill/>
        </p:spPr>
        <p:txBody>
          <a:bodyPr wrap="square" rtlCol="0">
            <a:spAutoFit/>
          </a:bodyPr>
          <a:lstStyle/>
          <a:p>
            <a:r>
              <a:rPr lang="en-US" sz="6000" b="1" dirty="0">
                <a:solidFill>
                  <a:srgbClr val="00B050"/>
                </a:solidFill>
                <a:latin typeface="Comic Sans MS" panose="030F0702030302020204" pitchFamily="66" charset="0"/>
              </a:rPr>
              <a:t>cat</a:t>
            </a:r>
          </a:p>
        </p:txBody>
      </p:sp>
      <p:sp>
        <p:nvSpPr>
          <p:cNvPr id="10" name="Arrow: Right 9" descr="yellow arrow">
            <a:extLst>
              <a:ext uri="{FF2B5EF4-FFF2-40B4-BE49-F238E27FC236}">
                <a16:creationId xmlns:a16="http://schemas.microsoft.com/office/drawing/2014/main" id="{0A0A5146-60B2-4DB2-BFE6-35CF1DE899C2}"/>
              </a:ext>
            </a:extLst>
          </p:cNvPr>
          <p:cNvSpPr/>
          <p:nvPr/>
        </p:nvSpPr>
        <p:spPr>
          <a:xfrm>
            <a:off x="2842054" y="3844368"/>
            <a:ext cx="2891481" cy="507831"/>
          </a:xfrm>
          <a:prstGeom prst="rightArrow">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E8FED42-BF86-4FA2-AE4E-D1CB5D392C05}"/>
              </a:ext>
            </a:extLst>
          </p:cNvPr>
          <p:cNvSpPr txBox="1"/>
          <p:nvPr/>
        </p:nvSpPr>
        <p:spPr>
          <a:xfrm>
            <a:off x="6105670" y="3626279"/>
            <a:ext cx="2808385" cy="1015663"/>
          </a:xfrm>
          <a:prstGeom prst="rect">
            <a:avLst/>
          </a:prstGeom>
          <a:noFill/>
        </p:spPr>
        <p:txBody>
          <a:bodyPr wrap="square" rtlCol="0">
            <a:spAutoFit/>
          </a:bodyPr>
          <a:lstStyle/>
          <a:p>
            <a:r>
              <a:rPr lang="en-US" sz="6000" b="1" dirty="0">
                <a:solidFill>
                  <a:srgbClr val="0070C0"/>
                </a:solidFill>
                <a:latin typeface="Comic Sans MS" panose="030F0702030302020204" pitchFamily="66" charset="0"/>
              </a:rPr>
              <a:t>cat’s</a:t>
            </a:r>
          </a:p>
        </p:txBody>
      </p:sp>
      <p:sp>
        <p:nvSpPr>
          <p:cNvPr id="12" name="TextBox 11">
            <a:extLst>
              <a:ext uri="{FF2B5EF4-FFF2-40B4-BE49-F238E27FC236}">
                <a16:creationId xmlns:a16="http://schemas.microsoft.com/office/drawing/2014/main" id="{0F9BCFEC-F855-4547-B3EE-CEBA69F80612}"/>
              </a:ext>
            </a:extLst>
          </p:cNvPr>
          <p:cNvSpPr txBox="1"/>
          <p:nvPr/>
        </p:nvSpPr>
        <p:spPr>
          <a:xfrm>
            <a:off x="1134136" y="4929019"/>
            <a:ext cx="1707918" cy="1015663"/>
          </a:xfrm>
          <a:prstGeom prst="rect">
            <a:avLst/>
          </a:prstGeom>
          <a:noFill/>
        </p:spPr>
        <p:txBody>
          <a:bodyPr wrap="square" rtlCol="0">
            <a:spAutoFit/>
          </a:bodyPr>
          <a:lstStyle/>
          <a:p>
            <a:r>
              <a:rPr lang="en-US" sz="6000" b="1" dirty="0">
                <a:solidFill>
                  <a:srgbClr val="C00000"/>
                </a:solidFill>
                <a:latin typeface="Comic Sans MS" panose="030F0702030302020204" pitchFamily="66" charset="0"/>
              </a:rPr>
              <a:t>bus</a:t>
            </a:r>
          </a:p>
        </p:txBody>
      </p:sp>
      <p:sp>
        <p:nvSpPr>
          <p:cNvPr id="13" name="Arrow: Right 12" descr="yellow arrow">
            <a:extLst>
              <a:ext uri="{FF2B5EF4-FFF2-40B4-BE49-F238E27FC236}">
                <a16:creationId xmlns:a16="http://schemas.microsoft.com/office/drawing/2014/main" id="{ED67A693-3D45-4DB1-835B-8BD6AE76628D}"/>
              </a:ext>
            </a:extLst>
          </p:cNvPr>
          <p:cNvSpPr/>
          <p:nvPr/>
        </p:nvSpPr>
        <p:spPr>
          <a:xfrm>
            <a:off x="2842054" y="5182934"/>
            <a:ext cx="2891481" cy="507831"/>
          </a:xfrm>
          <a:prstGeom prst="rightArrow">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3FC3B8E8-8641-4CC8-AD72-DCE0946BA67C}"/>
              </a:ext>
            </a:extLst>
          </p:cNvPr>
          <p:cNvSpPr txBox="1"/>
          <p:nvPr/>
        </p:nvSpPr>
        <p:spPr>
          <a:xfrm>
            <a:off x="6105670" y="4964845"/>
            <a:ext cx="2808385" cy="1015663"/>
          </a:xfrm>
          <a:prstGeom prst="rect">
            <a:avLst/>
          </a:prstGeom>
          <a:noFill/>
        </p:spPr>
        <p:txBody>
          <a:bodyPr wrap="square" rtlCol="0">
            <a:spAutoFit/>
          </a:bodyPr>
          <a:lstStyle/>
          <a:p>
            <a:r>
              <a:rPr lang="en-US" sz="6000" b="1" dirty="0">
                <a:solidFill>
                  <a:srgbClr val="7030A0"/>
                </a:solidFill>
                <a:latin typeface="Comic Sans MS" panose="030F0702030302020204" pitchFamily="66" charset="0"/>
              </a:rPr>
              <a:t>bus’s</a:t>
            </a:r>
          </a:p>
        </p:txBody>
      </p:sp>
      <p:sp>
        <p:nvSpPr>
          <p:cNvPr id="15" name="TextBox 14">
            <a:extLst>
              <a:ext uri="{FF2B5EF4-FFF2-40B4-BE49-F238E27FC236}">
                <a16:creationId xmlns:a16="http://schemas.microsoft.com/office/drawing/2014/main" id="{2673BBD4-DFBD-4F07-90C2-F60E9B429D12}"/>
              </a:ext>
            </a:extLst>
          </p:cNvPr>
          <p:cNvSpPr txBox="1"/>
          <p:nvPr/>
        </p:nvSpPr>
        <p:spPr>
          <a:xfrm>
            <a:off x="202689" y="1417638"/>
            <a:ext cx="8454826" cy="1077218"/>
          </a:xfrm>
          <a:prstGeom prst="rect">
            <a:avLst/>
          </a:prstGeom>
          <a:noFill/>
        </p:spPr>
        <p:txBody>
          <a:bodyPr wrap="square" rtlCol="0">
            <a:spAutoFit/>
          </a:bodyPr>
          <a:lstStyle/>
          <a:p>
            <a:pPr algn="ctr"/>
            <a:r>
              <a:rPr lang="en-US" sz="3200" b="1" dirty="0">
                <a:latin typeface="Comic Sans MS" panose="030F0702030302020204" pitchFamily="66" charset="0"/>
              </a:rPr>
              <a:t>plural noun –</a:t>
            </a:r>
            <a:r>
              <a:rPr lang="en-US" sz="3200" dirty="0">
                <a:latin typeface="Comic Sans MS" panose="030F0702030302020204" pitchFamily="66" charset="0"/>
              </a:rPr>
              <a:t>plural means more than one</a:t>
            </a:r>
          </a:p>
          <a:p>
            <a:pPr algn="ctr"/>
            <a:endParaRPr lang="en-US" sz="3200" b="1" dirty="0">
              <a:latin typeface="Comic Sans MS" panose="030F0702030302020204" pitchFamily="66" charset="0"/>
            </a:endParaRPr>
          </a:p>
        </p:txBody>
      </p:sp>
      <p:sp>
        <p:nvSpPr>
          <p:cNvPr id="16" name="TextBox 15">
            <a:extLst>
              <a:ext uri="{FF2B5EF4-FFF2-40B4-BE49-F238E27FC236}">
                <a16:creationId xmlns:a16="http://schemas.microsoft.com/office/drawing/2014/main" id="{A31AB153-2559-4980-A5A5-91EC5666D7FD}"/>
              </a:ext>
            </a:extLst>
          </p:cNvPr>
          <p:cNvSpPr txBox="1"/>
          <p:nvPr/>
        </p:nvSpPr>
        <p:spPr>
          <a:xfrm>
            <a:off x="442557" y="2112106"/>
            <a:ext cx="8229600" cy="1077218"/>
          </a:xfrm>
          <a:prstGeom prst="rect">
            <a:avLst/>
          </a:prstGeom>
          <a:noFill/>
        </p:spPr>
        <p:txBody>
          <a:bodyPr wrap="square">
            <a:spAutoFit/>
          </a:bodyPr>
          <a:lstStyle/>
          <a:p>
            <a:r>
              <a:rPr lang="en-US" sz="3200" dirty="0">
                <a:latin typeface="Comic Sans MS" panose="030F0702030302020204" pitchFamily="66" charset="0"/>
                <a:ea typeface="Calibri" panose="020F0502020204030204" pitchFamily="34" charset="0"/>
                <a:cs typeface="Calibri" panose="020F0502020204030204" pitchFamily="34" charset="0"/>
              </a:rPr>
              <a:t>If the plural noun ends in -s </a:t>
            </a:r>
            <a:r>
              <a:rPr lang="en-US" sz="3200" dirty="0">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3200" dirty="0">
                <a:latin typeface="Comic Sans MS" panose="030F0702030302020204" pitchFamily="66" charset="0"/>
                <a:ea typeface="Calibri" panose="020F0502020204030204" pitchFamily="34" charset="0"/>
                <a:cs typeface="Calibri" panose="020F0502020204030204" pitchFamily="34" charset="0"/>
              </a:rPr>
              <a:t> add ’. If the plural noun does not end in -s</a:t>
            </a:r>
            <a:r>
              <a:rPr lang="en-US" sz="3200" dirty="0">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3200" dirty="0">
                <a:latin typeface="Comic Sans MS" panose="030F0702030302020204" pitchFamily="66" charset="0"/>
                <a:ea typeface="Calibri" panose="020F0502020204030204" pitchFamily="34" charset="0"/>
                <a:cs typeface="Calibri" panose="020F0502020204030204" pitchFamily="34" charset="0"/>
              </a:rPr>
              <a:t> add ’s</a:t>
            </a:r>
            <a:endParaRPr lang="en-US" sz="3200" dirty="0">
              <a:latin typeface="Comic Sans MS" panose="030F0702030302020204" pitchFamily="66" charset="0"/>
            </a:endParaRPr>
          </a:p>
        </p:txBody>
      </p:sp>
      <p:sp>
        <p:nvSpPr>
          <p:cNvPr id="17" name="TextBox 16">
            <a:extLst>
              <a:ext uri="{FF2B5EF4-FFF2-40B4-BE49-F238E27FC236}">
                <a16:creationId xmlns:a16="http://schemas.microsoft.com/office/drawing/2014/main" id="{717DFE7E-B144-4DA2-9225-7DBAD539E9F6}"/>
              </a:ext>
            </a:extLst>
          </p:cNvPr>
          <p:cNvSpPr txBox="1"/>
          <p:nvPr/>
        </p:nvSpPr>
        <p:spPr>
          <a:xfrm>
            <a:off x="558296" y="3512227"/>
            <a:ext cx="2013436" cy="1015663"/>
          </a:xfrm>
          <a:prstGeom prst="rect">
            <a:avLst/>
          </a:prstGeom>
          <a:noFill/>
        </p:spPr>
        <p:txBody>
          <a:bodyPr wrap="square" rtlCol="0">
            <a:spAutoFit/>
          </a:bodyPr>
          <a:lstStyle/>
          <a:p>
            <a:r>
              <a:rPr lang="en-US" sz="6000" b="1" dirty="0">
                <a:solidFill>
                  <a:srgbClr val="00B050"/>
                </a:solidFill>
                <a:latin typeface="Comic Sans MS" panose="030F0702030302020204" pitchFamily="66" charset="0"/>
              </a:rPr>
              <a:t>boys</a:t>
            </a:r>
          </a:p>
        </p:txBody>
      </p:sp>
      <p:sp>
        <p:nvSpPr>
          <p:cNvPr id="18" name="Arrow: Right 17" descr="yellow arrow">
            <a:extLst>
              <a:ext uri="{FF2B5EF4-FFF2-40B4-BE49-F238E27FC236}">
                <a16:creationId xmlns:a16="http://schemas.microsoft.com/office/drawing/2014/main" id="{D4E0AFA1-224E-41F7-A414-CBF81FA69F76}"/>
              </a:ext>
            </a:extLst>
          </p:cNvPr>
          <p:cNvSpPr/>
          <p:nvPr/>
        </p:nvSpPr>
        <p:spPr>
          <a:xfrm>
            <a:off x="2624959" y="3844368"/>
            <a:ext cx="2891481" cy="507831"/>
          </a:xfrm>
          <a:prstGeom prst="rightArrow">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5E889188-9A01-4D87-A74C-FB7FE47C066D}"/>
              </a:ext>
            </a:extLst>
          </p:cNvPr>
          <p:cNvSpPr txBox="1"/>
          <p:nvPr/>
        </p:nvSpPr>
        <p:spPr>
          <a:xfrm>
            <a:off x="5971671" y="3658753"/>
            <a:ext cx="2808385" cy="1015663"/>
          </a:xfrm>
          <a:prstGeom prst="rect">
            <a:avLst/>
          </a:prstGeom>
          <a:noFill/>
        </p:spPr>
        <p:txBody>
          <a:bodyPr wrap="square" rtlCol="0">
            <a:spAutoFit/>
          </a:bodyPr>
          <a:lstStyle/>
          <a:p>
            <a:r>
              <a:rPr lang="en-US" sz="6000" b="1" dirty="0">
                <a:solidFill>
                  <a:srgbClr val="0070C0"/>
                </a:solidFill>
                <a:latin typeface="Comic Sans MS" panose="030F0702030302020204" pitchFamily="66" charset="0"/>
              </a:rPr>
              <a:t>boys’</a:t>
            </a:r>
          </a:p>
        </p:txBody>
      </p:sp>
      <p:sp>
        <p:nvSpPr>
          <p:cNvPr id="20" name="TextBox 19">
            <a:extLst>
              <a:ext uri="{FF2B5EF4-FFF2-40B4-BE49-F238E27FC236}">
                <a16:creationId xmlns:a16="http://schemas.microsoft.com/office/drawing/2014/main" id="{E27CC6E1-8D40-4536-84E4-AEE878BD1B2D}"/>
              </a:ext>
            </a:extLst>
          </p:cNvPr>
          <p:cNvSpPr txBox="1"/>
          <p:nvPr/>
        </p:nvSpPr>
        <p:spPr>
          <a:xfrm>
            <a:off x="25724" y="4903630"/>
            <a:ext cx="3486038" cy="1015663"/>
          </a:xfrm>
          <a:prstGeom prst="rect">
            <a:avLst/>
          </a:prstGeom>
          <a:noFill/>
        </p:spPr>
        <p:txBody>
          <a:bodyPr wrap="square" rtlCol="0">
            <a:spAutoFit/>
          </a:bodyPr>
          <a:lstStyle/>
          <a:p>
            <a:r>
              <a:rPr lang="en-US" sz="6000" b="1" dirty="0">
                <a:solidFill>
                  <a:srgbClr val="C00000"/>
                </a:solidFill>
                <a:latin typeface="Comic Sans MS" panose="030F0702030302020204" pitchFamily="66" charset="0"/>
              </a:rPr>
              <a:t>children</a:t>
            </a:r>
          </a:p>
        </p:txBody>
      </p:sp>
      <p:sp>
        <p:nvSpPr>
          <p:cNvPr id="21" name="Arrow: Right 20" descr="yellow arrow">
            <a:extLst>
              <a:ext uri="{FF2B5EF4-FFF2-40B4-BE49-F238E27FC236}">
                <a16:creationId xmlns:a16="http://schemas.microsoft.com/office/drawing/2014/main" id="{43F380A2-2E19-4F46-8F43-2758725D6BDF}"/>
              </a:ext>
            </a:extLst>
          </p:cNvPr>
          <p:cNvSpPr/>
          <p:nvPr/>
        </p:nvSpPr>
        <p:spPr>
          <a:xfrm>
            <a:off x="3080191" y="5218760"/>
            <a:ext cx="2436250" cy="472005"/>
          </a:xfrm>
          <a:prstGeom prst="rightArrow">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28D6D25-04EB-49C4-8F6B-F8BA5CAAB92A}"/>
              </a:ext>
            </a:extLst>
          </p:cNvPr>
          <p:cNvSpPr txBox="1"/>
          <p:nvPr/>
        </p:nvSpPr>
        <p:spPr>
          <a:xfrm>
            <a:off x="5516440" y="4887116"/>
            <a:ext cx="4061973" cy="1015663"/>
          </a:xfrm>
          <a:prstGeom prst="rect">
            <a:avLst/>
          </a:prstGeom>
          <a:noFill/>
        </p:spPr>
        <p:txBody>
          <a:bodyPr wrap="square" rtlCol="0">
            <a:spAutoFit/>
          </a:bodyPr>
          <a:lstStyle/>
          <a:p>
            <a:r>
              <a:rPr lang="en-US" sz="6000" b="1" dirty="0">
                <a:solidFill>
                  <a:srgbClr val="7030A0"/>
                </a:solidFill>
                <a:latin typeface="Comic Sans MS" panose="030F0702030302020204" pitchFamily="66" charset="0"/>
              </a:rPr>
              <a:t>children’s</a:t>
            </a:r>
          </a:p>
        </p:txBody>
      </p:sp>
    </p:spTree>
    <p:extLst>
      <p:ext uri="{BB962C8B-B14F-4D97-AF65-F5344CB8AC3E}">
        <p14:creationId xmlns:p14="http://schemas.microsoft.com/office/powerpoint/2010/main" val="59354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xit" presetSubtype="0" fill="hold" grpId="1" nodeType="clickEffect">
                                  <p:stCondLst>
                                    <p:cond delay="0"/>
                                  </p:stCondLst>
                                  <p:childTnLst>
                                    <p:set>
                                      <p:cBhvr>
                                        <p:cTn id="60" dur="1" fill="hold">
                                          <p:stCondLst>
                                            <p:cond delay="0"/>
                                          </p:stCondLst>
                                        </p:cTn>
                                        <p:tgtEl>
                                          <p:spTgt spid="2"/>
                                        </p:tgtEl>
                                        <p:attrNameLst>
                                          <p:attrName>style.visibility</p:attrName>
                                        </p:attrNameLst>
                                      </p:cBhvr>
                                      <p:to>
                                        <p:strVal val="hidden"/>
                                      </p:to>
                                    </p:set>
                                  </p:childTnLst>
                                </p:cTn>
                              </p:par>
                              <p:par>
                                <p:cTn id="61" presetID="1" presetClass="exit" presetSubtype="0" fill="hold" grpId="1" nodeType="withEffect">
                                  <p:stCondLst>
                                    <p:cond delay="0"/>
                                  </p:stCondLst>
                                  <p:childTnLst>
                                    <p:set>
                                      <p:cBhvr>
                                        <p:cTn id="62" dur="1" fill="hold">
                                          <p:stCondLst>
                                            <p:cond delay="0"/>
                                          </p:stCondLst>
                                        </p:cTn>
                                        <p:tgtEl>
                                          <p:spTgt spid="8"/>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9"/>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0"/>
                                          </p:stCondLst>
                                        </p:cTn>
                                        <p:tgtEl>
                                          <p:spTgt spid="10"/>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11"/>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12"/>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13"/>
                                        </p:tgtEl>
                                        <p:attrNameLst>
                                          <p:attrName>style.visibility</p:attrName>
                                        </p:attrNameLst>
                                      </p:cBhvr>
                                      <p:to>
                                        <p:strVal val="hidden"/>
                                      </p:to>
                                    </p:set>
                                  </p:childTnLst>
                                </p:cTn>
                              </p:par>
                              <p:par>
                                <p:cTn id="73" presetID="1" presetClass="exit" presetSubtype="0" fill="hold" grpId="1" nodeType="withEffect">
                                  <p:stCondLst>
                                    <p:cond delay="0"/>
                                  </p:stCondLst>
                                  <p:childTnLst>
                                    <p:set>
                                      <p:cBhvr>
                                        <p:cTn id="74" dur="1" fill="hold">
                                          <p:stCondLst>
                                            <p:cond delay="0"/>
                                          </p:stCondLst>
                                        </p:cTn>
                                        <p:tgtEl>
                                          <p:spTgt spid="14"/>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53" presetClass="entr" presetSubtype="16"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p:cTn id="79" dur="500" fill="hold"/>
                                        <p:tgtEl>
                                          <p:spTgt spid="15"/>
                                        </p:tgtEl>
                                        <p:attrNameLst>
                                          <p:attrName>ppt_w</p:attrName>
                                        </p:attrNameLst>
                                      </p:cBhvr>
                                      <p:tavLst>
                                        <p:tav tm="0">
                                          <p:val>
                                            <p:fltVal val="0"/>
                                          </p:val>
                                        </p:tav>
                                        <p:tav tm="100000">
                                          <p:val>
                                            <p:strVal val="#ppt_w"/>
                                          </p:val>
                                        </p:tav>
                                      </p:tavLst>
                                    </p:anim>
                                    <p:anim calcmode="lin" valueType="num">
                                      <p:cBhvr>
                                        <p:cTn id="80" dur="500" fill="hold"/>
                                        <p:tgtEl>
                                          <p:spTgt spid="15"/>
                                        </p:tgtEl>
                                        <p:attrNameLst>
                                          <p:attrName>ppt_h</p:attrName>
                                        </p:attrNameLst>
                                      </p:cBhvr>
                                      <p:tavLst>
                                        <p:tav tm="0">
                                          <p:val>
                                            <p:fltVal val="0"/>
                                          </p:val>
                                        </p:tav>
                                        <p:tav tm="100000">
                                          <p:val>
                                            <p:strVal val="#ppt_h"/>
                                          </p:val>
                                        </p:tav>
                                      </p:tavLst>
                                    </p:anim>
                                    <p:animEffect transition="in" filter="fade">
                                      <p:cBhvr>
                                        <p:cTn id="81" dur="500"/>
                                        <p:tgtEl>
                                          <p:spTgt spid="15"/>
                                        </p:tgtEl>
                                      </p:cBhvr>
                                    </p:animEffect>
                                  </p:childTnLst>
                                </p:cTn>
                              </p:par>
                              <p:par>
                                <p:cTn id="82" presetID="53" presetClass="entr" presetSubtype="16" fill="hold" grpId="0" nodeType="withEffect">
                                  <p:stCondLst>
                                    <p:cond delay="0"/>
                                  </p:stCondLst>
                                  <p:childTnLst>
                                    <p:set>
                                      <p:cBhvr>
                                        <p:cTn id="83" dur="1" fill="hold">
                                          <p:stCondLst>
                                            <p:cond delay="0"/>
                                          </p:stCondLst>
                                        </p:cTn>
                                        <p:tgtEl>
                                          <p:spTgt spid="16"/>
                                        </p:tgtEl>
                                        <p:attrNameLst>
                                          <p:attrName>style.visibility</p:attrName>
                                        </p:attrNameLst>
                                      </p:cBhvr>
                                      <p:to>
                                        <p:strVal val="visible"/>
                                      </p:to>
                                    </p:set>
                                    <p:anim calcmode="lin" valueType="num">
                                      <p:cBhvr>
                                        <p:cTn id="84" dur="500" fill="hold"/>
                                        <p:tgtEl>
                                          <p:spTgt spid="16"/>
                                        </p:tgtEl>
                                        <p:attrNameLst>
                                          <p:attrName>ppt_w</p:attrName>
                                        </p:attrNameLst>
                                      </p:cBhvr>
                                      <p:tavLst>
                                        <p:tav tm="0">
                                          <p:val>
                                            <p:fltVal val="0"/>
                                          </p:val>
                                        </p:tav>
                                        <p:tav tm="100000">
                                          <p:val>
                                            <p:strVal val="#ppt_w"/>
                                          </p:val>
                                        </p:tav>
                                      </p:tavLst>
                                    </p:anim>
                                    <p:anim calcmode="lin" valueType="num">
                                      <p:cBhvr>
                                        <p:cTn id="85" dur="500" fill="hold"/>
                                        <p:tgtEl>
                                          <p:spTgt spid="16"/>
                                        </p:tgtEl>
                                        <p:attrNameLst>
                                          <p:attrName>ppt_h</p:attrName>
                                        </p:attrNameLst>
                                      </p:cBhvr>
                                      <p:tavLst>
                                        <p:tav tm="0">
                                          <p:val>
                                            <p:fltVal val="0"/>
                                          </p:val>
                                        </p:tav>
                                        <p:tav tm="100000">
                                          <p:val>
                                            <p:strVal val="#ppt_h"/>
                                          </p:val>
                                        </p:tav>
                                      </p:tavLst>
                                    </p:anim>
                                    <p:animEffect transition="in" filter="fade">
                                      <p:cBhvr>
                                        <p:cTn id="86" dur="500"/>
                                        <p:tgtEl>
                                          <p:spTgt spid="16"/>
                                        </p:tgtEl>
                                      </p:cBhvr>
                                    </p:animEffect>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additive="base">
                                        <p:cTn id="91" dur="500" fill="hold"/>
                                        <p:tgtEl>
                                          <p:spTgt spid="17"/>
                                        </p:tgtEl>
                                        <p:attrNameLst>
                                          <p:attrName>ppt_x</p:attrName>
                                        </p:attrNameLst>
                                      </p:cBhvr>
                                      <p:tavLst>
                                        <p:tav tm="0">
                                          <p:val>
                                            <p:strVal val="#ppt_x"/>
                                          </p:val>
                                        </p:tav>
                                        <p:tav tm="100000">
                                          <p:val>
                                            <p:strVal val="#ppt_x"/>
                                          </p:val>
                                        </p:tav>
                                      </p:tavLst>
                                    </p:anim>
                                    <p:anim calcmode="lin" valueType="num">
                                      <p:cBhvr additive="base">
                                        <p:cTn id="9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 calcmode="lin" valueType="num">
                                      <p:cBhvr additive="base">
                                        <p:cTn id="97" dur="500" fill="hold"/>
                                        <p:tgtEl>
                                          <p:spTgt spid="18"/>
                                        </p:tgtEl>
                                        <p:attrNameLst>
                                          <p:attrName>ppt_x</p:attrName>
                                        </p:attrNameLst>
                                      </p:cBhvr>
                                      <p:tavLst>
                                        <p:tav tm="0">
                                          <p:val>
                                            <p:strVal val="#ppt_x"/>
                                          </p:val>
                                        </p:tav>
                                        <p:tav tm="100000">
                                          <p:val>
                                            <p:strVal val="#ppt_x"/>
                                          </p:val>
                                        </p:tav>
                                      </p:tavLst>
                                    </p:anim>
                                    <p:anim calcmode="lin" valueType="num">
                                      <p:cBhvr additive="base">
                                        <p:cTn id="98" dur="500" fill="hold"/>
                                        <p:tgtEl>
                                          <p:spTgt spid="18"/>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19"/>
                                        </p:tgtEl>
                                        <p:attrNameLst>
                                          <p:attrName>style.visibility</p:attrName>
                                        </p:attrNameLst>
                                      </p:cBhvr>
                                      <p:to>
                                        <p:strVal val="visible"/>
                                      </p:to>
                                    </p:set>
                                    <p:anim calcmode="lin" valueType="num">
                                      <p:cBhvr additive="base">
                                        <p:cTn id="101" dur="500" fill="hold"/>
                                        <p:tgtEl>
                                          <p:spTgt spid="19"/>
                                        </p:tgtEl>
                                        <p:attrNameLst>
                                          <p:attrName>ppt_x</p:attrName>
                                        </p:attrNameLst>
                                      </p:cBhvr>
                                      <p:tavLst>
                                        <p:tav tm="0">
                                          <p:val>
                                            <p:strVal val="#ppt_x"/>
                                          </p:val>
                                        </p:tav>
                                        <p:tav tm="100000">
                                          <p:val>
                                            <p:strVal val="#ppt_x"/>
                                          </p:val>
                                        </p:tav>
                                      </p:tavLst>
                                    </p:anim>
                                    <p:anim calcmode="lin" valueType="num">
                                      <p:cBhvr additive="base">
                                        <p:cTn id="10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20"/>
                                        </p:tgtEl>
                                        <p:attrNameLst>
                                          <p:attrName>style.visibility</p:attrName>
                                        </p:attrNameLst>
                                      </p:cBhvr>
                                      <p:to>
                                        <p:strVal val="visible"/>
                                      </p:to>
                                    </p:set>
                                    <p:anim calcmode="lin" valueType="num">
                                      <p:cBhvr additive="base">
                                        <p:cTn id="107" dur="500" fill="hold"/>
                                        <p:tgtEl>
                                          <p:spTgt spid="20"/>
                                        </p:tgtEl>
                                        <p:attrNameLst>
                                          <p:attrName>ppt_x</p:attrName>
                                        </p:attrNameLst>
                                      </p:cBhvr>
                                      <p:tavLst>
                                        <p:tav tm="0">
                                          <p:val>
                                            <p:strVal val="#ppt_x"/>
                                          </p:val>
                                        </p:tav>
                                        <p:tav tm="100000">
                                          <p:val>
                                            <p:strVal val="#ppt_x"/>
                                          </p:val>
                                        </p:tav>
                                      </p:tavLst>
                                    </p:anim>
                                    <p:anim calcmode="lin" valueType="num">
                                      <p:cBhvr additive="base">
                                        <p:cTn id="10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21"/>
                                        </p:tgtEl>
                                        <p:attrNameLst>
                                          <p:attrName>style.visibility</p:attrName>
                                        </p:attrNameLst>
                                      </p:cBhvr>
                                      <p:to>
                                        <p:strVal val="visible"/>
                                      </p:to>
                                    </p:set>
                                    <p:anim calcmode="lin" valueType="num">
                                      <p:cBhvr additive="base">
                                        <p:cTn id="113" dur="500" fill="hold"/>
                                        <p:tgtEl>
                                          <p:spTgt spid="21"/>
                                        </p:tgtEl>
                                        <p:attrNameLst>
                                          <p:attrName>ppt_x</p:attrName>
                                        </p:attrNameLst>
                                      </p:cBhvr>
                                      <p:tavLst>
                                        <p:tav tm="0">
                                          <p:val>
                                            <p:strVal val="#ppt_x"/>
                                          </p:val>
                                        </p:tav>
                                        <p:tav tm="100000">
                                          <p:val>
                                            <p:strVal val="#ppt_x"/>
                                          </p:val>
                                        </p:tav>
                                      </p:tavLst>
                                    </p:anim>
                                    <p:anim calcmode="lin" valueType="num">
                                      <p:cBhvr additive="base">
                                        <p:cTn id="114" dur="500" fill="hold"/>
                                        <p:tgtEl>
                                          <p:spTgt spid="21"/>
                                        </p:tgtEl>
                                        <p:attrNameLst>
                                          <p:attrName>ppt_y</p:attrName>
                                        </p:attrNameLst>
                                      </p:cBhvr>
                                      <p:tavLst>
                                        <p:tav tm="0">
                                          <p:val>
                                            <p:strVal val="1+#ppt_h/2"/>
                                          </p:val>
                                        </p:tav>
                                        <p:tav tm="100000">
                                          <p:val>
                                            <p:strVal val="#ppt_y"/>
                                          </p:val>
                                        </p:tav>
                                      </p:tavLst>
                                    </p:anim>
                                  </p:childTnLst>
                                </p:cTn>
                              </p:par>
                              <p:par>
                                <p:cTn id="115" presetID="2" presetClass="entr" presetSubtype="4" fill="hold" grpId="0" nodeType="withEffect">
                                  <p:stCondLst>
                                    <p:cond delay="0"/>
                                  </p:stCondLst>
                                  <p:childTnLst>
                                    <p:set>
                                      <p:cBhvr>
                                        <p:cTn id="116" dur="1" fill="hold">
                                          <p:stCondLst>
                                            <p:cond delay="0"/>
                                          </p:stCondLst>
                                        </p:cTn>
                                        <p:tgtEl>
                                          <p:spTgt spid="22"/>
                                        </p:tgtEl>
                                        <p:attrNameLst>
                                          <p:attrName>style.visibility</p:attrName>
                                        </p:attrNameLst>
                                      </p:cBhvr>
                                      <p:to>
                                        <p:strVal val="visible"/>
                                      </p:to>
                                    </p:set>
                                    <p:anim calcmode="lin" valueType="num">
                                      <p:cBhvr additive="base">
                                        <p:cTn id="117" dur="500" fill="hold"/>
                                        <p:tgtEl>
                                          <p:spTgt spid="22"/>
                                        </p:tgtEl>
                                        <p:attrNameLst>
                                          <p:attrName>ppt_x</p:attrName>
                                        </p:attrNameLst>
                                      </p:cBhvr>
                                      <p:tavLst>
                                        <p:tav tm="0">
                                          <p:val>
                                            <p:strVal val="#ppt_x"/>
                                          </p:val>
                                        </p:tav>
                                        <p:tav tm="100000">
                                          <p:val>
                                            <p:strVal val="#ppt_x"/>
                                          </p:val>
                                        </p:tav>
                                      </p:tavLst>
                                    </p:anim>
                                    <p:anim calcmode="lin" valueType="num">
                                      <p:cBhvr additive="base">
                                        <p:cTn id="11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8" grpId="0"/>
      <p:bldP spid="8" grpId="1"/>
      <p:bldP spid="9" grpId="0"/>
      <p:bldP spid="9" grpId="1"/>
      <p:bldP spid="10" grpId="0" animBg="1"/>
      <p:bldP spid="10" grpId="1" animBg="1"/>
      <p:bldP spid="11" grpId="0"/>
      <p:bldP spid="11" grpId="1"/>
      <p:bldP spid="12" grpId="0"/>
      <p:bldP spid="12" grpId="1"/>
      <p:bldP spid="13" grpId="0" animBg="1"/>
      <p:bldP spid="13" grpId="1" animBg="1"/>
      <p:bldP spid="14" grpId="0"/>
      <p:bldP spid="14" grpId="1"/>
      <p:bldP spid="15" grpId="0"/>
      <p:bldP spid="16" grpId="0"/>
      <p:bldP spid="17" grpId="0"/>
      <p:bldP spid="18" grpId="0" animBg="1"/>
      <p:bldP spid="19" grpId="0"/>
      <p:bldP spid="20" grpId="0"/>
      <p:bldP spid="21" grpId="0" animBg="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Gallery of Possessive Noun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59A5D990-1BE3-44E0-8CCD-734F1EB3E7E9}"/>
              </a:ext>
            </a:extLst>
          </p:cNvPr>
          <p:cNvSpPr txBox="1"/>
          <p:nvPr/>
        </p:nvSpPr>
        <p:spPr>
          <a:xfrm>
            <a:off x="339634" y="1761700"/>
            <a:ext cx="8464731" cy="923330"/>
          </a:xfrm>
          <a:prstGeom prst="rect">
            <a:avLst/>
          </a:prstGeom>
          <a:noFill/>
        </p:spPr>
        <p:txBody>
          <a:bodyPr wrap="square">
            <a:spAutoFit/>
          </a:bodyPr>
          <a:lstStyle/>
          <a:p>
            <a:r>
              <a:rPr lang="en-US" sz="5400" dirty="0">
                <a:effectLst/>
                <a:latin typeface="Comic Sans MS" panose="030F0702030302020204" pitchFamily="66" charset="0"/>
                <a:ea typeface="Calibri" panose="020F0502020204030204" pitchFamily="34" charset="0"/>
                <a:cs typeface="Calibri" panose="020F0502020204030204" pitchFamily="34" charset="0"/>
              </a:rPr>
              <a:t>Are these _____ socks? </a:t>
            </a:r>
            <a:endParaRPr lang="en-US" sz="5400" dirty="0"/>
          </a:p>
        </p:txBody>
      </p:sp>
      <p:pic>
        <p:nvPicPr>
          <p:cNvPr id="6" name="Graphic 5" descr="Sock with solid fill">
            <a:extLst>
              <a:ext uri="{FF2B5EF4-FFF2-40B4-BE49-F238E27FC236}">
                <a16:creationId xmlns:a16="http://schemas.microsoft.com/office/drawing/2014/main" id="{2621B335-B912-4CF7-B7B3-B81ED0CB9C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94039" y="2966132"/>
            <a:ext cx="1835331" cy="1835331"/>
          </a:xfrm>
          <a:prstGeom prst="rect">
            <a:avLst/>
          </a:prstGeom>
        </p:spPr>
      </p:pic>
      <p:pic>
        <p:nvPicPr>
          <p:cNvPr id="7" name="Graphic 6" descr="Sock with solid fill">
            <a:extLst>
              <a:ext uri="{FF2B5EF4-FFF2-40B4-BE49-F238E27FC236}">
                <a16:creationId xmlns:a16="http://schemas.microsoft.com/office/drawing/2014/main" id="{F1E82322-F589-4D07-B7DE-90CAFC14D6D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77728" y="2966131"/>
            <a:ext cx="1835331" cy="1835331"/>
          </a:xfrm>
          <a:prstGeom prst="rect">
            <a:avLst/>
          </a:prstGeom>
        </p:spPr>
      </p:pic>
      <p:sp>
        <p:nvSpPr>
          <p:cNvPr id="8" name="TextBox 7">
            <a:extLst>
              <a:ext uri="{FF2B5EF4-FFF2-40B4-BE49-F238E27FC236}">
                <a16:creationId xmlns:a16="http://schemas.microsoft.com/office/drawing/2014/main" id="{8CFDF919-1A8D-4EBE-9394-F435158BDA69}"/>
              </a:ext>
            </a:extLst>
          </p:cNvPr>
          <p:cNvSpPr txBox="1"/>
          <p:nvPr/>
        </p:nvSpPr>
        <p:spPr>
          <a:xfrm>
            <a:off x="827901" y="5461686"/>
            <a:ext cx="3249827"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A. Ben’s</a:t>
            </a:r>
          </a:p>
        </p:txBody>
      </p:sp>
      <p:sp>
        <p:nvSpPr>
          <p:cNvPr id="9" name="TextBox 8">
            <a:extLst>
              <a:ext uri="{FF2B5EF4-FFF2-40B4-BE49-F238E27FC236}">
                <a16:creationId xmlns:a16="http://schemas.microsoft.com/office/drawing/2014/main" id="{823D789D-877F-4100-BD3E-6F0C89B063D2}"/>
              </a:ext>
            </a:extLst>
          </p:cNvPr>
          <p:cNvSpPr txBox="1"/>
          <p:nvPr/>
        </p:nvSpPr>
        <p:spPr>
          <a:xfrm>
            <a:off x="4995393" y="5461686"/>
            <a:ext cx="3249827"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B. Bens’</a:t>
            </a:r>
          </a:p>
        </p:txBody>
      </p:sp>
      <p:sp>
        <p:nvSpPr>
          <p:cNvPr id="10" name="Rectangle 9" descr="green rectangle  highlighting choice A">
            <a:extLst>
              <a:ext uri="{FF2B5EF4-FFF2-40B4-BE49-F238E27FC236}">
                <a16:creationId xmlns:a16="http://schemas.microsoft.com/office/drawing/2014/main" id="{CB6942D8-1CE2-42DB-AA2F-B4D8F4E294EF}"/>
              </a:ext>
            </a:extLst>
          </p:cNvPr>
          <p:cNvSpPr/>
          <p:nvPr/>
        </p:nvSpPr>
        <p:spPr>
          <a:xfrm>
            <a:off x="827901" y="5461686"/>
            <a:ext cx="3249827" cy="923330"/>
          </a:xfrm>
          <a:prstGeom prst="rect">
            <a:avLst/>
          </a:prstGeom>
          <a:solidFill>
            <a:srgbClr val="0BF911">
              <a:alpha val="32941"/>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17BD803-59FF-4764-914C-DD1FAB344E44}"/>
              </a:ext>
            </a:extLst>
          </p:cNvPr>
          <p:cNvSpPr txBox="1"/>
          <p:nvPr/>
        </p:nvSpPr>
        <p:spPr>
          <a:xfrm>
            <a:off x="3966517" y="1761700"/>
            <a:ext cx="2057751" cy="923330"/>
          </a:xfrm>
          <a:prstGeom prst="rect">
            <a:avLst/>
          </a:prstGeom>
          <a:noFill/>
        </p:spPr>
        <p:txBody>
          <a:bodyPr wrap="square" rtlCol="0">
            <a:spAutoFit/>
          </a:bodyPr>
          <a:lstStyle/>
          <a:p>
            <a:r>
              <a:rPr lang="en-US" sz="5400" dirty="0">
                <a:latin typeface="Comic Sans MS" panose="030F0702030302020204" pitchFamily="66" charset="0"/>
              </a:rPr>
              <a:t>Ben’s</a:t>
            </a:r>
          </a:p>
        </p:txBody>
      </p:sp>
    </p:spTree>
    <p:extLst>
      <p:ext uri="{BB962C8B-B14F-4D97-AF65-F5344CB8AC3E}">
        <p14:creationId xmlns:p14="http://schemas.microsoft.com/office/powerpoint/2010/main" val="2181461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9" grpId="0" animBg="1"/>
      <p:bldP spid="10" grpId="0" animBg="1"/>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Design of Possessive Noun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59A5D990-1BE3-44E0-8CCD-734F1EB3E7E9}"/>
              </a:ext>
            </a:extLst>
          </p:cNvPr>
          <p:cNvSpPr txBox="1"/>
          <p:nvPr/>
        </p:nvSpPr>
        <p:spPr>
          <a:xfrm>
            <a:off x="0" y="1761700"/>
            <a:ext cx="9144000" cy="923330"/>
          </a:xfrm>
          <a:prstGeom prst="rect">
            <a:avLst/>
          </a:prstGeom>
          <a:noFill/>
        </p:spPr>
        <p:txBody>
          <a:bodyPr wrap="square">
            <a:spAutoFit/>
          </a:bodyPr>
          <a:lstStyle/>
          <a:p>
            <a:r>
              <a:rPr lang="en-US" sz="5400" dirty="0">
                <a:latin typeface="Comic Sans MS" panose="030F0702030302020204" pitchFamily="66" charset="0"/>
                <a:ea typeface="Calibri" panose="020F0502020204030204" pitchFamily="34" charset="0"/>
                <a:cs typeface="Calibri" panose="020F0502020204030204" pitchFamily="34" charset="0"/>
              </a:rPr>
              <a:t>These are ______ mittens. </a:t>
            </a:r>
            <a:endParaRPr lang="en-US" sz="5400" dirty="0"/>
          </a:p>
        </p:txBody>
      </p:sp>
      <p:pic>
        <p:nvPicPr>
          <p:cNvPr id="6" name="Graphic 5" descr="Mittens with solid fill">
            <a:extLst>
              <a:ext uri="{FF2B5EF4-FFF2-40B4-BE49-F238E27FC236}">
                <a16:creationId xmlns:a16="http://schemas.microsoft.com/office/drawing/2014/main" id="{2621B335-B912-4CF7-B7B3-B81ED0CB9CF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709396" y="2223365"/>
            <a:ext cx="3249826" cy="3452904"/>
          </a:xfrm>
          <a:prstGeom prst="rect">
            <a:avLst/>
          </a:prstGeom>
        </p:spPr>
      </p:pic>
      <p:sp>
        <p:nvSpPr>
          <p:cNvPr id="8" name="TextBox 7">
            <a:extLst>
              <a:ext uri="{FF2B5EF4-FFF2-40B4-BE49-F238E27FC236}">
                <a16:creationId xmlns:a16="http://schemas.microsoft.com/office/drawing/2014/main" id="{8CFDF919-1A8D-4EBE-9394-F435158BDA69}"/>
              </a:ext>
            </a:extLst>
          </p:cNvPr>
          <p:cNvSpPr txBox="1"/>
          <p:nvPr/>
        </p:nvSpPr>
        <p:spPr>
          <a:xfrm>
            <a:off x="457200" y="5461686"/>
            <a:ext cx="3744099"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A. </a:t>
            </a:r>
            <a:r>
              <a:rPr lang="en-US" sz="5400" dirty="0" err="1">
                <a:latin typeface="Comic Sans MS" panose="030F0702030302020204" pitchFamily="66" charset="0"/>
              </a:rPr>
              <a:t>Chris’es</a:t>
            </a:r>
            <a:endParaRPr lang="en-US" sz="5400" dirty="0">
              <a:latin typeface="Comic Sans MS" panose="030F0702030302020204" pitchFamily="66" charset="0"/>
            </a:endParaRPr>
          </a:p>
        </p:txBody>
      </p:sp>
      <p:sp>
        <p:nvSpPr>
          <p:cNvPr id="9" name="TextBox 8">
            <a:extLst>
              <a:ext uri="{FF2B5EF4-FFF2-40B4-BE49-F238E27FC236}">
                <a16:creationId xmlns:a16="http://schemas.microsoft.com/office/drawing/2014/main" id="{823D789D-877F-4100-BD3E-6F0C89B063D2}"/>
              </a:ext>
            </a:extLst>
          </p:cNvPr>
          <p:cNvSpPr txBox="1"/>
          <p:nvPr/>
        </p:nvSpPr>
        <p:spPr>
          <a:xfrm>
            <a:off x="4995393" y="5461686"/>
            <a:ext cx="3673225"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B. Chris’s</a:t>
            </a:r>
          </a:p>
        </p:txBody>
      </p:sp>
      <p:sp>
        <p:nvSpPr>
          <p:cNvPr id="10" name="Rectangle 9" descr="green rectangle  highlighting choice B">
            <a:extLst>
              <a:ext uri="{FF2B5EF4-FFF2-40B4-BE49-F238E27FC236}">
                <a16:creationId xmlns:a16="http://schemas.microsoft.com/office/drawing/2014/main" id="{CB6942D8-1CE2-42DB-AA2F-B4D8F4E294EF}"/>
              </a:ext>
            </a:extLst>
          </p:cNvPr>
          <p:cNvSpPr/>
          <p:nvPr/>
        </p:nvSpPr>
        <p:spPr>
          <a:xfrm>
            <a:off x="4995393" y="5461686"/>
            <a:ext cx="3691407" cy="923330"/>
          </a:xfrm>
          <a:prstGeom prst="rect">
            <a:avLst/>
          </a:prstGeom>
          <a:solidFill>
            <a:srgbClr val="0BF911">
              <a:alpha val="32941"/>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417BD803-59FF-4764-914C-DD1FAB344E44}"/>
              </a:ext>
            </a:extLst>
          </p:cNvPr>
          <p:cNvSpPr txBox="1"/>
          <p:nvPr/>
        </p:nvSpPr>
        <p:spPr>
          <a:xfrm>
            <a:off x="3657601" y="1761700"/>
            <a:ext cx="2366668" cy="923330"/>
          </a:xfrm>
          <a:prstGeom prst="rect">
            <a:avLst/>
          </a:prstGeom>
          <a:noFill/>
        </p:spPr>
        <p:txBody>
          <a:bodyPr wrap="square" rtlCol="0">
            <a:spAutoFit/>
          </a:bodyPr>
          <a:lstStyle/>
          <a:p>
            <a:r>
              <a:rPr lang="en-US" sz="5400" dirty="0">
                <a:latin typeface="Comic Sans MS" panose="030F0702030302020204" pitchFamily="66" charset="0"/>
              </a:rPr>
              <a:t>Chris’s</a:t>
            </a:r>
          </a:p>
        </p:txBody>
      </p:sp>
    </p:spTree>
    <p:extLst>
      <p:ext uri="{BB962C8B-B14F-4D97-AF65-F5344CB8AC3E}">
        <p14:creationId xmlns:p14="http://schemas.microsoft.com/office/powerpoint/2010/main" val="300550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9" grpId="0" animBg="1"/>
      <p:bldP spid="10" grpId="0" animBg="1"/>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Painting Possessive Noun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59A5D990-1BE3-44E0-8CCD-734F1EB3E7E9}"/>
              </a:ext>
            </a:extLst>
          </p:cNvPr>
          <p:cNvSpPr txBox="1"/>
          <p:nvPr/>
        </p:nvSpPr>
        <p:spPr>
          <a:xfrm>
            <a:off x="0" y="1761700"/>
            <a:ext cx="9144000" cy="1754326"/>
          </a:xfrm>
          <a:prstGeom prst="rect">
            <a:avLst/>
          </a:prstGeom>
          <a:noFill/>
        </p:spPr>
        <p:txBody>
          <a:bodyPr wrap="square">
            <a:spAutoFit/>
          </a:bodyPr>
          <a:lstStyle/>
          <a:p>
            <a:r>
              <a:rPr lang="en-US" sz="5400" dirty="0">
                <a:latin typeface="Comic Sans MS" panose="030F0702030302020204" pitchFamily="66" charset="0"/>
                <a:ea typeface="Calibri" panose="020F0502020204030204" pitchFamily="34" charset="0"/>
                <a:cs typeface="Calibri" panose="020F0502020204030204" pitchFamily="34" charset="0"/>
              </a:rPr>
              <a:t>Where are the ________ sweaters?  </a:t>
            </a:r>
            <a:endParaRPr lang="en-US" sz="5400" dirty="0"/>
          </a:p>
        </p:txBody>
      </p:sp>
      <p:pic>
        <p:nvPicPr>
          <p:cNvPr id="6" name="Graphic 5" descr="Ugly Sweater with solid fill">
            <a:extLst>
              <a:ext uri="{FF2B5EF4-FFF2-40B4-BE49-F238E27FC236}">
                <a16:creationId xmlns:a16="http://schemas.microsoft.com/office/drawing/2014/main" id="{2621B335-B912-4CF7-B7B3-B81ED0CB9CF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3298472" y="2602018"/>
            <a:ext cx="2349348" cy="2349348"/>
          </a:xfrm>
          <a:prstGeom prst="rect">
            <a:avLst/>
          </a:prstGeom>
        </p:spPr>
      </p:pic>
      <p:sp>
        <p:nvSpPr>
          <p:cNvPr id="8" name="TextBox 7">
            <a:extLst>
              <a:ext uri="{FF2B5EF4-FFF2-40B4-BE49-F238E27FC236}">
                <a16:creationId xmlns:a16="http://schemas.microsoft.com/office/drawing/2014/main" id="{8CFDF919-1A8D-4EBE-9394-F435158BDA69}"/>
              </a:ext>
            </a:extLst>
          </p:cNvPr>
          <p:cNvSpPr txBox="1"/>
          <p:nvPr/>
        </p:nvSpPr>
        <p:spPr>
          <a:xfrm>
            <a:off x="172996" y="5461686"/>
            <a:ext cx="4399004"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A. </a:t>
            </a:r>
            <a:r>
              <a:rPr lang="en-US" sz="5400" dirty="0" err="1">
                <a:latin typeface="Comic Sans MS" panose="030F0702030302020204" pitchFamily="66" charset="0"/>
              </a:rPr>
              <a:t>brothers’s</a:t>
            </a:r>
            <a:endParaRPr lang="en-US" sz="5400" dirty="0">
              <a:latin typeface="Comic Sans MS" panose="030F0702030302020204" pitchFamily="66" charset="0"/>
            </a:endParaRPr>
          </a:p>
        </p:txBody>
      </p:sp>
      <p:sp>
        <p:nvSpPr>
          <p:cNvPr id="9" name="TextBox 8">
            <a:extLst>
              <a:ext uri="{FF2B5EF4-FFF2-40B4-BE49-F238E27FC236}">
                <a16:creationId xmlns:a16="http://schemas.microsoft.com/office/drawing/2014/main" id="{823D789D-877F-4100-BD3E-6F0C89B063D2}"/>
              </a:ext>
            </a:extLst>
          </p:cNvPr>
          <p:cNvSpPr txBox="1"/>
          <p:nvPr/>
        </p:nvSpPr>
        <p:spPr>
          <a:xfrm>
            <a:off x="4822397" y="5461686"/>
            <a:ext cx="4148607"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B. brothers’</a:t>
            </a:r>
          </a:p>
        </p:txBody>
      </p:sp>
      <p:sp>
        <p:nvSpPr>
          <p:cNvPr id="10" name="Rectangle 9" descr="green rectangle  highlighting choice B">
            <a:extLst>
              <a:ext uri="{FF2B5EF4-FFF2-40B4-BE49-F238E27FC236}">
                <a16:creationId xmlns:a16="http://schemas.microsoft.com/office/drawing/2014/main" id="{CB6942D8-1CE2-42DB-AA2F-B4D8F4E294EF}"/>
              </a:ext>
            </a:extLst>
          </p:cNvPr>
          <p:cNvSpPr/>
          <p:nvPr/>
        </p:nvSpPr>
        <p:spPr>
          <a:xfrm>
            <a:off x="4852790" y="5461686"/>
            <a:ext cx="4148607" cy="923330"/>
          </a:xfrm>
          <a:prstGeom prst="rect">
            <a:avLst/>
          </a:prstGeom>
          <a:solidFill>
            <a:srgbClr val="0BF911">
              <a:alpha val="32941"/>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417BD803-59FF-4764-914C-DD1FAB344E44}"/>
              </a:ext>
            </a:extLst>
          </p:cNvPr>
          <p:cNvSpPr txBox="1"/>
          <p:nvPr/>
        </p:nvSpPr>
        <p:spPr>
          <a:xfrm>
            <a:off x="5207092" y="1715533"/>
            <a:ext cx="3249826" cy="923330"/>
          </a:xfrm>
          <a:prstGeom prst="rect">
            <a:avLst/>
          </a:prstGeom>
          <a:noFill/>
        </p:spPr>
        <p:txBody>
          <a:bodyPr wrap="square" rtlCol="0">
            <a:spAutoFit/>
          </a:bodyPr>
          <a:lstStyle/>
          <a:p>
            <a:r>
              <a:rPr lang="en-US" sz="5400" dirty="0">
                <a:latin typeface="Comic Sans MS" panose="030F0702030302020204" pitchFamily="66" charset="0"/>
              </a:rPr>
              <a:t>brothers’</a:t>
            </a:r>
          </a:p>
        </p:txBody>
      </p:sp>
      <p:pic>
        <p:nvPicPr>
          <p:cNvPr id="12" name="Graphic 11" descr="Ugly Sweater with solid fill">
            <a:extLst>
              <a:ext uri="{FF2B5EF4-FFF2-40B4-BE49-F238E27FC236}">
                <a16:creationId xmlns:a16="http://schemas.microsoft.com/office/drawing/2014/main" id="{DB699970-CCC6-4B8E-B251-9B77910E32A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5207092" y="2567323"/>
            <a:ext cx="2349348" cy="2349348"/>
          </a:xfrm>
          <a:prstGeom prst="rect">
            <a:avLst/>
          </a:prstGeom>
        </p:spPr>
      </p:pic>
    </p:spTree>
    <p:extLst>
      <p:ext uri="{BB962C8B-B14F-4D97-AF65-F5344CB8AC3E}">
        <p14:creationId xmlns:p14="http://schemas.microsoft.com/office/powerpoint/2010/main" val="312667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9" grpId="0" animBg="1"/>
      <p:bldP spid="10" grpId="0"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Palette of Possessive Nouns</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59A5D990-1BE3-44E0-8CCD-734F1EB3E7E9}"/>
              </a:ext>
            </a:extLst>
          </p:cNvPr>
          <p:cNvSpPr txBox="1"/>
          <p:nvPr/>
        </p:nvSpPr>
        <p:spPr>
          <a:xfrm>
            <a:off x="339634" y="1761700"/>
            <a:ext cx="8464731" cy="1754326"/>
          </a:xfrm>
          <a:prstGeom prst="rect">
            <a:avLst/>
          </a:prstGeom>
          <a:noFill/>
        </p:spPr>
        <p:txBody>
          <a:bodyPr wrap="square">
            <a:spAutoFit/>
          </a:bodyPr>
          <a:lstStyle/>
          <a:p>
            <a:r>
              <a:rPr lang="en-US" sz="5400" dirty="0">
                <a:latin typeface="Comic Sans MS" panose="030F0702030302020204" pitchFamily="66" charset="0"/>
                <a:ea typeface="Calibri" panose="020F0502020204030204" pitchFamily="34" charset="0"/>
                <a:cs typeface="Calibri" panose="020F0502020204030204" pitchFamily="34" charset="0"/>
              </a:rPr>
              <a:t>This is the _________ classroom. </a:t>
            </a:r>
            <a:endParaRPr lang="en-US" sz="5400" dirty="0"/>
          </a:p>
        </p:txBody>
      </p:sp>
      <p:pic>
        <p:nvPicPr>
          <p:cNvPr id="6" name="Graphic 5" descr="Children outline">
            <a:extLst>
              <a:ext uri="{FF2B5EF4-FFF2-40B4-BE49-F238E27FC236}">
                <a16:creationId xmlns:a16="http://schemas.microsoft.com/office/drawing/2014/main" id="{2621B335-B912-4CF7-B7B3-B81ED0CB9CF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3892549" y="2595006"/>
            <a:ext cx="3793526" cy="2316190"/>
          </a:xfrm>
          <a:prstGeom prst="rect">
            <a:avLst/>
          </a:prstGeom>
        </p:spPr>
      </p:pic>
      <p:sp>
        <p:nvSpPr>
          <p:cNvPr id="8" name="TextBox 7">
            <a:extLst>
              <a:ext uri="{FF2B5EF4-FFF2-40B4-BE49-F238E27FC236}">
                <a16:creationId xmlns:a16="http://schemas.microsoft.com/office/drawing/2014/main" id="{8CFDF919-1A8D-4EBE-9394-F435158BDA69}"/>
              </a:ext>
            </a:extLst>
          </p:cNvPr>
          <p:cNvSpPr txBox="1"/>
          <p:nvPr/>
        </p:nvSpPr>
        <p:spPr>
          <a:xfrm>
            <a:off x="284202" y="5461686"/>
            <a:ext cx="4167491"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A. children’s</a:t>
            </a:r>
          </a:p>
        </p:txBody>
      </p:sp>
      <p:sp>
        <p:nvSpPr>
          <p:cNvPr id="9" name="TextBox 8">
            <a:extLst>
              <a:ext uri="{FF2B5EF4-FFF2-40B4-BE49-F238E27FC236}">
                <a16:creationId xmlns:a16="http://schemas.microsoft.com/office/drawing/2014/main" id="{823D789D-877F-4100-BD3E-6F0C89B063D2}"/>
              </a:ext>
            </a:extLst>
          </p:cNvPr>
          <p:cNvSpPr txBox="1"/>
          <p:nvPr/>
        </p:nvSpPr>
        <p:spPr>
          <a:xfrm>
            <a:off x="4770232" y="5436972"/>
            <a:ext cx="4148607" cy="923330"/>
          </a:xfrm>
          <a:prstGeom prst="rect">
            <a:avLst/>
          </a:prstGeom>
          <a:noFill/>
          <a:ln>
            <a:solidFill>
              <a:schemeClr val="tx1"/>
            </a:solidFill>
          </a:ln>
        </p:spPr>
        <p:txBody>
          <a:bodyPr wrap="square" rtlCol="0">
            <a:spAutoFit/>
          </a:bodyPr>
          <a:lstStyle/>
          <a:p>
            <a:r>
              <a:rPr lang="en-US" sz="5400" dirty="0">
                <a:latin typeface="Comic Sans MS" panose="030F0702030302020204" pitchFamily="66" charset="0"/>
              </a:rPr>
              <a:t>B. </a:t>
            </a:r>
            <a:r>
              <a:rPr lang="en-US" sz="5400" dirty="0" err="1">
                <a:latin typeface="Comic Sans MS" panose="030F0702030302020204" pitchFamily="66" charset="0"/>
              </a:rPr>
              <a:t>childrens</a:t>
            </a:r>
            <a:r>
              <a:rPr lang="en-US" sz="5400" dirty="0">
                <a:latin typeface="Comic Sans MS" panose="030F0702030302020204" pitchFamily="66" charset="0"/>
              </a:rPr>
              <a:t>’</a:t>
            </a:r>
          </a:p>
        </p:txBody>
      </p:sp>
      <p:sp>
        <p:nvSpPr>
          <p:cNvPr id="10" name="Rectangle 9" descr="green rectangle  highlighting choice A">
            <a:extLst>
              <a:ext uri="{FF2B5EF4-FFF2-40B4-BE49-F238E27FC236}">
                <a16:creationId xmlns:a16="http://schemas.microsoft.com/office/drawing/2014/main" id="{CB6942D8-1CE2-42DB-AA2F-B4D8F4E294EF}"/>
              </a:ext>
            </a:extLst>
          </p:cNvPr>
          <p:cNvSpPr/>
          <p:nvPr/>
        </p:nvSpPr>
        <p:spPr>
          <a:xfrm>
            <a:off x="284202" y="5461686"/>
            <a:ext cx="4167491" cy="923330"/>
          </a:xfrm>
          <a:prstGeom prst="rect">
            <a:avLst/>
          </a:prstGeom>
          <a:solidFill>
            <a:srgbClr val="0BF911">
              <a:alpha val="32941"/>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17BD803-59FF-4764-914C-DD1FAB344E44}"/>
              </a:ext>
            </a:extLst>
          </p:cNvPr>
          <p:cNvSpPr txBox="1"/>
          <p:nvPr/>
        </p:nvSpPr>
        <p:spPr>
          <a:xfrm>
            <a:off x="4451694" y="1730493"/>
            <a:ext cx="3793526" cy="923330"/>
          </a:xfrm>
          <a:prstGeom prst="rect">
            <a:avLst/>
          </a:prstGeom>
          <a:noFill/>
        </p:spPr>
        <p:txBody>
          <a:bodyPr wrap="square" rtlCol="0">
            <a:spAutoFit/>
          </a:bodyPr>
          <a:lstStyle/>
          <a:p>
            <a:r>
              <a:rPr lang="en-US" sz="5400" dirty="0">
                <a:latin typeface="Comic Sans MS" panose="030F0702030302020204" pitchFamily="66" charset="0"/>
              </a:rPr>
              <a:t>children’s</a:t>
            </a:r>
          </a:p>
        </p:txBody>
      </p:sp>
    </p:spTree>
    <p:extLst>
      <p:ext uri="{BB962C8B-B14F-4D97-AF65-F5344CB8AC3E}">
        <p14:creationId xmlns:p14="http://schemas.microsoft.com/office/powerpoint/2010/main" val="59287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9" grpId="0" animBg="1"/>
      <p:bldP spid="10" grpId="0" animBg="1"/>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lstStyle/>
          <a:p>
            <a:r>
              <a:rPr lang="en-US" sz="4400" b="1" dirty="0">
                <a:effectLst/>
                <a:latin typeface="Comic Sans MS" panose="030F0702030302020204" pitchFamily="66" charset="0"/>
                <a:ea typeface="Calibri" panose="020F0502020204030204" pitchFamily="34" charset="0"/>
                <a:cs typeface="Calibri" panose="020F0502020204030204" pitchFamily="34" charset="0"/>
              </a:rPr>
              <a:t>Vivid Vocabulary Practice</a:t>
            </a:r>
            <a:endParaRPr lang="en-US" dirty="0"/>
          </a:p>
        </p:txBody>
      </p:sp>
      <p:sp>
        <p:nvSpPr>
          <p:cNvPr id="4" name="TextBox 3">
            <a:extLst>
              <a:ext uri="{FF2B5EF4-FFF2-40B4-BE49-F238E27FC236}">
                <a16:creationId xmlns:a16="http://schemas.microsoft.com/office/drawing/2014/main" id="{725C9BFD-1712-4735-991C-A067DC358FE4}"/>
              </a:ext>
            </a:extLst>
          </p:cNvPr>
          <p:cNvSpPr txBox="1"/>
          <p:nvPr/>
        </p:nvSpPr>
        <p:spPr>
          <a:xfrm>
            <a:off x="1334531" y="1349680"/>
            <a:ext cx="5313405" cy="424796"/>
          </a:xfrm>
          <a:prstGeom prst="rect">
            <a:avLst/>
          </a:prstGeom>
          <a:noFill/>
        </p:spPr>
        <p:txBody>
          <a:bodyPr wrap="square">
            <a:spAutoFit/>
          </a:bodyPr>
          <a:lstStyle/>
          <a:p>
            <a:pPr marL="0" marR="0">
              <a:lnSpc>
                <a:spcPct val="115000"/>
              </a:lnSpc>
              <a:spcBef>
                <a:spcPts val="0"/>
              </a:spcBef>
              <a:spcAft>
                <a:spcPts val="1000"/>
              </a:spcAft>
            </a:pPr>
            <a:r>
              <a:rPr lang="en-US" sz="2000" b="1" u="sng" dirty="0">
                <a:effectLst/>
                <a:latin typeface="Comic Sans MS" panose="030F0702030302020204" pitchFamily="66" charset="0"/>
                <a:ea typeface="Calibri" panose="020F0502020204030204" pitchFamily="34" charset="0"/>
                <a:cs typeface="Calibri" panose="020F0502020204030204" pitchFamily="34" charset="0"/>
              </a:rPr>
              <a:t>masterpiece</a:t>
            </a:r>
            <a:r>
              <a:rPr lang="en-US" sz="2000" b="1" dirty="0">
                <a:effectLst/>
                <a:latin typeface="Comic Sans MS" panose="030F0702030302020204" pitchFamily="66" charset="0"/>
                <a:ea typeface="Calibri" panose="020F0502020204030204" pitchFamily="34" charset="0"/>
                <a:cs typeface="Calibri" panose="020F0502020204030204" pitchFamily="34" charset="0"/>
              </a:rPr>
              <a:t> </a:t>
            </a:r>
            <a:r>
              <a:rPr lang="en-US" sz="2000" dirty="0">
                <a:effectLst/>
                <a:latin typeface="Comic Sans MS" panose="030F0702030302020204" pitchFamily="66" charset="0"/>
                <a:ea typeface="Calibri" panose="020F0502020204030204" pitchFamily="34" charset="0"/>
                <a:cs typeface="Calibri" panose="020F0502020204030204" pitchFamily="34" charset="0"/>
              </a:rPr>
              <a:t>- a work done with great skill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8002120-3CA4-43EF-A65E-67F128263695}"/>
              </a:ext>
            </a:extLst>
          </p:cNvPr>
          <p:cNvSpPr txBox="1"/>
          <p:nvPr/>
        </p:nvSpPr>
        <p:spPr>
          <a:xfrm>
            <a:off x="1383959" y="1823386"/>
            <a:ext cx="5313405" cy="424796"/>
          </a:xfrm>
          <a:prstGeom prst="rect">
            <a:avLst/>
          </a:prstGeom>
          <a:noFill/>
        </p:spPr>
        <p:txBody>
          <a:bodyPr wrap="square">
            <a:spAutoFit/>
          </a:bodyPr>
          <a:lstStyle/>
          <a:p>
            <a:pPr marL="0" marR="0">
              <a:lnSpc>
                <a:spcPct val="115000"/>
              </a:lnSpc>
              <a:spcBef>
                <a:spcPts val="0"/>
              </a:spcBef>
              <a:spcAft>
                <a:spcPts val="1000"/>
              </a:spcAft>
            </a:pPr>
            <a:r>
              <a:rPr lang="en-US" sz="2000" b="1" u="sng" dirty="0">
                <a:effectLst/>
                <a:latin typeface="Comic Sans MS" panose="030F0702030302020204" pitchFamily="66" charset="0"/>
                <a:ea typeface="Calibri" panose="020F0502020204030204" pitchFamily="34" charset="0"/>
                <a:cs typeface="Calibri" panose="020F0502020204030204" pitchFamily="34" charset="0"/>
              </a:rPr>
              <a:t>bold</a:t>
            </a:r>
            <a:r>
              <a:rPr lang="en-US" sz="2000" u="sng" dirty="0">
                <a:effectLst/>
                <a:latin typeface="Comic Sans MS" panose="030F0702030302020204" pitchFamily="66" charset="0"/>
                <a:ea typeface="Calibri" panose="020F0502020204030204" pitchFamily="34" charset="0"/>
                <a:cs typeface="Calibri" panose="020F0502020204030204" pitchFamily="34" charset="0"/>
              </a:rPr>
              <a:t> </a:t>
            </a:r>
            <a:r>
              <a:rPr lang="en-US" sz="2000" dirty="0">
                <a:effectLst/>
                <a:latin typeface="Comic Sans MS" panose="030F0702030302020204" pitchFamily="66" charset="0"/>
                <a:ea typeface="Calibri" panose="020F0502020204030204" pitchFamily="34" charset="0"/>
                <a:cs typeface="Calibri" panose="020F0502020204030204" pitchFamily="34" charset="0"/>
              </a:rPr>
              <a:t>- standing out in a very noticeable way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B581B217-0BF9-4BAE-91A3-E4E806161F8F}"/>
              </a:ext>
            </a:extLst>
          </p:cNvPr>
          <p:cNvSpPr txBox="1"/>
          <p:nvPr/>
        </p:nvSpPr>
        <p:spPr>
          <a:xfrm>
            <a:off x="1346885" y="2355767"/>
            <a:ext cx="2792628" cy="424796"/>
          </a:xfrm>
          <a:prstGeom prst="rect">
            <a:avLst/>
          </a:prstGeom>
          <a:noFill/>
        </p:spPr>
        <p:txBody>
          <a:bodyPr wrap="square">
            <a:spAutoFit/>
          </a:bodyPr>
          <a:lstStyle/>
          <a:p>
            <a:pPr marL="0" marR="0">
              <a:lnSpc>
                <a:spcPct val="115000"/>
              </a:lnSpc>
              <a:spcBef>
                <a:spcPts val="0"/>
              </a:spcBef>
              <a:spcAft>
                <a:spcPts val="1000"/>
              </a:spcAft>
            </a:pPr>
            <a:r>
              <a:rPr lang="en-US" sz="2000" b="1" u="sng" dirty="0">
                <a:effectLst/>
                <a:latin typeface="Comic Sans MS" panose="030F0702030302020204" pitchFamily="66" charset="0"/>
                <a:ea typeface="Calibri" panose="020F0502020204030204" pitchFamily="34" charset="0"/>
                <a:cs typeface="Calibri" panose="020F0502020204030204" pitchFamily="34" charset="0"/>
              </a:rPr>
              <a:t>rare</a:t>
            </a:r>
            <a:r>
              <a:rPr lang="en-US" sz="2000" dirty="0">
                <a:effectLst/>
                <a:latin typeface="Comic Sans MS" panose="030F0702030302020204" pitchFamily="66" charset="0"/>
                <a:ea typeface="Calibri" panose="020F0502020204030204" pitchFamily="34" charset="0"/>
                <a:cs typeface="Calibri" panose="020F0502020204030204" pitchFamily="34" charset="0"/>
              </a:rPr>
              <a:t> - very uncommon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5E1D8A1C-8163-4079-9806-EB4A41F2CC3B}"/>
              </a:ext>
            </a:extLst>
          </p:cNvPr>
          <p:cNvSpPr txBox="1"/>
          <p:nvPr/>
        </p:nvSpPr>
        <p:spPr>
          <a:xfrm>
            <a:off x="1309817" y="2842315"/>
            <a:ext cx="7760040" cy="778739"/>
          </a:xfrm>
          <a:prstGeom prst="rect">
            <a:avLst/>
          </a:prstGeom>
          <a:noFill/>
        </p:spPr>
        <p:txBody>
          <a:bodyPr wrap="square">
            <a:spAutoFit/>
          </a:bodyPr>
          <a:lstStyle/>
          <a:p>
            <a:pPr marL="0" marR="0">
              <a:lnSpc>
                <a:spcPct val="115000"/>
              </a:lnSpc>
              <a:spcBef>
                <a:spcPts val="0"/>
              </a:spcBef>
              <a:spcAft>
                <a:spcPts val="1000"/>
              </a:spcAft>
            </a:pPr>
            <a:r>
              <a:rPr lang="en-US" sz="2000" b="1" u="sng" dirty="0">
                <a:effectLst/>
                <a:latin typeface="Comic Sans MS" panose="030F0702030302020204" pitchFamily="66" charset="0"/>
                <a:ea typeface="Calibri" panose="020F0502020204030204" pitchFamily="34" charset="0"/>
                <a:cs typeface="Calibri" panose="020F0502020204030204" pitchFamily="34" charset="0"/>
              </a:rPr>
              <a:t>museum</a:t>
            </a:r>
            <a:r>
              <a:rPr lang="en-US" sz="2000" dirty="0">
                <a:effectLst/>
                <a:latin typeface="Comic Sans MS" panose="030F0702030302020204" pitchFamily="66" charset="0"/>
                <a:ea typeface="Calibri" panose="020F0502020204030204" pitchFamily="34" charset="0"/>
                <a:cs typeface="Calibri" panose="020F0502020204030204" pitchFamily="34" charset="0"/>
              </a:rPr>
              <a:t> - a building or part of a building in which objects of lasting interest or value are displayed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0BAF3E71-3164-489C-BC61-6BE45955ACFB}"/>
              </a:ext>
            </a:extLst>
          </p:cNvPr>
          <p:cNvSpPr txBox="1"/>
          <p:nvPr/>
        </p:nvSpPr>
        <p:spPr>
          <a:xfrm>
            <a:off x="1334530" y="3686032"/>
            <a:ext cx="5313405" cy="424796"/>
          </a:xfrm>
          <a:prstGeom prst="rect">
            <a:avLst/>
          </a:prstGeom>
          <a:noFill/>
        </p:spPr>
        <p:txBody>
          <a:bodyPr wrap="square">
            <a:spAutoFit/>
          </a:bodyPr>
          <a:lstStyle/>
          <a:p>
            <a:pPr marL="0" marR="0">
              <a:lnSpc>
                <a:spcPct val="115000"/>
              </a:lnSpc>
              <a:spcBef>
                <a:spcPts val="0"/>
              </a:spcBef>
              <a:spcAft>
                <a:spcPts val="1000"/>
              </a:spcAft>
            </a:pPr>
            <a:r>
              <a:rPr lang="en-US" sz="2000" b="1" u="sng" dirty="0">
                <a:effectLst/>
                <a:latin typeface="Comic Sans MS" panose="030F0702030302020204" pitchFamily="66" charset="0"/>
                <a:ea typeface="Calibri" panose="020F0502020204030204" pitchFamily="34" charset="0"/>
                <a:cs typeface="Calibri" panose="020F0502020204030204" pitchFamily="34" charset="0"/>
              </a:rPr>
              <a:t>artist</a:t>
            </a:r>
            <a:r>
              <a:rPr lang="en-US" sz="2000" dirty="0">
                <a:effectLst/>
                <a:latin typeface="Comic Sans MS" panose="030F0702030302020204" pitchFamily="66" charset="0"/>
                <a:ea typeface="Calibri" panose="020F0502020204030204" pitchFamily="34" charset="0"/>
                <a:cs typeface="Calibri" panose="020F0502020204030204" pitchFamily="34" charset="0"/>
              </a:rPr>
              <a:t> - a person skilled in one of the arts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07CF93EE-9BAC-435C-A846-DA8DE353375B}"/>
              </a:ext>
            </a:extLst>
          </p:cNvPr>
          <p:cNvSpPr txBox="1"/>
          <p:nvPr/>
        </p:nvSpPr>
        <p:spPr>
          <a:xfrm>
            <a:off x="1309817" y="4205240"/>
            <a:ext cx="8971005" cy="424796"/>
          </a:xfrm>
          <a:prstGeom prst="rect">
            <a:avLst/>
          </a:prstGeom>
          <a:noFill/>
        </p:spPr>
        <p:txBody>
          <a:bodyPr wrap="square">
            <a:spAutoFit/>
          </a:bodyPr>
          <a:lstStyle/>
          <a:p>
            <a:pPr marL="0" marR="0">
              <a:lnSpc>
                <a:spcPct val="115000"/>
              </a:lnSpc>
              <a:spcBef>
                <a:spcPts val="0"/>
              </a:spcBef>
              <a:spcAft>
                <a:spcPts val="1000"/>
              </a:spcAft>
            </a:pPr>
            <a:r>
              <a:rPr lang="en-US" sz="2000" b="1" u="sng" dirty="0">
                <a:effectLst/>
                <a:latin typeface="Comic Sans MS" panose="030F0702030302020204" pitchFamily="66" charset="0"/>
                <a:ea typeface="Calibri" panose="020F0502020204030204" pitchFamily="34" charset="0"/>
                <a:cs typeface="Calibri" panose="020F0502020204030204" pitchFamily="34" charset="0"/>
              </a:rPr>
              <a:t>mural</a:t>
            </a:r>
            <a:r>
              <a:rPr lang="en-US" sz="2000" dirty="0">
                <a:effectLst/>
                <a:latin typeface="Comic Sans MS" panose="030F0702030302020204" pitchFamily="66"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a:effectLst/>
                <a:latin typeface="Comic Sans MS" panose="030F0702030302020204" pitchFamily="66" charset="0"/>
                <a:ea typeface="Calibri" panose="020F0502020204030204" pitchFamily="34" charset="0"/>
                <a:cs typeface="Calibri" panose="020F0502020204030204" pitchFamily="34" charset="0"/>
              </a:rPr>
              <a:t>applied to and made part of a wall surface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1" descr="rectangle around vocabulary words and definitions">
            <a:extLst>
              <a:ext uri="{FF2B5EF4-FFF2-40B4-BE49-F238E27FC236}">
                <a16:creationId xmlns:a16="http://schemas.microsoft.com/office/drawing/2014/main" id="{3C2D4180-96B2-463D-A1B2-F7D2AA9542ED}"/>
              </a:ext>
            </a:extLst>
          </p:cNvPr>
          <p:cNvSpPr/>
          <p:nvPr/>
        </p:nvSpPr>
        <p:spPr>
          <a:xfrm>
            <a:off x="506625" y="1349680"/>
            <a:ext cx="8229601" cy="3403497"/>
          </a:xfrm>
          <a:prstGeom prst="rect">
            <a:avLst/>
          </a:prstGeom>
          <a:noFill/>
          <a:ln w="762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84B1E01-B726-4997-A6A3-5106DD7D4CEE}"/>
              </a:ext>
            </a:extLst>
          </p:cNvPr>
          <p:cNvSpPr txBox="1"/>
          <p:nvPr/>
        </p:nvSpPr>
        <p:spPr>
          <a:xfrm>
            <a:off x="185353" y="4716162"/>
            <a:ext cx="8279026" cy="1569660"/>
          </a:xfrm>
          <a:prstGeom prst="rect">
            <a:avLst/>
          </a:prstGeom>
          <a:noFill/>
        </p:spPr>
        <p:txBody>
          <a:bodyPr wrap="square" rtlCol="0">
            <a:spAutoFit/>
          </a:bodyPr>
          <a:lstStyle/>
          <a:p>
            <a:pPr algn="ctr"/>
            <a:r>
              <a:rPr lang="en-US" sz="9600" dirty="0">
                <a:latin typeface="Comic Sans MS" panose="030F0702030302020204" pitchFamily="66" charset="0"/>
              </a:rPr>
              <a:t>bold</a:t>
            </a:r>
          </a:p>
        </p:txBody>
      </p:sp>
      <p:sp>
        <p:nvSpPr>
          <p:cNvPr id="14" name="TextBox 13">
            <a:extLst>
              <a:ext uri="{FF2B5EF4-FFF2-40B4-BE49-F238E27FC236}">
                <a16:creationId xmlns:a16="http://schemas.microsoft.com/office/drawing/2014/main" id="{C0366273-E6AC-4E7D-9E2C-22D0A2B77647}"/>
              </a:ext>
            </a:extLst>
          </p:cNvPr>
          <p:cNvSpPr txBox="1"/>
          <p:nvPr/>
        </p:nvSpPr>
        <p:spPr>
          <a:xfrm>
            <a:off x="234778" y="4528238"/>
            <a:ext cx="8279026" cy="1569660"/>
          </a:xfrm>
          <a:prstGeom prst="rect">
            <a:avLst/>
          </a:prstGeom>
          <a:noFill/>
        </p:spPr>
        <p:txBody>
          <a:bodyPr wrap="square" rtlCol="0">
            <a:spAutoFit/>
          </a:bodyPr>
          <a:lstStyle/>
          <a:p>
            <a:pPr algn="ctr"/>
            <a:r>
              <a:rPr lang="en-US" sz="9600" dirty="0">
                <a:latin typeface="Comic Sans MS" panose="030F0702030302020204" pitchFamily="66" charset="0"/>
              </a:rPr>
              <a:t>artist</a:t>
            </a:r>
          </a:p>
        </p:txBody>
      </p:sp>
      <p:sp>
        <p:nvSpPr>
          <p:cNvPr id="15" name="TextBox 14">
            <a:extLst>
              <a:ext uri="{FF2B5EF4-FFF2-40B4-BE49-F238E27FC236}">
                <a16:creationId xmlns:a16="http://schemas.microsoft.com/office/drawing/2014/main" id="{BB23E20C-22ED-40A9-9FA1-EAB17EF49CA1}"/>
              </a:ext>
            </a:extLst>
          </p:cNvPr>
          <p:cNvSpPr txBox="1"/>
          <p:nvPr/>
        </p:nvSpPr>
        <p:spPr>
          <a:xfrm>
            <a:off x="401594" y="4630036"/>
            <a:ext cx="8279026" cy="1569660"/>
          </a:xfrm>
          <a:prstGeom prst="rect">
            <a:avLst/>
          </a:prstGeom>
          <a:noFill/>
        </p:spPr>
        <p:txBody>
          <a:bodyPr wrap="square" rtlCol="0">
            <a:spAutoFit/>
          </a:bodyPr>
          <a:lstStyle/>
          <a:p>
            <a:pPr algn="ctr"/>
            <a:r>
              <a:rPr lang="en-US" sz="9600" dirty="0">
                <a:latin typeface="Comic Sans MS" panose="030F0702030302020204" pitchFamily="66" charset="0"/>
              </a:rPr>
              <a:t>mural</a:t>
            </a:r>
          </a:p>
        </p:txBody>
      </p:sp>
      <p:sp>
        <p:nvSpPr>
          <p:cNvPr id="16" name="TextBox 15">
            <a:extLst>
              <a:ext uri="{FF2B5EF4-FFF2-40B4-BE49-F238E27FC236}">
                <a16:creationId xmlns:a16="http://schemas.microsoft.com/office/drawing/2014/main" id="{4152F120-3D18-4942-A51B-EA6C2C3BE526}"/>
              </a:ext>
            </a:extLst>
          </p:cNvPr>
          <p:cNvSpPr txBox="1"/>
          <p:nvPr/>
        </p:nvSpPr>
        <p:spPr>
          <a:xfrm>
            <a:off x="160633" y="4298752"/>
            <a:ext cx="8279026" cy="1569660"/>
          </a:xfrm>
          <a:prstGeom prst="rect">
            <a:avLst/>
          </a:prstGeom>
          <a:noFill/>
        </p:spPr>
        <p:txBody>
          <a:bodyPr wrap="square" rtlCol="0">
            <a:spAutoFit/>
          </a:bodyPr>
          <a:lstStyle/>
          <a:p>
            <a:pPr algn="ctr"/>
            <a:r>
              <a:rPr lang="en-US" sz="9600" dirty="0">
                <a:latin typeface="Comic Sans MS" panose="030F0702030302020204" pitchFamily="66" charset="0"/>
              </a:rPr>
              <a:t>rare</a:t>
            </a:r>
          </a:p>
        </p:txBody>
      </p:sp>
      <p:sp>
        <p:nvSpPr>
          <p:cNvPr id="17" name="TextBox 16">
            <a:extLst>
              <a:ext uri="{FF2B5EF4-FFF2-40B4-BE49-F238E27FC236}">
                <a16:creationId xmlns:a16="http://schemas.microsoft.com/office/drawing/2014/main" id="{AE07DA34-E4CD-4B23-A940-46A39E105402}"/>
              </a:ext>
            </a:extLst>
          </p:cNvPr>
          <p:cNvSpPr txBox="1"/>
          <p:nvPr/>
        </p:nvSpPr>
        <p:spPr>
          <a:xfrm>
            <a:off x="432487" y="4361145"/>
            <a:ext cx="8279026" cy="1569660"/>
          </a:xfrm>
          <a:prstGeom prst="rect">
            <a:avLst/>
          </a:prstGeom>
          <a:noFill/>
        </p:spPr>
        <p:txBody>
          <a:bodyPr wrap="square" rtlCol="0">
            <a:spAutoFit/>
          </a:bodyPr>
          <a:lstStyle/>
          <a:p>
            <a:pPr algn="ctr"/>
            <a:r>
              <a:rPr lang="en-US" sz="9600" dirty="0">
                <a:latin typeface="Comic Sans MS" panose="030F0702030302020204" pitchFamily="66" charset="0"/>
              </a:rPr>
              <a:t>museum</a:t>
            </a:r>
          </a:p>
        </p:txBody>
      </p:sp>
      <p:sp>
        <p:nvSpPr>
          <p:cNvPr id="18" name="TextBox 17">
            <a:extLst>
              <a:ext uri="{FF2B5EF4-FFF2-40B4-BE49-F238E27FC236}">
                <a16:creationId xmlns:a16="http://schemas.microsoft.com/office/drawing/2014/main" id="{531FF8A9-1B6C-43A4-A6CB-D4FE7F8A460D}"/>
              </a:ext>
            </a:extLst>
          </p:cNvPr>
          <p:cNvSpPr txBox="1"/>
          <p:nvPr/>
        </p:nvSpPr>
        <p:spPr>
          <a:xfrm>
            <a:off x="481912" y="4608194"/>
            <a:ext cx="8279026" cy="1569660"/>
          </a:xfrm>
          <a:prstGeom prst="rect">
            <a:avLst/>
          </a:prstGeom>
          <a:noFill/>
        </p:spPr>
        <p:txBody>
          <a:bodyPr wrap="square" rtlCol="0">
            <a:spAutoFit/>
          </a:bodyPr>
          <a:lstStyle/>
          <a:p>
            <a:pPr algn="ctr"/>
            <a:r>
              <a:rPr lang="en-US" sz="9600" dirty="0">
                <a:latin typeface="Comic Sans MS" panose="030F0702030302020204" pitchFamily="66" charset="0"/>
              </a:rPr>
              <a:t>masterpiece</a:t>
            </a:r>
          </a:p>
        </p:txBody>
      </p:sp>
    </p:spTree>
    <p:extLst>
      <p:ext uri="{BB962C8B-B14F-4D97-AF65-F5344CB8AC3E}">
        <p14:creationId xmlns:p14="http://schemas.microsoft.com/office/powerpoint/2010/main" val="2059222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3"/>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4"/>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additive="base">
                                        <p:cTn id="51" dur="500" fill="hold"/>
                                        <p:tgtEl>
                                          <p:spTgt spid="15"/>
                                        </p:tgtEl>
                                        <p:attrNameLst>
                                          <p:attrName>ppt_x</p:attrName>
                                        </p:attrNameLst>
                                      </p:cBhvr>
                                      <p:tavLst>
                                        <p:tav tm="0">
                                          <p:val>
                                            <p:strVal val="#ppt_x"/>
                                          </p:val>
                                        </p:tav>
                                        <p:tav tm="100000">
                                          <p:val>
                                            <p:strVal val="#ppt_x"/>
                                          </p:val>
                                        </p:tav>
                                      </p:tavLst>
                                    </p:anim>
                                    <p:anim calcmode="lin" valueType="num">
                                      <p:cBhvr additive="base">
                                        <p:cTn id="5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15"/>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fill="hold"/>
                                        <p:tgtEl>
                                          <p:spTgt spid="16"/>
                                        </p:tgtEl>
                                        <p:attrNameLst>
                                          <p:attrName>ppt_x</p:attrName>
                                        </p:attrNameLst>
                                      </p:cBhvr>
                                      <p:tavLst>
                                        <p:tav tm="0">
                                          <p:val>
                                            <p:strVal val="#ppt_x"/>
                                          </p:val>
                                        </p:tav>
                                        <p:tav tm="100000">
                                          <p:val>
                                            <p:strVal val="#ppt_x"/>
                                          </p:val>
                                        </p:tav>
                                      </p:tavLst>
                                    </p:anim>
                                    <p:anim calcmode="lin" valueType="num">
                                      <p:cBhvr additive="base">
                                        <p:cTn id="6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16"/>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anim calcmode="lin" valueType="num">
                                      <p:cBhvr additive="base">
                                        <p:cTn id="71" dur="500" fill="hold"/>
                                        <p:tgtEl>
                                          <p:spTgt spid="17"/>
                                        </p:tgtEl>
                                        <p:attrNameLst>
                                          <p:attrName>ppt_x</p:attrName>
                                        </p:attrNameLst>
                                      </p:cBhvr>
                                      <p:tavLst>
                                        <p:tav tm="0">
                                          <p:val>
                                            <p:strVal val="#ppt_x"/>
                                          </p:val>
                                        </p:tav>
                                        <p:tav tm="100000">
                                          <p:val>
                                            <p:strVal val="#ppt_x"/>
                                          </p:val>
                                        </p:tav>
                                      </p:tavLst>
                                    </p:anim>
                                    <p:anim calcmode="lin" valueType="num">
                                      <p:cBhvr additive="base">
                                        <p:cTn id="7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 presetClass="exit" presetSubtype="0" fill="hold" grpId="1" nodeType="clickEffect">
                                  <p:stCondLst>
                                    <p:cond delay="0"/>
                                  </p:stCondLst>
                                  <p:childTnLst>
                                    <p:set>
                                      <p:cBhvr>
                                        <p:cTn id="76" dur="1" fill="hold">
                                          <p:stCondLst>
                                            <p:cond delay="0"/>
                                          </p:stCondLst>
                                        </p:cTn>
                                        <p:tgtEl>
                                          <p:spTgt spid="17"/>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 calcmode="lin" valueType="num">
                                      <p:cBhvr additive="base">
                                        <p:cTn id="81" dur="500" fill="hold"/>
                                        <p:tgtEl>
                                          <p:spTgt spid="18"/>
                                        </p:tgtEl>
                                        <p:attrNameLst>
                                          <p:attrName>ppt_x</p:attrName>
                                        </p:attrNameLst>
                                      </p:cBhvr>
                                      <p:tavLst>
                                        <p:tav tm="0">
                                          <p:val>
                                            <p:strVal val="#ppt_x"/>
                                          </p:val>
                                        </p:tav>
                                        <p:tav tm="100000">
                                          <p:val>
                                            <p:strVal val="#ppt_x"/>
                                          </p:val>
                                        </p:tav>
                                      </p:tavLst>
                                    </p:anim>
                                    <p:anim calcmode="lin" valueType="num">
                                      <p:cBhvr additive="base">
                                        <p:cTn id="8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3" grpId="0"/>
      <p:bldP spid="13" grpId="1"/>
      <p:bldP spid="14" grpId="0"/>
      <p:bldP spid="14" grpId="1"/>
      <p:bldP spid="15" grpId="0"/>
      <p:bldP spid="15" grpId="1"/>
      <p:bldP spid="16" grpId="0"/>
      <p:bldP spid="16" grpId="1"/>
      <p:bldP spid="17" grpId="0"/>
      <p:bldP spid="17" grpId="1"/>
      <p:bldP spid="18"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10725</TotalTime>
  <Words>2435</Words>
  <Application>Microsoft Office PowerPoint</Application>
  <PresentationFormat>On-screen Show (4:3)</PresentationFormat>
  <Paragraphs>173</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Comic Sans MS</vt:lpstr>
      <vt:lpstr>Symbol</vt:lpstr>
      <vt:lpstr>Office Theme</vt:lpstr>
      <vt:lpstr>Artists</vt:lpstr>
      <vt:lpstr> Inspiration of -tion -sion and -ture Review </vt:lpstr>
      <vt:lpstr> Expression of -tion, -sion, and -ture Practice </vt:lpstr>
      <vt:lpstr>Creative Possessive Noun Review</vt:lpstr>
      <vt:lpstr> Gallery of Possessive Noun Practice </vt:lpstr>
      <vt:lpstr> Design of Possessive Noun Practice </vt:lpstr>
      <vt:lpstr>  Painting Possessive Noun Practice  </vt:lpstr>
      <vt:lpstr> Palette of Possessive Nouns  </vt:lpstr>
      <vt:lpstr>Vivid Vocabulary Practice</vt:lpstr>
      <vt:lpstr>Brighten Up! Main Idea and Details</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Richard Harstead</cp:lastModifiedBy>
  <cp:revision>210</cp:revision>
  <dcterms:created xsi:type="dcterms:W3CDTF">2012-04-20T18:25:02Z</dcterms:created>
  <dcterms:modified xsi:type="dcterms:W3CDTF">2021-11-23T12:00:21Z</dcterms:modified>
</cp:coreProperties>
</file>