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44" r:id="rId2"/>
    <p:sldId id="353" r:id="rId3"/>
    <p:sldId id="356" r:id="rId4"/>
    <p:sldId id="369" r:id="rId5"/>
    <p:sldId id="358" r:id="rId6"/>
    <p:sldId id="354" r:id="rId7"/>
    <p:sldId id="355" r:id="rId8"/>
    <p:sldId id="365" r:id="rId9"/>
    <p:sldId id="367" r:id="rId10"/>
    <p:sldId id="368" r:id="rId11"/>
    <p:sldId id="364" r:id="rId12"/>
    <p:sldId id="352" r:id="rId13"/>
  </p:sldIdLst>
  <p:sldSz cx="9144000" cy="6858000" type="screen4x3"/>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C6F"/>
    <a:srgbClr val="D60093"/>
    <a:srgbClr val="283B80"/>
    <a:srgbClr val="FF9627"/>
    <a:srgbClr val="3B7ABE"/>
    <a:srgbClr val="FCFCFC"/>
    <a:srgbClr val="003399"/>
    <a:srgbClr val="000064"/>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39F18-FCB6-40ED-916D-F5509E48E583}" v="457" dt="2021-11-17T23:22:09.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55659" autoAdjust="0"/>
  </p:normalViewPr>
  <p:slideViewPr>
    <p:cSldViewPr snapToGrid="0" snapToObjects="1">
      <p:cViewPr varScale="1">
        <p:scale>
          <a:sx n="36" d="100"/>
          <a:sy n="36" d="100"/>
        </p:scale>
        <p:origin x="2226"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11/18/2021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“Today it’s raining and pouring a review. We will review –le and -al, commas in addresses, vocabulary, and do a 5 finger retell of the story </a:t>
            </a:r>
            <a:r>
              <a:rPr lang="en-US" u="sng" dirty="0"/>
              <a:t>Attic Memories</a:t>
            </a:r>
            <a:r>
              <a:rPr lang="en-US" dirty="0"/>
              <a:t>.”</a:t>
            </a: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634873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“Today we are going to practice our vocabulary words in sentences. First, let’s go over the words and definitions.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treasure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wealth (money, jewels, or precious metals) stored up or held in reserve Say, “treasure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wealth (money, jewels, or precious metals) stored up or held in reserve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primary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of first rank, importance or value. Say, “primary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of first rank, importance or value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locate – to look for and find the position of. Say, “locate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to look for and find the position of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misery – a state of unhappiness Say, “misery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a state of unhappiness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examine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to look at or check carefully Say,” examine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to look at or check carefully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attic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a room or space just below the roof of a building Say, “attic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Calibri" panose="020F0502020204030204" pitchFamily="34" charset="0"/>
              </a:rPr>
              <a:t>a room or space just below the roof of a building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them to disappear and the vocabulary word bank appears.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the sentence to appear. Say, “what vocabulary word completes this sentence?” Wait for the student to answer. Click misery to appear on the line and to disappear from word bank. Say, “That’s correct!” Click for sentence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the sentence to appear. Say, “what vocabulary word completes this sentence?” Wait for the student to answer. Click primary to appear on the line and to disappear from word bank. Say, “That’s correct!” Click for sentence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the sentence to appear. Say, “what vocabulary word completes this sentence?” Wait for the student to answer. Click locate to appear on the line and to disappear from word bank. Say, “That’s correct!” Click for sentence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the sentence to appear. Say, “what vocabulary word completes this sentence?” Wait for the student to answer. Click treasure to appear on the line and to disappear from word bank. Say, “That’s correct!” Click for sentence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the sentence to appear. Say, “what vocabulary word completes this sentence?” Wait for the student to answer. Click examine to appear on the line and to disappear from word bank. Say, “That’s correct!” Click for sentence to disappear.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for the sentence to appear. Say, “what vocabulary word completes this sentence?” Wait for the student to answer. Click attic to appear on the line and to disappear from word bank. Say, “That’s correct!”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221316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Shutterstock Image ID: </a:t>
            </a:r>
            <a:r>
              <a:rPr lang="en-US" sz="2800" b="0" i="0" dirty="0">
                <a:effectLst/>
                <a:latin typeface="Roboto" panose="02000000000000000000" pitchFamily="2" charset="0"/>
              </a:rPr>
              <a:t>1563668263</a:t>
            </a: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“This week you read the story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Attic Memories</a:t>
            </a:r>
            <a:r>
              <a:rPr lang="en-US" sz="1800" dirty="0">
                <a:effectLst/>
                <a:latin typeface="Comic Sans MS" panose="030F0702030302020204" pitchFamily="66" charset="0"/>
                <a:ea typeface="Calibri" panose="020F0502020204030204" pitchFamily="34" charset="0"/>
                <a:cs typeface="Calibri" panose="020F0502020204030204" pitchFamily="34" charset="0"/>
              </a:rPr>
              <a:t>. Using the 5 finger retell strategy, can you tell me about the story.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thumb, tell me the characters.” (Andres and mom)</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pointer, tell me the setting.” (In the house and the attic)</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tall finger, tell me the problem.”  (Andres likes to play outside in the fall but it was raining. He is bored.)</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ring finger, tell me the events.” (Andres watched TV, helped his mom in the attic, saw his old toys and they shared past memories, they found a box that belonged to his great grandfather, he tried on his Army uniform) The student does not need to name all of these events. They need to be able to tell at least 3 events from the story.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“Hold up your little finger, tell me the ending/solution.” (He ended up having fun going through the boxes in the attic)</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“Make a heart with your fingers, does this story remind you of anything from your own life” (answers will vary)</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1796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12</a:t>
            </a:fld>
            <a:endParaRPr lang="en-US"/>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“Today we will look at the picture and figure out if that word ends in -al or -le. Are you ready?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of a medal and -al and -le Say, “what is this a picture of?” If the student answers incorrectly tell them, it’s a medal.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does this word end with, -al or -le?” Wait for the student to answer. Click to circle al and have the word medal 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“Correct, medal ends in al. Let’s try again!”</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362138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of a table and -al and -le Say, “what is this a picture of?” If the student answers incorrectly tell them, it’s a table.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does this word end with, -al or -le?” Wait for the student to answer. Click to circle le and have the word table 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“Correct, table ends in -le. Let’s try again!”</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41728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of a hospital and -al and -le Say, “what is this a picture of?” If the student answers incorrectly tell them, it’s a hospital.</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does this word end with, -al or -le?” Wait for the student to answer. Click to circle al and have the word hospital 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“Correct hospital ends in al. Let’s try again!”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398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picture of a bicycle and -al and -le Say, “what is this a picture of?” If the student answers incorrectly tell them, it’s a bicycle.</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does this word end with, -al or -le?” Wait for the student to answer. Click to circle le and have the word bicycle 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“Correct, bicycle ends in -le.”</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2820689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“Today we are going to review commas used in addresses.”</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 comma. Say, “This is a comma and commas are used in a variety of ways. Today we will practice using them in addresses.” Click for the comma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to show an address without the commas. Say, “Commas in an address are placed between the city and the state. Where do you think the comma should be in this address? Click for the comma to appear. Yes, between Phoenix and AZ. Good job!”</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2911077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address without the comma. Say, “Where does the comma go in this address?”</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make comma appear. Say, “Yes, it goes between Houston and TX. Click for the address to disappear and a new address to 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“Where does the comma go in this address?” Click to make comma appear. Say, “Yes, it goes between Orlando and Fl. Click for the address to disappear and a new address to appear.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sz="1800" dirty="0">
                <a:effectLst/>
                <a:latin typeface="Comic Sans MS" panose="030F0702030302020204" pitchFamily="66" charset="0"/>
                <a:ea typeface="Calibri" panose="020F0502020204030204" pitchFamily="34" charset="0"/>
                <a:cs typeface="Calibri" panose="020F0502020204030204" pitchFamily="34" charset="0"/>
              </a:rPr>
              <a:t>Say, “Where does the comma go in this address?” Click to make comma appear. Say, “Yes, it goes between New Orleans and LA.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77099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abbreviations. Say, “What are abbreviations?” Wait for the student to answer. Click to show meaning. Say, “An abbreviation is a short way to write a word.”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question What gets abbreviated? Say, “What gets abbreviated?” Wait for the student to answer. Click to show the word people. Say, “People” Click to show the word roads. Say, “Roads” Click to show the words days of the week. Say, “Days of the week” Click to show the words months of the year. Say, “Months of the year” Click for  them to disappear. </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Mister. Say, “Do you know how to abbreviate Mister?” Wait for the student to answer. Click to show Mr. Say, “Mister is abbreviated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M..r..period</a:t>
            </a:r>
            <a:r>
              <a:rPr lang="en-US" sz="1800" dirty="0">
                <a:effectLst/>
                <a:latin typeface="Comic Sans MS" panose="030F0702030302020204" pitchFamily="66" charset="0"/>
                <a:ea typeface="Calibri" panose="020F0502020204030204" pitchFamily="34" charset="0"/>
                <a:cs typeface="Calibri" panose="020F0502020204030204" pitchFamily="34" charset="0"/>
              </a:rPr>
              <a:t>. Remember that abbreviations are capitalized!”</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Friday. Say, “Do you know how to abbreviate Friday?” Wait for the student to answer. Click to show Fri. Say, “Friday is abbreviated F..r..</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….period.”</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December. Say, “Do you know how to abbreviate December?” Wait for the student to answer. Click to show Dec. Say, “December is abbreviated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D..e..c</a:t>
            </a:r>
            <a:r>
              <a:rPr lang="en-US" sz="1800" dirty="0">
                <a:effectLst/>
                <a:latin typeface="Comic Sans MS" panose="030F0702030302020204" pitchFamily="66" charset="0"/>
                <a:ea typeface="Calibri" panose="020F0502020204030204" pitchFamily="34" charset="0"/>
                <a:cs typeface="Calibri" panose="020F0502020204030204" pitchFamily="34" charset="0"/>
              </a:rPr>
              <a:t>….period.”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Let’s Practice</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2107691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“Now we are going to practice abbreviations. I will show you a word and then 3 choices. Then, you need to tell me the correct abbreviation. Ready?”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doctor and the 3 choices. Say, “Which one of these are the correct abbreviation for doctor? A. doc B. Dr. or C. dr.” Wait for student to answer and then click for the circle to appear around B. Dr. Say, “Yes! B is the correct answer!”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Thursday and the 3 choices. Say, “Which one of these are the correct abbreviation for Thursday? A. Thur. B.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thurs.</a:t>
            </a:r>
            <a:r>
              <a:rPr lang="en-US" sz="1800" dirty="0">
                <a:effectLst/>
                <a:latin typeface="Comic Sans MS" panose="030F0702030302020204" pitchFamily="66" charset="0"/>
                <a:ea typeface="Calibri" panose="020F0502020204030204" pitchFamily="34" charset="0"/>
                <a:cs typeface="Calibri" panose="020F0502020204030204" pitchFamily="34" charset="0"/>
              </a:rPr>
              <a:t> or C. Thurs. “Wait for student to answer and then click for the circle to appear around C. Thurs. Say, “Yes! C is the correct answer!” Click for it to disappear.</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the word street and the 3 choices. Say, “Which one of these are the correct abbreviation for street? A. Str. B. St. or C.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st.</a:t>
            </a:r>
            <a:r>
              <a:rPr lang="en-US" sz="1800" dirty="0">
                <a:effectLst/>
                <a:latin typeface="Comic Sans MS" panose="030F0702030302020204" pitchFamily="66" charset="0"/>
                <a:ea typeface="Calibri" panose="020F0502020204030204" pitchFamily="34" charset="0"/>
                <a:cs typeface="Calibri" panose="020F0502020204030204" pitchFamily="34" charset="0"/>
              </a:rPr>
              <a:t> “Wait for student to answer and then click for the circle to appear around B. St. Say, “Yes! B is the correct answer!”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1945204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11/18/2021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a:xfrm>
            <a:off x="597877" y="1395412"/>
            <a:ext cx="7772400" cy="1470025"/>
          </a:xfrm>
        </p:spPr>
        <p:txBody>
          <a:bodyPr>
            <a:normAutofit/>
          </a:bodyPr>
          <a:lstStyle/>
          <a:p>
            <a:r>
              <a:rPr lang="en-US" sz="6000" b="1" dirty="0">
                <a:effectLst/>
                <a:latin typeface="Comic Sans MS" panose="030F0702030302020204" pitchFamily="66" charset="0"/>
                <a:ea typeface="Calibri" panose="020F0502020204030204" pitchFamily="34" charset="0"/>
                <a:cs typeface="Calibri" panose="020F0502020204030204" pitchFamily="34" charset="0"/>
              </a:rPr>
              <a:t>Rainy Days</a:t>
            </a:r>
            <a:endParaRPr lang="en-US" sz="6000" dirty="0">
              <a:latin typeface="Comic Sans MS" panose="030F0902030302020204" pitchFamily="66" charset="0"/>
            </a:endParaRPr>
          </a:p>
        </p:txBody>
      </p:sp>
      <p:sp>
        <p:nvSpPr>
          <p:cNvPr id="4" name="Subtitle 2">
            <a:extLst>
              <a:ext uri="{FF2B5EF4-FFF2-40B4-BE49-F238E27FC236}">
                <a16:creationId xmlns:a16="http://schemas.microsoft.com/office/drawing/2014/main" id="{67E68F0C-9294-4437-854A-A402A9D71198}"/>
              </a:ext>
            </a:extLst>
          </p:cNvPr>
          <p:cNvSpPr>
            <a:spLocks noGrp="1"/>
          </p:cNvSpPr>
          <p:nvPr>
            <p:ph type="subTitle" idx="1"/>
          </p:nvPr>
        </p:nvSpPr>
        <p:spPr>
          <a:xfrm>
            <a:off x="597877" y="2865437"/>
            <a:ext cx="7948246" cy="1752600"/>
          </a:xfrm>
        </p:spPr>
        <p:txBody>
          <a:bodyPr>
            <a:normAutofit fontScale="92500" lnSpcReduction="20000"/>
          </a:bodyPr>
          <a:lstStyle/>
          <a:p>
            <a:pPr marL="0" marR="0">
              <a:lnSpc>
                <a:spcPct val="115000"/>
              </a:lnSpc>
              <a:spcBef>
                <a:spcPts val="0"/>
              </a:spcBef>
              <a:spcAft>
                <a:spcPts val="1000"/>
              </a:spcAft>
            </a:pPr>
            <a:r>
              <a:rPr lang="en-US" sz="6000" b="1" dirty="0">
                <a:effectLst/>
                <a:latin typeface="Comic Sans MS" panose="030F0702030302020204" pitchFamily="66" charset="0"/>
                <a:ea typeface="Calibri" panose="020F0502020204030204" pitchFamily="34" charset="0"/>
                <a:cs typeface="Calibri" panose="020F0502020204030204" pitchFamily="34" charset="0"/>
              </a:rPr>
              <a:t>  It’s Raining! It’s Pouring! Reviews</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4678-4DAF-4E8F-AD03-E325C348EB1E}"/>
              </a:ext>
            </a:extLst>
          </p:cNvPr>
          <p:cNvSpPr>
            <a:spLocks noGrp="1"/>
          </p:cNvSpPr>
          <p:nvPr>
            <p:ph type="title"/>
          </p:nvPr>
        </p:nvSpPr>
        <p:spPr>
          <a:xfrm>
            <a:off x="467925" y="-54243"/>
            <a:ext cx="8229600" cy="1143000"/>
          </a:xfrm>
        </p:spPr>
        <p:txBody>
          <a:bodyPr>
            <a:normAutofit fontScale="90000"/>
          </a:bodyPr>
          <a:lstStyle/>
          <a:p>
            <a:pPr marL="0" marR="0">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sz="4400" b="1" dirty="0">
                <a:effectLst/>
                <a:latin typeface="Comic Sans MS" panose="030F0702030302020204" pitchFamily="66" charset="0"/>
                <a:ea typeface="Calibri" panose="020F0502020204030204" pitchFamily="34" charset="0"/>
                <a:cs typeface="Calibri" panose="020F0502020204030204" pitchFamily="34" charset="0"/>
              </a:rPr>
              <a:t>Rainy Day Vocabulary</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TextBox 3">
            <a:extLst>
              <a:ext uri="{FF2B5EF4-FFF2-40B4-BE49-F238E27FC236}">
                <a16:creationId xmlns:a16="http://schemas.microsoft.com/office/drawing/2014/main" id="{0FA96B51-E5D4-4055-93E3-AB98452D1EC2}"/>
              </a:ext>
            </a:extLst>
          </p:cNvPr>
          <p:cNvSpPr txBox="1"/>
          <p:nvPr/>
        </p:nvSpPr>
        <p:spPr>
          <a:xfrm>
            <a:off x="543698" y="1592035"/>
            <a:ext cx="8600302" cy="830997"/>
          </a:xfrm>
          <a:prstGeom prst="rect">
            <a:avLst/>
          </a:prstGeom>
          <a:noFill/>
        </p:spPr>
        <p:txBody>
          <a:bodyPr wrap="square">
            <a:spAutoFit/>
          </a:bodyPr>
          <a:lstStyle/>
          <a:p>
            <a:r>
              <a:rPr kumimoji="0" lang="en-US" sz="2400" b="1"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treasure</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wealth (money, jewels, or precious metals) stored up or held in reserve </a:t>
            </a:r>
            <a:endParaRPr lang="en-US" sz="2400" dirty="0">
              <a:latin typeface="Comic Sans MS" panose="030F0702030302020204" pitchFamily="66" charset="0"/>
            </a:endParaRPr>
          </a:p>
        </p:txBody>
      </p:sp>
      <p:sp>
        <p:nvSpPr>
          <p:cNvPr id="8" name="TextBox 7">
            <a:extLst>
              <a:ext uri="{FF2B5EF4-FFF2-40B4-BE49-F238E27FC236}">
                <a16:creationId xmlns:a16="http://schemas.microsoft.com/office/drawing/2014/main" id="{CA9D8864-515B-4BC6-8FBF-A4F3923AA87F}"/>
              </a:ext>
            </a:extLst>
          </p:cNvPr>
          <p:cNvSpPr txBox="1"/>
          <p:nvPr/>
        </p:nvSpPr>
        <p:spPr>
          <a:xfrm>
            <a:off x="543698" y="2570032"/>
            <a:ext cx="8414951" cy="461665"/>
          </a:xfrm>
          <a:prstGeom prst="rect">
            <a:avLst/>
          </a:prstGeom>
          <a:noFill/>
        </p:spPr>
        <p:txBody>
          <a:bodyPr wrap="square">
            <a:spAutoFit/>
          </a:bodyPr>
          <a:lstStyle/>
          <a:p>
            <a:r>
              <a:rPr kumimoji="0" lang="en-US" sz="2400" b="1"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primary</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 –</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of first rank, importance or value</a:t>
            </a:r>
            <a:endParaRPr lang="en-US" sz="2400" dirty="0">
              <a:latin typeface="Comic Sans MS" panose="030F0702030302020204" pitchFamily="66" charset="0"/>
            </a:endParaRPr>
          </a:p>
        </p:txBody>
      </p:sp>
      <p:sp>
        <p:nvSpPr>
          <p:cNvPr id="10" name="TextBox 9">
            <a:extLst>
              <a:ext uri="{FF2B5EF4-FFF2-40B4-BE49-F238E27FC236}">
                <a16:creationId xmlns:a16="http://schemas.microsoft.com/office/drawing/2014/main" id="{8A702649-F593-4771-A563-928EF62E2788}"/>
              </a:ext>
            </a:extLst>
          </p:cNvPr>
          <p:cNvSpPr txBox="1"/>
          <p:nvPr/>
        </p:nvSpPr>
        <p:spPr>
          <a:xfrm>
            <a:off x="543698" y="3338343"/>
            <a:ext cx="7970108" cy="461665"/>
          </a:xfrm>
          <a:prstGeom prst="rect">
            <a:avLst/>
          </a:prstGeom>
          <a:noFill/>
        </p:spPr>
        <p:txBody>
          <a:bodyPr wrap="square">
            <a:spAutoFit/>
          </a:bodyPr>
          <a:lstStyle/>
          <a:p>
            <a:r>
              <a:rPr lang="en-US" sz="2400" b="1" dirty="0">
                <a:effectLst/>
                <a:latin typeface="Comic Sans MS" panose="030F0702030302020204" pitchFamily="66" charset="0"/>
                <a:ea typeface="Calibri" panose="020F0502020204030204" pitchFamily="34" charset="0"/>
                <a:cs typeface="Calibri" panose="020F0502020204030204" pitchFamily="34" charset="0"/>
              </a:rPr>
              <a:t>locate</a:t>
            </a:r>
            <a:r>
              <a:rPr lang="en-US" sz="2400" dirty="0">
                <a:effectLst/>
                <a:latin typeface="Comic Sans MS" panose="030F0702030302020204" pitchFamily="66" charset="0"/>
                <a:ea typeface="Calibri" panose="020F0502020204030204" pitchFamily="34" charset="0"/>
                <a:cs typeface="Calibri" panose="020F0502020204030204" pitchFamily="34" charset="0"/>
              </a:rPr>
              <a:t> – to look for and find the position of</a:t>
            </a:r>
            <a:endParaRPr lang="en-US" sz="2400" dirty="0"/>
          </a:p>
        </p:txBody>
      </p:sp>
      <p:sp>
        <p:nvSpPr>
          <p:cNvPr id="11" name="TextBox 10">
            <a:extLst>
              <a:ext uri="{FF2B5EF4-FFF2-40B4-BE49-F238E27FC236}">
                <a16:creationId xmlns:a16="http://schemas.microsoft.com/office/drawing/2014/main" id="{D72710F9-CB75-4BC5-9990-139CE53BDAD1}"/>
              </a:ext>
            </a:extLst>
          </p:cNvPr>
          <p:cNvSpPr txBox="1"/>
          <p:nvPr/>
        </p:nvSpPr>
        <p:spPr>
          <a:xfrm>
            <a:off x="543698" y="4724951"/>
            <a:ext cx="7970108" cy="461665"/>
          </a:xfrm>
          <a:prstGeom prst="rect">
            <a:avLst/>
          </a:prstGeom>
          <a:noFill/>
        </p:spPr>
        <p:txBody>
          <a:bodyPr wrap="square">
            <a:spAutoFit/>
          </a:bodyPr>
          <a:lstStyle/>
          <a:p>
            <a:r>
              <a:rPr lang="en-US" sz="2400" b="1" dirty="0">
                <a:effectLst/>
                <a:latin typeface="Comic Sans MS" panose="030F0702030302020204" pitchFamily="66" charset="0"/>
                <a:ea typeface="Calibri" panose="020F0502020204030204" pitchFamily="34" charset="0"/>
                <a:cs typeface="Calibri" panose="020F0502020204030204" pitchFamily="34" charset="0"/>
              </a:rPr>
              <a:t>examine</a:t>
            </a:r>
            <a:r>
              <a:rPr lang="en-US" sz="2400" dirty="0">
                <a:effectLst/>
                <a:latin typeface="Comic Sans MS" panose="030F0702030302020204" pitchFamily="66"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omic Sans MS" panose="030F0702030302020204" pitchFamily="66" charset="0"/>
                <a:ea typeface="Calibri" panose="020F0502020204030204" pitchFamily="34" charset="0"/>
                <a:cs typeface="Calibri" panose="020F0502020204030204" pitchFamily="34" charset="0"/>
              </a:rPr>
              <a:t>to look at or check carefully </a:t>
            </a:r>
            <a:endParaRPr lang="en-US" sz="2400" dirty="0"/>
          </a:p>
        </p:txBody>
      </p:sp>
      <p:sp>
        <p:nvSpPr>
          <p:cNvPr id="12" name="TextBox 11">
            <a:extLst>
              <a:ext uri="{FF2B5EF4-FFF2-40B4-BE49-F238E27FC236}">
                <a16:creationId xmlns:a16="http://schemas.microsoft.com/office/drawing/2014/main" id="{4EA9461D-2C09-482A-9A75-12B0E7B02329}"/>
              </a:ext>
            </a:extLst>
          </p:cNvPr>
          <p:cNvSpPr txBox="1"/>
          <p:nvPr/>
        </p:nvSpPr>
        <p:spPr>
          <a:xfrm>
            <a:off x="586946" y="4008495"/>
            <a:ext cx="7970108" cy="461665"/>
          </a:xfrm>
          <a:prstGeom prst="rect">
            <a:avLst/>
          </a:prstGeom>
          <a:noFill/>
        </p:spPr>
        <p:txBody>
          <a:bodyPr wrap="square">
            <a:spAutoFit/>
          </a:bodyPr>
          <a:lstStyle/>
          <a:p>
            <a:r>
              <a:rPr kumimoji="0" lang="en-US" sz="2400" b="1"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misery</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Calibri" panose="020F0502020204030204" pitchFamily="34" charset="0"/>
              </a:rPr>
              <a:t> – a state of unhappiness</a:t>
            </a:r>
            <a:endParaRPr lang="en-US" sz="2400" dirty="0"/>
          </a:p>
        </p:txBody>
      </p:sp>
      <p:sp>
        <p:nvSpPr>
          <p:cNvPr id="13" name="TextBox 12">
            <a:extLst>
              <a:ext uri="{FF2B5EF4-FFF2-40B4-BE49-F238E27FC236}">
                <a16:creationId xmlns:a16="http://schemas.microsoft.com/office/drawing/2014/main" id="{7223B793-0E7C-4290-A82E-C65D3D6A6899}"/>
              </a:ext>
            </a:extLst>
          </p:cNvPr>
          <p:cNvSpPr txBox="1"/>
          <p:nvPr/>
        </p:nvSpPr>
        <p:spPr>
          <a:xfrm>
            <a:off x="586946" y="5445841"/>
            <a:ext cx="7970108" cy="830997"/>
          </a:xfrm>
          <a:prstGeom prst="rect">
            <a:avLst/>
          </a:prstGeom>
          <a:noFill/>
        </p:spPr>
        <p:txBody>
          <a:bodyPr wrap="square">
            <a:spAutoFit/>
          </a:bodyPr>
          <a:lstStyle/>
          <a:p>
            <a:r>
              <a:rPr lang="en-US" sz="2400" b="1" dirty="0">
                <a:effectLst/>
                <a:latin typeface="Comic Sans MS" panose="030F0702030302020204" pitchFamily="66" charset="0"/>
                <a:ea typeface="Calibri" panose="020F0502020204030204" pitchFamily="34" charset="0"/>
                <a:cs typeface="Calibri" panose="020F0502020204030204" pitchFamily="34" charset="0"/>
              </a:rPr>
              <a:t>attic</a:t>
            </a:r>
            <a:r>
              <a:rPr lang="en-US" sz="2400" dirty="0">
                <a:effectLst/>
                <a:latin typeface="Comic Sans MS" panose="030F0702030302020204" pitchFamily="66"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omic Sans MS" panose="030F0702030302020204" pitchFamily="66" charset="0"/>
                <a:ea typeface="Calibri" panose="020F0502020204030204" pitchFamily="34" charset="0"/>
                <a:cs typeface="Calibri" panose="020F0502020204030204" pitchFamily="34" charset="0"/>
              </a:rPr>
              <a:t>a room or space just below the roof of a building</a:t>
            </a:r>
            <a:endParaRPr lang="en-US" sz="2400" dirty="0"/>
          </a:p>
        </p:txBody>
      </p:sp>
      <p:sp>
        <p:nvSpPr>
          <p:cNvPr id="14" name="TextBox 13">
            <a:extLst>
              <a:ext uri="{FF2B5EF4-FFF2-40B4-BE49-F238E27FC236}">
                <a16:creationId xmlns:a16="http://schemas.microsoft.com/office/drawing/2014/main" id="{C5B798D2-6353-4021-8B2C-6B432F9AC786}"/>
              </a:ext>
            </a:extLst>
          </p:cNvPr>
          <p:cNvSpPr txBox="1"/>
          <p:nvPr/>
        </p:nvSpPr>
        <p:spPr>
          <a:xfrm>
            <a:off x="2731878" y="806285"/>
            <a:ext cx="3484605" cy="769441"/>
          </a:xfrm>
          <a:prstGeom prst="rect">
            <a:avLst/>
          </a:prstGeom>
          <a:noFill/>
        </p:spPr>
        <p:txBody>
          <a:bodyPr wrap="square" rtlCol="0">
            <a:spAutoFit/>
          </a:bodyPr>
          <a:lstStyle/>
          <a:p>
            <a:pPr algn="ctr"/>
            <a:r>
              <a:rPr lang="en-US" sz="4400" dirty="0">
                <a:latin typeface="Comic Sans MS" panose="030F0702030302020204" pitchFamily="66" charset="0"/>
              </a:rPr>
              <a:t>word bank</a:t>
            </a:r>
          </a:p>
        </p:txBody>
      </p:sp>
      <p:sp>
        <p:nvSpPr>
          <p:cNvPr id="15" name="TextBox 14">
            <a:extLst>
              <a:ext uri="{FF2B5EF4-FFF2-40B4-BE49-F238E27FC236}">
                <a16:creationId xmlns:a16="http://schemas.microsoft.com/office/drawing/2014/main" id="{EC5D500A-825C-494A-B5D1-32304783856D}"/>
              </a:ext>
            </a:extLst>
          </p:cNvPr>
          <p:cNvSpPr txBox="1"/>
          <p:nvPr/>
        </p:nvSpPr>
        <p:spPr>
          <a:xfrm>
            <a:off x="5265012" y="2430360"/>
            <a:ext cx="3484605" cy="769441"/>
          </a:xfrm>
          <a:prstGeom prst="rect">
            <a:avLst/>
          </a:prstGeom>
          <a:noFill/>
        </p:spPr>
        <p:txBody>
          <a:bodyPr wrap="square" rtlCol="0">
            <a:spAutoFit/>
          </a:bodyPr>
          <a:lstStyle/>
          <a:p>
            <a:pPr algn="ctr"/>
            <a:r>
              <a:rPr lang="en-US" sz="4400" dirty="0">
                <a:latin typeface="Comic Sans MS" panose="030F0702030302020204" pitchFamily="66" charset="0"/>
              </a:rPr>
              <a:t>attic</a:t>
            </a:r>
          </a:p>
        </p:txBody>
      </p:sp>
      <p:sp>
        <p:nvSpPr>
          <p:cNvPr id="16" name="TextBox 15">
            <a:extLst>
              <a:ext uri="{FF2B5EF4-FFF2-40B4-BE49-F238E27FC236}">
                <a16:creationId xmlns:a16="http://schemas.microsoft.com/office/drawing/2014/main" id="{376B5A7B-4107-41B8-BAE1-0D88DC60B4A7}"/>
              </a:ext>
            </a:extLst>
          </p:cNvPr>
          <p:cNvSpPr txBox="1"/>
          <p:nvPr/>
        </p:nvSpPr>
        <p:spPr>
          <a:xfrm>
            <a:off x="202769" y="3978260"/>
            <a:ext cx="3168484" cy="769441"/>
          </a:xfrm>
          <a:prstGeom prst="rect">
            <a:avLst/>
          </a:prstGeom>
          <a:noFill/>
        </p:spPr>
        <p:txBody>
          <a:bodyPr wrap="square" rtlCol="0">
            <a:spAutoFit/>
          </a:bodyPr>
          <a:lstStyle/>
          <a:p>
            <a:pPr algn="ctr"/>
            <a:r>
              <a:rPr lang="en-US" sz="4400" dirty="0">
                <a:solidFill>
                  <a:srgbClr val="FFC000"/>
                </a:solidFill>
                <a:latin typeface="Comic Sans MS" panose="030F0702030302020204" pitchFamily="66" charset="0"/>
              </a:rPr>
              <a:t>examine</a:t>
            </a:r>
          </a:p>
        </p:txBody>
      </p:sp>
      <p:sp>
        <p:nvSpPr>
          <p:cNvPr id="17" name="TextBox 16">
            <a:extLst>
              <a:ext uri="{FF2B5EF4-FFF2-40B4-BE49-F238E27FC236}">
                <a16:creationId xmlns:a16="http://schemas.microsoft.com/office/drawing/2014/main" id="{04E7ADF0-5D63-4582-A6D5-AD11FFE5B833}"/>
              </a:ext>
            </a:extLst>
          </p:cNvPr>
          <p:cNvSpPr txBox="1"/>
          <p:nvPr/>
        </p:nvSpPr>
        <p:spPr>
          <a:xfrm>
            <a:off x="2781304" y="2481729"/>
            <a:ext cx="3484605" cy="769441"/>
          </a:xfrm>
          <a:prstGeom prst="rect">
            <a:avLst/>
          </a:prstGeom>
          <a:noFill/>
        </p:spPr>
        <p:txBody>
          <a:bodyPr wrap="square" rtlCol="0">
            <a:spAutoFit/>
          </a:bodyPr>
          <a:lstStyle/>
          <a:p>
            <a:pPr algn="ctr"/>
            <a:r>
              <a:rPr lang="en-US" sz="4400" dirty="0">
                <a:latin typeface="Comic Sans MS" panose="030F0702030302020204" pitchFamily="66" charset="0"/>
              </a:rPr>
              <a:t>misery</a:t>
            </a:r>
          </a:p>
        </p:txBody>
      </p:sp>
      <p:sp>
        <p:nvSpPr>
          <p:cNvPr id="18" name="TextBox 17">
            <a:extLst>
              <a:ext uri="{FF2B5EF4-FFF2-40B4-BE49-F238E27FC236}">
                <a16:creationId xmlns:a16="http://schemas.microsoft.com/office/drawing/2014/main" id="{B4519AB3-8B91-4202-ABF5-988008D93738}"/>
              </a:ext>
            </a:extLst>
          </p:cNvPr>
          <p:cNvSpPr txBox="1"/>
          <p:nvPr/>
        </p:nvSpPr>
        <p:spPr>
          <a:xfrm>
            <a:off x="396448" y="2567171"/>
            <a:ext cx="3484605" cy="769441"/>
          </a:xfrm>
          <a:prstGeom prst="rect">
            <a:avLst/>
          </a:prstGeom>
          <a:noFill/>
        </p:spPr>
        <p:txBody>
          <a:bodyPr wrap="square" rtlCol="0">
            <a:spAutoFit/>
          </a:bodyPr>
          <a:lstStyle/>
          <a:p>
            <a:pPr algn="ctr"/>
            <a:r>
              <a:rPr lang="en-US" sz="4400" dirty="0">
                <a:latin typeface="Comic Sans MS" panose="030F0702030302020204" pitchFamily="66" charset="0"/>
              </a:rPr>
              <a:t>locate</a:t>
            </a:r>
          </a:p>
        </p:txBody>
      </p:sp>
      <p:sp>
        <p:nvSpPr>
          <p:cNvPr id="19" name="TextBox 18">
            <a:extLst>
              <a:ext uri="{FF2B5EF4-FFF2-40B4-BE49-F238E27FC236}">
                <a16:creationId xmlns:a16="http://schemas.microsoft.com/office/drawing/2014/main" id="{382ED9CF-256B-421D-AFED-E3D0B83F3CF6}"/>
              </a:ext>
            </a:extLst>
          </p:cNvPr>
          <p:cNvSpPr txBox="1"/>
          <p:nvPr/>
        </p:nvSpPr>
        <p:spPr>
          <a:xfrm>
            <a:off x="2775125" y="1775630"/>
            <a:ext cx="3484605" cy="769441"/>
          </a:xfrm>
          <a:prstGeom prst="rect">
            <a:avLst/>
          </a:prstGeom>
          <a:noFill/>
        </p:spPr>
        <p:txBody>
          <a:bodyPr wrap="square" rtlCol="0">
            <a:spAutoFit/>
          </a:bodyPr>
          <a:lstStyle/>
          <a:p>
            <a:pPr algn="ctr"/>
            <a:r>
              <a:rPr lang="en-US" sz="4400" dirty="0">
                <a:latin typeface="Comic Sans MS" panose="030F0702030302020204" pitchFamily="66" charset="0"/>
              </a:rPr>
              <a:t>primary</a:t>
            </a:r>
          </a:p>
        </p:txBody>
      </p:sp>
      <p:sp>
        <p:nvSpPr>
          <p:cNvPr id="20" name="TextBox 19">
            <a:extLst>
              <a:ext uri="{FF2B5EF4-FFF2-40B4-BE49-F238E27FC236}">
                <a16:creationId xmlns:a16="http://schemas.microsoft.com/office/drawing/2014/main" id="{32179D43-2846-47EE-998C-5B8423FBB8D3}"/>
              </a:ext>
            </a:extLst>
          </p:cNvPr>
          <p:cNvSpPr txBox="1"/>
          <p:nvPr/>
        </p:nvSpPr>
        <p:spPr>
          <a:xfrm>
            <a:off x="5475074" y="1697444"/>
            <a:ext cx="3484605" cy="769441"/>
          </a:xfrm>
          <a:prstGeom prst="rect">
            <a:avLst/>
          </a:prstGeom>
          <a:noFill/>
        </p:spPr>
        <p:txBody>
          <a:bodyPr wrap="square" rtlCol="0">
            <a:spAutoFit/>
          </a:bodyPr>
          <a:lstStyle/>
          <a:p>
            <a:pPr algn="ctr"/>
            <a:r>
              <a:rPr lang="en-US" sz="4400" dirty="0">
                <a:latin typeface="Comic Sans MS" panose="030F0702030302020204" pitchFamily="66" charset="0"/>
              </a:rPr>
              <a:t>treasure</a:t>
            </a:r>
          </a:p>
        </p:txBody>
      </p:sp>
      <p:sp>
        <p:nvSpPr>
          <p:cNvPr id="21" name="TextBox 20">
            <a:extLst>
              <a:ext uri="{FF2B5EF4-FFF2-40B4-BE49-F238E27FC236}">
                <a16:creationId xmlns:a16="http://schemas.microsoft.com/office/drawing/2014/main" id="{050E3998-4351-4A80-BD63-2F67F2C3DDAE}"/>
              </a:ext>
            </a:extLst>
          </p:cNvPr>
          <p:cNvSpPr txBox="1"/>
          <p:nvPr/>
        </p:nvSpPr>
        <p:spPr>
          <a:xfrm>
            <a:off x="202769" y="3354317"/>
            <a:ext cx="8494756" cy="2123658"/>
          </a:xfrm>
          <a:prstGeom prst="rect">
            <a:avLst/>
          </a:prstGeom>
          <a:noFill/>
        </p:spPr>
        <p:txBody>
          <a:bodyPr wrap="square" rtlCol="0">
            <a:spAutoFit/>
          </a:bodyPr>
          <a:lstStyle/>
          <a:p>
            <a:r>
              <a:rPr lang="en-US" sz="4400" b="0" i="0" dirty="0">
                <a:solidFill>
                  <a:srgbClr val="000000"/>
                </a:solidFill>
                <a:effectLst/>
                <a:latin typeface="Comic Sans MS" panose="030F0702030302020204" pitchFamily="66" charset="0"/>
              </a:rPr>
              <a:t>He watched his mom _________ his report card to see how he was doing in school.</a:t>
            </a:r>
            <a:endParaRPr lang="en-US" sz="4400" dirty="0">
              <a:latin typeface="Comic Sans MS" panose="030F0702030302020204" pitchFamily="66" charset="0"/>
            </a:endParaRPr>
          </a:p>
        </p:txBody>
      </p:sp>
      <p:sp>
        <p:nvSpPr>
          <p:cNvPr id="22" name="TextBox 21">
            <a:extLst>
              <a:ext uri="{FF2B5EF4-FFF2-40B4-BE49-F238E27FC236}">
                <a16:creationId xmlns:a16="http://schemas.microsoft.com/office/drawing/2014/main" id="{395572FF-4B0D-4FA1-B7F9-1E6AC29922D8}"/>
              </a:ext>
            </a:extLst>
          </p:cNvPr>
          <p:cNvSpPr txBox="1"/>
          <p:nvPr/>
        </p:nvSpPr>
        <p:spPr>
          <a:xfrm>
            <a:off x="385122" y="1765112"/>
            <a:ext cx="3484605" cy="769441"/>
          </a:xfrm>
          <a:prstGeom prst="rect">
            <a:avLst/>
          </a:prstGeom>
          <a:noFill/>
        </p:spPr>
        <p:txBody>
          <a:bodyPr wrap="square" rtlCol="0">
            <a:spAutoFit/>
          </a:bodyPr>
          <a:lstStyle/>
          <a:p>
            <a:pPr algn="ctr"/>
            <a:r>
              <a:rPr lang="en-US" sz="4400" dirty="0">
                <a:latin typeface="Comic Sans MS" panose="030F0702030302020204" pitchFamily="66" charset="0"/>
              </a:rPr>
              <a:t>examine</a:t>
            </a:r>
          </a:p>
        </p:txBody>
      </p:sp>
      <p:sp>
        <p:nvSpPr>
          <p:cNvPr id="23" name="TextBox 22">
            <a:extLst>
              <a:ext uri="{FF2B5EF4-FFF2-40B4-BE49-F238E27FC236}">
                <a16:creationId xmlns:a16="http://schemas.microsoft.com/office/drawing/2014/main" id="{803C9331-856F-4D60-A226-5C3FF8707242}"/>
              </a:ext>
            </a:extLst>
          </p:cNvPr>
          <p:cNvSpPr txBox="1"/>
          <p:nvPr/>
        </p:nvSpPr>
        <p:spPr>
          <a:xfrm>
            <a:off x="2100397" y="3383782"/>
            <a:ext cx="3484605" cy="769441"/>
          </a:xfrm>
          <a:prstGeom prst="rect">
            <a:avLst/>
          </a:prstGeom>
          <a:noFill/>
        </p:spPr>
        <p:txBody>
          <a:bodyPr wrap="square" rtlCol="0">
            <a:spAutoFit/>
          </a:bodyPr>
          <a:lstStyle/>
          <a:p>
            <a:pPr algn="ctr"/>
            <a:r>
              <a:rPr lang="en-US" sz="4400" dirty="0">
                <a:solidFill>
                  <a:srgbClr val="00B0F0"/>
                </a:solidFill>
                <a:latin typeface="Comic Sans MS" panose="030F0702030302020204" pitchFamily="66" charset="0"/>
              </a:rPr>
              <a:t>primary</a:t>
            </a:r>
          </a:p>
        </p:txBody>
      </p:sp>
      <p:sp>
        <p:nvSpPr>
          <p:cNvPr id="24" name="TextBox 23">
            <a:extLst>
              <a:ext uri="{FF2B5EF4-FFF2-40B4-BE49-F238E27FC236}">
                <a16:creationId xmlns:a16="http://schemas.microsoft.com/office/drawing/2014/main" id="{E93C041A-5C90-4B84-958D-DBE4A6431CCF}"/>
              </a:ext>
            </a:extLst>
          </p:cNvPr>
          <p:cNvSpPr txBox="1"/>
          <p:nvPr/>
        </p:nvSpPr>
        <p:spPr>
          <a:xfrm>
            <a:off x="777444" y="4270442"/>
            <a:ext cx="3484605" cy="769441"/>
          </a:xfrm>
          <a:prstGeom prst="rect">
            <a:avLst/>
          </a:prstGeom>
          <a:noFill/>
        </p:spPr>
        <p:txBody>
          <a:bodyPr wrap="square" rtlCol="0">
            <a:spAutoFit/>
          </a:bodyPr>
          <a:lstStyle/>
          <a:p>
            <a:pPr algn="ctr"/>
            <a:r>
              <a:rPr lang="en-US" sz="4400" dirty="0">
                <a:solidFill>
                  <a:srgbClr val="7030A0"/>
                </a:solidFill>
                <a:latin typeface="Comic Sans MS" panose="030F0702030302020204" pitchFamily="66" charset="0"/>
              </a:rPr>
              <a:t>treasure</a:t>
            </a:r>
          </a:p>
        </p:txBody>
      </p:sp>
      <p:sp>
        <p:nvSpPr>
          <p:cNvPr id="25" name="TextBox 24">
            <a:extLst>
              <a:ext uri="{FF2B5EF4-FFF2-40B4-BE49-F238E27FC236}">
                <a16:creationId xmlns:a16="http://schemas.microsoft.com/office/drawing/2014/main" id="{A8B903CE-C954-4342-93D0-9A3E3B72ECC5}"/>
              </a:ext>
            </a:extLst>
          </p:cNvPr>
          <p:cNvSpPr txBox="1"/>
          <p:nvPr/>
        </p:nvSpPr>
        <p:spPr>
          <a:xfrm>
            <a:off x="1133138" y="3759395"/>
            <a:ext cx="2598005" cy="769441"/>
          </a:xfrm>
          <a:prstGeom prst="rect">
            <a:avLst/>
          </a:prstGeom>
          <a:noFill/>
        </p:spPr>
        <p:txBody>
          <a:bodyPr wrap="square" rtlCol="0">
            <a:spAutoFit/>
          </a:bodyPr>
          <a:lstStyle/>
          <a:p>
            <a:pPr algn="ctr"/>
            <a:r>
              <a:rPr lang="en-US" sz="4400" dirty="0">
                <a:solidFill>
                  <a:srgbClr val="0070C0"/>
                </a:solidFill>
                <a:latin typeface="Comic Sans MS" panose="030F0702030302020204" pitchFamily="66" charset="0"/>
              </a:rPr>
              <a:t>locate</a:t>
            </a:r>
          </a:p>
        </p:txBody>
      </p:sp>
      <p:sp>
        <p:nvSpPr>
          <p:cNvPr id="26" name="TextBox 25">
            <a:extLst>
              <a:ext uri="{FF2B5EF4-FFF2-40B4-BE49-F238E27FC236}">
                <a16:creationId xmlns:a16="http://schemas.microsoft.com/office/drawing/2014/main" id="{C6695B0E-0612-491E-90C7-108396884E2B}"/>
              </a:ext>
            </a:extLst>
          </p:cNvPr>
          <p:cNvSpPr txBox="1"/>
          <p:nvPr/>
        </p:nvSpPr>
        <p:spPr>
          <a:xfrm>
            <a:off x="3184180" y="3508667"/>
            <a:ext cx="2775639" cy="769441"/>
          </a:xfrm>
          <a:prstGeom prst="rect">
            <a:avLst/>
          </a:prstGeom>
          <a:noFill/>
        </p:spPr>
        <p:txBody>
          <a:bodyPr wrap="square" rtlCol="0">
            <a:spAutoFit/>
          </a:bodyPr>
          <a:lstStyle/>
          <a:p>
            <a:pPr algn="ctr"/>
            <a:r>
              <a:rPr lang="en-US" sz="4400" dirty="0">
                <a:solidFill>
                  <a:srgbClr val="7030A0"/>
                </a:solidFill>
                <a:latin typeface="Comic Sans MS" panose="030F0702030302020204" pitchFamily="66" charset="0"/>
              </a:rPr>
              <a:t>misery</a:t>
            </a:r>
          </a:p>
        </p:txBody>
      </p:sp>
      <p:sp>
        <p:nvSpPr>
          <p:cNvPr id="27" name="TextBox 26">
            <a:extLst>
              <a:ext uri="{FF2B5EF4-FFF2-40B4-BE49-F238E27FC236}">
                <a16:creationId xmlns:a16="http://schemas.microsoft.com/office/drawing/2014/main" id="{170774C2-B519-49BC-95BE-D07BE2378002}"/>
              </a:ext>
            </a:extLst>
          </p:cNvPr>
          <p:cNvSpPr txBox="1"/>
          <p:nvPr/>
        </p:nvSpPr>
        <p:spPr>
          <a:xfrm>
            <a:off x="606215" y="3884677"/>
            <a:ext cx="3484605" cy="769441"/>
          </a:xfrm>
          <a:prstGeom prst="rect">
            <a:avLst/>
          </a:prstGeom>
          <a:noFill/>
        </p:spPr>
        <p:txBody>
          <a:bodyPr wrap="square" rtlCol="0">
            <a:spAutoFit/>
          </a:bodyPr>
          <a:lstStyle/>
          <a:p>
            <a:pPr algn="ctr"/>
            <a:r>
              <a:rPr lang="en-US" sz="4400" dirty="0">
                <a:solidFill>
                  <a:srgbClr val="FFC000"/>
                </a:solidFill>
                <a:latin typeface="Comic Sans MS" panose="030F0702030302020204" pitchFamily="66" charset="0"/>
              </a:rPr>
              <a:t>attic</a:t>
            </a:r>
          </a:p>
        </p:txBody>
      </p:sp>
      <p:sp>
        <p:nvSpPr>
          <p:cNvPr id="28" name="TextBox 27">
            <a:extLst>
              <a:ext uri="{FF2B5EF4-FFF2-40B4-BE49-F238E27FC236}">
                <a16:creationId xmlns:a16="http://schemas.microsoft.com/office/drawing/2014/main" id="{BA273916-1EE9-4715-B849-EEC26AA6AE74}"/>
              </a:ext>
            </a:extLst>
          </p:cNvPr>
          <p:cNvSpPr txBox="1"/>
          <p:nvPr/>
        </p:nvSpPr>
        <p:spPr>
          <a:xfrm>
            <a:off x="543698" y="3206140"/>
            <a:ext cx="8494756" cy="2800767"/>
          </a:xfrm>
          <a:prstGeom prst="rect">
            <a:avLst/>
          </a:prstGeom>
          <a:noFill/>
        </p:spPr>
        <p:txBody>
          <a:bodyPr wrap="square" rtlCol="0">
            <a:spAutoFit/>
          </a:bodyPr>
          <a:lstStyle/>
          <a:p>
            <a:r>
              <a:rPr lang="en-US" sz="4400" b="0" i="0" dirty="0">
                <a:solidFill>
                  <a:srgbClr val="000000"/>
                </a:solidFill>
                <a:effectLst/>
                <a:latin typeface="Comic Sans MS" panose="030F0702030302020204" pitchFamily="66" charset="0"/>
              </a:rPr>
              <a:t>The crew had to ____________ the position of the other ship so that they could both get home.</a:t>
            </a:r>
            <a:endParaRPr lang="en-US" sz="4400" dirty="0">
              <a:latin typeface="Comic Sans MS" panose="030F0702030302020204" pitchFamily="66" charset="0"/>
            </a:endParaRPr>
          </a:p>
        </p:txBody>
      </p:sp>
      <p:sp>
        <p:nvSpPr>
          <p:cNvPr id="29" name="TextBox 28">
            <a:extLst>
              <a:ext uri="{FF2B5EF4-FFF2-40B4-BE49-F238E27FC236}">
                <a16:creationId xmlns:a16="http://schemas.microsoft.com/office/drawing/2014/main" id="{72F953F5-389A-45F9-A5DD-5116909B68E7}"/>
              </a:ext>
            </a:extLst>
          </p:cNvPr>
          <p:cNvSpPr txBox="1"/>
          <p:nvPr/>
        </p:nvSpPr>
        <p:spPr>
          <a:xfrm>
            <a:off x="324622" y="3554833"/>
            <a:ext cx="8494756" cy="1446550"/>
          </a:xfrm>
          <a:prstGeom prst="rect">
            <a:avLst/>
          </a:prstGeom>
          <a:noFill/>
        </p:spPr>
        <p:txBody>
          <a:bodyPr wrap="square" rtlCol="0">
            <a:spAutoFit/>
          </a:bodyPr>
          <a:lstStyle/>
          <a:p>
            <a:r>
              <a:rPr lang="en-US" sz="4400" b="0" i="0" dirty="0">
                <a:solidFill>
                  <a:srgbClr val="000000"/>
                </a:solidFill>
                <a:effectLst/>
                <a:latin typeface="Comic Sans MS" panose="030F0702030302020204" pitchFamily="66" charset="0"/>
              </a:rPr>
              <a:t>He was in _________ after his dog went missing.</a:t>
            </a:r>
            <a:endParaRPr lang="en-US" sz="4400" dirty="0">
              <a:latin typeface="Comic Sans MS" panose="030F0702030302020204" pitchFamily="66" charset="0"/>
            </a:endParaRPr>
          </a:p>
        </p:txBody>
      </p:sp>
      <p:sp>
        <p:nvSpPr>
          <p:cNvPr id="30" name="TextBox 29">
            <a:extLst>
              <a:ext uri="{FF2B5EF4-FFF2-40B4-BE49-F238E27FC236}">
                <a16:creationId xmlns:a16="http://schemas.microsoft.com/office/drawing/2014/main" id="{B0318BAA-01F7-4E95-A012-9715FC60D13F}"/>
              </a:ext>
            </a:extLst>
          </p:cNvPr>
          <p:cNvSpPr txBox="1"/>
          <p:nvPr/>
        </p:nvSpPr>
        <p:spPr>
          <a:xfrm>
            <a:off x="734196" y="3604483"/>
            <a:ext cx="8494756" cy="2123658"/>
          </a:xfrm>
          <a:prstGeom prst="rect">
            <a:avLst/>
          </a:prstGeom>
          <a:noFill/>
        </p:spPr>
        <p:txBody>
          <a:bodyPr wrap="square" rtlCol="0">
            <a:spAutoFit/>
          </a:bodyPr>
          <a:lstStyle/>
          <a:p>
            <a:r>
              <a:rPr lang="en-US" sz="4400" b="0" i="0" dirty="0">
                <a:solidFill>
                  <a:srgbClr val="000000"/>
                </a:solidFill>
                <a:effectLst/>
                <a:latin typeface="Comic Sans MS" panose="030F0702030302020204" pitchFamily="66" charset="0"/>
              </a:rPr>
              <a:t>The king kept his ___________ locked in his safe.</a:t>
            </a:r>
            <a:endParaRPr lang="en-US" sz="4400" dirty="0">
              <a:latin typeface="Comic Sans MS" panose="030F0702030302020204" pitchFamily="66" charset="0"/>
            </a:endParaRPr>
          </a:p>
        </p:txBody>
      </p:sp>
      <p:sp>
        <p:nvSpPr>
          <p:cNvPr id="31" name="TextBox 30">
            <a:extLst>
              <a:ext uri="{FF2B5EF4-FFF2-40B4-BE49-F238E27FC236}">
                <a16:creationId xmlns:a16="http://schemas.microsoft.com/office/drawing/2014/main" id="{DE7748A4-9E82-4F05-8F47-BD4842524D7E}"/>
              </a:ext>
            </a:extLst>
          </p:cNvPr>
          <p:cNvSpPr txBox="1"/>
          <p:nvPr/>
        </p:nvSpPr>
        <p:spPr>
          <a:xfrm>
            <a:off x="373234" y="3261583"/>
            <a:ext cx="8494756" cy="2123658"/>
          </a:xfrm>
          <a:prstGeom prst="rect">
            <a:avLst/>
          </a:prstGeom>
          <a:noFill/>
        </p:spPr>
        <p:txBody>
          <a:bodyPr wrap="square" rtlCol="0">
            <a:spAutoFit/>
          </a:bodyPr>
          <a:lstStyle/>
          <a:p>
            <a:r>
              <a:rPr lang="en-US" sz="4400" b="0" i="0" dirty="0">
                <a:solidFill>
                  <a:srgbClr val="000000"/>
                </a:solidFill>
                <a:effectLst/>
                <a:latin typeface="Comic Sans MS" panose="030F0702030302020204" pitchFamily="66" charset="0"/>
              </a:rPr>
              <a:t>They explored the _____________ trying to find his grandmother’s old painting.</a:t>
            </a:r>
            <a:endParaRPr lang="en-US" sz="4400" dirty="0">
              <a:latin typeface="Comic Sans MS" panose="030F0702030302020204" pitchFamily="66" charset="0"/>
            </a:endParaRPr>
          </a:p>
        </p:txBody>
      </p:sp>
      <p:sp>
        <p:nvSpPr>
          <p:cNvPr id="32" name="TextBox 31">
            <a:extLst>
              <a:ext uri="{FF2B5EF4-FFF2-40B4-BE49-F238E27FC236}">
                <a16:creationId xmlns:a16="http://schemas.microsoft.com/office/drawing/2014/main" id="{79C9A07B-E6D0-4516-9E9E-5AEFC8E33DEE}"/>
              </a:ext>
            </a:extLst>
          </p:cNvPr>
          <p:cNvSpPr txBox="1"/>
          <p:nvPr/>
        </p:nvSpPr>
        <p:spPr>
          <a:xfrm>
            <a:off x="586946" y="2752839"/>
            <a:ext cx="8494756" cy="2800767"/>
          </a:xfrm>
          <a:prstGeom prst="rect">
            <a:avLst/>
          </a:prstGeom>
          <a:noFill/>
        </p:spPr>
        <p:txBody>
          <a:bodyPr wrap="square" rtlCol="0">
            <a:spAutoFit/>
          </a:bodyPr>
          <a:lstStyle/>
          <a:p>
            <a:endParaRPr lang="en-US" sz="4400" b="0" i="0" dirty="0">
              <a:solidFill>
                <a:srgbClr val="000000"/>
              </a:solidFill>
              <a:effectLst/>
              <a:latin typeface="Comic Sans MS" panose="030F0702030302020204" pitchFamily="66" charset="0"/>
            </a:endParaRPr>
          </a:p>
          <a:p>
            <a:r>
              <a:rPr lang="en-US" sz="4400" b="0" i="0" dirty="0">
                <a:solidFill>
                  <a:srgbClr val="000000"/>
                </a:solidFill>
                <a:effectLst/>
                <a:latin typeface="Comic Sans MS" panose="030F0702030302020204" pitchFamily="66" charset="0"/>
              </a:rPr>
              <a:t>The ___________ reason for her visit was to meet the new baby.</a:t>
            </a:r>
            <a:endParaRPr lang="en-US" sz="4400" dirty="0">
              <a:latin typeface="Comic Sans MS" panose="030F0702030302020204" pitchFamily="66" charset="0"/>
            </a:endParaRPr>
          </a:p>
        </p:txBody>
      </p:sp>
      <p:sp>
        <p:nvSpPr>
          <p:cNvPr id="5" name="Rectangle 4" descr="A rectangle surrounding the word bank.">
            <a:extLst>
              <a:ext uri="{FF2B5EF4-FFF2-40B4-BE49-F238E27FC236}">
                <a16:creationId xmlns:a16="http://schemas.microsoft.com/office/drawing/2014/main" id="{70204E53-61A5-45DC-AD3A-F2689B5F5060}"/>
              </a:ext>
            </a:extLst>
          </p:cNvPr>
          <p:cNvSpPr/>
          <p:nvPr/>
        </p:nvSpPr>
        <p:spPr>
          <a:xfrm>
            <a:off x="777444" y="1697444"/>
            <a:ext cx="7920081" cy="1639168"/>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42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1">
                                            <p:txEl>
                                              <p:pRg st="0" end="0"/>
                                            </p:txEl>
                                          </p:spTgt>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1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9"/>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1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32"/>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3"/>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18"/>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28"/>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25"/>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4"/>
                                        </p:tgtEl>
                                        <p:attrNameLst>
                                          <p:attrName>style.visibility</p:attrName>
                                        </p:attrNameLst>
                                      </p:cBhvr>
                                      <p:to>
                                        <p:strVal val="visible"/>
                                      </p:to>
                                    </p:set>
                                  </p:childTnLst>
                                </p:cTn>
                              </p:par>
                              <p:par>
                                <p:cTn id="125" presetID="1" presetClass="exit" presetSubtype="0" fill="hold" grpId="1" nodeType="withEffect">
                                  <p:stCondLst>
                                    <p:cond delay="0"/>
                                  </p:stCondLst>
                                  <p:childTnLst>
                                    <p:set>
                                      <p:cBhvr>
                                        <p:cTn id="126" dur="1" fill="hold">
                                          <p:stCondLst>
                                            <p:cond delay="0"/>
                                          </p:stCondLst>
                                        </p:cTn>
                                        <p:tgtEl>
                                          <p:spTgt spid="20"/>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30"/>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24"/>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6"/>
                                        </p:tgtEl>
                                        <p:attrNameLst>
                                          <p:attrName>style.visibility</p:attrName>
                                        </p:attrNameLst>
                                      </p:cBhvr>
                                      <p:to>
                                        <p:strVal val="visible"/>
                                      </p:to>
                                    </p:set>
                                  </p:childTnLst>
                                </p:cTn>
                              </p:par>
                              <p:par>
                                <p:cTn id="141" presetID="1" presetClass="exit" presetSubtype="0" fill="hold" grpId="1" nodeType="withEffect">
                                  <p:stCondLst>
                                    <p:cond delay="0"/>
                                  </p:stCondLst>
                                  <p:childTnLst>
                                    <p:set>
                                      <p:cBhvr>
                                        <p:cTn id="142" dur="1" fill="hold">
                                          <p:stCondLst>
                                            <p:cond delay="0"/>
                                          </p:stCondLst>
                                        </p:cTn>
                                        <p:tgtEl>
                                          <p:spTgt spid="22"/>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21"/>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16"/>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1"/>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1"/>
      <p:bldP spid="10" grpId="0"/>
      <p:bldP spid="10" grpId="1"/>
      <p:bldP spid="11" grpId="0" build="allAtOnce"/>
      <p:bldP spid="12" grpId="0"/>
      <p:bldP spid="12" grpId="1"/>
      <p:bldP spid="13" grpId="0"/>
      <p:bldP spid="13" grpId="1"/>
      <p:bldP spid="14" grpId="0"/>
      <p:bldP spid="15" grpId="0"/>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8" grpId="0"/>
      <p:bldP spid="28" grpId="1"/>
      <p:bldP spid="29" grpId="0"/>
      <p:bldP spid="29" grpId="1"/>
      <p:bldP spid="30" grpId="0"/>
      <p:bldP spid="30" grpId="1"/>
      <p:bldP spid="31" grpId="0"/>
      <p:bldP spid="32" grpId="0"/>
      <p:bldP spid="32" grpId="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nd with story elements on each finger and a heart in the palm that says text connections">
            <a:extLst>
              <a:ext uri="{FF2B5EF4-FFF2-40B4-BE49-F238E27FC236}">
                <a16:creationId xmlns:a16="http://schemas.microsoft.com/office/drawing/2014/main" id="{892915F8-673E-4DD0-BBFA-FC3433825B77}"/>
              </a:ext>
            </a:extLst>
          </p:cNvPr>
          <p:cNvPicPr>
            <a:picLocks noChangeAspect="1"/>
          </p:cNvPicPr>
          <p:nvPr/>
        </p:nvPicPr>
        <p:blipFill>
          <a:blip r:embed="rId3"/>
          <a:stretch>
            <a:fillRect/>
          </a:stretch>
        </p:blipFill>
        <p:spPr>
          <a:xfrm>
            <a:off x="400038" y="1263056"/>
            <a:ext cx="4171962" cy="4505720"/>
          </a:xfrm>
          <a:prstGeom prst="rect">
            <a:avLst/>
          </a:prstGeom>
        </p:spPr>
      </p:pic>
      <p:sp>
        <p:nvSpPr>
          <p:cNvPr id="7" name="Title 6">
            <a:extLst>
              <a:ext uri="{FF2B5EF4-FFF2-40B4-BE49-F238E27FC236}">
                <a16:creationId xmlns:a16="http://schemas.microsoft.com/office/drawing/2014/main" id="{53D267C7-D4D9-489A-84C9-BB31E536E28C}"/>
              </a:ext>
            </a:extLst>
          </p:cNvPr>
          <p:cNvSpPr>
            <a:spLocks noGrp="1"/>
          </p:cNvSpPr>
          <p:nvPr>
            <p:ph type="title" idx="4294967295"/>
          </p:nvPr>
        </p:nvSpPr>
        <p:spPr/>
        <p:txBody>
          <a:bodyPr>
            <a:normAutofit fontScale="90000"/>
          </a:bodyPr>
          <a:lstStyle/>
          <a:p>
            <a:pPr marL="0" marR="0">
              <a:lnSpc>
                <a:spcPct val="115000"/>
              </a:lnSpc>
              <a:spcBef>
                <a:spcPts val="0"/>
              </a:spcBef>
              <a:spcAft>
                <a:spcPts val="1000"/>
              </a:spcAft>
            </a:pPr>
            <a:br>
              <a:rPr lang="en-US" b="1" dirty="0">
                <a:effectLst/>
                <a:latin typeface="Comic Sans MS" panose="030F0702030302020204" pitchFamily="66" charset="0"/>
                <a:ea typeface="Calibri" panose="020F0502020204030204" pitchFamily="34" charset="0"/>
                <a:cs typeface="Calibri" panose="020F0502020204030204" pitchFamily="34" charset="0"/>
              </a:rPr>
            </a:br>
            <a:r>
              <a:rPr lang="en-US" b="1" dirty="0">
                <a:effectLst/>
                <a:latin typeface="Comic Sans MS" panose="030F0702030302020204" pitchFamily="66" charset="0"/>
                <a:ea typeface="Calibri" panose="020F0502020204030204" pitchFamily="34" charset="0"/>
                <a:cs typeface="Calibri" panose="020F0502020204030204" pitchFamily="34" charset="0"/>
              </a:rPr>
              <a:t>Give Me Five</a:t>
            </a:r>
            <a:endParaRPr lang="en-US"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US" dirty="0"/>
          </a:p>
        </p:txBody>
      </p:sp>
      <p:pic>
        <p:nvPicPr>
          <p:cNvPr id="5" name="Picture 4" descr="House attic with old furniture, cartoon vector background. Attic interior in wooden house with round window under roof, day sunlight on floor and retro furniture with wardrobe, chair, storage boxes">
            <a:extLst>
              <a:ext uri="{FF2B5EF4-FFF2-40B4-BE49-F238E27FC236}">
                <a16:creationId xmlns:a16="http://schemas.microsoft.com/office/drawing/2014/main" id="{CD8579BE-A73C-4D95-927C-0E3D2908B9CD}"/>
              </a:ext>
            </a:extLst>
          </p:cNvPr>
          <p:cNvPicPr>
            <a:picLocks noChangeAspect="1"/>
          </p:cNvPicPr>
          <p:nvPr/>
        </p:nvPicPr>
        <p:blipFill>
          <a:blip r:embed="rId4"/>
          <a:stretch>
            <a:fillRect/>
          </a:stretch>
        </p:blipFill>
        <p:spPr>
          <a:xfrm>
            <a:off x="4834398" y="2608422"/>
            <a:ext cx="4033741" cy="2017208"/>
          </a:xfrm>
          <a:prstGeom prst="rect">
            <a:avLst/>
          </a:prstGeom>
        </p:spPr>
      </p:pic>
    </p:spTree>
    <p:extLst>
      <p:ext uri="{BB962C8B-B14F-4D97-AF65-F5344CB8AC3E}">
        <p14:creationId xmlns:p14="http://schemas.microsoft.com/office/powerpoint/2010/main" val="120245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9164-D318-42E7-9B78-35E2357AE5B8}"/>
              </a:ext>
            </a:extLst>
          </p:cNvPr>
          <p:cNvSpPr>
            <a:spLocks noGrp="1"/>
          </p:cNvSpPr>
          <p:nvPr>
            <p:ph type="title"/>
          </p:nvPr>
        </p:nvSpPr>
        <p:spPr>
          <a:xfrm>
            <a:off x="457200" y="321276"/>
            <a:ext cx="8229600" cy="1467064"/>
          </a:xfrm>
        </p:spPr>
        <p:txBody>
          <a:bodyPr>
            <a:normAutofit fontScale="90000"/>
          </a:bodyPr>
          <a:lstStyle/>
          <a:p>
            <a:pPr marL="0" marR="0">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sz="4400" b="1" dirty="0">
                <a:effectLst/>
                <a:latin typeface="Comic Sans MS" panose="030F0702030302020204" pitchFamily="66" charset="0"/>
                <a:ea typeface="Calibri" panose="020F0502020204030204" pitchFamily="34" charset="0"/>
                <a:cs typeface="Calibri" panose="020F0502020204030204" pitchFamily="34" charset="0"/>
              </a:rPr>
              <a:t>Caught in the Rain -le and -al Practice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latin typeface="Comic Sans MS" panose="030F0702030302020204" pitchFamily="66" charset="0"/>
            </a:endParaRPr>
          </a:p>
        </p:txBody>
      </p:sp>
      <p:pic>
        <p:nvPicPr>
          <p:cNvPr id="4" name="Graphic 3" descr="Medal with solid fill">
            <a:extLst>
              <a:ext uri="{FF2B5EF4-FFF2-40B4-BE49-F238E27FC236}">
                <a16:creationId xmlns:a16="http://schemas.microsoft.com/office/drawing/2014/main" id="{2ABFC86D-567E-4031-9C05-0158CB91E3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518" y="1717589"/>
            <a:ext cx="3422822" cy="3422822"/>
          </a:xfrm>
          <a:prstGeom prst="rect">
            <a:avLst/>
          </a:prstGeom>
        </p:spPr>
      </p:pic>
      <p:sp>
        <p:nvSpPr>
          <p:cNvPr id="5" name="TextBox 4">
            <a:extLst>
              <a:ext uri="{FF2B5EF4-FFF2-40B4-BE49-F238E27FC236}">
                <a16:creationId xmlns:a16="http://schemas.microsoft.com/office/drawing/2014/main" id="{9E5D67BD-40E8-495B-842A-E12B100E163E}"/>
              </a:ext>
            </a:extLst>
          </p:cNvPr>
          <p:cNvSpPr txBox="1"/>
          <p:nvPr/>
        </p:nvSpPr>
        <p:spPr>
          <a:xfrm>
            <a:off x="5603791" y="1989314"/>
            <a:ext cx="1408670" cy="1631216"/>
          </a:xfrm>
          <a:prstGeom prst="rect">
            <a:avLst/>
          </a:prstGeom>
          <a:noFill/>
        </p:spPr>
        <p:txBody>
          <a:bodyPr wrap="square" rtlCol="0">
            <a:spAutoFit/>
          </a:bodyPr>
          <a:lstStyle/>
          <a:p>
            <a:r>
              <a:rPr lang="en-US" sz="10000" dirty="0">
                <a:latin typeface="Comic Sans MS" panose="030F0702030302020204" pitchFamily="66" charset="0"/>
              </a:rPr>
              <a:t>al</a:t>
            </a:r>
          </a:p>
        </p:txBody>
      </p:sp>
      <p:sp>
        <p:nvSpPr>
          <p:cNvPr id="6" name="TextBox 5">
            <a:extLst>
              <a:ext uri="{FF2B5EF4-FFF2-40B4-BE49-F238E27FC236}">
                <a16:creationId xmlns:a16="http://schemas.microsoft.com/office/drawing/2014/main" id="{7F4BB229-7E53-4F54-B8C5-1E825E922740}"/>
              </a:ext>
            </a:extLst>
          </p:cNvPr>
          <p:cNvSpPr txBox="1"/>
          <p:nvPr/>
        </p:nvSpPr>
        <p:spPr>
          <a:xfrm>
            <a:off x="5486401" y="4015947"/>
            <a:ext cx="1408670" cy="1631216"/>
          </a:xfrm>
          <a:prstGeom prst="rect">
            <a:avLst/>
          </a:prstGeom>
          <a:noFill/>
        </p:spPr>
        <p:txBody>
          <a:bodyPr wrap="square" rtlCol="0">
            <a:spAutoFit/>
          </a:bodyPr>
          <a:lstStyle/>
          <a:p>
            <a:r>
              <a:rPr lang="en-US" sz="10000" dirty="0">
                <a:latin typeface="Comic Sans MS" panose="030F0702030302020204" pitchFamily="66" charset="0"/>
              </a:rPr>
              <a:t>le</a:t>
            </a:r>
          </a:p>
        </p:txBody>
      </p:sp>
      <p:sp>
        <p:nvSpPr>
          <p:cNvPr id="7" name="TextBox 6">
            <a:extLst>
              <a:ext uri="{FF2B5EF4-FFF2-40B4-BE49-F238E27FC236}">
                <a16:creationId xmlns:a16="http://schemas.microsoft.com/office/drawing/2014/main" id="{31A8298B-50F6-49C1-A2CE-CF7F29CB4160}"/>
              </a:ext>
            </a:extLst>
          </p:cNvPr>
          <p:cNvSpPr txBox="1"/>
          <p:nvPr/>
        </p:nvSpPr>
        <p:spPr>
          <a:xfrm>
            <a:off x="827905" y="5140411"/>
            <a:ext cx="3212754" cy="1323439"/>
          </a:xfrm>
          <a:prstGeom prst="rect">
            <a:avLst/>
          </a:prstGeom>
          <a:noFill/>
        </p:spPr>
        <p:txBody>
          <a:bodyPr wrap="square" rtlCol="0">
            <a:spAutoFit/>
          </a:bodyPr>
          <a:lstStyle/>
          <a:p>
            <a:r>
              <a:rPr lang="en-US" sz="8000" dirty="0">
                <a:solidFill>
                  <a:srgbClr val="0070C0"/>
                </a:solidFill>
                <a:latin typeface="Comic Sans MS" panose="030F0702030302020204" pitchFamily="66" charset="0"/>
              </a:rPr>
              <a:t>medal</a:t>
            </a:r>
          </a:p>
        </p:txBody>
      </p:sp>
      <p:sp>
        <p:nvSpPr>
          <p:cNvPr id="8" name="Oval 7" descr="Circle around al&#10;">
            <a:extLst>
              <a:ext uri="{FF2B5EF4-FFF2-40B4-BE49-F238E27FC236}">
                <a16:creationId xmlns:a16="http://schemas.microsoft.com/office/drawing/2014/main" id="{E237CEC5-E080-4038-A1CB-F02F88DBA7FC}"/>
              </a:ext>
            </a:extLst>
          </p:cNvPr>
          <p:cNvSpPr/>
          <p:nvPr/>
        </p:nvSpPr>
        <p:spPr>
          <a:xfrm>
            <a:off x="5183662" y="1878104"/>
            <a:ext cx="1909116" cy="1853637"/>
          </a:xfrm>
          <a:prstGeom prst="ellipse">
            <a:avLst/>
          </a:prstGeom>
          <a:noFill/>
          <a:ln w="762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51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9164-D318-42E7-9B78-35E2357AE5B8}"/>
              </a:ext>
            </a:extLst>
          </p:cNvPr>
          <p:cNvSpPr>
            <a:spLocks noGrp="1"/>
          </p:cNvSpPr>
          <p:nvPr>
            <p:ph type="title"/>
          </p:nvPr>
        </p:nvSpPr>
        <p:spPr>
          <a:xfrm>
            <a:off x="457200" y="321276"/>
            <a:ext cx="8229600" cy="1467064"/>
          </a:xfrm>
        </p:spPr>
        <p:txBody>
          <a:bodyPr>
            <a:normAutofit fontScale="90000"/>
          </a:bodyPr>
          <a:lstStyle/>
          <a:p>
            <a:pPr marL="0" marR="0">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sz="4400" b="1" dirty="0">
                <a:effectLst/>
                <a:latin typeface="Comic Sans MS" panose="030F0702030302020204" pitchFamily="66" charset="0"/>
                <a:ea typeface="Calibri" panose="020F0502020204030204" pitchFamily="34" charset="0"/>
                <a:cs typeface="Calibri" panose="020F0502020204030204" pitchFamily="34" charset="0"/>
              </a:rPr>
              <a:t>Downpour of -le and -al Practice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latin typeface="Comic Sans MS" panose="030F0702030302020204" pitchFamily="66" charset="0"/>
            </a:endParaRPr>
          </a:p>
        </p:txBody>
      </p:sp>
      <p:pic>
        <p:nvPicPr>
          <p:cNvPr id="4" name="Graphic 3" descr="Table and chairs with solid fill">
            <a:extLst>
              <a:ext uri="{FF2B5EF4-FFF2-40B4-BE49-F238E27FC236}">
                <a16:creationId xmlns:a16="http://schemas.microsoft.com/office/drawing/2014/main" id="{2ABFC86D-567E-4031-9C05-0158CB91E34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37518" y="1717589"/>
            <a:ext cx="3422822" cy="3422822"/>
          </a:xfrm>
          <a:prstGeom prst="rect">
            <a:avLst/>
          </a:prstGeom>
        </p:spPr>
      </p:pic>
      <p:sp>
        <p:nvSpPr>
          <p:cNvPr id="5" name="TextBox 4">
            <a:extLst>
              <a:ext uri="{FF2B5EF4-FFF2-40B4-BE49-F238E27FC236}">
                <a16:creationId xmlns:a16="http://schemas.microsoft.com/office/drawing/2014/main" id="{9E5D67BD-40E8-495B-842A-E12B100E163E}"/>
              </a:ext>
            </a:extLst>
          </p:cNvPr>
          <p:cNvSpPr txBox="1"/>
          <p:nvPr/>
        </p:nvSpPr>
        <p:spPr>
          <a:xfrm>
            <a:off x="5603791" y="1989314"/>
            <a:ext cx="1408670" cy="1631216"/>
          </a:xfrm>
          <a:prstGeom prst="rect">
            <a:avLst/>
          </a:prstGeom>
          <a:noFill/>
        </p:spPr>
        <p:txBody>
          <a:bodyPr wrap="square" rtlCol="0">
            <a:spAutoFit/>
          </a:bodyPr>
          <a:lstStyle/>
          <a:p>
            <a:r>
              <a:rPr lang="en-US" sz="10000" dirty="0">
                <a:latin typeface="Comic Sans MS" panose="030F0702030302020204" pitchFamily="66" charset="0"/>
              </a:rPr>
              <a:t>al</a:t>
            </a:r>
          </a:p>
        </p:txBody>
      </p:sp>
      <p:sp>
        <p:nvSpPr>
          <p:cNvPr id="6" name="TextBox 5">
            <a:extLst>
              <a:ext uri="{FF2B5EF4-FFF2-40B4-BE49-F238E27FC236}">
                <a16:creationId xmlns:a16="http://schemas.microsoft.com/office/drawing/2014/main" id="{7F4BB229-7E53-4F54-B8C5-1E825E922740}"/>
              </a:ext>
            </a:extLst>
          </p:cNvPr>
          <p:cNvSpPr txBox="1"/>
          <p:nvPr/>
        </p:nvSpPr>
        <p:spPr>
          <a:xfrm>
            <a:off x="5486401" y="4015947"/>
            <a:ext cx="1408670" cy="1631216"/>
          </a:xfrm>
          <a:prstGeom prst="rect">
            <a:avLst/>
          </a:prstGeom>
          <a:noFill/>
        </p:spPr>
        <p:txBody>
          <a:bodyPr wrap="square" rtlCol="0">
            <a:spAutoFit/>
          </a:bodyPr>
          <a:lstStyle/>
          <a:p>
            <a:r>
              <a:rPr lang="en-US" sz="10000" dirty="0">
                <a:latin typeface="Comic Sans MS" panose="030F0702030302020204" pitchFamily="66" charset="0"/>
              </a:rPr>
              <a:t>le</a:t>
            </a:r>
          </a:p>
        </p:txBody>
      </p:sp>
      <p:sp>
        <p:nvSpPr>
          <p:cNvPr id="7" name="TextBox 6">
            <a:extLst>
              <a:ext uri="{FF2B5EF4-FFF2-40B4-BE49-F238E27FC236}">
                <a16:creationId xmlns:a16="http://schemas.microsoft.com/office/drawing/2014/main" id="{31A8298B-50F6-49C1-A2CE-CF7F29CB4160}"/>
              </a:ext>
            </a:extLst>
          </p:cNvPr>
          <p:cNvSpPr txBox="1"/>
          <p:nvPr/>
        </p:nvSpPr>
        <p:spPr>
          <a:xfrm>
            <a:off x="827905" y="5140411"/>
            <a:ext cx="3212754" cy="1323439"/>
          </a:xfrm>
          <a:prstGeom prst="rect">
            <a:avLst/>
          </a:prstGeom>
          <a:noFill/>
        </p:spPr>
        <p:txBody>
          <a:bodyPr wrap="square" rtlCol="0">
            <a:spAutoFit/>
          </a:bodyPr>
          <a:lstStyle/>
          <a:p>
            <a:r>
              <a:rPr lang="en-US" sz="8000" dirty="0">
                <a:solidFill>
                  <a:srgbClr val="0070C0"/>
                </a:solidFill>
                <a:latin typeface="Comic Sans MS" panose="030F0702030302020204" pitchFamily="66" charset="0"/>
              </a:rPr>
              <a:t>table</a:t>
            </a:r>
          </a:p>
        </p:txBody>
      </p:sp>
      <p:sp>
        <p:nvSpPr>
          <p:cNvPr id="8" name="Oval 7" descr="Green circle around le">
            <a:extLst>
              <a:ext uri="{FF2B5EF4-FFF2-40B4-BE49-F238E27FC236}">
                <a16:creationId xmlns:a16="http://schemas.microsoft.com/office/drawing/2014/main" id="{E237CEC5-E080-4038-A1CB-F02F88DBA7FC}"/>
              </a:ext>
            </a:extLst>
          </p:cNvPr>
          <p:cNvSpPr/>
          <p:nvPr/>
        </p:nvSpPr>
        <p:spPr>
          <a:xfrm>
            <a:off x="5183662" y="3793526"/>
            <a:ext cx="1909116" cy="1853637"/>
          </a:xfrm>
          <a:prstGeom prst="ellipse">
            <a:avLst/>
          </a:prstGeom>
          <a:noFill/>
          <a:ln w="762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Arrow: Right 2" descr="red arrow pointing to table">
            <a:extLst>
              <a:ext uri="{FF2B5EF4-FFF2-40B4-BE49-F238E27FC236}">
                <a16:creationId xmlns:a16="http://schemas.microsoft.com/office/drawing/2014/main" id="{DB8B478E-5799-4612-942F-CE2E0D872F76}"/>
              </a:ext>
            </a:extLst>
          </p:cNvPr>
          <p:cNvSpPr/>
          <p:nvPr/>
        </p:nvSpPr>
        <p:spPr>
          <a:xfrm rot="2518082">
            <a:off x="182434" y="1846965"/>
            <a:ext cx="2372250" cy="549760"/>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40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9164-D318-42E7-9B78-35E2357AE5B8}"/>
              </a:ext>
            </a:extLst>
          </p:cNvPr>
          <p:cNvSpPr>
            <a:spLocks noGrp="1"/>
          </p:cNvSpPr>
          <p:nvPr>
            <p:ph type="title"/>
          </p:nvPr>
        </p:nvSpPr>
        <p:spPr>
          <a:xfrm>
            <a:off x="1485900" y="1098207"/>
            <a:ext cx="6172200" cy="1100298"/>
          </a:xfrm>
        </p:spPr>
        <p:txBody>
          <a:bodyPr>
            <a:normAutofit fontScale="90000"/>
          </a:bodyPr>
          <a:lstStyle/>
          <a:p>
            <a:pPr>
              <a:lnSpc>
                <a:spcPct val="115000"/>
              </a:lnSpc>
              <a:spcBef>
                <a:spcPts val="0"/>
              </a:spcBef>
              <a:spcAft>
                <a:spcPts val="750"/>
              </a:spcAft>
            </a:pPr>
            <a:br>
              <a:rPr lang="en-US" b="1" dirty="0">
                <a:latin typeface="Comic Sans MS" panose="030F0702030302020204" pitchFamily="66" charset="0"/>
                <a:ea typeface="Calibri" panose="020F0502020204030204" pitchFamily="34" charset="0"/>
                <a:cs typeface="Calibri" panose="020F0502020204030204" pitchFamily="34" charset="0"/>
              </a:rPr>
            </a:br>
            <a:r>
              <a:rPr lang="en-US" b="1" dirty="0">
                <a:latin typeface="Comic Sans MS" panose="030F0702030302020204" pitchFamily="66" charset="0"/>
                <a:ea typeface="Calibri" panose="020F0502020204030204" pitchFamily="34" charset="0"/>
                <a:cs typeface="Calibri" panose="020F0502020204030204" pitchFamily="34" charset="0"/>
              </a:rPr>
              <a:t>Caught in the Rain -le and -al Practice</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latin typeface="Comic Sans MS" panose="030F0702030302020204" pitchFamily="66" charset="0"/>
            </a:endParaRPr>
          </a:p>
        </p:txBody>
      </p:sp>
      <p:sp>
        <p:nvSpPr>
          <p:cNvPr id="5" name="TextBox 4">
            <a:extLst>
              <a:ext uri="{FF2B5EF4-FFF2-40B4-BE49-F238E27FC236}">
                <a16:creationId xmlns:a16="http://schemas.microsoft.com/office/drawing/2014/main" id="{9E5D67BD-40E8-495B-842A-E12B100E163E}"/>
              </a:ext>
            </a:extLst>
          </p:cNvPr>
          <p:cNvSpPr txBox="1"/>
          <p:nvPr/>
        </p:nvSpPr>
        <p:spPr>
          <a:xfrm>
            <a:off x="5345843" y="2349236"/>
            <a:ext cx="1056503" cy="1246495"/>
          </a:xfrm>
          <a:prstGeom prst="rect">
            <a:avLst/>
          </a:prstGeom>
          <a:noFill/>
        </p:spPr>
        <p:txBody>
          <a:bodyPr wrap="square" rtlCol="0">
            <a:spAutoFit/>
          </a:bodyPr>
          <a:lstStyle/>
          <a:p>
            <a:pPr defTabSz="342900"/>
            <a:r>
              <a:rPr lang="en-US" sz="7500" dirty="0">
                <a:solidFill>
                  <a:prstClr val="black"/>
                </a:solidFill>
                <a:latin typeface="Comic Sans MS" panose="030F0702030302020204" pitchFamily="66" charset="0"/>
              </a:rPr>
              <a:t>al</a:t>
            </a:r>
          </a:p>
        </p:txBody>
      </p:sp>
      <p:sp>
        <p:nvSpPr>
          <p:cNvPr id="6" name="TextBox 5">
            <a:extLst>
              <a:ext uri="{FF2B5EF4-FFF2-40B4-BE49-F238E27FC236}">
                <a16:creationId xmlns:a16="http://schemas.microsoft.com/office/drawing/2014/main" id="{7F4BB229-7E53-4F54-B8C5-1E825E922740}"/>
              </a:ext>
            </a:extLst>
          </p:cNvPr>
          <p:cNvSpPr txBox="1"/>
          <p:nvPr/>
        </p:nvSpPr>
        <p:spPr>
          <a:xfrm>
            <a:off x="5257801" y="3869211"/>
            <a:ext cx="1056503" cy="1246495"/>
          </a:xfrm>
          <a:prstGeom prst="rect">
            <a:avLst/>
          </a:prstGeom>
          <a:noFill/>
        </p:spPr>
        <p:txBody>
          <a:bodyPr wrap="square" rtlCol="0">
            <a:spAutoFit/>
          </a:bodyPr>
          <a:lstStyle/>
          <a:p>
            <a:pPr defTabSz="342900"/>
            <a:r>
              <a:rPr lang="en-US" sz="7500" dirty="0">
                <a:solidFill>
                  <a:prstClr val="black"/>
                </a:solidFill>
                <a:latin typeface="Comic Sans MS" panose="030F0702030302020204" pitchFamily="66" charset="0"/>
              </a:rPr>
              <a:t>le</a:t>
            </a:r>
          </a:p>
        </p:txBody>
      </p:sp>
      <p:sp>
        <p:nvSpPr>
          <p:cNvPr id="7" name="TextBox 6">
            <a:extLst>
              <a:ext uri="{FF2B5EF4-FFF2-40B4-BE49-F238E27FC236}">
                <a16:creationId xmlns:a16="http://schemas.microsoft.com/office/drawing/2014/main" id="{31A8298B-50F6-49C1-A2CE-CF7F29CB4160}"/>
              </a:ext>
            </a:extLst>
          </p:cNvPr>
          <p:cNvSpPr txBox="1"/>
          <p:nvPr/>
        </p:nvSpPr>
        <p:spPr>
          <a:xfrm>
            <a:off x="1763929" y="4712560"/>
            <a:ext cx="3002993" cy="1015663"/>
          </a:xfrm>
          <a:prstGeom prst="rect">
            <a:avLst/>
          </a:prstGeom>
          <a:noFill/>
        </p:spPr>
        <p:txBody>
          <a:bodyPr wrap="square" rtlCol="0">
            <a:spAutoFit/>
          </a:bodyPr>
          <a:lstStyle/>
          <a:p>
            <a:pPr defTabSz="342900"/>
            <a:r>
              <a:rPr lang="en-US" sz="6000" dirty="0">
                <a:solidFill>
                  <a:srgbClr val="0070C0"/>
                </a:solidFill>
                <a:latin typeface="Comic Sans MS" panose="030F0702030302020204" pitchFamily="66" charset="0"/>
              </a:rPr>
              <a:t>hospital</a:t>
            </a:r>
          </a:p>
        </p:txBody>
      </p:sp>
      <p:sp>
        <p:nvSpPr>
          <p:cNvPr id="8" name="Oval 7" descr="Green circle around al">
            <a:extLst>
              <a:ext uri="{FF2B5EF4-FFF2-40B4-BE49-F238E27FC236}">
                <a16:creationId xmlns:a16="http://schemas.microsoft.com/office/drawing/2014/main" id="{E237CEC5-E080-4038-A1CB-F02F88DBA7FC}"/>
              </a:ext>
            </a:extLst>
          </p:cNvPr>
          <p:cNvSpPr/>
          <p:nvPr/>
        </p:nvSpPr>
        <p:spPr>
          <a:xfrm>
            <a:off x="5030747" y="2265829"/>
            <a:ext cx="1431837" cy="1390228"/>
          </a:xfrm>
          <a:prstGeom prst="ellipse">
            <a:avLst/>
          </a:prstGeom>
          <a:noFill/>
          <a:ln w="762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a:endParaRPr>
          </a:p>
        </p:txBody>
      </p:sp>
      <p:pic>
        <p:nvPicPr>
          <p:cNvPr id="9" name="Picture 8" descr="A hospital with solid fill.">
            <a:extLst>
              <a:ext uri="{FF2B5EF4-FFF2-40B4-BE49-F238E27FC236}">
                <a16:creationId xmlns:a16="http://schemas.microsoft.com/office/drawing/2014/main" id="{ACAD79CB-B82E-49BD-B07E-86DDD7659504}"/>
              </a:ext>
            </a:extLst>
          </p:cNvPr>
          <p:cNvPicPr>
            <a:picLocks noChangeAspect="1"/>
          </p:cNvPicPr>
          <p:nvPr/>
        </p:nvPicPr>
        <p:blipFill>
          <a:blip r:embed="rId3"/>
          <a:stretch>
            <a:fillRect/>
          </a:stretch>
        </p:blipFill>
        <p:spPr>
          <a:xfrm>
            <a:off x="1850061" y="2439492"/>
            <a:ext cx="2552700" cy="2286000"/>
          </a:xfrm>
          <a:prstGeom prst="rect">
            <a:avLst/>
          </a:prstGeom>
        </p:spPr>
      </p:pic>
    </p:spTree>
    <p:extLst>
      <p:ext uri="{BB962C8B-B14F-4D97-AF65-F5344CB8AC3E}">
        <p14:creationId xmlns:p14="http://schemas.microsoft.com/office/powerpoint/2010/main" val="223227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9164-D318-42E7-9B78-35E2357AE5B8}"/>
              </a:ext>
            </a:extLst>
          </p:cNvPr>
          <p:cNvSpPr>
            <a:spLocks noGrp="1"/>
          </p:cNvSpPr>
          <p:nvPr>
            <p:ph type="title"/>
          </p:nvPr>
        </p:nvSpPr>
        <p:spPr>
          <a:xfrm>
            <a:off x="457200" y="321276"/>
            <a:ext cx="8229600" cy="1467064"/>
          </a:xfrm>
        </p:spPr>
        <p:txBody>
          <a:bodyPr>
            <a:normAutofit fontScale="90000"/>
          </a:bodyPr>
          <a:lstStyle/>
          <a:p>
            <a:pPr marL="0" marR="0">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sz="4400" b="1" dirty="0">
                <a:effectLst/>
                <a:latin typeface="Comic Sans MS" panose="030F0702030302020204" pitchFamily="66" charset="0"/>
                <a:ea typeface="Calibri" panose="020F0502020204030204" pitchFamily="34" charset="0"/>
                <a:cs typeface="Calibri" panose="020F0502020204030204" pitchFamily="34" charset="0"/>
              </a:rPr>
              <a:t>Downpour of -le and -al Practice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latin typeface="Comic Sans MS" panose="030F0702030302020204" pitchFamily="66" charset="0"/>
            </a:endParaRPr>
          </a:p>
        </p:txBody>
      </p:sp>
      <p:pic>
        <p:nvPicPr>
          <p:cNvPr id="4" name="Graphic 3" descr="Bicycle with solid fill">
            <a:extLst>
              <a:ext uri="{FF2B5EF4-FFF2-40B4-BE49-F238E27FC236}">
                <a16:creationId xmlns:a16="http://schemas.microsoft.com/office/drawing/2014/main" id="{2ABFC86D-567E-4031-9C05-0158CB91E34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88540" y="1686697"/>
            <a:ext cx="3422822" cy="3422822"/>
          </a:xfrm>
          <a:prstGeom prst="rect">
            <a:avLst/>
          </a:prstGeom>
        </p:spPr>
      </p:pic>
      <p:sp>
        <p:nvSpPr>
          <p:cNvPr id="5" name="TextBox 4">
            <a:extLst>
              <a:ext uri="{FF2B5EF4-FFF2-40B4-BE49-F238E27FC236}">
                <a16:creationId xmlns:a16="http://schemas.microsoft.com/office/drawing/2014/main" id="{9E5D67BD-40E8-495B-842A-E12B100E163E}"/>
              </a:ext>
            </a:extLst>
          </p:cNvPr>
          <p:cNvSpPr txBox="1"/>
          <p:nvPr/>
        </p:nvSpPr>
        <p:spPr>
          <a:xfrm>
            <a:off x="5603791" y="1989314"/>
            <a:ext cx="1408670" cy="1631216"/>
          </a:xfrm>
          <a:prstGeom prst="rect">
            <a:avLst/>
          </a:prstGeom>
          <a:noFill/>
        </p:spPr>
        <p:txBody>
          <a:bodyPr wrap="square" rtlCol="0">
            <a:spAutoFit/>
          </a:bodyPr>
          <a:lstStyle/>
          <a:p>
            <a:r>
              <a:rPr lang="en-US" sz="10000" dirty="0">
                <a:latin typeface="Comic Sans MS" panose="030F0702030302020204" pitchFamily="66" charset="0"/>
              </a:rPr>
              <a:t>al</a:t>
            </a:r>
          </a:p>
        </p:txBody>
      </p:sp>
      <p:sp>
        <p:nvSpPr>
          <p:cNvPr id="6" name="TextBox 5">
            <a:extLst>
              <a:ext uri="{FF2B5EF4-FFF2-40B4-BE49-F238E27FC236}">
                <a16:creationId xmlns:a16="http://schemas.microsoft.com/office/drawing/2014/main" id="{7F4BB229-7E53-4F54-B8C5-1E825E922740}"/>
              </a:ext>
            </a:extLst>
          </p:cNvPr>
          <p:cNvSpPr txBox="1"/>
          <p:nvPr/>
        </p:nvSpPr>
        <p:spPr>
          <a:xfrm>
            <a:off x="5486401" y="4015947"/>
            <a:ext cx="1408670" cy="1631216"/>
          </a:xfrm>
          <a:prstGeom prst="rect">
            <a:avLst/>
          </a:prstGeom>
          <a:noFill/>
        </p:spPr>
        <p:txBody>
          <a:bodyPr wrap="square" rtlCol="0">
            <a:spAutoFit/>
          </a:bodyPr>
          <a:lstStyle/>
          <a:p>
            <a:r>
              <a:rPr lang="en-US" sz="10000" dirty="0">
                <a:latin typeface="Comic Sans MS" panose="030F0702030302020204" pitchFamily="66" charset="0"/>
              </a:rPr>
              <a:t>le</a:t>
            </a:r>
          </a:p>
        </p:txBody>
      </p:sp>
      <p:sp>
        <p:nvSpPr>
          <p:cNvPr id="7" name="TextBox 6">
            <a:extLst>
              <a:ext uri="{FF2B5EF4-FFF2-40B4-BE49-F238E27FC236}">
                <a16:creationId xmlns:a16="http://schemas.microsoft.com/office/drawing/2014/main" id="{31A8298B-50F6-49C1-A2CE-CF7F29CB4160}"/>
              </a:ext>
            </a:extLst>
          </p:cNvPr>
          <p:cNvSpPr txBox="1"/>
          <p:nvPr/>
        </p:nvSpPr>
        <p:spPr>
          <a:xfrm>
            <a:off x="827904" y="5140411"/>
            <a:ext cx="3744095" cy="1323439"/>
          </a:xfrm>
          <a:prstGeom prst="rect">
            <a:avLst/>
          </a:prstGeom>
          <a:noFill/>
        </p:spPr>
        <p:txBody>
          <a:bodyPr wrap="square" rtlCol="0">
            <a:spAutoFit/>
          </a:bodyPr>
          <a:lstStyle/>
          <a:p>
            <a:r>
              <a:rPr lang="en-US" sz="8000" dirty="0">
                <a:solidFill>
                  <a:srgbClr val="0070C0"/>
                </a:solidFill>
                <a:latin typeface="Comic Sans MS" panose="030F0702030302020204" pitchFamily="66" charset="0"/>
              </a:rPr>
              <a:t>bicycle</a:t>
            </a:r>
          </a:p>
        </p:txBody>
      </p:sp>
      <p:sp>
        <p:nvSpPr>
          <p:cNvPr id="8" name="Oval 7" descr="Green circle around le">
            <a:extLst>
              <a:ext uri="{FF2B5EF4-FFF2-40B4-BE49-F238E27FC236}">
                <a16:creationId xmlns:a16="http://schemas.microsoft.com/office/drawing/2014/main" id="{E237CEC5-E080-4038-A1CB-F02F88DBA7FC}"/>
              </a:ext>
            </a:extLst>
          </p:cNvPr>
          <p:cNvSpPr/>
          <p:nvPr/>
        </p:nvSpPr>
        <p:spPr>
          <a:xfrm>
            <a:off x="5183662" y="3793526"/>
            <a:ext cx="1909116" cy="1853637"/>
          </a:xfrm>
          <a:prstGeom prst="ellipse">
            <a:avLst/>
          </a:prstGeom>
          <a:noFill/>
          <a:ln w="76200">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4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mma" descr="Comma">
            <a:extLst>
              <a:ext uri="{FF2B5EF4-FFF2-40B4-BE49-F238E27FC236}">
                <a16:creationId xmlns:a16="http://schemas.microsoft.com/office/drawing/2014/main" id="{CFBF3A13-2B41-4B13-A781-FF747D3C4BE9}"/>
              </a:ext>
            </a:extLst>
          </p:cNvPr>
          <p:cNvPicPr>
            <a:picLocks noChangeAspect="1"/>
          </p:cNvPicPr>
          <p:nvPr/>
        </p:nvPicPr>
        <p:blipFill>
          <a:blip r:embed="rId3"/>
          <a:stretch>
            <a:fillRect/>
          </a:stretch>
        </p:blipFill>
        <p:spPr>
          <a:xfrm>
            <a:off x="1566582" y="274638"/>
            <a:ext cx="6010835" cy="6010835"/>
          </a:xfrm>
          <a:prstGeom prst="rect">
            <a:avLst/>
          </a:prstGeom>
        </p:spPr>
      </p:pic>
      <p:sp>
        <p:nvSpPr>
          <p:cNvPr id="2" name="Title 1">
            <a:extLst>
              <a:ext uri="{FF2B5EF4-FFF2-40B4-BE49-F238E27FC236}">
                <a16:creationId xmlns:a16="http://schemas.microsoft.com/office/drawing/2014/main" id="{BE8E9164-D318-42E7-9B78-35E2357AE5B8}"/>
              </a:ext>
            </a:extLst>
          </p:cNvPr>
          <p:cNvSpPr>
            <a:spLocks noGrp="1"/>
          </p:cNvSpPr>
          <p:nvPr>
            <p:ph type="title"/>
          </p:nvPr>
        </p:nvSpPr>
        <p:spPr/>
        <p:txBody>
          <a:bodyPr>
            <a:normAutofit fontScale="90000"/>
          </a:bodyPr>
          <a:lstStyle/>
          <a:p>
            <a:pPr marL="0" marR="0">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sz="4400" b="1" dirty="0">
                <a:effectLst/>
                <a:latin typeface="Comic Sans MS" panose="030F0702030302020204" pitchFamily="66" charset="0"/>
                <a:ea typeface="Calibri" panose="020F0502020204030204" pitchFamily="34" charset="0"/>
                <a:cs typeface="Calibri" panose="020F0502020204030204" pitchFamily="34" charset="0"/>
              </a:rPr>
              <a:t>Storm of a Comma Review</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BEE31FA0-5BC2-4F6A-AE03-56AAFFA05B37}"/>
              </a:ext>
            </a:extLst>
          </p:cNvPr>
          <p:cNvSpPr txBox="1"/>
          <p:nvPr/>
        </p:nvSpPr>
        <p:spPr>
          <a:xfrm>
            <a:off x="2695391" y="4697252"/>
            <a:ext cx="3336326" cy="1015663"/>
          </a:xfrm>
          <a:prstGeom prst="rect">
            <a:avLst/>
          </a:prstGeom>
          <a:noFill/>
        </p:spPr>
        <p:txBody>
          <a:bodyPr wrap="square" rtlCol="0">
            <a:spAutoFit/>
          </a:bodyPr>
          <a:lstStyle/>
          <a:p>
            <a:pPr algn="ctr"/>
            <a:r>
              <a:rPr lang="en-US" sz="6000" dirty="0">
                <a:latin typeface="Comic Sans MS" panose="030F0702030302020204" pitchFamily="66" charset="0"/>
              </a:rPr>
              <a:t>comma</a:t>
            </a:r>
          </a:p>
        </p:txBody>
      </p:sp>
      <p:sp>
        <p:nvSpPr>
          <p:cNvPr id="4" name="TextBox 3">
            <a:extLst>
              <a:ext uri="{FF2B5EF4-FFF2-40B4-BE49-F238E27FC236}">
                <a16:creationId xmlns:a16="http://schemas.microsoft.com/office/drawing/2014/main" id="{46BFD5F2-D184-440B-A105-84CD363BD362}"/>
              </a:ext>
            </a:extLst>
          </p:cNvPr>
          <p:cNvSpPr txBox="1"/>
          <p:nvPr/>
        </p:nvSpPr>
        <p:spPr>
          <a:xfrm>
            <a:off x="497508" y="2288085"/>
            <a:ext cx="8229600" cy="2123658"/>
          </a:xfrm>
          <a:prstGeom prst="rect">
            <a:avLst/>
          </a:prstGeom>
          <a:noFill/>
        </p:spPr>
        <p:txBody>
          <a:bodyPr wrap="square" rtlCol="0">
            <a:spAutoFit/>
          </a:bodyPr>
          <a:lstStyle/>
          <a:p>
            <a:pPr algn="ctr"/>
            <a:r>
              <a:rPr lang="en-US" sz="6600" dirty="0">
                <a:solidFill>
                  <a:srgbClr val="7030A0"/>
                </a:solidFill>
                <a:latin typeface="Comic Sans MS" panose="030F0702030302020204" pitchFamily="66" charset="0"/>
              </a:rPr>
              <a:t>100 Main St.</a:t>
            </a:r>
          </a:p>
          <a:p>
            <a:pPr algn="ctr"/>
            <a:r>
              <a:rPr lang="en-US" sz="6600" dirty="0">
                <a:solidFill>
                  <a:srgbClr val="7030A0"/>
                </a:solidFill>
                <a:latin typeface="Comic Sans MS" panose="030F0702030302020204" pitchFamily="66" charset="0"/>
              </a:rPr>
              <a:t>Phoenix AZ 55867</a:t>
            </a:r>
          </a:p>
        </p:txBody>
      </p:sp>
      <p:sp>
        <p:nvSpPr>
          <p:cNvPr id="5" name="TextBox 4">
            <a:extLst>
              <a:ext uri="{FF2B5EF4-FFF2-40B4-BE49-F238E27FC236}">
                <a16:creationId xmlns:a16="http://schemas.microsoft.com/office/drawing/2014/main" id="{2FDDA4AD-0830-49DC-A65F-FCE98B3430BC}"/>
              </a:ext>
            </a:extLst>
          </p:cNvPr>
          <p:cNvSpPr txBox="1"/>
          <p:nvPr/>
        </p:nvSpPr>
        <p:spPr>
          <a:xfrm>
            <a:off x="3796762" y="2965193"/>
            <a:ext cx="815546" cy="1446550"/>
          </a:xfrm>
          <a:prstGeom prst="rect">
            <a:avLst/>
          </a:prstGeom>
          <a:noFill/>
        </p:spPr>
        <p:txBody>
          <a:bodyPr wrap="square" rtlCol="0">
            <a:spAutoFit/>
          </a:bodyPr>
          <a:lstStyle/>
          <a:p>
            <a:r>
              <a:rPr lang="en-US" sz="8800" b="1" dirty="0">
                <a:latin typeface="Comic Sans MS" panose="030F0702030302020204" pitchFamily="66" charset="0"/>
              </a:rPr>
              <a:t>,</a:t>
            </a:r>
          </a:p>
        </p:txBody>
      </p:sp>
    </p:spTree>
    <p:extLst>
      <p:ext uri="{BB962C8B-B14F-4D97-AF65-F5344CB8AC3E}">
        <p14:creationId xmlns:p14="http://schemas.microsoft.com/office/powerpoint/2010/main" val="123870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9164-D318-42E7-9B78-35E2357AE5B8}"/>
              </a:ext>
            </a:extLst>
          </p:cNvPr>
          <p:cNvSpPr>
            <a:spLocks noGrp="1"/>
          </p:cNvSpPr>
          <p:nvPr>
            <p:ph type="title"/>
          </p:nvPr>
        </p:nvSpPr>
        <p:spPr/>
        <p:txBody>
          <a:bodyPr>
            <a:normAutofit fontScale="90000"/>
          </a:bodyPr>
          <a:lstStyle/>
          <a:p>
            <a:pPr marL="0" marR="0">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sz="4400" b="1" dirty="0">
                <a:effectLst/>
                <a:latin typeface="Comic Sans MS" panose="030F0702030302020204" pitchFamily="66" charset="0"/>
                <a:ea typeface="Calibri" panose="020F0502020204030204" pitchFamily="34" charset="0"/>
                <a:cs typeface="Calibri" panose="020F0502020204030204" pitchFamily="34" charset="0"/>
              </a:rPr>
              <a:t>Sprinkling Commas Review</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49D1D7B3-67C5-42F7-8C7B-9A645C63B7DC}"/>
              </a:ext>
            </a:extLst>
          </p:cNvPr>
          <p:cNvSpPr txBox="1"/>
          <p:nvPr/>
        </p:nvSpPr>
        <p:spPr>
          <a:xfrm>
            <a:off x="685800" y="1999816"/>
            <a:ext cx="8229600" cy="2123658"/>
          </a:xfrm>
          <a:prstGeom prst="rect">
            <a:avLst/>
          </a:prstGeom>
          <a:noFill/>
        </p:spPr>
        <p:txBody>
          <a:bodyPr wrap="square" rtlCol="0">
            <a:spAutoFit/>
          </a:bodyPr>
          <a:lstStyle/>
          <a:p>
            <a:pPr algn="ctr"/>
            <a:r>
              <a:rPr lang="en-US" sz="6600" dirty="0">
                <a:solidFill>
                  <a:srgbClr val="7030A0"/>
                </a:solidFill>
                <a:latin typeface="Comic Sans MS" panose="030F0702030302020204" pitchFamily="66" charset="0"/>
              </a:rPr>
              <a:t>85 West Rd.</a:t>
            </a:r>
          </a:p>
          <a:p>
            <a:pPr algn="ctr"/>
            <a:r>
              <a:rPr lang="en-US" sz="6600" dirty="0">
                <a:solidFill>
                  <a:srgbClr val="7030A0"/>
                </a:solidFill>
                <a:latin typeface="Comic Sans MS" panose="030F0702030302020204" pitchFamily="66" charset="0"/>
              </a:rPr>
              <a:t>Houston TX 55867</a:t>
            </a:r>
          </a:p>
        </p:txBody>
      </p:sp>
      <p:sp>
        <p:nvSpPr>
          <p:cNvPr id="4" name="TextBox 3">
            <a:extLst>
              <a:ext uri="{FF2B5EF4-FFF2-40B4-BE49-F238E27FC236}">
                <a16:creationId xmlns:a16="http://schemas.microsoft.com/office/drawing/2014/main" id="{0C7E2D86-0748-4886-9011-0200403B3867}"/>
              </a:ext>
            </a:extLst>
          </p:cNvPr>
          <p:cNvSpPr txBox="1"/>
          <p:nvPr/>
        </p:nvSpPr>
        <p:spPr>
          <a:xfrm>
            <a:off x="4143919" y="2631204"/>
            <a:ext cx="691978" cy="1446550"/>
          </a:xfrm>
          <a:prstGeom prst="rect">
            <a:avLst/>
          </a:prstGeom>
          <a:noFill/>
        </p:spPr>
        <p:txBody>
          <a:bodyPr wrap="square" rtlCol="0">
            <a:spAutoFit/>
          </a:bodyPr>
          <a:lstStyle/>
          <a:p>
            <a:r>
              <a:rPr lang="en-US" sz="8800" b="1" dirty="0">
                <a:latin typeface="Comic Sans MS" panose="030F0702030302020204" pitchFamily="66" charset="0"/>
              </a:rPr>
              <a:t>,</a:t>
            </a:r>
          </a:p>
        </p:txBody>
      </p:sp>
      <p:sp>
        <p:nvSpPr>
          <p:cNvPr id="5" name="TextBox 4">
            <a:extLst>
              <a:ext uri="{FF2B5EF4-FFF2-40B4-BE49-F238E27FC236}">
                <a16:creationId xmlns:a16="http://schemas.microsoft.com/office/drawing/2014/main" id="{0B8E0BCD-F0A4-4F8E-B673-17E382B003A8}"/>
              </a:ext>
            </a:extLst>
          </p:cNvPr>
          <p:cNvSpPr txBox="1"/>
          <p:nvPr/>
        </p:nvSpPr>
        <p:spPr>
          <a:xfrm>
            <a:off x="457200" y="2038559"/>
            <a:ext cx="8229600" cy="2123658"/>
          </a:xfrm>
          <a:prstGeom prst="rect">
            <a:avLst/>
          </a:prstGeom>
          <a:noFill/>
        </p:spPr>
        <p:txBody>
          <a:bodyPr wrap="square" rtlCol="0">
            <a:spAutoFit/>
          </a:bodyPr>
          <a:lstStyle/>
          <a:p>
            <a:pPr algn="ctr"/>
            <a:r>
              <a:rPr lang="en-US" sz="6600" dirty="0">
                <a:solidFill>
                  <a:srgbClr val="7030A0"/>
                </a:solidFill>
                <a:latin typeface="Comic Sans MS" panose="030F0702030302020204" pitchFamily="66" charset="0"/>
              </a:rPr>
              <a:t>23 Branch Rd.</a:t>
            </a:r>
          </a:p>
          <a:p>
            <a:pPr algn="ctr"/>
            <a:r>
              <a:rPr lang="en-US" sz="6600" dirty="0">
                <a:solidFill>
                  <a:srgbClr val="7030A0"/>
                </a:solidFill>
                <a:latin typeface="Comic Sans MS" panose="030F0702030302020204" pitchFamily="66" charset="0"/>
              </a:rPr>
              <a:t>Orlando FL 55867</a:t>
            </a:r>
          </a:p>
        </p:txBody>
      </p:sp>
      <p:sp>
        <p:nvSpPr>
          <p:cNvPr id="6" name="TextBox 5">
            <a:extLst>
              <a:ext uri="{FF2B5EF4-FFF2-40B4-BE49-F238E27FC236}">
                <a16:creationId xmlns:a16="http://schemas.microsoft.com/office/drawing/2014/main" id="{FC7CDB17-EACB-4EE4-A4FC-A29CD9E5564A}"/>
              </a:ext>
            </a:extLst>
          </p:cNvPr>
          <p:cNvSpPr txBox="1"/>
          <p:nvPr/>
        </p:nvSpPr>
        <p:spPr>
          <a:xfrm>
            <a:off x="3844725" y="2808102"/>
            <a:ext cx="691978" cy="1446550"/>
          </a:xfrm>
          <a:prstGeom prst="rect">
            <a:avLst/>
          </a:prstGeom>
          <a:noFill/>
        </p:spPr>
        <p:txBody>
          <a:bodyPr wrap="square" rtlCol="0">
            <a:spAutoFit/>
          </a:bodyPr>
          <a:lstStyle/>
          <a:p>
            <a:r>
              <a:rPr lang="en-US" sz="8800" b="1" dirty="0">
                <a:latin typeface="Comic Sans MS" panose="030F0702030302020204" pitchFamily="66" charset="0"/>
              </a:rPr>
              <a:t>,</a:t>
            </a:r>
          </a:p>
        </p:txBody>
      </p:sp>
      <p:sp>
        <p:nvSpPr>
          <p:cNvPr id="7" name="TextBox 6">
            <a:extLst>
              <a:ext uri="{FF2B5EF4-FFF2-40B4-BE49-F238E27FC236}">
                <a16:creationId xmlns:a16="http://schemas.microsoft.com/office/drawing/2014/main" id="{EF292F7F-2B03-45EB-86EA-447C2E270183}"/>
              </a:ext>
            </a:extLst>
          </p:cNvPr>
          <p:cNvSpPr txBox="1"/>
          <p:nvPr/>
        </p:nvSpPr>
        <p:spPr>
          <a:xfrm>
            <a:off x="208446" y="2153512"/>
            <a:ext cx="8727108" cy="1938992"/>
          </a:xfrm>
          <a:prstGeom prst="rect">
            <a:avLst/>
          </a:prstGeom>
          <a:noFill/>
        </p:spPr>
        <p:txBody>
          <a:bodyPr wrap="square" rtlCol="0">
            <a:spAutoFit/>
          </a:bodyPr>
          <a:lstStyle/>
          <a:p>
            <a:pPr algn="ctr"/>
            <a:r>
              <a:rPr lang="en-US" sz="6000" dirty="0">
                <a:solidFill>
                  <a:srgbClr val="7030A0"/>
                </a:solidFill>
                <a:latin typeface="Comic Sans MS" panose="030F0702030302020204" pitchFamily="66" charset="0"/>
              </a:rPr>
              <a:t>16 Roger St.</a:t>
            </a:r>
          </a:p>
          <a:p>
            <a:pPr algn="ctr"/>
            <a:r>
              <a:rPr lang="en-US" sz="6000" dirty="0">
                <a:solidFill>
                  <a:srgbClr val="7030A0"/>
                </a:solidFill>
                <a:latin typeface="Comic Sans MS" panose="030F0702030302020204" pitchFamily="66" charset="0"/>
              </a:rPr>
              <a:t>New Orleans LA 55867</a:t>
            </a:r>
          </a:p>
        </p:txBody>
      </p:sp>
      <p:sp>
        <p:nvSpPr>
          <p:cNvPr id="8" name="TextBox 7">
            <a:extLst>
              <a:ext uri="{FF2B5EF4-FFF2-40B4-BE49-F238E27FC236}">
                <a16:creationId xmlns:a16="http://schemas.microsoft.com/office/drawing/2014/main" id="{E2C08647-0B57-4ED5-ACFF-BD4AFB4F9B52}"/>
              </a:ext>
            </a:extLst>
          </p:cNvPr>
          <p:cNvSpPr txBox="1"/>
          <p:nvPr/>
        </p:nvSpPr>
        <p:spPr>
          <a:xfrm>
            <a:off x="4810887" y="3076841"/>
            <a:ext cx="580474" cy="1015663"/>
          </a:xfrm>
          <a:prstGeom prst="rect">
            <a:avLst/>
          </a:prstGeom>
          <a:noFill/>
        </p:spPr>
        <p:txBody>
          <a:bodyPr wrap="square" rtlCol="0">
            <a:spAutoFit/>
          </a:bodyPr>
          <a:lstStyle/>
          <a:p>
            <a:r>
              <a:rPr lang="en-US" sz="6000" b="1" dirty="0">
                <a:latin typeface="Comic Sans MS" panose="030F0702030302020204" pitchFamily="66" charset="0"/>
              </a:rPr>
              <a:t>,</a:t>
            </a:r>
          </a:p>
        </p:txBody>
      </p:sp>
    </p:spTree>
    <p:extLst>
      <p:ext uri="{BB962C8B-B14F-4D97-AF65-F5344CB8AC3E}">
        <p14:creationId xmlns:p14="http://schemas.microsoft.com/office/powerpoint/2010/main" val="156533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C6A9-30BF-4629-94A0-9EF8845A0CE8}"/>
              </a:ext>
            </a:extLst>
          </p:cNvPr>
          <p:cNvSpPr>
            <a:spLocks noGrp="1"/>
          </p:cNvSpPr>
          <p:nvPr>
            <p:ph type="title"/>
          </p:nvPr>
        </p:nvSpPr>
        <p:spPr/>
        <p:txBody>
          <a:bodyPr>
            <a:normAutofit fontScale="90000"/>
          </a:bodyPr>
          <a:lstStyle/>
          <a:p>
            <a:pPr marL="0" marR="0">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sz="4400" b="1" dirty="0">
                <a:effectLst/>
                <a:latin typeface="Comic Sans MS" panose="030F0702030302020204" pitchFamily="66" charset="0"/>
                <a:ea typeface="Calibri" panose="020F0502020204030204" pitchFamily="34" charset="0"/>
                <a:cs typeface="Calibri" panose="020F0502020204030204" pitchFamily="34" charset="0"/>
              </a:rPr>
              <a:t>It’s Raining Abbreviations Practice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BA9A2E6F-6937-432B-AAB1-45421AA19361}"/>
              </a:ext>
            </a:extLst>
          </p:cNvPr>
          <p:cNvSpPr txBox="1"/>
          <p:nvPr/>
        </p:nvSpPr>
        <p:spPr>
          <a:xfrm>
            <a:off x="457200" y="1878227"/>
            <a:ext cx="8229600" cy="1107996"/>
          </a:xfrm>
          <a:prstGeom prst="rect">
            <a:avLst/>
          </a:prstGeom>
          <a:noFill/>
        </p:spPr>
        <p:txBody>
          <a:bodyPr wrap="square" rtlCol="0">
            <a:spAutoFit/>
          </a:bodyPr>
          <a:lstStyle/>
          <a:p>
            <a:pPr algn="ctr"/>
            <a:r>
              <a:rPr lang="en-US" sz="6600" dirty="0">
                <a:solidFill>
                  <a:srgbClr val="00B050"/>
                </a:solidFill>
                <a:latin typeface="Comic Sans MS" panose="030F0702030302020204" pitchFamily="66" charset="0"/>
              </a:rPr>
              <a:t>Abbreviations</a:t>
            </a:r>
          </a:p>
        </p:txBody>
      </p:sp>
      <p:sp>
        <p:nvSpPr>
          <p:cNvPr id="4" name="TextBox 3">
            <a:extLst>
              <a:ext uri="{FF2B5EF4-FFF2-40B4-BE49-F238E27FC236}">
                <a16:creationId xmlns:a16="http://schemas.microsoft.com/office/drawing/2014/main" id="{38826432-0412-48B0-9C75-D01B22612314}"/>
              </a:ext>
            </a:extLst>
          </p:cNvPr>
          <p:cNvSpPr txBox="1"/>
          <p:nvPr/>
        </p:nvSpPr>
        <p:spPr>
          <a:xfrm>
            <a:off x="716692" y="3291023"/>
            <a:ext cx="8229600" cy="2123658"/>
          </a:xfrm>
          <a:prstGeom prst="rect">
            <a:avLst/>
          </a:prstGeom>
          <a:noFill/>
        </p:spPr>
        <p:txBody>
          <a:bodyPr wrap="square" rtlCol="0">
            <a:spAutoFit/>
          </a:bodyPr>
          <a:lstStyle/>
          <a:p>
            <a:pPr algn="ctr"/>
            <a:r>
              <a:rPr lang="en-US" sz="6600" dirty="0">
                <a:solidFill>
                  <a:srgbClr val="FF9627"/>
                </a:solidFill>
                <a:effectLst/>
                <a:latin typeface="Comic Sans MS" panose="030F0702030302020204" pitchFamily="66" charset="0"/>
                <a:ea typeface="Calibri" panose="020F0502020204030204" pitchFamily="34" charset="0"/>
                <a:cs typeface="Calibri" panose="020F0502020204030204" pitchFamily="34" charset="0"/>
              </a:rPr>
              <a:t>a short way to write a word</a:t>
            </a:r>
            <a:endParaRPr lang="en-US" sz="6600" dirty="0">
              <a:solidFill>
                <a:srgbClr val="FF9627"/>
              </a:solidFill>
              <a:latin typeface="Comic Sans MS" panose="030F0702030302020204" pitchFamily="66" charset="0"/>
            </a:endParaRPr>
          </a:p>
        </p:txBody>
      </p:sp>
      <p:sp>
        <p:nvSpPr>
          <p:cNvPr id="5" name="TextBox 4">
            <a:extLst>
              <a:ext uri="{FF2B5EF4-FFF2-40B4-BE49-F238E27FC236}">
                <a16:creationId xmlns:a16="http://schemas.microsoft.com/office/drawing/2014/main" id="{E928995A-B312-4C10-AC0B-E228D5956325}"/>
              </a:ext>
            </a:extLst>
          </p:cNvPr>
          <p:cNvSpPr txBox="1"/>
          <p:nvPr/>
        </p:nvSpPr>
        <p:spPr>
          <a:xfrm>
            <a:off x="807028" y="3526330"/>
            <a:ext cx="3731741" cy="1107996"/>
          </a:xfrm>
          <a:prstGeom prst="rect">
            <a:avLst/>
          </a:prstGeom>
          <a:noFill/>
        </p:spPr>
        <p:txBody>
          <a:bodyPr wrap="square" rtlCol="0">
            <a:spAutoFit/>
          </a:bodyPr>
          <a:lstStyle/>
          <a:p>
            <a:pPr algn="ctr"/>
            <a:r>
              <a:rPr lang="en-US" sz="6600" dirty="0">
                <a:latin typeface="Comic Sans MS" panose="030F0702030302020204" pitchFamily="66" charset="0"/>
              </a:rPr>
              <a:t>people</a:t>
            </a:r>
          </a:p>
        </p:txBody>
      </p:sp>
      <p:sp>
        <p:nvSpPr>
          <p:cNvPr id="6" name="TextBox 5">
            <a:extLst>
              <a:ext uri="{FF2B5EF4-FFF2-40B4-BE49-F238E27FC236}">
                <a16:creationId xmlns:a16="http://schemas.microsoft.com/office/drawing/2014/main" id="{5C7246EB-5310-4A42-A155-648A30F3E592}"/>
              </a:ext>
            </a:extLst>
          </p:cNvPr>
          <p:cNvSpPr txBox="1"/>
          <p:nvPr/>
        </p:nvSpPr>
        <p:spPr>
          <a:xfrm>
            <a:off x="-164316" y="1528812"/>
            <a:ext cx="9016315" cy="2123658"/>
          </a:xfrm>
          <a:prstGeom prst="rect">
            <a:avLst/>
          </a:prstGeom>
          <a:noFill/>
        </p:spPr>
        <p:txBody>
          <a:bodyPr wrap="square" rtlCol="0">
            <a:spAutoFit/>
          </a:bodyPr>
          <a:lstStyle/>
          <a:p>
            <a:pPr algn="ctr"/>
            <a:r>
              <a:rPr lang="en-US" sz="6600" dirty="0">
                <a:solidFill>
                  <a:srgbClr val="0070C0"/>
                </a:solidFill>
                <a:latin typeface="Comic Sans MS" panose="030F0702030302020204" pitchFamily="66" charset="0"/>
              </a:rPr>
              <a:t>What gets abbreviated?</a:t>
            </a:r>
          </a:p>
        </p:txBody>
      </p:sp>
      <p:sp>
        <p:nvSpPr>
          <p:cNvPr id="7" name="TextBox 6">
            <a:extLst>
              <a:ext uri="{FF2B5EF4-FFF2-40B4-BE49-F238E27FC236}">
                <a16:creationId xmlns:a16="http://schemas.microsoft.com/office/drawing/2014/main" id="{F04A0250-4594-46EA-B239-1F1D9D1EB2BB}"/>
              </a:ext>
            </a:extLst>
          </p:cNvPr>
          <p:cNvSpPr txBox="1"/>
          <p:nvPr/>
        </p:nvSpPr>
        <p:spPr>
          <a:xfrm>
            <a:off x="834860" y="4605746"/>
            <a:ext cx="7286368" cy="1107996"/>
          </a:xfrm>
          <a:prstGeom prst="rect">
            <a:avLst/>
          </a:prstGeom>
          <a:noFill/>
        </p:spPr>
        <p:txBody>
          <a:bodyPr wrap="square" rtlCol="0">
            <a:spAutoFit/>
          </a:bodyPr>
          <a:lstStyle/>
          <a:p>
            <a:pPr algn="ctr"/>
            <a:r>
              <a:rPr lang="en-US" sz="6600" dirty="0">
                <a:latin typeface="Comic Sans MS" panose="030F0702030302020204" pitchFamily="66" charset="0"/>
              </a:rPr>
              <a:t>days of the week</a:t>
            </a:r>
          </a:p>
        </p:txBody>
      </p:sp>
      <p:sp>
        <p:nvSpPr>
          <p:cNvPr id="8" name="TextBox 7">
            <a:extLst>
              <a:ext uri="{FF2B5EF4-FFF2-40B4-BE49-F238E27FC236}">
                <a16:creationId xmlns:a16="http://schemas.microsoft.com/office/drawing/2014/main" id="{A56F037E-974C-479C-AF17-265AD4612F1B}"/>
              </a:ext>
            </a:extLst>
          </p:cNvPr>
          <p:cNvSpPr txBox="1"/>
          <p:nvPr/>
        </p:nvSpPr>
        <p:spPr>
          <a:xfrm>
            <a:off x="0" y="5535269"/>
            <a:ext cx="9016314" cy="1107996"/>
          </a:xfrm>
          <a:prstGeom prst="rect">
            <a:avLst/>
          </a:prstGeom>
          <a:noFill/>
        </p:spPr>
        <p:txBody>
          <a:bodyPr wrap="square" rtlCol="0">
            <a:spAutoFit/>
          </a:bodyPr>
          <a:lstStyle/>
          <a:p>
            <a:pPr algn="ctr"/>
            <a:r>
              <a:rPr lang="en-US" sz="6600" dirty="0">
                <a:latin typeface="Comic Sans MS" panose="030F0702030302020204" pitchFamily="66" charset="0"/>
              </a:rPr>
              <a:t>months of the year</a:t>
            </a:r>
          </a:p>
        </p:txBody>
      </p:sp>
      <p:sp>
        <p:nvSpPr>
          <p:cNvPr id="9" name="TextBox 8">
            <a:extLst>
              <a:ext uri="{FF2B5EF4-FFF2-40B4-BE49-F238E27FC236}">
                <a16:creationId xmlns:a16="http://schemas.microsoft.com/office/drawing/2014/main" id="{309D60D4-D536-4EAE-9473-91D848B7F654}"/>
              </a:ext>
            </a:extLst>
          </p:cNvPr>
          <p:cNvSpPr txBox="1"/>
          <p:nvPr/>
        </p:nvSpPr>
        <p:spPr>
          <a:xfrm>
            <a:off x="4343841" y="3467217"/>
            <a:ext cx="3731741" cy="1107996"/>
          </a:xfrm>
          <a:prstGeom prst="rect">
            <a:avLst/>
          </a:prstGeom>
          <a:noFill/>
        </p:spPr>
        <p:txBody>
          <a:bodyPr wrap="square" rtlCol="0">
            <a:spAutoFit/>
          </a:bodyPr>
          <a:lstStyle/>
          <a:p>
            <a:pPr algn="ctr"/>
            <a:r>
              <a:rPr lang="en-US" sz="6600" dirty="0">
                <a:latin typeface="Comic Sans MS" panose="030F0702030302020204" pitchFamily="66" charset="0"/>
              </a:rPr>
              <a:t>roads</a:t>
            </a:r>
          </a:p>
        </p:txBody>
      </p:sp>
      <p:sp>
        <p:nvSpPr>
          <p:cNvPr id="11" name="TextBox 10">
            <a:extLst>
              <a:ext uri="{FF2B5EF4-FFF2-40B4-BE49-F238E27FC236}">
                <a16:creationId xmlns:a16="http://schemas.microsoft.com/office/drawing/2014/main" id="{ED478BA4-9A99-4851-9CCE-AD96A8344205}"/>
              </a:ext>
            </a:extLst>
          </p:cNvPr>
          <p:cNvSpPr txBox="1"/>
          <p:nvPr/>
        </p:nvSpPr>
        <p:spPr>
          <a:xfrm>
            <a:off x="254535" y="2092862"/>
            <a:ext cx="3731741" cy="1107996"/>
          </a:xfrm>
          <a:prstGeom prst="rect">
            <a:avLst/>
          </a:prstGeom>
          <a:noFill/>
        </p:spPr>
        <p:txBody>
          <a:bodyPr wrap="square" rtlCol="0">
            <a:spAutoFit/>
          </a:bodyPr>
          <a:lstStyle/>
          <a:p>
            <a:pPr algn="ctr"/>
            <a:r>
              <a:rPr lang="en-US" sz="6600" dirty="0">
                <a:latin typeface="Comic Sans MS" panose="030F0702030302020204" pitchFamily="66" charset="0"/>
              </a:rPr>
              <a:t>Mister</a:t>
            </a:r>
          </a:p>
        </p:txBody>
      </p:sp>
      <p:sp>
        <p:nvSpPr>
          <p:cNvPr id="12" name="Arrow: Right 11" descr="Blue arrow pointing to Mr.">
            <a:extLst>
              <a:ext uri="{FF2B5EF4-FFF2-40B4-BE49-F238E27FC236}">
                <a16:creationId xmlns:a16="http://schemas.microsoft.com/office/drawing/2014/main" id="{113108D8-00F3-40EE-B10E-5145E3707D17}"/>
              </a:ext>
            </a:extLst>
          </p:cNvPr>
          <p:cNvSpPr/>
          <p:nvPr/>
        </p:nvSpPr>
        <p:spPr>
          <a:xfrm>
            <a:off x="3542373" y="2515214"/>
            <a:ext cx="2769326" cy="418012"/>
          </a:xfrm>
          <a:prstGeom prst="rightArrow">
            <a:avLst/>
          </a:prstGeom>
          <a:solidFill>
            <a:srgbClr val="283B8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B402C8-8C2C-413B-90B7-1DF23F15AE3B}"/>
              </a:ext>
            </a:extLst>
          </p:cNvPr>
          <p:cNvSpPr txBox="1"/>
          <p:nvPr/>
        </p:nvSpPr>
        <p:spPr>
          <a:xfrm>
            <a:off x="6311699" y="2073643"/>
            <a:ext cx="1920299" cy="1107996"/>
          </a:xfrm>
          <a:prstGeom prst="rect">
            <a:avLst/>
          </a:prstGeom>
          <a:noFill/>
        </p:spPr>
        <p:txBody>
          <a:bodyPr wrap="square" rtlCol="0">
            <a:spAutoFit/>
          </a:bodyPr>
          <a:lstStyle/>
          <a:p>
            <a:pPr algn="ctr"/>
            <a:r>
              <a:rPr lang="en-US" sz="6600" dirty="0">
                <a:latin typeface="Comic Sans MS" panose="030F0702030302020204" pitchFamily="66" charset="0"/>
              </a:rPr>
              <a:t>Mr.</a:t>
            </a:r>
          </a:p>
        </p:txBody>
      </p:sp>
      <p:sp>
        <p:nvSpPr>
          <p:cNvPr id="14" name="TextBox 13">
            <a:extLst>
              <a:ext uri="{FF2B5EF4-FFF2-40B4-BE49-F238E27FC236}">
                <a16:creationId xmlns:a16="http://schemas.microsoft.com/office/drawing/2014/main" id="{4C20399F-EBBC-4EE3-81EC-F7AAE52E3C80}"/>
              </a:ext>
            </a:extLst>
          </p:cNvPr>
          <p:cNvSpPr txBox="1"/>
          <p:nvPr/>
        </p:nvSpPr>
        <p:spPr>
          <a:xfrm>
            <a:off x="29452" y="4716583"/>
            <a:ext cx="4219214" cy="1107996"/>
          </a:xfrm>
          <a:prstGeom prst="rect">
            <a:avLst/>
          </a:prstGeom>
          <a:noFill/>
        </p:spPr>
        <p:txBody>
          <a:bodyPr wrap="square" rtlCol="0">
            <a:spAutoFit/>
          </a:bodyPr>
          <a:lstStyle/>
          <a:p>
            <a:pPr algn="ctr"/>
            <a:r>
              <a:rPr lang="en-US" sz="6600" dirty="0">
                <a:latin typeface="Comic Sans MS" panose="030F0702030302020204" pitchFamily="66" charset="0"/>
              </a:rPr>
              <a:t>December</a:t>
            </a:r>
          </a:p>
        </p:txBody>
      </p:sp>
      <p:sp>
        <p:nvSpPr>
          <p:cNvPr id="16" name="Arrow: Right 15" descr="Blue arrow pointing to Fri.">
            <a:extLst>
              <a:ext uri="{FF2B5EF4-FFF2-40B4-BE49-F238E27FC236}">
                <a16:creationId xmlns:a16="http://schemas.microsoft.com/office/drawing/2014/main" id="{A17E9F4A-4659-4F49-A4F9-5884C801678A}"/>
              </a:ext>
            </a:extLst>
          </p:cNvPr>
          <p:cNvSpPr/>
          <p:nvPr/>
        </p:nvSpPr>
        <p:spPr>
          <a:xfrm>
            <a:off x="3393402" y="3760485"/>
            <a:ext cx="2769326" cy="418012"/>
          </a:xfrm>
          <a:prstGeom prst="rightArrow">
            <a:avLst/>
          </a:prstGeom>
          <a:solidFill>
            <a:srgbClr val="283B8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B499FF-3023-48F8-9653-15A983675A0C}"/>
              </a:ext>
            </a:extLst>
          </p:cNvPr>
          <p:cNvSpPr txBox="1"/>
          <p:nvPr/>
        </p:nvSpPr>
        <p:spPr>
          <a:xfrm>
            <a:off x="6162728" y="3436128"/>
            <a:ext cx="1920299" cy="1107996"/>
          </a:xfrm>
          <a:prstGeom prst="rect">
            <a:avLst/>
          </a:prstGeom>
          <a:noFill/>
        </p:spPr>
        <p:txBody>
          <a:bodyPr wrap="square" rtlCol="0">
            <a:spAutoFit/>
          </a:bodyPr>
          <a:lstStyle/>
          <a:p>
            <a:pPr algn="ctr"/>
            <a:r>
              <a:rPr lang="en-US" sz="6600" dirty="0">
                <a:latin typeface="Comic Sans MS" panose="030F0702030302020204" pitchFamily="66" charset="0"/>
              </a:rPr>
              <a:t>Fri.</a:t>
            </a:r>
          </a:p>
        </p:txBody>
      </p:sp>
      <p:sp>
        <p:nvSpPr>
          <p:cNvPr id="18" name="TextBox 17">
            <a:extLst>
              <a:ext uri="{FF2B5EF4-FFF2-40B4-BE49-F238E27FC236}">
                <a16:creationId xmlns:a16="http://schemas.microsoft.com/office/drawing/2014/main" id="{2D21F7CB-AE0B-4353-B27B-901270FA9938}"/>
              </a:ext>
            </a:extLst>
          </p:cNvPr>
          <p:cNvSpPr txBox="1"/>
          <p:nvPr/>
        </p:nvSpPr>
        <p:spPr>
          <a:xfrm>
            <a:off x="163492" y="3415493"/>
            <a:ext cx="3731741" cy="1107996"/>
          </a:xfrm>
          <a:prstGeom prst="rect">
            <a:avLst/>
          </a:prstGeom>
          <a:noFill/>
        </p:spPr>
        <p:txBody>
          <a:bodyPr wrap="square" rtlCol="0">
            <a:spAutoFit/>
          </a:bodyPr>
          <a:lstStyle/>
          <a:p>
            <a:pPr algn="ctr"/>
            <a:r>
              <a:rPr lang="en-US" sz="6600" dirty="0">
                <a:latin typeface="Comic Sans MS" panose="030F0702030302020204" pitchFamily="66" charset="0"/>
              </a:rPr>
              <a:t>Friday</a:t>
            </a:r>
          </a:p>
        </p:txBody>
      </p:sp>
      <p:sp>
        <p:nvSpPr>
          <p:cNvPr id="19" name="Arrow: Right 18" descr="Blue arrow pointing to Dec.">
            <a:extLst>
              <a:ext uri="{FF2B5EF4-FFF2-40B4-BE49-F238E27FC236}">
                <a16:creationId xmlns:a16="http://schemas.microsoft.com/office/drawing/2014/main" id="{23DDC5F9-AB15-48D9-B471-2A41B756095D}"/>
              </a:ext>
            </a:extLst>
          </p:cNvPr>
          <p:cNvSpPr/>
          <p:nvPr/>
        </p:nvSpPr>
        <p:spPr>
          <a:xfrm>
            <a:off x="4248666" y="5141774"/>
            <a:ext cx="2769326" cy="418012"/>
          </a:xfrm>
          <a:prstGeom prst="rightArrow">
            <a:avLst/>
          </a:prstGeom>
          <a:solidFill>
            <a:srgbClr val="283B8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C859741-6DEC-44A7-8FA3-6E50AB2BB5D4}"/>
              </a:ext>
            </a:extLst>
          </p:cNvPr>
          <p:cNvSpPr txBox="1"/>
          <p:nvPr/>
        </p:nvSpPr>
        <p:spPr>
          <a:xfrm>
            <a:off x="7051989" y="4869022"/>
            <a:ext cx="1920299" cy="1107996"/>
          </a:xfrm>
          <a:prstGeom prst="rect">
            <a:avLst/>
          </a:prstGeom>
          <a:noFill/>
        </p:spPr>
        <p:txBody>
          <a:bodyPr wrap="square" rtlCol="0">
            <a:spAutoFit/>
          </a:bodyPr>
          <a:lstStyle/>
          <a:p>
            <a:pPr algn="ctr"/>
            <a:r>
              <a:rPr lang="en-US" sz="6600" dirty="0">
                <a:latin typeface="Comic Sans MS" panose="030F0702030302020204" pitchFamily="66" charset="0"/>
              </a:rPr>
              <a:t>Dec.</a:t>
            </a:r>
          </a:p>
        </p:txBody>
      </p:sp>
    </p:spTree>
    <p:extLst>
      <p:ext uri="{BB962C8B-B14F-4D97-AF65-F5344CB8AC3E}">
        <p14:creationId xmlns:p14="http://schemas.microsoft.com/office/powerpoint/2010/main" val="41601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6"/>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7"/>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P spid="9" grpId="0"/>
      <p:bldP spid="9" grpId="1"/>
      <p:bldP spid="11" grpId="0"/>
      <p:bldP spid="12" grpId="0" animBg="1"/>
      <p:bldP spid="13" grpId="0"/>
      <p:bldP spid="14" grpId="0"/>
      <p:bldP spid="16" grpId="0" animBg="1"/>
      <p:bldP spid="17" grpId="0"/>
      <p:bldP spid="18"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B4DB9-DFD2-4AC7-AB35-B1726D61A620}"/>
              </a:ext>
            </a:extLst>
          </p:cNvPr>
          <p:cNvSpPr>
            <a:spLocks noGrp="1"/>
          </p:cNvSpPr>
          <p:nvPr>
            <p:ph type="title"/>
          </p:nvPr>
        </p:nvSpPr>
        <p:spPr/>
        <p:txBody>
          <a:bodyPr>
            <a:normAutofit fontScale="90000"/>
          </a:bodyPr>
          <a:lstStyle/>
          <a:p>
            <a:pPr marL="0" marR="0">
              <a:lnSpc>
                <a:spcPct val="115000"/>
              </a:lnSpc>
              <a:spcBef>
                <a:spcPts val="0"/>
              </a:spcBef>
              <a:spcAft>
                <a:spcPts val="1000"/>
              </a:spcAft>
            </a:pPr>
            <a:br>
              <a:rPr lang="en-US" sz="4400" b="1" dirty="0">
                <a:effectLst/>
                <a:latin typeface="Comic Sans MS" panose="030F0702030302020204" pitchFamily="66" charset="0"/>
                <a:ea typeface="Calibri" panose="020F0502020204030204" pitchFamily="34" charset="0"/>
                <a:cs typeface="Calibri" panose="020F0502020204030204" pitchFamily="34" charset="0"/>
              </a:rPr>
            </a:br>
            <a:r>
              <a:rPr lang="en-US" sz="4400" b="1" dirty="0">
                <a:effectLst/>
                <a:latin typeface="Comic Sans MS" panose="030F0702030302020204" pitchFamily="66" charset="0"/>
                <a:ea typeface="Calibri" panose="020F0502020204030204" pitchFamily="34" charset="0"/>
                <a:cs typeface="Calibri" panose="020F0502020204030204" pitchFamily="34" charset="0"/>
              </a:rPr>
              <a:t>Flooding with Abbreviation </a:t>
            </a:r>
            <a:r>
              <a:rPr lang="en-US" b="1" dirty="0">
                <a:latin typeface="Comic Sans MS" panose="030F0702030302020204" pitchFamily="66" charset="0"/>
                <a:ea typeface="Calibri" panose="020F0502020204030204" pitchFamily="34" charset="0"/>
                <a:cs typeface="Calibri" panose="020F0502020204030204" pitchFamily="34" charset="0"/>
              </a:rPr>
              <a:t>P</a:t>
            </a:r>
            <a:r>
              <a:rPr lang="en-US" sz="4400" b="1" dirty="0">
                <a:effectLst/>
                <a:latin typeface="Comic Sans MS" panose="030F0702030302020204" pitchFamily="66" charset="0"/>
                <a:ea typeface="Calibri" panose="020F0502020204030204" pitchFamily="34" charset="0"/>
                <a:cs typeface="Calibri" panose="020F0502020204030204" pitchFamily="34" charset="0"/>
              </a:rPr>
              <a:t>ractice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7D1B129A-68EE-4985-A4D7-8D51E775DA18}"/>
              </a:ext>
            </a:extLst>
          </p:cNvPr>
          <p:cNvSpPr txBox="1"/>
          <p:nvPr/>
        </p:nvSpPr>
        <p:spPr>
          <a:xfrm>
            <a:off x="1944130" y="1873254"/>
            <a:ext cx="4596712" cy="1446550"/>
          </a:xfrm>
          <a:prstGeom prst="rect">
            <a:avLst/>
          </a:prstGeom>
          <a:noFill/>
        </p:spPr>
        <p:txBody>
          <a:bodyPr wrap="square" rtlCol="0">
            <a:spAutoFit/>
          </a:bodyPr>
          <a:lstStyle/>
          <a:p>
            <a:pPr algn="ctr"/>
            <a:r>
              <a:rPr lang="en-US" sz="8800" dirty="0">
                <a:latin typeface="Comic Sans MS" panose="030F0702030302020204" pitchFamily="66" charset="0"/>
              </a:rPr>
              <a:t>doctor</a:t>
            </a:r>
          </a:p>
        </p:txBody>
      </p:sp>
      <p:sp>
        <p:nvSpPr>
          <p:cNvPr id="4" name="TextBox 3">
            <a:extLst>
              <a:ext uri="{FF2B5EF4-FFF2-40B4-BE49-F238E27FC236}">
                <a16:creationId xmlns:a16="http://schemas.microsoft.com/office/drawing/2014/main" id="{8D8BDB5D-F412-4403-B4F2-1C1B3F8C72F1}"/>
              </a:ext>
            </a:extLst>
          </p:cNvPr>
          <p:cNvSpPr txBox="1"/>
          <p:nvPr/>
        </p:nvSpPr>
        <p:spPr>
          <a:xfrm>
            <a:off x="1322173" y="3397308"/>
            <a:ext cx="2644346" cy="1015663"/>
          </a:xfrm>
          <a:prstGeom prst="rect">
            <a:avLst/>
          </a:prstGeom>
          <a:noFill/>
        </p:spPr>
        <p:txBody>
          <a:bodyPr wrap="square" rtlCol="0">
            <a:spAutoFit/>
          </a:bodyPr>
          <a:lstStyle/>
          <a:p>
            <a:r>
              <a:rPr lang="en-US" sz="6000" dirty="0">
                <a:latin typeface="Comic Sans MS" panose="030F0702030302020204" pitchFamily="66" charset="0"/>
              </a:rPr>
              <a:t>A. doc</a:t>
            </a:r>
          </a:p>
        </p:txBody>
      </p:sp>
      <p:sp>
        <p:nvSpPr>
          <p:cNvPr id="5" name="TextBox 4">
            <a:extLst>
              <a:ext uri="{FF2B5EF4-FFF2-40B4-BE49-F238E27FC236}">
                <a16:creationId xmlns:a16="http://schemas.microsoft.com/office/drawing/2014/main" id="{2A6C65F0-12A8-4AA6-B3D8-179945695BBF}"/>
              </a:ext>
            </a:extLst>
          </p:cNvPr>
          <p:cNvSpPr txBox="1"/>
          <p:nvPr/>
        </p:nvSpPr>
        <p:spPr>
          <a:xfrm>
            <a:off x="1322173" y="4464457"/>
            <a:ext cx="2644346" cy="1015663"/>
          </a:xfrm>
          <a:prstGeom prst="rect">
            <a:avLst/>
          </a:prstGeom>
          <a:noFill/>
        </p:spPr>
        <p:txBody>
          <a:bodyPr wrap="square" rtlCol="0">
            <a:spAutoFit/>
          </a:bodyPr>
          <a:lstStyle/>
          <a:p>
            <a:r>
              <a:rPr lang="en-US" sz="6000" dirty="0">
                <a:latin typeface="Comic Sans MS" panose="030F0702030302020204" pitchFamily="66" charset="0"/>
              </a:rPr>
              <a:t>B. Dr.</a:t>
            </a:r>
          </a:p>
        </p:txBody>
      </p:sp>
      <p:sp>
        <p:nvSpPr>
          <p:cNvPr id="6" name="TextBox 5">
            <a:extLst>
              <a:ext uri="{FF2B5EF4-FFF2-40B4-BE49-F238E27FC236}">
                <a16:creationId xmlns:a16="http://schemas.microsoft.com/office/drawing/2014/main" id="{62268119-7EC1-4FEE-B397-E4F27DE3A14F}"/>
              </a:ext>
            </a:extLst>
          </p:cNvPr>
          <p:cNvSpPr txBox="1"/>
          <p:nvPr/>
        </p:nvSpPr>
        <p:spPr>
          <a:xfrm>
            <a:off x="1322173" y="5531607"/>
            <a:ext cx="2644346" cy="1015663"/>
          </a:xfrm>
          <a:prstGeom prst="rect">
            <a:avLst/>
          </a:prstGeom>
          <a:noFill/>
        </p:spPr>
        <p:txBody>
          <a:bodyPr wrap="square" rtlCol="0">
            <a:spAutoFit/>
          </a:bodyPr>
          <a:lstStyle/>
          <a:p>
            <a:r>
              <a:rPr lang="en-US" sz="6000" dirty="0">
                <a:latin typeface="Comic Sans MS" panose="030F0702030302020204" pitchFamily="66" charset="0"/>
              </a:rPr>
              <a:t>C. dr.</a:t>
            </a:r>
          </a:p>
        </p:txBody>
      </p:sp>
      <p:sp>
        <p:nvSpPr>
          <p:cNvPr id="7" name="TextBox 6">
            <a:extLst>
              <a:ext uri="{FF2B5EF4-FFF2-40B4-BE49-F238E27FC236}">
                <a16:creationId xmlns:a16="http://schemas.microsoft.com/office/drawing/2014/main" id="{9779C239-82F5-4B50-8AE0-59286102E4B2}"/>
              </a:ext>
            </a:extLst>
          </p:cNvPr>
          <p:cNvSpPr txBox="1"/>
          <p:nvPr/>
        </p:nvSpPr>
        <p:spPr>
          <a:xfrm>
            <a:off x="741405" y="1778160"/>
            <a:ext cx="7562335" cy="1446550"/>
          </a:xfrm>
          <a:prstGeom prst="rect">
            <a:avLst/>
          </a:prstGeom>
          <a:noFill/>
        </p:spPr>
        <p:txBody>
          <a:bodyPr wrap="square" rtlCol="0">
            <a:spAutoFit/>
          </a:bodyPr>
          <a:lstStyle/>
          <a:p>
            <a:pPr algn="ctr"/>
            <a:r>
              <a:rPr lang="en-US" sz="8800" dirty="0">
                <a:latin typeface="Comic Sans MS" panose="030F0702030302020204" pitchFamily="66" charset="0"/>
              </a:rPr>
              <a:t>Thursday</a:t>
            </a:r>
          </a:p>
        </p:txBody>
      </p:sp>
      <p:sp>
        <p:nvSpPr>
          <p:cNvPr id="8" name="TextBox 7">
            <a:extLst>
              <a:ext uri="{FF2B5EF4-FFF2-40B4-BE49-F238E27FC236}">
                <a16:creationId xmlns:a16="http://schemas.microsoft.com/office/drawing/2014/main" id="{F1329B54-5349-4EE7-B770-AE91246602A8}"/>
              </a:ext>
            </a:extLst>
          </p:cNvPr>
          <p:cNvSpPr txBox="1"/>
          <p:nvPr/>
        </p:nvSpPr>
        <p:spPr>
          <a:xfrm>
            <a:off x="1149177" y="3148960"/>
            <a:ext cx="3517557" cy="1015663"/>
          </a:xfrm>
          <a:prstGeom prst="rect">
            <a:avLst/>
          </a:prstGeom>
          <a:noFill/>
        </p:spPr>
        <p:txBody>
          <a:bodyPr wrap="square" rtlCol="0">
            <a:spAutoFit/>
          </a:bodyPr>
          <a:lstStyle/>
          <a:p>
            <a:r>
              <a:rPr lang="en-US" sz="6000" dirty="0">
                <a:latin typeface="Comic Sans MS" panose="030F0702030302020204" pitchFamily="66" charset="0"/>
              </a:rPr>
              <a:t>A. Thur.</a:t>
            </a:r>
          </a:p>
        </p:txBody>
      </p:sp>
      <p:sp>
        <p:nvSpPr>
          <p:cNvPr id="9" name="TextBox 8">
            <a:extLst>
              <a:ext uri="{FF2B5EF4-FFF2-40B4-BE49-F238E27FC236}">
                <a16:creationId xmlns:a16="http://schemas.microsoft.com/office/drawing/2014/main" id="{50BE7FCB-CA3D-4E99-828D-0F151B214DE3}"/>
              </a:ext>
            </a:extLst>
          </p:cNvPr>
          <p:cNvSpPr txBox="1"/>
          <p:nvPr/>
        </p:nvSpPr>
        <p:spPr>
          <a:xfrm>
            <a:off x="1149178" y="4216109"/>
            <a:ext cx="3245708" cy="1015663"/>
          </a:xfrm>
          <a:prstGeom prst="rect">
            <a:avLst/>
          </a:prstGeom>
          <a:noFill/>
        </p:spPr>
        <p:txBody>
          <a:bodyPr wrap="square" rtlCol="0">
            <a:spAutoFit/>
          </a:bodyPr>
          <a:lstStyle/>
          <a:p>
            <a:r>
              <a:rPr lang="en-US" sz="6000" dirty="0">
                <a:latin typeface="Comic Sans MS" panose="030F0702030302020204" pitchFamily="66" charset="0"/>
              </a:rPr>
              <a:t>B. </a:t>
            </a:r>
            <a:r>
              <a:rPr lang="en-US" sz="6000" dirty="0" err="1">
                <a:latin typeface="Comic Sans MS" panose="030F0702030302020204" pitchFamily="66" charset="0"/>
              </a:rPr>
              <a:t>thurs.</a:t>
            </a:r>
            <a:endParaRPr lang="en-US" sz="6000" dirty="0">
              <a:latin typeface="Comic Sans MS" panose="030F0702030302020204" pitchFamily="66" charset="0"/>
            </a:endParaRPr>
          </a:p>
        </p:txBody>
      </p:sp>
      <p:sp>
        <p:nvSpPr>
          <p:cNvPr id="10" name="TextBox 9">
            <a:extLst>
              <a:ext uri="{FF2B5EF4-FFF2-40B4-BE49-F238E27FC236}">
                <a16:creationId xmlns:a16="http://schemas.microsoft.com/office/drawing/2014/main" id="{5397B6A6-B615-47DA-875F-96448A5B6255}"/>
              </a:ext>
            </a:extLst>
          </p:cNvPr>
          <p:cNvSpPr txBox="1"/>
          <p:nvPr/>
        </p:nvSpPr>
        <p:spPr>
          <a:xfrm>
            <a:off x="1149177" y="5283259"/>
            <a:ext cx="3912973" cy="1015663"/>
          </a:xfrm>
          <a:prstGeom prst="rect">
            <a:avLst/>
          </a:prstGeom>
          <a:noFill/>
        </p:spPr>
        <p:txBody>
          <a:bodyPr wrap="square" rtlCol="0">
            <a:spAutoFit/>
          </a:bodyPr>
          <a:lstStyle/>
          <a:p>
            <a:r>
              <a:rPr lang="en-US" sz="6000" dirty="0">
                <a:latin typeface="Comic Sans MS" panose="030F0702030302020204" pitchFamily="66" charset="0"/>
              </a:rPr>
              <a:t>C. Thurs.</a:t>
            </a:r>
          </a:p>
        </p:txBody>
      </p:sp>
      <p:sp>
        <p:nvSpPr>
          <p:cNvPr id="11" name="TextBox 10">
            <a:extLst>
              <a:ext uri="{FF2B5EF4-FFF2-40B4-BE49-F238E27FC236}">
                <a16:creationId xmlns:a16="http://schemas.microsoft.com/office/drawing/2014/main" id="{115C41C6-6F21-4BC9-871C-AE840123D90D}"/>
              </a:ext>
            </a:extLst>
          </p:cNvPr>
          <p:cNvSpPr txBox="1"/>
          <p:nvPr/>
        </p:nvSpPr>
        <p:spPr>
          <a:xfrm>
            <a:off x="840259" y="1702410"/>
            <a:ext cx="7562335" cy="1446550"/>
          </a:xfrm>
          <a:prstGeom prst="rect">
            <a:avLst/>
          </a:prstGeom>
          <a:noFill/>
        </p:spPr>
        <p:txBody>
          <a:bodyPr wrap="square" rtlCol="0">
            <a:spAutoFit/>
          </a:bodyPr>
          <a:lstStyle/>
          <a:p>
            <a:pPr algn="ctr"/>
            <a:r>
              <a:rPr lang="en-US" sz="8800" dirty="0">
                <a:latin typeface="Comic Sans MS" panose="030F0702030302020204" pitchFamily="66" charset="0"/>
              </a:rPr>
              <a:t>street</a:t>
            </a:r>
          </a:p>
        </p:txBody>
      </p:sp>
      <p:sp>
        <p:nvSpPr>
          <p:cNvPr id="12" name="TextBox 11">
            <a:extLst>
              <a:ext uri="{FF2B5EF4-FFF2-40B4-BE49-F238E27FC236}">
                <a16:creationId xmlns:a16="http://schemas.microsoft.com/office/drawing/2014/main" id="{AB7E10F5-6C9F-4717-9DA6-62209E78BDC1}"/>
              </a:ext>
            </a:extLst>
          </p:cNvPr>
          <p:cNvSpPr txBox="1"/>
          <p:nvPr/>
        </p:nvSpPr>
        <p:spPr>
          <a:xfrm>
            <a:off x="1977081" y="3170058"/>
            <a:ext cx="2644346" cy="1015663"/>
          </a:xfrm>
          <a:prstGeom prst="rect">
            <a:avLst/>
          </a:prstGeom>
          <a:noFill/>
        </p:spPr>
        <p:txBody>
          <a:bodyPr wrap="square" rtlCol="0">
            <a:spAutoFit/>
          </a:bodyPr>
          <a:lstStyle/>
          <a:p>
            <a:r>
              <a:rPr lang="en-US" sz="6000" dirty="0">
                <a:latin typeface="Comic Sans MS" panose="030F0702030302020204" pitchFamily="66" charset="0"/>
              </a:rPr>
              <a:t>A. Str.</a:t>
            </a:r>
          </a:p>
        </p:txBody>
      </p:sp>
      <p:sp>
        <p:nvSpPr>
          <p:cNvPr id="13" name="TextBox 12">
            <a:extLst>
              <a:ext uri="{FF2B5EF4-FFF2-40B4-BE49-F238E27FC236}">
                <a16:creationId xmlns:a16="http://schemas.microsoft.com/office/drawing/2014/main" id="{6D2F50D6-F24B-4BB8-B798-C9B0EF4A9291}"/>
              </a:ext>
            </a:extLst>
          </p:cNvPr>
          <p:cNvSpPr txBox="1"/>
          <p:nvPr/>
        </p:nvSpPr>
        <p:spPr>
          <a:xfrm>
            <a:off x="1977081" y="4237207"/>
            <a:ext cx="2644346" cy="1015663"/>
          </a:xfrm>
          <a:prstGeom prst="rect">
            <a:avLst/>
          </a:prstGeom>
          <a:noFill/>
        </p:spPr>
        <p:txBody>
          <a:bodyPr wrap="square" rtlCol="0">
            <a:spAutoFit/>
          </a:bodyPr>
          <a:lstStyle/>
          <a:p>
            <a:r>
              <a:rPr lang="en-US" sz="6000" dirty="0">
                <a:latin typeface="Comic Sans MS" panose="030F0702030302020204" pitchFamily="66" charset="0"/>
              </a:rPr>
              <a:t>B. St.</a:t>
            </a:r>
          </a:p>
        </p:txBody>
      </p:sp>
      <p:sp>
        <p:nvSpPr>
          <p:cNvPr id="14" name="TextBox 13">
            <a:extLst>
              <a:ext uri="{FF2B5EF4-FFF2-40B4-BE49-F238E27FC236}">
                <a16:creationId xmlns:a16="http://schemas.microsoft.com/office/drawing/2014/main" id="{06D289F9-37D6-4712-AA7E-A098439BD0C3}"/>
              </a:ext>
            </a:extLst>
          </p:cNvPr>
          <p:cNvSpPr txBox="1"/>
          <p:nvPr/>
        </p:nvSpPr>
        <p:spPr>
          <a:xfrm>
            <a:off x="1977081" y="5304357"/>
            <a:ext cx="2644346" cy="1015663"/>
          </a:xfrm>
          <a:prstGeom prst="rect">
            <a:avLst/>
          </a:prstGeom>
          <a:noFill/>
        </p:spPr>
        <p:txBody>
          <a:bodyPr wrap="square" rtlCol="0">
            <a:spAutoFit/>
          </a:bodyPr>
          <a:lstStyle/>
          <a:p>
            <a:r>
              <a:rPr lang="en-US" sz="6000" dirty="0">
                <a:latin typeface="Comic Sans MS" panose="030F0702030302020204" pitchFamily="66" charset="0"/>
              </a:rPr>
              <a:t>C. </a:t>
            </a:r>
            <a:r>
              <a:rPr lang="en-US" sz="6000" dirty="0" err="1">
                <a:latin typeface="Comic Sans MS" panose="030F0702030302020204" pitchFamily="66" charset="0"/>
              </a:rPr>
              <a:t>st.</a:t>
            </a:r>
            <a:endParaRPr lang="en-US" sz="6000" dirty="0">
              <a:latin typeface="Comic Sans MS" panose="030F0702030302020204" pitchFamily="66" charset="0"/>
            </a:endParaRPr>
          </a:p>
        </p:txBody>
      </p:sp>
      <p:sp>
        <p:nvSpPr>
          <p:cNvPr id="15" name="Oval 14" descr="Pink Oval around B. Dr.">
            <a:extLst>
              <a:ext uri="{FF2B5EF4-FFF2-40B4-BE49-F238E27FC236}">
                <a16:creationId xmlns:a16="http://schemas.microsoft.com/office/drawing/2014/main" id="{FACA3595-C44B-410D-96F9-1A231EE777B4}"/>
              </a:ext>
            </a:extLst>
          </p:cNvPr>
          <p:cNvSpPr/>
          <p:nvPr/>
        </p:nvSpPr>
        <p:spPr>
          <a:xfrm>
            <a:off x="914400" y="4261471"/>
            <a:ext cx="3052119" cy="1270136"/>
          </a:xfrm>
          <a:prstGeom prst="ellipse">
            <a:avLst/>
          </a:prstGeom>
          <a:noFill/>
          <a:ln w="76200">
            <a:solidFill>
              <a:srgbClr val="D60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descr="Pink Oval around B. St.">
            <a:extLst>
              <a:ext uri="{FF2B5EF4-FFF2-40B4-BE49-F238E27FC236}">
                <a16:creationId xmlns:a16="http://schemas.microsoft.com/office/drawing/2014/main" id="{D3A47081-177D-431D-9792-B3C96EC3DCB4}"/>
              </a:ext>
            </a:extLst>
          </p:cNvPr>
          <p:cNvSpPr/>
          <p:nvPr/>
        </p:nvSpPr>
        <p:spPr>
          <a:xfrm>
            <a:off x="1482811" y="4000565"/>
            <a:ext cx="3052119" cy="1270136"/>
          </a:xfrm>
          <a:prstGeom prst="ellipse">
            <a:avLst/>
          </a:prstGeom>
          <a:noFill/>
          <a:ln w="76200">
            <a:solidFill>
              <a:srgbClr val="D60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descr="Pink Oval around C. Thurs.">
            <a:extLst>
              <a:ext uri="{FF2B5EF4-FFF2-40B4-BE49-F238E27FC236}">
                <a16:creationId xmlns:a16="http://schemas.microsoft.com/office/drawing/2014/main" id="{93559259-8249-4C57-AF18-67A5D1D3C5A1}"/>
              </a:ext>
            </a:extLst>
          </p:cNvPr>
          <p:cNvSpPr/>
          <p:nvPr/>
        </p:nvSpPr>
        <p:spPr>
          <a:xfrm>
            <a:off x="741406" y="5207509"/>
            <a:ext cx="5008604" cy="1294399"/>
          </a:xfrm>
          <a:prstGeom prst="ellipse">
            <a:avLst/>
          </a:prstGeom>
          <a:noFill/>
          <a:ln w="76200">
            <a:solidFill>
              <a:srgbClr val="D600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46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8"/>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9"/>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500" fill="hold"/>
                                        <p:tgtEl>
                                          <p:spTgt spid="11"/>
                                        </p:tgtEl>
                                        <p:attrNameLst>
                                          <p:attrName>ppt_w</p:attrName>
                                        </p:attrNameLst>
                                      </p:cBhvr>
                                      <p:tavLst>
                                        <p:tav tm="0">
                                          <p:val>
                                            <p:fltVal val="0"/>
                                          </p:val>
                                        </p:tav>
                                        <p:tav tm="100000">
                                          <p:val>
                                            <p:strVal val="#ppt_w"/>
                                          </p:val>
                                        </p:tav>
                                      </p:tavLst>
                                    </p:anim>
                                    <p:anim calcmode="lin" valueType="num">
                                      <p:cBhvr>
                                        <p:cTn id="84" dur="500" fill="hold"/>
                                        <p:tgtEl>
                                          <p:spTgt spid="11"/>
                                        </p:tgtEl>
                                        <p:attrNameLst>
                                          <p:attrName>ppt_h</p:attrName>
                                        </p:attrNameLst>
                                      </p:cBhvr>
                                      <p:tavLst>
                                        <p:tav tm="0">
                                          <p:val>
                                            <p:fltVal val="0"/>
                                          </p:val>
                                        </p:tav>
                                        <p:tav tm="100000">
                                          <p:val>
                                            <p:strVal val="#ppt_h"/>
                                          </p:val>
                                        </p:tav>
                                      </p:tavLst>
                                    </p:anim>
                                    <p:animEffect transition="in" filter="fade">
                                      <p:cBhvr>
                                        <p:cTn id="85" dur="500"/>
                                        <p:tgtEl>
                                          <p:spTgt spid="11"/>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animEffect transition="in" filter="fade">
                                      <p:cBhvr>
                                        <p:cTn id="90" dur="500"/>
                                        <p:tgtEl>
                                          <p:spTgt spid="12"/>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p:cTn id="98" dur="500" fill="hold"/>
                                        <p:tgtEl>
                                          <p:spTgt spid="14"/>
                                        </p:tgtEl>
                                        <p:attrNameLst>
                                          <p:attrName>ppt_w</p:attrName>
                                        </p:attrNameLst>
                                      </p:cBhvr>
                                      <p:tavLst>
                                        <p:tav tm="0">
                                          <p:val>
                                            <p:fltVal val="0"/>
                                          </p:val>
                                        </p:tav>
                                        <p:tav tm="100000">
                                          <p:val>
                                            <p:strVal val="#ppt_w"/>
                                          </p:val>
                                        </p:tav>
                                      </p:tavLst>
                                    </p:anim>
                                    <p:anim calcmode="lin" valueType="num">
                                      <p:cBhvr>
                                        <p:cTn id="99" dur="500" fill="hold"/>
                                        <p:tgtEl>
                                          <p:spTgt spid="14"/>
                                        </p:tgtEl>
                                        <p:attrNameLst>
                                          <p:attrName>ppt_h</p:attrName>
                                        </p:attrNameLst>
                                      </p:cBhvr>
                                      <p:tavLst>
                                        <p:tav tm="0">
                                          <p:val>
                                            <p:fltVal val="0"/>
                                          </p:val>
                                        </p:tav>
                                        <p:tav tm="100000">
                                          <p:val>
                                            <p:strVal val="#ppt_h"/>
                                          </p:val>
                                        </p:tav>
                                      </p:tavLst>
                                    </p:anim>
                                    <p:animEffect transition="in" filter="fade">
                                      <p:cBhvr>
                                        <p:cTn id="100" dur="500"/>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2" grpId="0"/>
      <p:bldP spid="13" grpId="0"/>
      <p:bldP spid="14" grpId="0"/>
      <p:bldP spid="15" grpId="0" animBg="1"/>
      <p:bldP spid="15" grpId="1" animBg="1"/>
      <p:bldP spid="16" grpId="0" animBg="1"/>
      <p:bldP spid="17" grpId="0" animBg="1"/>
      <p:bldP spid="1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10880</TotalTime>
  <Words>2275</Words>
  <Application>Microsoft Office PowerPoint</Application>
  <PresentationFormat>On-screen Show (4:3)</PresentationFormat>
  <Paragraphs>197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Comic Sans MS</vt:lpstr>
      <vt:lpstr>Roboto</vt:lpstr>
      <vt:lpstr>Office Theme</vt:lpstr>
      <vt:lpstr>Rainy Days</vt:lpstr>
      <vt:lpstr> Caught in the Rain -le and -al Practice </vt:lpstr>
      <vt:lpstr> Downpour of -le and -al Practice </vt:lpstr>
      <vt:lpstr> Caught in the Rain -le and -al Practice </vt:lpstr>
      <vt:lpstr> Downpour of -le and -al Practice </vt:lpstr>
      <vt:lpstr> Storm of a Comma Review </vt:lpstr>
      <vt:lpstr> Sprinkling Commas Review </vt:lpstr>
      <vt:lpstr> It’s Raining Abbreviations Practice </vt:lpstr>
      <vt:lpstr> Flooding with Abbreviation Practice </vt:lpstr>
      <vt:lpstr> Rainy Day Vocabulary </vt:lpstr>
      <vt:lpstr> Give Me Five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Richard Harstead</cp:lastModifiedBy>
  <cp:revision>224</cp:revision>
  <dcterms:created xsi:type="dcterms:W3CDTF">2012-04-20T18:25:02Z</dcterms:created>
  <dcterms:modified xsi:type="dcterms:W3CDTF">2021-11-18T18:06:09Z</dcterms:modified>
</cp:coreProperties>
</file>