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7.xml" ContentType="application/vnd.openxmlformats-officedocument.presentationml.tags+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344" r:id="rId2"/>
    <p:sldId id="345" r:id="rId3"/>
    <p:sldId id="362" r:id="rId4"/>
    <p:sldId id="354" r:id="rId5"/>
    <p:sldId id="363" r:id="rId6"/>
    <p:sldId id="365" r:id="rId7"/>
    <p:sldId id="366" r:id="rId8"/>
    <p:sldId id="367" r:id="rId9"/>
    <p:sldId id="364" r:id="rId10"/>
    <p:sldId id="352" r:id="rId11"/>
  </p:sldIdLst>
  <p:sldSz cx="9144000" cy="6858000" type="screen4x3"/>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Kalos" initials="JK" lastIdx="2" clrIdx="0">
    <p:extLst>
      <p:ext uri="{19B8F6BF-5375-455C-9EA6-DF929625EA0E}">
        <p15:presenceInfo xmlns:p15="http://schemas.microsoft.com/office/powerpoint/2012/main" userId="88f479c315fdb209" providerId="Windows Live"/>
      </p:ext>
    </p:extLst>
  </p:cmAuthor>
  <p:cmAuthor id="2" name="Amy Perlmutter" initials="AP" lastIdx="1" clrIdx="1">
    <p:extLst>
      <p:ext uri="{19B8F6BF-5375-455C-9EA6-DF929625EA0E}">
        <p15:presenceInfo xmlns:p15="http://schemas.microsoft.com/office/powerpoint/2012/main" userId="S::aperlmutter@accelerate-academy.net::50a6ecda-f3cd-41a4-820c-672e06b7cff4" providerId="AD"/>
      </p:ext>
    </p:extLst>
  </p:cmAuthor>
  <p:cmAuthor id="3" name="Shannon Svalen" initials="SS" lastIdx="1" clrIdx="2">
    <p:extLst>
      <p:ext uri="{19B8F6BF-5375-455C-9EA6-DF929625EA0E}">
        <p15:presenceInfo xmlns:p15="http://schemas.microsoft.com/office/powerpoint/2012/main" userId="Shannon Sval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627"/>
    <a:srgbClr val="35F52B"/>
    <a:srgbClr val="FFFF00"/>
    <a:srgbClr val="63D1E7"/>
    <a:srgbClr val="D60093"/>
    <a:srgbClr val="666699"/>
    <a:srgbClr val="FE82F5"/>
    <a:srgbClr val="9D6D54"/>
    <a:srgbClr val="FFD3A3"/>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886639-B021-4B71-A7B2-20C6D3DD3DF8}" v="457" dt="2021-11-17T20:23:10.3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35" autoAdjust="0"/>
    <p:restoredTop sz="70872" autoAdjust="0"/>
  </p:normalViewPr>
  <p:slideViewPr>
    <p:cSldViewPr snapToGrid="0" snapToObjects="1">
      <p:cViewPr varScale="1">
        <p:scale>
          <a:sx n="48" d="100"/>
          <a:sy n="48" d="100"/>
        </p:scale>
        <p:origin x="444" y="4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0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11/18/2021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dirty="0"/>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“Today we are going to go on an adventure with words. We will review the suffix –ly, double negatives, vocabulary, and do a 5 finger retell of the story Hiking the Grand Canyon.”</a:t>
            </a:r>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dirty="0"/>
          </a:p>
        </p:txBody>
      </p:sp>
    </p:spTree>
    <p:extLst>
      <p:ext uri="{BB962C8B-B14F-4D97-AF65-F5344CB8AC3E}">
        <p14:creationId xmlns:p14="http://schemas.microsoft.com/office/powerpoint/2010/main" val="1893404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10</a:t>
            </a:fld>
            <a:endParaRPr lang="en-US" dirty="0"/>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suffix -ly. Say, “Today we are going to review the suffix -ly”.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meaning of the suffix -ly. Say, “Adding -ly to the end of a word adds the meaning in a way that is. It tells how something is done.”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quickly and a picture of a racecar. Ask the student, “What do you think the word quickly means?” Wait for the student to answer. Click to show the meaning of quickly. If the student answers correctly. Say, “Yes! Quickly means in a way that is quick.” If the student answers incorrectly. Say, “Remember, -ly means in a way that is. So, quickly means in a way that is quick.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2</a:t>
            </a:fld>
            <a:endParaRPr lang="en-US" dirty="0"/>
          </a:p>
        </p:txBody>
      </p:sp>
    </p:spTree>
    <p:extLst>
      <p:ext uri="{BB962C8B-B14F-4D97-AF65-F5344CB8AC3E}">
        <p14:creationId xmlns:p14="http://schemas.microsoft.com/office/powerpoint/2010/main" val="904538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sad and a picture of a sad face. Say, “What is the new word if I add the suffix -ly?” Wait for the student to answer sadly. Then click to show the word sadly.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does the new word mean?” Wait for the student to answer. Click to show the meaning of sadly. If the student answers correctly,. Say, “Yes, sadly means in a way that is sad.” If the student answers incorrectly. Say, “Remember, -ly means in a way that is. So, sadly means in a way that is sad.”</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dirty="0"/>
          </a:p>
        </p:txBody>
      </p:sp>
    </p:spTree>
    <p:extLst>
      <p:ext uri="{BB962C8B-B14F-4D97-AF65-F5344CB8AC3E}">
        <p14:creationId xmlns:p14="http://schemas.microsoft.com/office/powerpoint/2010/main" val="3892585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a:effectLst/>
                <a:latin typeface="Comic Sans MS" panose="030F0702030302020204" pitchFamily="66" charset="0"/>
                <a:ea typeface="Calibri" panose="020F0502020204030204" pitchFamily="34" charset="0"/>
                <a:cs typeface="Calibri" panose="020F0502020204030204" pitchFamily="34" charset="0"/>
              </a:rPr>
              <a:t>Click </a:t>
            </a:r>
            <a:r>
              <a:rPr lang="en-US" sz="1800" dirty="0">
                <a:effectLst/>
                <a:latin typeface="Comic Sans MS" panose="030F0702030302020204" pitchFamily="66" charset="0"/>
                <a:ea typeface="Calibri" panose="020F0502020204030204" pitchFamily="34" charset="0"/>
                <a:cs typeface="Calibri" panose="020F0502020204030204" pitchFamily="34" charset="0"/>
              </a:rPr>
              <a:t>to show the word soft and a picture of the 2 girls whispering. Say, “What is the new word if I add the suffix -ly?” Wait for the student to answer softly. Then click to show the word softly.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does the new word mean?” Wait for the student to answer. Click to show the meaning of softly. If the student answers correctly,. Say, “Yes, softly means in a way that is soft.” If the student answers incorrectly. Say, “Remember, -ly means in a way that is. So, softly means in a way that is soft.”</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dirty="0"/>
          </a:p>
        </p:txBody>
      </p:sp>
    </p:spTree>
    <p:extLst>
      <p:ext uri="{BB962C8B-B14F-4D97-AF65-F5344CB8AC3E}">
        <p14:creationId xmlns:p14="http://schemas.microsoft.com/office/powerpoint/2010/main" val="1108080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slow and a picture of a turtle. Say, “What is the new word if I add the suffix -ly?” Wait for the student to answer slowly. Then click to show the word slowly.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does the new word mean?” Wait for the student to answer. Click to show the meaning of slowly. If the student answers correctly,. Say, “Yes, slowly means in a way that is slow.” If the student answers incorrectly. Say, “Remember, -ly means in a way that is. So, slowly means in a way that is slow.”</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dirty="0"/>
          </a:p>
        </p:txBody>
      </p:sp>
    </p:spTree>
    <p:extLst>
      <p:ext uri="{BB962C8B-B14F-4D97-AF65-F5344CB8AC3E}">
        <p14:creationId xmlns:p14="http://schemas.microsoft.com/office/powerpoint/2010/main" val="340527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Say, “Today we are going to review double negatives.”</a:t>
            </a:r>
          </a:p>
          <a:p>
            <a:pPr marL="0" marR="0">
              <a:lnSpc>
                <a:spcPct val="115000"/>
              </a:lnSpc>
              <a:spcBef>
                <a:spcPts val="0"/>
              </a:spcBef>
              <a:spcAft>
                <a:spcPts val="10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Click to show the word negatives and the meaning. Say, “Negatives are words that mean no or not.” Click to show examples of negative words. Say, “Here are some examples of negative words. (never, no, nobody, none, no one, nor, not, nothing, and n’t) Click for it to disappear</a:t>
            </a:r>
          </a:p>
          <a:p>
            <a:pPr marL="0" marR="0">
              <a:lnSpc>
                <a:spcPct val="115000"/>
              </a:lnSpc>
              <a:spcBef>
                <a:spcPts val="0"/>
              </a:spcBef>
              <a:spcAft>
                <a:spcPts val="10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Click to show double negatives and the meaning. Say, “A double negative is when you use two negatives in one sentence. "Click to show an example of a sentence with a double negative. Say, “This sentence has a double negative. I haven’t told nobody your secret. Can you tell me the two negatives used in this sentence?” Wait for student to answer. Click to have the words highlighted. If the student says correct answer. Say, “Yes, n’t and nobody are negatives.” If the student answers incorrectly. Say, “Remember our negative words we discussed. The negative words in this sentence are n’t and nobody.”</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dirty="0"/>
          </a:p>
        </p:txBody>
      </p:sp>
    </p:spTree>
    <p:extLst>
      <p:ext uri="{BB962C8B-B14F-4D97-AF65-F5344CB8AC3E}">
        <p14:creationId xmlns:p14="http://schemas.microsoft.com/office/powerpoint/2010/main" val="2197851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Say, “Remember a double negative is a sentence that uses two negative words in it. We only need one negative word in a sentence. When we try to use two, then we run into a problem. I will show you a sentence. If the sentence contains a double negative give me a thumbs up. If the sentence does not contain a double negative give me a thumbs down.”</a:t>
            </a:r>
          </a:p>
          <a:p>
            <a:pPr marL="0" marR="0">
              <a:lnSpc>
                <a:spcPct val="115000"/>
              </a:lnSpc>
              <a:spcBef>
                <a:spcPts val="0"/>
              </a:spcBef>
              <a:spcAft>
                <a:spcPts val="10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Click to show the sentence. Say, “I never get to go nowhere with friends. Does this sentence contain a double negative? Thumbs up if it does and thumbs down if it doesn’t” Wait for the student to give a thumbs up or down. Click to show the word yes. Say, “You should have your thumb up because I never get to go nowhere with friends has a double negative.” Click for sentence and yes/no to disappear.</a:t>
            </a:r>
          </a:p>
          <a:p>
            <a:pPr marL="0" marR="0">
              <a:lnSpc>
                <a:spcPct val="115000"/>
              </a:lnSpc>
              <a:spcBef>
                <a:spcPts val="0"/>
              </a:spcBef>
              <a:spcAft>
                <a:spcPts val="10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Click to show the sentence. Say, “I shouldn’t have never tried to mess with him. Does this sentence contain a double negative? Thumbs up if it does and thumbs down if it doesn’t” Wait for the student to give a thumbs up or down. Click to show the word yes. Say, “You should have your thumb up because I shouldn’t have never tried to mess with him has a double negative.” Click for sentence and yes/no to disappear.</a:t>
            </a:r>
          </a:p>
          <a:p>
            <a:pPr marL="0" marR="0">
              <a:lnSpc>
                <a:spcPct val="115000"/>
              </a:lnSpc>
              <a:spcBef>
                <a:spcPts val="0"/>
              </a:spcBef>
              <a:spcAft>
                <a:spcPts val="10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200" dirty="0">
                <a:effectLst/>
                <a:latin typeface="Comic Sans MS" panose="030F0702030302020204" pitchFamily="66" charset="0"/>
                <a:ea typeface="Calibri" panose="020F0502020204030204" pitchFamily="34" charset="0"/>
                <a:cs typeface="Calibri" panose="020F0502020204030204" pitchFamily="34" charset="0"/>
              </a:rPr>
              <a:t>Click to show the sentence. Say, “I would never go to the movies alone. Does this sentence contain a double negative? Thumbs up if it does and thumbs down if it doesn’t” Wait for the student to give a thumbs up or down. Click to show the word no. Say, “You should have your thumb down because I would never go to the movies alone does not have a double negative.”</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dirty="0"/>
          </a:p>
        </p:txBody>
      </p:sp>
    </p:spTree>
    <p:extLst>
      <p:ext uri="{BB962C8B-B14F-4D97-AF65-F5344CB8AC3E}">
        <p14:creationId xmlns:p14="http://schemas.microsoft.com/office/powerpoint/2010/main" val="3607482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our vocabulary words.”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vocabulary words. Say each word, “survey, plunge, erosion, canyon, thrill, mystify”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definitions. Say, “We are going to match the word with its definition.”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something that causes a strong feeling of excitement? Yes, thrill!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to look over and examine closely? Yes, survey!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to leap or dive into water? Yes, plunge!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to confuse thoroughly the understanding of? Yes, mystify!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a deep narrow valley with steep sides and often with a stream flowing through it? Yes, canyon!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act or process of wearing away by water, wind, or glaciers? Yes, erosion! Click to show the line from the definition to the word.</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dirty="0"/>
          </a:p>
        </p:txBody>
      </p:sp>
    </p:spTree>
    <p:extLst>
      <p:ext uri="{BB962C8B-B14F-4D97-AF65-F5344CB8AC3E}">
        <p14:creationId xmlns:p14="http://schemas.microsoft.com/office/powerpoint/2010/main" val="23106771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Say, “This week you read the story </a:t>
            </a:r>
            <a:r>
              <a:rPr lang="en-US" sz="1200" u="sng" dirty="0">
                <a:effectLst/>
                <a:latin typeface="Comic Sans MS" panose="030F0702030302020204" pitchFamily="66" charset="0"/>
                <a:ea typeface="Calibri" panose="020F0502020204030204" pitchFamily="34" charset="0"/>
                <a:cs typeface="Calibri" panose="020F0502020204030204" pitchFamily="34" charset="0"/>
              </a:rPr>
              <a:t>Hiking the Grand Canyon</a:t>
            </a:r>
            <a:r>
              <a:rPr lang="en-US" sz="1200" dirty="0">
                <a:effectLst/>
                <a:latin typeface="Comic Sans MS" panose="030F0702030302020204" pitchFamily="66" charset="0"/>
                <a:ea typeface="Calibri" panose="020F0502020204030204" pitchFamily="34" charset="0"/>
                <a:cs typeface="Calibri" panose="020F0502020204030204" pitchFamily="34" charset="0"/>
              </a:rPr>
              <a:t>. Using the 5 finger retell strategy, can you tell me about the story.</a:t>
            </a:r>
          </a:p>
          <a:p>
            <a:pPr marL="0" marR="0">
              <a:lnSpc>
                <a:spcPct val="115000"/>
              </a:lnSpc>
              <a:spcBef>
                <a:spcPts val="0"/>
              </a:spcBef>
              <a:spcAft>
                <a:spcPts val="10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Say, “Hold up your thumb, tell me the characters.” (Family – Mom, Dad, Sister, brother, and kid)</a:t>
            </a:r>
          </a:p>
          <a:p>
            <a:pPr marL="0" marR="0">
              <a:lnSpc>
                <a:spcPct val="115000"/>
              </a:lnSpc>
              <a:spcBef>
                <a:spcPts val="0"/>
              </a:spcBef>
              <a:spcAft>
                <a:spcPts val="10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Say, “Hold up your pointer, tell me the setting.” (The Grand Canyon)</a:t>
            </a:r>
          </a:p>
          <a:p>
            <a:pPr marL="0" marR="0">
              <a:lnSpc>
                <a:spcPct val="115000"/>
              </a:lnSpc>
              <a:spcBef>
                <a:spcPts val="0"/>
              </a:spcBef>
              <a:spcAft>
                <a:spcPts val="10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Say, “Hold up your tall finger, tell me the problem.”  (The kid doesn’t want to go on a summer vacation to the Grand Canyon)</a:t>
            </a:r>
          </a:p>
          <a:p>
            <a:pPr marL="0" marR="0">
              <a:lnSpc>
                <a:spcPct val="115000"/>
              </a:lnSpc>
              <a:spcBef>
                <a:spcPts val="0"/>
              </a:spcBef>
              <a:spcAft>
                <a:spcPts val="10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Say, “Hold up your ring finger, tell me the events.” (They trained for the vacation by going on hikes, they rented a car to drive from Texas to Arizona, they spent the night at a hotel, they went to the visitors center to watch a movie about the Grand Canyon, they went hiking, and camped at the bottom of the canyon) The student does not need to name all of these events. They need to be able to tell at least 3 events from the story.</a:t>
            </a:r>
          </a:p>
          <a:p>
            <a:pPr marL="0" marR="0">
              <a:lnSpc>
                <a:spcPct val="115000"/>
              </a:lnSpc>
              <a:spcBef>
                <a:spcPts val="0"/>
              </a:spcBef>
              <a:spcAft>
                <a:spcPts val="10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Say, “Hold up your little finger, tell me the ending/solution.” (It ended up being a great trip)</a:t>
            </a:r>
          </a:p>
          <a:p>
            <a:pPr marL="0" marR="0">
              <a:lnSpc>
                <a:spcPct val="115000"/>
              </a:lnSpc>
              <a:spcBef>
                <a:spcPts val="0"/>
              </a:spcBef>
              <a:spcAft>
                <a:spcPts val="10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200" dirty="0">
                <a:effectLst/>
                <a:latin typeface="Comic Sans MS" panose="030F0702030302020204" pitchFamily="66" charset="0"/>
                <a:ea typeface="Calibri" panose="020F0502020204030204" pitchFamily="34" charset="0"/>
                <a:cs typeface="Calibri" panose="020F0502020204030204" pitchFamily="34" charset="0"/>
              </a:rPr>
              <a:t>Say, “Make a heart with your fingers, does this story remind you of anything from your own life” (answers will vary)</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9</a:t>
            </a:fld>
            <a:endParaRPr lang="en-US" dirty="0"/>
          </a:p>
        </p:txBody>
      </p:sp>
    </p:spTree>
    <p:extLst>
      <p:ext uri="{BB962C8B-B14F-4D97-AF65-F5344CB8AC3E}">
        <p14:creationId xmlns:p14="http://schemas.microsoft.com/office/powerpoint/2010/main" val="3281796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11/18/2021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11/18/2021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11/18/2021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11/18/2021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11/18/2021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11/18/2021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image" Target="../media/image5.sv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5.xml"/><Relationship Id="rId5" Type="http://schemas.microsoft.com/office/2007/relationships/hdphoto" Target="../media/hdphoto1.wdp"/><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6.xml"/><Relationship Id="rId5" Type="http://schemas.openxmlformats.org/officeDocument/2006/relationships/image" Target="../media/image8.sv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685800" y="1597025"/>
            <a:ext cx="7772400" cy="1470025"/>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Vacation Days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a:xfrm>
            <a:off x="685800" y="3009900"/>
            <a:ext cx="7948246" cy="1752600"/>
          </a:xfrm>
        </p:spPr>
        <p:txBody>
          <a:bodyPr>
            <a:normAutofit fontScale="92500"/>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Adventure with Words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custDataLst>
      <p:tags r:id="rId1"/>
    </p:custDataLst>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17C2-5DBC-4E59-8BB3-763F8AC63E22}"/>
              </a:ext>
            </a:extLst>
          </p:cNvPr>
          <p:cNvSpPr>
            <a:spLocks noGrp="1"/>
          </p:cNvSpPr>
          <p:nvPr>
            <p:ph type="title"/>
          </p:nvPr>
        </p:nvSpPr>
        <p:spPr>
          <a:xfrm>
            <a:off x="457200" y="50962"/>
            <a:ext cx="8229600" cy="1143000"/>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All About the -ly Suffix</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3B5DDF94-761D-440C-97EF-40AEF1131C20}"/>
              </a:ext>
            </a:extLst>
          </p:cNvPr>
          <p:cNvSpPr txBox="1"/>
          <p:nvPr/>
        </p:nvSpPr>
        <p:spPr>
          <a:xfrm>
            <a:off x="3733800" y="1012871"/>
            <a:ext cx="2318237" cy="2400657"/>
          </a:xfrm>
          <a:prstGeom prst="rect">
            <a:avLst/>
          </a:prstGeom>
          <a:noFill/>
        </p:spPr>
        <p:txBody>
          <a:bodyPr wrap="square" rtlCol="0">
            <a:spAutoFit/>
          </a:bodyPr>
          <a:lstStyle/>
          <a:p>
            <a:r>
              <a:rPr lang="en-US" sz="15000" dirty="0">
                <a:latin typeface="Comic Sans MS" panose="030F0702030302020204" pitchFamily="66" charset="0"/>
              </a:rPr>
              <a:t>ly</a:t>
            </a:r>
          </a:p>
        </p:txBody>
      </p:sp>
      <p:sp>
        <p:nvSpPr>
          <p:cNvPr id="13" name="TextBox 12">
            <a:extLst>
              <a:ext uri="{FF2B5EF4-FFF2-40B4-BE49-F238E27FC236}">
                <a16:creationId xmlns:a16="http://schemas.microsoft.com/office/drawing/2014/main" id="{AB94541C-B31F-4CAE-BADF-BF8840C4206D}"/>
              </a:ext>
            </a:extLst>
          </p:cNvPr>
          <p:cNvSpPr txBox="1"/>
          <p:nvPr/>
        </p:nvSpPr>
        <p:spPr>
          <a:xfrm>
            <a:off x="783982" y="3470285"/>
            <a:ext cx="7620000" cy="2554545"/>
          </a:xfrm>
          <a:prstGeom prst="rect">
            <a:avLst/>
          </a:prstGeom>
          <a:noFill/>
        </p:spPr>
        <p:txBody>
          <a:bodyPr wrap="square">
            <a:spAutoFit/>
          </a:bodyPr>
          <a:lstStyle/>
          <a:p>
            <a:r>
              <a:rPr kumimoji="0" lang="en-US" sz="40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Adding -ly to the end of a word adds the meaning “in a way that is”. It tells how something is done.</a:t>
            </a:r>
            <a:endParaRPr lang="en-US" sz="4000" dirty="0"/>
          </a:p>
        </p:txBody>
      </p:sp>
      <p:sp>
        <p:nvSpPr>
          <p:cNvPr id="10" name="TextBox 9">
            <a:extLst>
              <a:ext uri="{FF2B5EF4-FFF2-40B4-BE49-F238E27FC236}">
                <a16:creationId xmlns:a16="http://schemas.microsoft.com/office/drawing/2014/main" id="{007F83E1-3A12-4293-8B7C-492447171EEF}"/>
              </a:ext>
            </a:extLst>
          </p:cNvPr>
          <p:cNvSpPr txBox="1"/>
          <p:nvPr/>
        </p:nvSpPr>
        <p:spPr>
          <a:xfrm>
            <a:off x="340520" y="1900625"/>
            <a:ext cx="4610100" cy="1569660"/>
          </a:xfrm>
          <a:prstGeom prst="rect">
            <a:avLst/>
          </a:prstGeom>
          <a:noFill/>
        </p:spPr>
        <p:txBody>
          <a:bodyPr wrap="square" rtlCol="0">
            <a:spAutoFit/>
          </a:bodyPr>
          <a:lstStyle/>
          <a:p>
            <a:r>
              <a:rPr lang="en-US" sz="9600" dirty="0">
                <a:latin typeface="Comic Sans MS" panose="030F0702030302020204" pitchFamily="66" charset="0"/>
              </a:rPr>
              <a:t>quickly</a:t>
            </a:r>
          </a:p>
        </p:txBody>
      </p:sp>
      <p:sp>
        <p:nvSpPr>
          <p:cNvPr id="20" name="TextBox 19">
            <a:extLst>
              <a:ext uri="{FF2B5EF4-FFF2-40B4-BE49-F238E27FC236}">
                <a16:creationId xmlns:a16="http://schemas.microsoft.com/office/drawing/2014/main" id="{38F3AF13-6BF3-46BF-BEFF-FF9F6CD61D67}"/>
              </a:ext>
            </a:extLst>
          </p:cNvPr>
          <p:cNvSpPr txBox="1"/>
          <p:nvPr/>
        </p:nvSpPr>
        <p:spPr>
          <a:xfrm>
            <a:off x="4434804" y="2237956"/>
            <a:ext cx="4802430" cy="1938992"/>
          </a:xfrm>
          <a:prstGeom prst="rect">
            <a:avLst/>
          </a:prstGeom>
          <a:noFill/>
        </p:spPr>
        <p:txBody>
          <a:bodyPr wrap="square">
            <a:spAutoFit/>
          </a:bodyPr>
          <a:lstStyle/>
          <a:p>
            <a:r>
              <a:rPr lang="en-US" sz="6000" dirty="0">
                <a:solidFill>
                  <a:prstClr val="black"/>
                </a:solidFill>
                <a:latin typeface="Comic Sans MS" panose="030F0702030302020204" pitchFamily="66" charset="0"/>
                <a:ea typeface="Calibri" panose="020F0502020204030204" pitchFamily="34" charset="0"/>
                <a:cs typeface="Calibri" panose="020F0502020204030204" pitchFamily="34" charset="0"/>
              </a:rPr>
              <a:t>=</a:t>
            </a:r>
            <a:r>
              <a:rPr kumimoji="0" lang="en-US" sz="60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 in a way that is quick.</a:t>
            </a:r>
            <a:endParaRPr lang="en-US" sz="6000" dirty="0"/>
          </a:p>
        </p:txBody>
      </p:sp>
      <p:pic>
        <p:nvPicPr>
          <p:cNvPr id="5" name="Picture 4" descr="Red Speeding Racecar">
            <a:extLst>
              <a:ext uri="{FF2B5EF4-FFF2-40B4-BE49-F238E27FC236}">
                <a16:creationId xmlns:a16="http://schemas.microsoft.com/office/drawing/2014/main" id="{79E9C194-A564-4647-8AAF-969E6AF623C0}"/>
              </a:ext>
            </a:extLst>
          </p:cNvPr>
          <p:cNvPicPr>
            <a:picLocks noChangeAspect="1"/>
          </p:cNvPicPr>
          <p:nvPr/>
        </p:nvPicPr>
        <p:blipFill>
          <a:blip r:embed="rId4"/>
          <a:stretch>
            <a:fillRect/>
          </a:stretch>
        </p:blipFill>
        <p:spPr>
          <a:xfrm>
            <a:off x="968902" y="4312494"/>
            <a:ext cx="5163057" cy="1039783"/>
          </a:xfrm>
          <a:prstGeom prst="rect">
            <a:avLst/>
          </a:prstGeom>
        </p:spPr>
      </p:pic>
    </p:spTree>
    <p:custDataLst>
      <p:tags r:id="rId1"/>
    </p:custDataLst>
    <p:extLst>
      <p:ext uri="{BB962C8B-B14F-4D97-AF65-F5344CB8AC3E}">
        <p14:creationId xmlns:p14="http://schemas.microsoft.com/office/powerpoint/2010/main" val="61912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3"/>
                                        </p:tgtEl>
                                        <p:attrNameLst>
                                          <p:attrName>ppt_x</p:attrName>
                                        </p:attrNameLst>
                                      </p:cBhvr>
                                      <p:tavLst>
                                        <p:tav tm="0">
                                          <p:val>
                                            <p:strVal val="ppt_x"/>
                                          </p:val>
                                        </p:tav>
                                        <p:tav tm="100000">
                                          <p:val>
                                            <p:strVal val="ppt_x"/>
                                          </p:val>
                                        </p:tav>
                                      </p:tavLst>
                                    </p:anim>
                                    <p:anim calcmode="lin" valueType="num">
                                      <p:cBhvr additive="base">
                                        <p:cTn id="19" dur="500"/>
                                        <p:tgtEl>
                                          <p:spTgt spid="3"/>
                                        </p:tgtEl>
                                        <p:attrNameLst>
                                          <p:attrName>ppt_y</p:attrName>
                                        </p:attrNameLst>
                                      </p:cBhvr>
                                      <p:tavLst>
                                        <p:tav tm="0">
                                          <p:val>
                                            <p:strVal val="ppt_y"/>
                                          </p:val>
                                        </p:tav>
                                        <p:tav tm="100000">
                                          <p:val>
                                            <p:strVal val="1+ppt_h/2"/>
                                          </p:val>
                                        </p:tav>
                                      </p:tavLst>
                                    </p:anim>
                                    <p:set>
                                      <p:cBhvr>
                                        <p:cTn id="20" dur="1" fill="hold">
                                          <p:stCondLst>
                                            <p:cond delay="499"/>
                                          </p:stCondLst>
                                        </p:cTn>
                                        <p:tgtEl>
                                          <p:spTgt spid="3"/>
                                        </p:tgtEl>
                                        <p:attrNameLst>
                                          <p:attrName>style.visibility</p:attrName>
                                        </p:attrNameLst>
                                      </p:cBhvr>
                                      <p:to>
                                        <p:strVal val="hidden"/>
                                      </p:to>
                                    </p:set>
                                  </p:childTnLst>
                                </p:cTn>
                              </p:par>
                              <p:par>
                                <p:cTn id="21" presetID="2" presetClass="exit" presetSubtype="4" fill="hold" grpId="1" nodeType="withEffect">
                                  <p:stCondLst>
                                    <p:cond delay="0"/>
                                  </p:stCondLst>
                                  <p:childTnLst>
                                    <p:anim calcmode="lin" valueType="num">
                                      <p:cBhvr additive="base">
                                        <p:cTn id="22" dur="500"/>
                                        <p:tgtEl>
                                          <p:spTgt spid="13"/>
                                        </p:tgtEl>
                                        <p:attrNameLst>
                                          <p:attrName>ppt_x</p:attrName>
                                        </p:attrNameLst>
                                      </p:cBhvr>
                                      <p:tavLst>
                                        <p:tav tm="0">
                                          <p:val>
                                            <p:strVal val="ppt_x"/>
                                          </p:val>
                                        </p:tav>
                                        <p:tav tm="100000">
                                          <p:val>
                                            <p:strVal val="ppt_x"/>
                                          </p:val>
                                        </p:tav>
                                      </p:tavLst>
                                    </p:anim>
                                    <p:anim calcmode="lin" valueType="num">
                                      <p:cBhvr additive="base">
                                        <p:cTn id="23" dur="500"/>
                                        <p:tgtEl>
                                          <p:spTgt spid="13"/>
                                        </p:tgtEl>
                                        <p:attrNameLst>
                                          <p:attrName>ppt_y</p:attrName>
                                        </p:attrNameLst>
                                      </p:cBhvr>
                                      <p:tavLst>
                                        <p:tav tm="0">
                                          <p:val>
                                            <p:strVal val="ppt_y"/>
                                          </p:val>
                                        </p:tav>
                                        <p:tav tm="100000">
                                          <p:val>
                                            <p:strVal val="1+ppt_h/2"/>
                                          </p:val>
                                        </p:tav>
                                      </p:tavLst>
                                    </p:anim>
                                    <p:set>
                                      <p:cBhvr>
                                        <p:cTn id="24" dur="1" fill="hold">
                                          <p:stCondLst>
                                            <p:cond delay="499"/>
                                          </p:stCondLst>
                                        </p:cTn>
                                        <p:tgtEl>
                                          <p:spTgt spid="13"/>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500" fill="hold"/>
                                        <p:tgtEl>
                                          <p:spTgt spid="10"/>
                                        </p:tgtEl>
                                        <p:attrNameLst>
                                          <p:attrName>ppt_w</p:attrName>
                                        </p:attrNameLst>
                                      </p:cBhvr>
                                      <p:tavLst>
                                        <p:tav tm="0">
                                          <p:val>
                                            <p:fltVal val="0"/>
                                          </p:val>
                                        </p:tav>
                                        <p:tav tm="100000">
                                          <p:val>
                                            <p:strVal val="#ppt_w"/>
                                          </p:val>
                                        </p:tav>
                                      </p:tavLst>
                                    </p:anim>
                                    <p:anim calcmode="lin" valueType="num">
                                      <p:cBhvr>
                                        <p:cTn id="30" dur="500" fill="hold"/>
                                        <p:tgtEl>
                                          <p:spTgt spid="10"/>
                                        </p:tgtEl>
                                        <p:attrNameLst>
                                          <p:attrName>ppt_h</p:attrName>
                                        </p:attrNameLst>
                                      </p:cBhvr>
                                      <p:tavLst>
                                        <p:tav tm="0">
                                          <p:val>
                                            <p:fltVal val="0"/>
                                          </p:val>
                                        </p:tav>
                                        <p:tav tm="100000">
                                          <p:val>
                                            <p:strVal val="#ppt_h"/>
                                          </p:val>
                                        </p:tav>
                                      </p:tavLst>
                                    </p:anim>
                                    <p:animEffect transition="in" filter="fade">
                                      <p:cBhvr>
                                        <p:cTn id="31" dur="500"/>
                                        <p:tgtEl>
                                          <p:spTgt spid="10"/>
                                        </p:tgtEl>
                                      </p:cBhvr>
                                    </p:animEffect>
                                  </p:childTnLst>
                                </p:cTn>
                              </p:par>
                              <p:par>
                                <p:cTn id="32" presetID="1" presetClass="entr" presetSubtype="0" fill="hold" nodeType="withEffect">
                                  <p:stCondLst>
                                    <p:cond delay="0"/>
                                  </p:stCondLst>
                                  <p:childTnLst>
                                    <p:set>
                                      <p:cBhvr>
                                        <p:cTn id="33" dur="1" fill="hold">
                                          <p:stCondLst>
                                            <p:cond delay="0"/>
                                          </p:stCondLst>
                                        </p:cTn>
                                        <p:tgtEl>
                                          <p:spTgt spid="5"/>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13" grpId="0"/>
      <p:bldP spid="13" grpId="1"/>
      <p:bldP spid="10" grpId="0"/>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327115"/>
            <a:ext cx="8229600" cy="1143000"/>
          </a:xfrm>
        </p:spPr>
        <p:txBody>
          <a:bodyPr>
            <a:normAutofit fontScale="90000"/>
          </a:bodyPr>
          <a:lstStyle/>
          <a:p>
            <a:pPr marL="0" marR="0">
              <a:lnSpc>
                <a:spcPct val="115000"/>
              </a:lnSpc>
              <a:spcBef>
                <a:spcPts val="0"/>
              </a:spcBef>
              <a:spcAft>
                <a:spcPts val="1000"/>
              </a:spcAft>
            </a:pPr>
            <a:r>
              <a:rPr lang="en-US" sz="5400" b="1" dirty="0">
                <a:effectLst/>
                <a:latin typeface="Comic Sans MS" panose="030F0702030302020204" pitchFamily="66" charset="0"/>
                <a:ea typeface="Calibri" panose="020F0502020204030204" pitchFamily="34" charset="0"/>
                <a:cs typeface="Calibri" panose="020F0502020204030204" pitchFamily="34" charset="0"/>
              </a:rPr>
              <a:t>Taking a Trip to Practice -ly</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Graphic 3" descr="Sad face with solid fill with solid fill">
            <a:extLst>
              <a:ext uri="{FF2B5EF4-FFF2-40B4-BE49-F238E27FC236}">
                <a16:creationId xmlns:a16="http://schemas.microsoft.com/office/drawing/2014/main" id="{209FCC2A-D885-4FBA-BA91-98AF31C88E6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1153991" y="3547362"/>
            <a:ext cx="2983523" cy="2983523"/>
          </a:xfrm>
          <a:prstGeom prst="rect">
            <a:avLst/>
          </a:prstGeom>
        </p:spPr>
      </p:pic>
      <p:sp>
        <p:nvSpPr>
          <p:cNvPr id="12" name="TextBox 11">
            <a:extLst>
              <a:ext uri="{FF2B5EF4-FFF2-40B4-BE49-F238E27FC236}">
                <a16:creationId xmlns:a16="http://schemas.microsoft.com/office/drawing/2014/main" id="{667988BE-1179-4AD1-A201-12C6D7501D4D}"/>
              </a:ext>
            </a:extLst>
          </p:cNvPr>
          <p:cNvSpPr txBox="1"/>
          <p:nvPr/>
        </p:nvSpPr>
        <p:spPr>
          <a:xfrm>
            <a:off x="852855" y="1865142"/>
            <a:ext cx="2983524" cy="1938992"/>
          </a:xfrm>
          <a:prstGeom prst="rect">
            <a:avLst/>
          </a:prstGeom>
          <a:noFill/>
        </p:spPr>
        <p:txBody>
          <a:bodyPr wrap="square" rtlCol="0">
            <a:spAutoFit/>
          </a:bodyPr>
          <a:lstStyle/>
          <a:p>
            <a:r>
              <a:rPr lang="en-US" sz="12000" dirty="0">
                <a:solidFill>
                  <a:srgbClr val="0070C0"/>
                </a:solidFill>
                <a:latin typeface="Comic Sans MS" panose="030F0702030302020204" pitchFamily="66" charset="0"/>
              </a:rPr>
              <a:t>sad</a:t>
            </a:r>
          </a:p>
        </p:txBody>
      </p:sp>
      <p:sp>
        <p:nvSpPr>
          <p:cNvPr id="10" name="TextBox 9">
            <a:extLst>
              <a:ext uri="{FF2B5EF4-FFF2-40B4-BE49-F238E27FC236}">
                <a16:creationId xmlns:a16="http://schemas.microsoft.com/office/drawing/2014/main" id="{F36CA03B-D261-434D-ABA5-57CF74E8FE55}"/>
              </a:ext>
            </a:extLst>
          </p:cNvPr>
          <p:cNvSpPr txBox="1"/>
          <p:nvPr/>
        </p:nvSpPr>
        <p:spPr>
          <a:xfrm>
            <a:off x="3302978" y="1865142"/>
            <a:ext cx="1669072" cy="1938992"/>
          </a:xfrm>
          <a:prstGeom prst="rect">
            <a:avLst/>
          </a:prstGeom>
          <a:noFill/>
        </p:spPr>
        <p:txBody>
          <a:bodyPr wrap="square" rtlCol="0">
            <a:spAutoFit/>
          </a:bodyPr>
          <a:lstStyle/>
          <a:p>
            <a:r>
              <a:rPr lang="en-US" sz="12000" dirty="0">
                <a:solidFill>
                  <a:srgbClr val="0070C0"/>
                </a:solidFill>
                <a:latin typeface="Comic Sans MS" panose="030F0702030302020204" pitchFamily="66" charset="0"/>
              </a:rPr>
              <a:t>ly</a:t>
            </a:r>
          </a:p>
        </p:txBody>
      </p:sp>
      <p:sp>
        <p:nvSpPr>
          <p:cNvPr id="13" name="TextBox 12">
            <a:extLst>
              <a:ext uri="{FF2B5EF4-FFF2-40B4-BE49-F238E27FC236}">
                <a16:creationId xmlns:a16="http://schemas.microsoft.com/office/drawing/2014/main" id="{AED722EA-8603-4C80-90CD-C6FA0904820F}"/>
              </a:ext>
            </a:extLst>
          </p:cNvPr>
          <p:cNvSpPr txBox="1"/>
          <p:nvPr/>
        </p:nvSpPr>
        <p:spPr>
          <a:xfrm>
            <a:off x="4635012" y="2459503"/>
            <a:ext cx="4204188" cy="3139321"/>
          </a:xfrm>
          <a:prstGeom prst="rect">
            <a:avLst/>
          </a:prstGeom>
          <a:noFill/>
        </p:spPr>
        <p:txBody>
          <a:bodyPr wrap="square" rtlCol="0">
            <a:spAutoFit/>
          </a:bodyPr>
          <a:lstStyle/>
          <a:p>
            <a:r>
              <a:rPr lang="en-US" sz="6600" dirty="0">
                <a:solidFill>
                  <a:srgbClr val="0070C0"/>
                </a:solidFill>
                <a:latin typeface="Comic Sans MS" panose="030F0702030302020204" pitchFamily="66" charset="0"/>
              </a:rPr>
              <a:t>= in a way that is sad</a:t>
            </a:r>
          </a:p>
        </p:txBody>
      </p:sp>
    </p:spTree>
    <p:custDataLst>
      <p:tags r:id="rId1"/>
    </p:custDataLst>
    <p:extLst>
      <p:ext uri="{BB962C8B-B14F-4D97-AF65-F5344CB8AC3E}">
        <p14:creationId xmlns:p14="http://schemas.microsoft.com/office/powerpoint/2010/main" val="4231860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0"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327115"/>
            <a:ext cx="8229600" cy="1143000"/>
          </a:xfrm>
        </p:spPr>
        <p:txBody>
          <a:bodyPr>
            <a:normAutofit fontScale="90000"/>
          </a:bodyPr>
          <a:lstStyle/>
          <a:p>
            <a:pPr marL="0" marR="0">
              <a:lnSpc>
                <a:spcPct val="115000"/>
              </a:lnSpc>
              <a:spcBef>
                <a:spcPts val="0"/>
              </a:spcBef>
              <a:spcAft>
                <a:spcPts val="1000"/>
              </a:spcAft>
            </a:pPr>
            <a:r>
              <a:rPr lang="en-US" sz="5400" b="1" dirty="0">
                <a:latin typeface="Comic Sans MS" panose="030F0702030302020204" pitchFamily="66" charset="0"/>
                <a:ea typeface="Calibri" panose="020F0502020204030204" pitchFamily="34" charset="0"/>
                <a:cs typeface="Calibri" panose="020F0502020204030204" pitchFamily="34" charset="0"/>
              </a:rPr>
              <a:t>Destination to Practice -ly</a:t>
            </a:r>
            <a:endParaRPr lang="en-US" sz="5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667988BE-1179-4AD1-A201-12C6D7501D4D}"/>
              </a:ext>
            </a:extLst>
          </p:cNvPr>
          <p:cNvSpPr txBox="1"/>
          <p:nvPr/>
        </p:nvSpPr>
        <p:spPr>
          <a:xfrm>
            <a:off x="304800" y="1865142"/>
            <a:ext cx="3531579" cy="1938992"/>
          </a:xfrm>
          <a:prstGeom prst="rect">
            <a:avLst/>
          </a:prstGeom>
          <a:noFill/>
        </p:spPr>
        <p:txBody>
          <a:bodyPr wrap="square" rtlCol="0">
            <a:spAutoFit/>
          </a:bodyPr>
          <a:lstStyle/>
          <a:p>
            <a:r>
              <a:rPr lang="en-US" sz="12000" dirty="0">
                <a:solidFill>
                  <a:srgbClr val="0070C0"/>
                </a:solidFill>
                <a:latin typeface="Comic Sans MS" panose="030F0702030302020204" pitchFamily="66" charset="0"/>
              </a:rPr>
              <a:t>soft</a:t>
            </a:r>
          </a:p>
        </p:txBody>
      </p:sp>
      <p:sp>
        <p:nvSpPr>
          <p:cNvPr id="10" name="TextBox 9">
            <a:extLst>
              <a:ext uri="{FF2B5EF4-FFF2-40B4-BE49-F238E27FC236}">
                <a16:creationId xmlns:a16="http://schemas.microsoft.com/office/drawing/2014/main" id="{F36CA03B-D261-434D-ABA5-57CF74E8FE55}"/>
              </a:ext>
            </a:extLst>
          </p:cNvPr>
          <p:cNvSpPr txBox="1"/>
          <p:nvPr/>
        </p:nvSpPr>
        <p:spPr>
          <a:xfrm>
            <a:off x="3302978" y="1865142"/>
            <a:ext cx="1669072" cy="1938992"/>
          </a:xfrm>
          <a:prstGeom prst="rect">
            <a:avLst/>
          </a:prstGeom>
          <a:noFill/>
        </p:spPr>
        <p:txBody>
          <a:bodyPr wrap="square" rtlCol="0">
            <a:spAutoFit/>
          </a:bodyPr>
          <a:lstStyle/>
          <a:p>
            <a:r>
              <a:rPr lang="en-US" sz="12000" dirty="0">
                <a:solidFill>
                  <a:srgbClr val="0070C0"/>
                </a:solidFill>
                <a:latin typeface="Comic Sans MS" panose="030F0702030302020204" pitchFamily="66" charset="0"/>
              </a:rPr>
              <a:t>ly</a:t>
            </a:r>
          </a:p>
        </p:txBody>
      </p:sp>
      <p:sp>
        <p:nvSpPr>
          <p:cNvPr id="13" name="TextBox 12">
            <a:extLst>
              <a:ext uri="{FF2B5EF4-FFF2-40B4-BE49-F238E27FC236}">
                <a16:creationId xmlns:a16="http://schemas.microsoft.com/office/drawing/2014/main" id="{AED722EA-8603-4C80-90CD-C6FA0904820F}"/>
              </a:ext>
            </a:extLst>
          </p:cNvPr>
          <p:cNvSpPr txBox="1"/>
          <p:nvPr/>
        </p:nvSpPr>
        <p:spPr>
          <a:xfrm>
            <a:off x="4635012" y="2459503"/>
            <a:ext cx="4204188" cy="3139321"/>
          </a:xfrm>
          <a:prstGeom prst="rect">
            <a:avLst/>
          </a:prstGeom>
          <a:noFill/>
        </p:spPr>
        <p:txBody>
          <a:bodyPr wrap="square" rtlCol="0">
            <a:spAutoFit/>
          </a:bodyPr>
          <a:lstStyle/>
          <a:p>
            <a:r>
              <a:rPr lang="en-US" sz="6600" dirty="0">
                <a:solidFill>
                  <a:srgbClr val="0070C0"/>
                </a:solidFill>
                <a:latin typeface="Comic Sans MS" panose="030F0702030302020204" pitchFamily="66" charset="0"/>
              </a:rPr>
              <a:t>= in a way that is soft</a:t>
            </a:r>
          </a:p>
        </p:txBody>
      </p:sp>
      <p:pic>
        <p:nvPicPr>
          <p:cNvPr id="5" name="Picture 4" descr="Two girls whispering">
            <a:extLst>
              <a:ext uri="{FF2B5EF4-FFF2-40B4-BE49-F238E27FC236}">
                <a16:creationId xmlns:a16="http://schemas.microsoft.com/office/drawing/2014/main" id="{8F8672E2-6249-4F27-B19E-FFCAB8EAA68F}"/>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10000" b="90000" l="10000" r="90000"/>
                    </a14:imgEffect>
                  </a14:imgLayer>
                </a14:imgProps>
              </a:ext>
            </a:extLst>
          </a:blip>
          <a:stretch>
            <a:fillRect/>
          </a:stretch>
        </p:blipFill>
        <p:spPr>
          <a:xfrm>
            <a:off x="776169" y="3265449"/>
            <a:ext cx="3139321" cy="3139321"/>
          </a:xfrm>
          <a:prstGeom prst="rect">
            <a:avLst/>
          </a:prstGeom>
        </p:spPr>
      </p:pic>
    </p:spTree>
    <p:custDataLst>
      <p:tags r:id="rId1"/>
    </p:custDataLst>
    <p:extLst>
      <p:ext uri="{BB962C8B-B14F-4D97-AF65-F5344CB8AC3E}">
        <p14:creationId xmlns:p14="http://schemas.microsoft.com/office/powerpoint/2010/main" val="244923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0"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327115"/>
            <a:ext cx="8229600" cy="1143000"/>
          </a:xfrm>
        </p:spPr>
        <p:txBody>
          <a:bodyPr>
            <a:normAutofit/>
          </a:bodyPr>
          <a:lstStyle/>
          <a:p>
            <a:pPr marL="0" marR="0">
              <a:lnSpc>
                <a:spcPct val="115000"/>
              </a:lnSpc>
              <a:spcBef>
                <a:spcPts val="0"/>
              </a:spcBef>
              <a:spcAft>
                <a:spcPts val="1000"/>
              </a:spcAft>
            </a:pPr>
            <a:r>
              <a:rPr lang="en-US" sz="5400" b="1" dirty="0">
                <a:effectLst/>
                <a:latin typeface="Comic Sans MS" panose="030F0702030302020204" pitchFamily="66" charset="0"/>
                <a:ea typeface="Calibri" panose="020F0502020204030204" pitchFamily="34" charset="0"/>
                <a:cs typeface="Calibri" panose="020F0502020204030204" pitchFamily="34" charset="0"/>
              </a:rPr>
              <a:t>Explore Practicing -ly</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Graphic 3" descr="Turtle with solid fill">
            <a:extLst>
              <a:ext uri="{FF2B5EF4-FFF2-40B4-BE49-F238E27FC236}">
                <a16:creationId xmlns:a16="http://schemas.microsoft.com/office/drawing/2014/main" id="{209FCC2A-D885-4FBA-BA91-98AF31C88E6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694961" y="3139719"/>
            <a:ext cx="3546964" cy="3546964"/>
          </a:xfrm>
          <a:prstGeom prst="rect">
            <a:avLst/>
          </a:prstGeom>
        </p:spPr>
      </p:pic>
      <p:sp>
        <p:nvSpPr>
          <p:cNvPr id="12" name="TextBox 11">
            <a:extLst>
              <a:ext uri="{FF2B5EF4-FFF2-40B4-BE49-F238E27FC236}">
                <a16:creationId xmlns:a16="http://schemas.microsoft.com/office/drawing/2014/main" id="{667988BE-1179-4AD1-A201-12C6D7501D4D}"/>
              </a:ext>
            </a:extLst>
          </p:cNvPr>
          <p:cNvSpPr txBox="1"/>
          <p:nvPr/>
        </p:nvSpPr>
        <p:spPr>
          <a:xfrm>
            <a:off x="304800" y="1865142"/>
            <a:ext cx="3379179" cy="1938992"/>
          </a:xfrm>
          <a:prstGeom prst="rect">
            <a:avLst/>
          </a:prstGeom>
          <a:noFill/>
        </p:spPr>
        <p:txBody>
          <a:bodyPr wrap="square" rtlCol="0">
            <a:spAutoFit/>
          </a:bodyPr>
          <a:lstStyle/>
          <a:p>
            <a:r>
              <a:rPr lang="en-US" sz="12000" dirty="0">
                <a:solidFill>
                  <a:srgbClr val="0070C0"/>
                </a:solidFill>
                <a:latin typeface="Comic Sans MS" panose="030F0702030302020204" pitchFamily="66" charset="0"/>
              </a:rPr>
              <a:t>slow</a:t>
            </a:r>
          </a:p>
        </p:txBody>
      </p:sp>
      <p:sp>
        <p:nvSpPr>
          <p:cNvPr id="10" name="TextBox 9">
            <a:extLst>
              <a:ext uri="{FF2B5EF4-FFF2-40B4-BE49-F238E27FC236}">
                <a16:creationId xmlns:a16="http://schemas.microsoft.com/office/drawing/2014/main" id="{F36CA03B-D261-434D-ABA5-57CF74E8FE55}"/>
              </a:ext>
            </a:extLst>
          </p:cNvPr>
          <p:cNvSpPr txBox="1"/>
          <p:nvPr/>
        </p:nvSpPr>
        <p:spPr>
          <a:xfrm>
            <a:off x="3302978" y="1865142"/>
            <a:ext cx="1669072" cy="1938992"/>
          </a:xfrm>
          <a:prstGeom prst="rect">
            <a:avLst/>
          </a:prstGeom>
          <a:noFill/>
        </p:spPr>
        <p:txBody>
          <a:bodyPr wrap="square" rtlCol="0">
            <a:spAutoFit/>
          </a:bodyPr>
          <a:lstStyle/>
          <a:p>
            <a:r>
              <a:rPr lang="en-US" sz="12000" dirty="0">
                <a:solidFill>
                  <a:srgbClr val="0070C0"/>
                </a:solidFill>
                <a:latin typeface="Comic Sans MS" panose="030F0702030302020204" pitchFamily="66" charset="0"/>
              </a:rPr>
              <a:t>ly</a:t>
            </a:r>
          </a:p>
        </p:txBody>
      </p:sp>
      <p:sp>
        <p:nvSpPr>
          <p:cNvPr id="13" name="TextBox 12">
            <a:extLst>
              <a:ext uri="{FF2B5EF4-FFF2-40B4-BE49-F238E27FC236}">
                <a16:creationId xmlns:a16="http://schemas.microsoft.com/office/drawing/2014/main" id="{AED722EA-8603-4C80-90CD-C6FA0904820F}"/>
              </a:ext>
            </a:extLst>
          </p:cNvPr>
          <p:cNvSpPr txBox="1"/>
          <p:nvPr/>
        </p:nvSpPr>
        <p:spPr>
          <a:xfrm>
            <a:off x="4635012" y="2459503"/>
            <a:ext cx="4204188" cy="3139321"/>
          </a:xfrm>
          <a:prstGeom prst="rect">
            <a:avLst/>
          </a:prstGeom>
          <a:noFill/>
        </p:spPr>
        <p:txBody>
          <a:bodyPr wrap="square" rtlCol="0">
            <a:spAutoFit/>
          </a:bodyPr>
          <a:lstStyle/>
          <a:p>
            <a:r>
              <a:rPr lang="en-US" sz="6600" dirty="0">
                <a:solidFill>
                  <a:srgbClr val="0070C0"/>
                </a:solidFill>
                <a:latin typeface="Comic Sans MS" panose="030F0702030302020204" pitchFamily="66" charset="0"/>
              </a:rPr>
              <a:t>= in a way that is slow</a:t>
            </a:r>
          </a:p>
        </p:txBody>
      </p:sp>
    </p:spTree>
    <p:custDataLst>
      <p:tags r:id="rId1"/>
    </p:custDataLst>
    <p:extLst>
      <p:ext uri="{BB962C8B-B14F-4D97-AF65-F5344CB8AC3E}">
        <p14:creationId xmlns:p14="http://schemas.microsoft.com/office/powerpoint/2010/main" val="1810477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0"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758F8AD-562D-4F97-B650-1732F08B3D55}"/>
              </a:ext>
            </a:extLst>
          </p:cNvPr>
          <p:cNvSpPr txBox="1"/>
          <p:nvPr/>
        </p:nvSpPr>
        <p:spPr>
          <a:xfrm>
            <a:off x="781050" y="1666429"/>
            <a:ext cx="7581900" cy="1569660"/>
          </a:xfrm>
          <a:prstGeom prst="rect">
            <a:avLst/>
          </a:prstGeom>
          <a:noFill/>
        </p:spPr>
        <p:txBody>
          <a:bodyPr wrap="square">
            <a:spAutoFit/>
          </a:bodyPr>
          <a:lstStyle/>
          <a:p>
            <a:pPr algn="ctr"/>
            <a:r>
              <a:rPr kumimoji="0" lang="en-US" sz="4800" b="1"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Times New Roman" panose="02020603050405020304" pitchFamily="18" charset="0"/>
              </a:rPr>
              <a:t>Negatives</a:t>
            </a:r>
            <a:r>
              <a:rPr kumimoji="0" lang="en-US" sz="48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Times New Roman" panose="02020603050405020304" pitchFamily="18" charset="0"/>
              </a:rPr>
              <a:t> are words that mean no or not</a:t>
            </a:r>
            <a:endParaRPr lang="en-US" sz="4800" dirty="0"/>
          </a:p>
        </p:txBody>
      </p:sp>
      <p:sp>
        <p:nvSpPr>
          <p:cNvPr id="6" name="TextBox 5">
            <a:extLst>
              <a:ext uri="{FF2B5EF4-FFF2-40B4-BE49-F238E27FC236}">
                <a16:creationId xmlns:a16="http://schemas.microsoft.com/office/drawing/2014/main" id="{B2A1166C-8BEF-4B9A-B68B-148BB2C4083F}"/>
              </a:ext>
            </a:extLst>
          </p:cNvPr>
          <p:cNvSpPr txBox="1"/>
          <p:nvPr/>
        </p:nvSpPr>
        <p:spPr>
          <a:xfrm>
            <a:off x="1104900" y="3429000"/>
            <a:ext cx="7581900" cy="2308324"/>
          </a:xfrm>
          <a:prstGeom prst="rect">
            <a:avLst/>
          </a:prstGeom>
          <a:noFill/>
        </p:spPr>
        <p:txBody>
          <a:bodyPr wrap="square">
            <a:spAutoFit/>
          </a:bodyPr>
          <a:lstStyle/>
          <a:p>
            <a:r>
              <a:rPr lang="en-US" sz="4800" dirty="0">
                <a:solidFill>
                  <a:srgbClr val="7030A0"/>
                </a:solidFill>
                <a:effectLst/>
                <a:latin typeface="Comic Sans MS" panose="030F0702030302020204" pitchFamily="66" charset="0"/>
                <a:ea typeface="Calibri" panose="020F0502020204030204" pitchFamily="34" charset="0"/>
                <a:cs typeface="Times New Roman" panose="02020603050405020304" pitchFamily="18" charset="0"/>
              </a:rPr>
              <a:t>never    nobody      none</a:t>
            </a:r>
          </a:p>
          <a:p>
            <a:r>
              <a:rPr lang="en-US" sz="4800" dirty="0">
                <a:solidFill>
                  <a:srgbClr val="7030A0"/>
                </a:solidFill>
                <a:effectLst/>
                <a:latin typeface="Comic Sans MS" panose="030F0702030302020204" pitchFamily="66" charset="0"/>
                <a:ea typeface="Calibri" panose="020F0502020204030204" pitchFamily="34" charset="0"/>
                <a:cs typeface="Times New Roman" panose="02020603050405020304" pitchFamily="18" charset="0"/>
              </a:rPr>
              <a:t>no         no one        nor not       nothing       n’t</a:t>
            </a:r>
            <a:endParaRPr lang="en-US" sz="4800" dirty="0">
              <a:solidFill>
                <a:srgbClr val="7030A0"/>
              </a:solidFill>
            </a:endParaRPr>
          </a:p>
        </p:txBody>
      </p:sp>
      <p:sp>
        <p:nvSpPr>
          <p:cNvPr id="7" name="TextBox 6">
            <a:extLst>
              <a:ext uri="{FF2B5EF4-FFF2-40B4-BE49-F238E27FC236}">
                <a16:creationId xmlns:a16="http://schemas.microsoft.com/office/drawing/2014/main" id="{7A39E582-4CC4-495A-B657-19C4EB135E7A}"/>
              </a:ext>
            </a:extLst>
          </p:cNvPr>
          <p:cNvSpPr txBox="1"/>
          <p:nvPr/>
        </p:nvSpPr>
        <p:spPr>
          <a:xfrm>
            <a:off x="914401" y="1418519"/>
            <a:ext cx="7581900" cy="2308324"/>
          </a:xfrm>
          <a:prstGeom prst="rect">
            <a:avLst/>
          </a:prstGeom>
          <a:noFill/>
        </p:spPr>
        <p:txBody>
          <a:bodyPr wrap="square">
            <a:spAutoFit/>
          </a:bodyPr>
          <a:lstStyle/>
          <a:p>
            <a:pPr algn="ctr"/>
            <a:r>
              <a:rPr lang="en-US" sz="4800" dirty="0">
                <a:latin typeface="Comic Sans MS" panose="030F0702030302020204" pitchFamily="66" charset="0"/>
                <a:ea typeface="Calibri" panose="020F0502020204030204" pitchFamily="34" charset="0"/>
                <a:cs typeface="Times New Roman" panose="02020603050405020304" pitchFamily="18" charset="0"/>
              </a:rPr>
              <a:t>A </a:t>
            </a:r>
            <a:r>
              <a:rPr lang="en-US" sz="4800" b="1" dirty="0">
                <a:latin typeface="Comic Sans MS" panose="030F0702030302020204" pitchFamily="66" charset="0"/>
                <a:ea typeface="Calibri" panose="020F0502020204030204" pitchFamily="34" charset="0"/>
                <a:cs typeface="Times New Roman" panose="02020603050405020304" pitchFamily="18" charset="0"/>
              </a:rPr>
              <a:t>double negative </a:t>
            </a:r>
            <a:r>
              <a:rPr lang="en-US" sz="4800" dirty="0">
                <a:latin typeface="Comic Sans MS" panose="030F0702030302020204" pitchFamily="66" charset="0"/>
                <a:ea typeface="Calibri" panose="020F0502020204030204" pitchFamily="34" charset="0"/>
                <a:cs typeface="Times New Roman" panose="02020603050405020304" pitchFamily="18" charset="0"/>
              </a:rPr>
              <a:t>is when you use two negatives in one sentence.</a:t>
            </a:r>
            <a:endParaRPr lang="en-US" sz="4800" dirty="0"/>
          </a:p>
        </p:txBody>
      </p:sp>
      <p:sp>
        <p:nvSpPr>
          <p:cNvPr id="8" name="TextBox 7">
            <a:extLst>
              <a:ext uri="{FF2B5EF4-FFF2-40B4-BE49-F238E27FC236}">
                <a16:creationId xmlns:a16="http://schemas.microsoft.com/office/drawing/2014/main" id="{EF3D0E49-5621-40BA-999C-30BB98248A74}"/>
              </a:ext>
            </a:extLst>
          </p:cNvPr>
          <p:cNvSpPr txBox="1"/>
          <p:nvPr/>
        </p:nvSpPr>
        <p:spPr>
          <a:xfrm>
            <a:off x="781050" y="3888585"/>
            <a:ext cx="7581900" cy="1569660"/>
          </a:xfrm>
          <a:prstGeom prst="rect">
            <a:avLst/>
          </a:prstGeom>
          <a:noFill/>
        </p:spPr>
        <p:txBody>
          <a:bodyPr wrap="square">
            <a:spAutoFit/>
          </a:bodyPr>
          <a:lstStyle/>
          <a:p>
            <a:pPr algn="ctr"/>
            <a:r>
              <a:rPr lang="en-US" sz="48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I haven’t told nobody your secret.</a:t>
            </a:r>
            <a:endParaRPr lang="en-US" sz="4800" dirty="0">
              <a:solidFill>
                <a:srgbClr val="0070C0"/>
              </a:solidFill>
            </a:endParaRPr>
          </a:p>
        </p:txBody>
      </p:sp>
      <p:sp>
        <p:nvSpPr>
          <p:cNvPr id="9" name="Rectangle 8" descr="yellow highlighted box">
            <a:extLst>
              <a:ext uri="{FF2B5EF4-FFF2-40B4-BE49-F238E27FC236}">
                <a16:creationId xmlns:a16="http://schemas.microsoft.com/office/drawing/2014/main" id="{2245B8A4-0657-4B83-95EA-AF2691262B46}"/>
              </a:ext>
            </a:extLst>
          </p:cNvPr>
          <p:cNvSpPr/>
          <p:nvPr/>
        </p:nvSpPr>
        <p:spPr>
          <a:xfrm>
            <a:off x="3371850" y="3872345"/>
            <a:ext cx="800099" cy="762000"/>
          </a:xfrm>
          <a:prstGeom prst="rect">
            <a:avLst/>
          </a:prstGeom>
          <a:solidFill>
            <a:srgbClr val="FFFF00">
              <a:alpha val="32941"/>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descr="yellow highlighted box">
            <a:extLst>
              <a:ext uri="{FF2B5EF4-FFF2-40B4-BE49-F238E27FC236}">
                <a16:creationId xmlns:a16="http://schemas.microsoft.com/office/drawing/2014/main" id="{AD6C2704-B0D4-492A-823F-7F1E764F4FCD}"/>
              </a:ext>
            </a:extLst>
          </p:cNvPr>
          <p:cNvSpPr/>
          <p:nvPr/>
        </p:nvSpPr>
        <p:spPr>
          <a:xfrm>
            <a:off x="5481638" y="3872345"/>
            <a:ext cx="2176462" cy="762000"/>
          </a:xfrm>
          <a:prstGeom prst="rect">
            <a:avLst/>
          </a:prstGeom>
          <a:solidFill>
            <a:srgbClr val="FFFF00">
              <a:alpha val="32941"/>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Title 15">
            <a:extLst>
              <a:ext uri="{FF2B5EF4-FFF2-40B4-BE49-F238E27FC236}">
                <a16:creationId xmlns:a16="http://schemas.microsoft.com/office/drawing/2014/main" id="{8DEE0E0E-A8E9-47CE-8A4A-2B2BED62C603}"/>
              </a:ext>
            </a:extLst>
          </p:cNvPr>
          <p:cNvSpPr>
            <a:spLocks noGrp="1"/>
          </p:cNvSpPr>
          <p:nvPr>
            <p:ph type="title" idx="4294967295"/>
          </p:nvPr>
        </p:nvSpPr>
        <p:spPr>
          <a:xfrm>
            <a:off x="457200" y="450678"/>
            <a:ext cx="8229600" cy="1143000"/>
          </a:xfrm>
        </p:spPr>
        <p:txBody>
          <a:bodyPr/>
          <a:lstStyle/>
          <a:p>
            <a:r>
              <a:rPr lang="en-US" sz="3200" b="1" dirty="0">
                <a:effectLst/>
                <a:latin typeface="Comic Sans MS" panose="030F0702030302020204" pitchFamily="66" charset="0"/>
                <a:ea typeface="Calibri" panose="020F0502020204030204" pitchFamily="34" charset="0"/>
                <a:cs typeface="Calibri" panose="020F0502020204030204" pitchFamily="34" charset="0"/>
              </a:rPr>
              <a:t>Traveling to a Double Negative Review</a:t>
            </a:r>
            <a:endParaRPr lang="en-US" sz="3200" dirty="0">
              <a:effectLst/>
              <a:latin typeface="Comic Sans MS" panose="030F0702030302020204" pitchFamily="66"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58215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5"/>
                                        </p:tgtEl>
                                        <p:attrNameLst>
                                          <p:attrName>ppt_x</p:attrName>
                                        </p:attrNameLst>
                                      </p:cBhvr>
                                      <p:tavLst>
                                        <p:tav tm="0">
                                          <p:val>
                                            <p:strVal val="ppt_x"/>
                                          </p:val>
                                        </p:tav>
                                        <p:tav tm="100000">
                                          <p:val>
                                            <p:strVal val="ppt_x"/>
                                          </p:val>
                                        </p:tav>
                                      </p:tavLst>
                                    </p:anim>
                                    <p:anim calcmode="lin" valueType="num">
                                      <p:cBhvr additive="base">
                                        <p:cTn id="19" dur="500"/>
                                        <p:tgtEl>
                                          <p:spTgt spid="5"/>
                                        </p:tgtEl>
                                        <p:attrNameLst>
                                          <p:attrName>ppt_y</p:attrName>
                                        </p:attrNameLst>
                                      </p:cBhvr>
                                      <p:tavLst>
                                        <p:tav tm="0">
                                          <p:val>
                                            <p:strVal val="ppt_y"/>
                                          </p:val>
                                        </p:tav>
                                        <p:tav tm="100000">
                                          <p:val>
                                            <p:strVal val="1+ppt_h/2"/>
                                          </p:val>
                                        </p:tav>
                                      </p:tavLst>
                                    </p:anim>
                                    <p:set>
                                      <p:cBhvr>
                                        <p:cTn id="20" dur="1" fill="hold">
                                          <p:stCondLst>
                                            <p:cond delay="499"/>
                                          </p:stCondLst>
                                        </p:cTn>
                                        <p:tgtEl>
                                          <p:spTgt spid="5"/>
                                        </p:tgtEl>
                                        <p:attrNameLst>
                                          <p:attrName>style.visibility</p:attrName>
                                        </p:attrNameLst>
                                      </p:cBhvr>
                                      <p:to>
                                        <p:strVal val="hidden"/>
                                      </p:to>
                                    </p:set>
                                  </p:childTnLst>
                                </p:cTn>
                              </p:par>
                              <p:par>
                                <p:cTn id="21" presetID="2" presetClass="exit" presetSubtype="4" fill="hold" grpId="1" nodeType="withEffect">
                                  <p:stCondLst>
                                    <p:cond delay="0"/>
                                  </p:stCondLst>
                                  <p:childTnLst>
                                    <p:anim calcmode="lin" valueType="num">
                                      <p:cBhvr additive="base">
                                        <p:cTn id="22" dur="500"/>
                                        <p:tgtEl>
                                          <p:spTgt spid="6"/>
                                        </p:tgtEl>
                                        <p:attrNameLst>
                                          <p:attrName>ppt_x</p:attrName>
                                        </p:attrNameLst>
                                      </p:cBhvr>
                                      <p:tavLst>
                                        <p:tav tm="0">
                                          <p:val>
                                            <p:strVal val="ppt_x"/>
                                          </p:val>
                                        </p:tav>
                                        <p:tav tm="100000">
                                          <p:val>
                                            <p:strVal val="ppt_x"/>
                                          </p:val>
                                        </p:tav>
                                      </p:tavLst>
                                    </p:anim>
                                    <p:anim calcmode="lin" valueType="num">
                                      <p:cBhvr additive="base">
                                        <p:cTn id="23" dur="500"/>
                                        <p:tgtEl>
                                          <p:spTgt spid="6"/>
                                        </p:tgtEl>
                                        <p:attrNameLst>
                                          <p:attrName>ppt_y</p:attrName>
                                        </p:attrNameLst>
                                      </p:cBhvr>
                                      <p:tavLst>
                                        <p:tav tm="0">
                                          <p:val>
                                            <p:strVal val="ppt_y"/>
                                          </p:val>
                                        </p:tav>
                                        <p:tav tm="100000">
                                          <p:val>
                                            <p:strVal val="1+ppt_h/2"/>
                                          </p:val>
                                        </p:tav>
                                      </p:tavLst>
                                    </p:anim>
                                    <p:set>
                                      <p:cBhvr>
                                        <p:cTn id="24" dur="1" fill="hold">
                                          <p:stCondLst>
                                            <p:cond delay="499"/>
                                          </p:stCondLst>
                                        </p:cTn>
                                        <p:tgtEl>
                                          <p:spTgt spid="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P spid="6" grpId="1"/>
      <p:bldP spid="7" grpId="0"/>
      <p:bldP spid="8" grpId="0"/>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09654B5-BCCF-4389-BC8F-17F1C579A693}"/>
              </a:ext>
            </a:extLst>
          </p:cNvPr>
          <p:cNvSpPr txBox="1"/>
          <p:nvPr/>
        </p:nvSpPr>
        <p:spPr>
          <a:xfrm>
            <a:off x="457200" y="2315171"/>
            <a:ext cx="8686800" cy="1569660"/>
          </a:xfrm>
          <a:prstGeom prst="rect">
            <a:avLst/>
          </a:prstGeom>
          <a:noFill/>
        </p:spPr>
        <p:txBody>
          <a:bodyPr wrap="square">
            <a:spAutoFit/>
          </a:bodyPr>
          <a:lstStyle/>
          <a:p>
            <a:r>
              <a:rPr kumimoji="0" lang="en-US" sz="48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I never get to go nowhere with friends.</a:t>
            </a:r>
            <a:endParaRPr lang="en-US" dirty="0"/>
          </a:p>
        </p:txBody>
      </p:sp>
      <p:sp>
        <p:nvSpPr>
          <p:cNvPr id="7" name="Oval 6" descr="A green circle with the word yes inside.">
            <a:extLst>
              <a:ext uri="{FF2B5EF4-FFF2-40B4-BE49-F238E27FC236}">
                <a16:creationId xmlns:a16="http://schemas.microsoft.com/office/drawing/2014/main" id="{B9D049DA-A213-44CA-A358-A18AFB1869C5}"/>
              </a:ext>
            </a:extLst>
          </p:cNvPr>
          <p:cNvSpPr/>
          <p:nvPr/>
        </p:nvSpPr>
        <p:spPr>
          <a:xfrm>
            <a:off x="4800600" y="3714750"/>
            <a:ext cx="3028950" cy="2816135"/>
          </a:xfrm>
          <a:prstGeom prst="ellipse">
            <a:avLst/>
          </a:prstGeom>
          <a:solidFill>
            <a:srgbClr val="35F52B"/>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7200" dirty="0">
                <a:solidFill>
                  <a:schemeClr val="tx1"/>
                </a:solidFill>
                <a:latin typeface="Comic Sans MS" panose="030F0702030302020204" pitchFamily="66" charset="0"/>
              </a:rPr>
              <a:t>Yes</a:t>
            </a:r>
          </a:p>
        </p:txBody>
      </p:sp>
      <p:sp>
        <p:nvSpPr>
          <p:cNvPr id="8" name="TextBox 7">
            <a:extLst>
              <a:ext uri="{FF2B5EF4-FFF2-40B4-BE49-F238E27FC236}">
                <a16:creationId xmlns:a16="http://schemas.microsoft.com/office/drawing/2014/main" id="{41D68739-2718-4D72-BBC2-12D7CE126265}"/>
              </a:ext>
            </a:extLst>
          </p:cNvPr>
          <p:cNvSpPr txBox="1"/>
          <p:nvPr/>
        </p:nvSpPr>
        <p:spPr>
          <a:xfrm>
            <a:off x="457200" y="2050832"/>
            <a:ext cx="8686800" cy="1569660"/>
          </a:xfrm>
          <a:prstGeom prst="rect">
            <a:avLst/>
          </a:prstGeom>
          <a:noFill/>
        </p:spPr>
        <p:txBody>
          <a:bodyPr wrap="square">
            <a:spAutoFit/>
          </a:bodyPr>
          <a:lstStyle/>
          <a:p>
            <a:r>
              <a:rPr lang="en-US" sz="4800" dirty="0">
                <a:latin typeface="Comic Sans MS" panose="030F0702030302020204" pitchFamily="66" charset="0"/>
                <a:ea typeface="Calibri" panose="020F0502020204030204" pitchFamily="34" charset="0"/>
                <a:cs typeface="Calibri" panose="020F0502020204030204" pitchFamily="34" charset="0"/>
              </a:rPr>
              <a:t>I shouldn’t have never tried to mess with him. </a:t>
            </a:r>
            <a:endParaRPr lang="en-US" dirty="0"/>
          </a:p>
        </p:txBody>
      </p:sp>
      <p:sp>
        <p:nvSpPr>
          <p:cNvPr id="9" name="TextBox 8">
            <a:extLst>
              <a:ext uri="{FF2B5EF4-FFF2-40B4-BE49-F238E27FC236}">
                <a16:creationId xmlns:a16="http://schemas.microsoft.com/office/drawing/2014/main" id="{56F735B8-78E4-4AC4-813D-F7CF0EEAAD01}"/>
              </a:ext>
            </a:extLst>
          </p:cNvPr>
          <p:cNvSpPr txBox="1"/>
          <p:nvPr/>
        </p:nvSpPr>
        <p:spPr>
          <a:xfrm>
            <a:off x="851576" y="1956574"/>
            <a:ext cx="8686800" cy="1569660"/>
          </a:xfrm>
          <a:prstGeom prst="rect">
            <a:avLst/>
          </a:prstGeom>
          <a:noFill/>
        </p:spPr>
        <p:txBody>
          <a:bodyPr wrap="square">
            <a:spAutoFit/>
          </a:bodyPr>
          <a:lstStyle/>
          <a:p>
            <a:r>
              <a:rPr lang="en-US" sz="4800" dirty="0">
                <a:latin typeface="Comic Sans MS" panose="030F0702030302020204" pitchFamily="66" charset="0"/>
                <a:ea typeface="Calibri" panose="020F0502020204030204" pitchFamily="34" charset="0"/>
                <a:cs typeface="Calibri" panose="020F0502020204030204" pitchFamily="34" charset="0"/>
              </a:rPr>
              <a:t>I would never go to the movies alone. </a:t>
            </a:r>
            <a:endParaRPr lang="en-US" dirty="0"/>
          </a:p>
        </p:txBody>
      </p:sp>
      <p:sp>
        <p:nvSpPr>
          <p:cNvPr id="10" name="Oval 9" descr="Red circle with the word no inside.">
            <a:extLst>
              <a:ext uri="{FF2B5EF4-FFF2-40B4-BE49-F238E27FC236}">
                <a16:creationId xmlns:a16="http://schemas.microsoft.com/office/drawing/2014/main" id="{87A2CAC2-55E5-4280-8AE7-A60300C3066A}"/>
              </a:ext>
            </a:extLst>
          </p:cNvPr>
          <p:cNvSpPr/>
          <p:nvPr/>
        </p:nvSpPr>
        <p:spPr>
          <a:xfrm>
            <a:off x="4800600" y="3714749"/>
            <a:ext cx="3028950" cy="2816135"/>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7200" dirty="0">
                <a:solidFill>
                  <a:schemeClr val="tx1"/>
                </a:solidFill>
                <a:latin typeface="Comic Sans MS" panose="030F0702030302020204" pitchFamily="66" charset="0"/>
              </a:rPr>
              <a:t>No</a:t>
            </a:r>
          </a:p>
        </p:txBody>
      </p:sp>
      <p:sp>
        <p:nvSpPr>
          <p:cNvPr id="14" name="Title 13">
            <a:extLst>
              <a:ext uri="{FF2B5EF4-FFF2-40B4-BE49-F238E27FC236}">
                <a16:creationId xmlns:a16="http://schemas.microsoft.com/office/drawing/2014/main" id="{FE5B418A-1C89-4393-9D55-700E2B9702E4}"/>
              </a:ext>
            </a:extLst>
          </p:cNvPr>
          <p:cNvSpPr>
            <a:spLocks noGrp="1"/>
          </p:cNvSpPr>
          <p:nvPr>
            <p:ph type="title" idx="4294967295"/>
          </p:nvPr>
        </p:nvSpPr>
        <p:spPr/>
        <p:txBody>
          <a:bodyPr>
            <a:normAutofit/>
          </a:bodyPr>
          <a:lstStyle/>
          <a:p>
            <a:r>
              <a:rPr lang="en-US" sz="4000" b="1" dirty="0">
                <a:effectLst/>
                <a:latin typeface="Comic Sans MS" panose="030F0702030302020204" pitchFamily="66" charset="0"/>
                <a:ea typeface="Calibri" panose="020F0502020204030204" pitchFamily="34" charset="0"/>
                <a:cs typeface="Calibri" panose="020F0502020204030204" pitchFamily="34" charset="0"/>
              </a:rPr>
              <a:t>Relaxing with Double Negative</a:t>
            </a:r>
            <a:endParaRPr lang="en-US" sz="4000" dirty="0"/>
          </a:p>
        </p:txBody>
      </p:sp>
    </p:spTree>
    <p:extLst>
      <p:ext uri="{BB962C8B-B14F-4D97-AF65-F5344CB8AC3E}">
        <p14:creationId xmlns:p14="http://schemas.microsoft.com/office/powerpoint/2010/main" val="522210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6"/>
                                        </p:tgtEl>
                                        <p:attrNameLst>
                                          <p:attrName>style.visibility</p:attrName>
                                        </p:attrNameLst>
                                      </p:cBhvr>
                                      <p:to>
                                        <p:strVal val="hidden"/>
                                      </p:to>
                                    </p:set>
                                  </p:childTnLst>
                                </p:cTn>
                              </p:par>
                              <p:par>
                                <p:cTn id="16" presetID="1" presetClass="exit" presetSubtype="0" fill="hold" grpId="1" nodeType="withEffect">
                                  <p:stCondLst>
                                    <p:cond delay="0"/>
                                  </p:stCondLst>
                                  <p:childTnLst>
                                    <p:set>
                                      <p:cBhvr>
                                        <p:cTn id="17" dur="1" fill="hold">
                                          <p:stCondLst>
                                            <p:cond delay="0"/>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2"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8"/>
                                        </p:tgtEl>
                                        <p:attrNameLst>
                                          <p:attrName>style.visibility</p:attrName>
                                        </p:attrNameLst>
                                      </p:cBhvr>
                                      <p:to>
                                        <p:strVal val="hidden"/>
                                      </p:to>
                                    </p:set>
                                  </p:childTnLst>
                                </p:cTn>
                              </p:par>
                              <p:par>
                                <p:cTn id="31" presetID="1" presetClass="exit" presetSubtype="0" fill="hold" grpId="3" nodeType="withEffect">
                                  <p:stCondLst>
                                    <p:cond delay="0"/>
                                  </p:stCondLst>
                                  <p:childTnLst>
                                    <p:set>
                                      <p:cBhvr>
                                        <p:cTn id="32" dur="1" fill="hold">
                                          <p:stCondLst>
                                            <p:cond delay="0"/>
                                          </p:stCondLst>
                                        </p:cTn>
                                        <p:tgtEl>
                                          <p:spTgt spid="7"/>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arn(inVertical)">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animBg="1"/>
      <p:bldP spid="7" grpId="1" animBg="1"/>
      <p:bldP spid="7" grpId="2" animBg="1"/>
      <p:bldP spid="7" grpId="3" animBg="1"/>
      <p:bldP spid="8" grpId="0"/>
      <p:bldP spid="8" grpId="1"/>
      <p:bldP spid="9" grpId="0"/>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03EB8D-B63A-497D-9A9C-28DACC95E329}"/>
              </a:ext>
            </a:extLst>
          </p:cNvPr>
          <p:cNvSpPr txBox="1"/>
          <p:nvPr/>
        </p:nvSpPr>
        <p:spPr>
          <a:xfrm>
            <a:off x="457200" y="1614791"/>
            <a:ext cx="2033081" cy="646331"/>
          </a:xfrm>
          <a:prstGeom prst="rect">
            <a:avLst/>
          </a:prstGeom>
          <a:noFill/>
        </p:spPr>
        <p:txBody>
          <a:bodyPr wrap="square" rtlCol="0">
            <a:spAutoFit/>
          </a:bodyPr>
          <a:lstStyle/>
          <a:p>
            <a:r>
              <a:rPr lang="en-US" sz="3600" dirty="0">
                <a:latin typeface="Comic Sans MS" panose="030F0702030302020204" pitchFamily="66" charset="0"/>
              </a:rPr>
              <a:t>survey</a:t>
            </a:r>
          </a:p>
        </p:txBody>
      </p:sp>
      <p:sp>
        <p:nvSpPr>
          <p:cNvPr id="4" name="TextBox 3">
            <a:extLst>
              <a:ext uri="{FF2B5EF4-FFF2-40B4-BE49-F238E27FC236}">
                <a16:creationId xmlns:a16="http://schemas.microsoft.com/office/drawing/2014/main" id="{F72A12F6-678D-4432-9993-E6015A824940}"/>
              </a:ext>
            </a:extLst>
          </p:cNvPr>
          <p:cNvSpPr txBox="1"/>
          <p:nvPr/>
        </p:nvSpPr>
        <p:spPr>
          <a:xfrm>
            <a:off x="457200" y="2405798"/>
            <a:ext cx="2033081" cy="646331"/>
          </a:xfrm>
          <a:prstGeom prst="rect">
            <a:avLst/>
          </a:prstGeom>
          <a:noFill/>
        </p:spPr>
        <p:txBody>
          <a:bodyPr wrap="square" rtlCol="0">
            <a:spAutoFit/>
          </a:bodyPr>
          <a:lstStyle/>
          <a:p>
            <a:r>
              <a:rPr lang="en-US" sz="3600" dirty="0">
                <a:latin typeface="Comic Sans MS" panose="030F0702030302020204" pitchFamily="66" charset="0"/>
              </a:rPr>
              <a:t>plunge</a:t>
            </a:r>
          </a:p>
        </p:txBody>
      </p:sp>
      <p:sp>
        <p:nvSpPr>
          <p:cNvPr id="5" name="TextBox 4">
            <a:extLst>
              <a:ext uri="{FF2B5EF4-FFF2-40B4-BE49-F238E27FC236}">
                <a16:creationId xmlns:a16="http://schemas.microsoft.com/office/drawing/2014/main" id="{D31D243A-6AD9-471F-BF8E-6118CDB0634E}"/>
              </a:ext>
            </a:extLst>
          </p:cNvPr>
          <p:cNvSpPr txBox="1"/>
          <p:nvPr/>
        </p:nvSpPr>
        <p:spPr>
          <a:xfrm>
            <a:off x="457200" y="3159541"/>
            <a:ext cx="2033081" cy="646331"/>
          </a:xfrm>
          <a:prstGeom prst="rect">
            <a:avLst/>
          </a:prstGeom>
          <a:noFill/>
        </p:spPr>
        <p:txBody>
          <a:bodyPr wrap="square" rtlCol="0">
            <a:spAutoFit/>
          </a:bodyPr>
          <a:lstStyle/>
          <a:p>
            <a:r>
              <a:rPr lang="en-US" sz="3600" dirty="0">
                <a:latin typeface="Comic Sans MS" panose="030F0702030302020204" pitchFamily="66" charset="0"/>
              </a:rPr>
              <a:t>erosion</a:t>
            </a:r>
          </a:p>
        </p:txBody>
      </p:sp>
      <p:sp>
        <p:nvSpPr>
          <p:cNvPr id="6" name="TextBox 5">
            <a:extLst>
              <a:ext uri="{FF2B5EF4-FFF2-40B4-BE49-F238E27FC236}">
                <a16:creationId xmlns:a16="http://schemas.microsoft.com/office/drawing/2014/main" id="{7B5D7A6D-0BA0-4501-9E60-13CBC733B942}"/>
              </a:ext>
            </a:extLst>
          </p:cNvPr>
          <p:cNvSpPr txBox="1"/>
          <p:nvPr/>
        </p:nvSpPr>
        <p:spPr>
          <a:xfrm>
            <a:off x="457200" y="3950548"/>
            <a:ext cx="2033081" cy="646331"/>
          </a:xfrm>
          <a:prstGeom prst="rect">
            <a:avLst/>
          </a:prstGeom>
          <a:noFill/>
        </p:spPr>
        <p:txBody>
          <a:bodyPr wrap="square" rtlCol="0">
            <a:spAutoFit/>
          </a:bodyPr>
          <a:lstStyle/>
          <a:p>
            <a:r>
              <a:rPr lang="en-US" sz="3600" dirty="0">
                <a:latin typeface="Comic Sans MS" panose="030F0702030302020204" pitchFamily="66" charset="0"/>
              </a:rPr>
              <a:t>canyon</a:t>
            </a:r>
          </a:p>
        </p:txBody>
      </p:sp>
      <p:sp>
        <p:nvSpPr>
          <p:cNvPr id="7" name="TextBox 6">
            <a:extLst>
              <a:ext uri="{FF2B5EF4-FFF2-40B4-BE49-F238E27FC236}">
                <a16:creationId xmlns:a16="http://schemas.microsoft.com/office/drawing/2014/main" id="{F7519852-768A-48F6-BFDC-75BB36F36D8F}"/>
              </a:ext>
            </a:extLst>
          </p:cNvPr>
          <p:cNvSpPr txBox="1"/>
          <p:nvPr/>
        </p:nvSpPr>
        <p:spPr>
          <a:xfrm>
            <a:off x="457200" y="4741555"/>
            <a:ext cx="2033081" cy="646331"/>
          </a:xfrm>
          <a:prstGeom prst="rect">
            <a:avLst/>
          </a:prstGeom>
          <a:noFill/>
        </p:spPr>
        <p:txBody>
          <a:bodyPr wrap="square" rtlCol="0">
            <a:spAutoFit/>
          </a:bodyPr>
          <a:lstStyle/>
          <a:p>
            <a:r>
              <a:rPr lang="en-US" sz="3600" dirty="0">
                <a:latin typeface="Comic Sans MS" panose="030F0702030302020204" pitchFamily="66" charset="0"/>
              </a:rPr>
              <a:t>thrill</a:t>
            </a:r>
          </a:p>
        </p:txBody>
      </p:sp>
      <p:sp>
        <p:nvSpPr>
          <p:cNvPr id="8" name="TextBox 7">
            <a:extLst>
              <a:ext uri="{FF2B5EF4-FFF2-40B4-BE49-F238E27FC236}">
                <a16:creationId xmlns:a16="http://schemas.microsoft.com/office/drawing/2014/main" id="{E384790C-D09F-40A9-BD25-D8F59D6A3AF9}"/>
              </a:ext>
            </a:extLst>
          </p:cNvPr>
          <p:cNvSpPr txBox="1"/>
          <p:nvPr/>
        </p:nvSpPr>
        <p:spPr>
          <a:xfrm>
            <a:off x="457200" y="5532562"/>
            <a:ext cx="2033081" cy="646331"/>
          </a:xfrm>
          <a:prstGeom prst="rect">
            <a:avLst/>
          </a:prstGeom>
          <a:noFill/>
        </p:spPr>
        <p:txBody>
          <a:bodyPr wrap="square" rtlCol="0">
            <a:spAutoFit/>
          </a:bodyPr>
          <a:lstStyle/>
          <a:p>
            <a:r>
              <a:rPr lang="en-US" sz="3600" dirty="0">
                <a:latin typeface="Comic Sans MS" panose="030F0702030302020204" pitchFamily="66" charset="0"/>
              </a:rPr>
              <a:t>mystify</a:t>
            </a:r>
          </a:p>
        </p:txBody>
      </p:sp>
      <p:sp>
        <p:nvSpPr>
          <p:cNvPr id="9" name="TextBox 8">
            <a:extLst>
              <a:ext uri="{FF2B5EF4-FFF2-40B4-BE49-F238E27FC236}">
                <a16:creationId xmlns:a16="http://schemas.microsoft.com/office/drawing/2014/main" id="{D3AE0419-F0CC-4BA4-A300-1A78A3F9CFD5}"/>
              </a:ext>
            </a:extLst>
          </p:cNvPr>
          <p:cNvSpPr txBox="1"/>
          <p:nvPr/>
        </p:nvSpPr>
        <p:spPr>
          <a:xfrm>
            <a:off x="3897548" y="1580823"/>
            <a:ext cx="4964349" cy="830997"/>
          </a:xfrm>
          <a:prstGeom prst="rect">
            <a:avLst/>
          </a:prstGeom>
          <a:noFill/>
        </p:spPr>
        <p:txBody>
          <a:bodyPr wrap="square" rtlCol="0">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something that causes a strong feeling of excitement</a:t>
            </a:r>
            <a:endParaRPr lang="en-US" sz="2400" dirty="0">
              <a:latin typeface="Comic Sans MS" panose="030F0702030302020204" pitchFamily="66" charset="0"/>
            </a:endParaRPr>
          </a:p>
        </p:txBody>
      </p:sp>
      <p:sp>
        <p:nvSpPr>
          <p:cNvPr id="10" name="TextBox 9">
            <a:extLst>
              <a:ext uri="{FF2B5EF4-FFF2-40B4-BE49-F238E27FC236}">
                <a16:creationId xmlns:a16="http://schemas.microsoft.com/office/drawing/2014/main" id="{86095D43-B9AE-43C0-8C51-B2F2B55D5C7A}"/>
              </a:ext>
            </a:extLst>
          </p:cNvPr>
          <p:cNvSpPr txBox="1"/>
          <p:nvPr/>
        </p:nvSpPr>
        <p:spPr>
          <a:xfrm>
            <a:off x="3897548" y="2522528"/>
            <a:ext cx="4964349" cy="461665"/>
          </a:xfrm>
          <a:prstGeom prst="rect">
            <a:avLst/>
          </a:prstGeom>
          <a:noFill/>
        </p:spPr>
        <p:txBody>
          <a:bodyPr wrap="square" rtlCol="0">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to look over and examine closely</a:t>
            </a:r>
            <a:endParaRPr lang="en-US" sz="2400" dirty="0">
              <a:latin typeface="Comic Sans MS" panose="030F0702030302020204" pitchFamily="66" charset="0"/>
            </a:endParaRPr>
          </a:p>
        </p:txBody>
      </p:sp>
      <p:sp>
        <p:nvSpPr>
          <p:cNvPr id="11" name="TextBox 10">
            <a:extLst>
              <a:ext uri="{FF2B5EF4-FFF2-40B4-BE49-F238E27FC236}">
                <a16:creationId xmlns:a16="http://schemas.microsoft.com/office/drawing/2014/main" id="{A9F24C36-424A-4BED-99F9-420B39C81E46}"/>
              </a:ext>
            </a:extLst>
          </p:cNvPr>
          <p:cNvSpPr txBox="1"/>
          <p:nvPr/>
        </p:nvSpPr>
        <p:spPr>
          <a:xfrm>
            <a:off x="3897548" y="3188546"/>
            <a:ext cx="4964349" cy="461665"/>
          </a:xfrm>
          <a:prstGeom prst="rect">
            <a:avLst/>
          </a:prstGeom>
          <a:noFill/>
        </p:spPr>
        <p:txBody>
          <a:bodyPr wrap="square" rtlCol="0">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to leap or dive into water</a:t>
            </a:r>
            <a:endParaRPr lang="en-US" sz="2400" dirty="0">
              <a:latin typeface="Comic Sans MS" panose="030F0702030302020204" pitchFamily="66" charset="0"/>
            </a:endParaRPr>
          </a:p>
        </p:txBody>
      </p:sp>
      <p:sp>
        <p:nvSpPr>
          <p:cNvPr id="12" name="TextBox 11">
            <a:extLst>
              <a:ext uri="{FF2B5EF4-FFF2-40B4-BE49-F238E27FC236}">
                <a16:creationId xmlns:a16="http://schemas.microsoft.com/office/drawing/2014/main" id="{2AD942A6-8E25-4427-B2DC-F7F3E31662E1}"/>
              </a:ext>
            </a:extLst>
          </p:cNvPr>
          <p:cNvSpPr txBox="1"/>
          <p:nvPr/>
        </p:nvSpPr>
        <p:spPr>
          <a:xfrm>
            <a:off x="3897548" y="3765882"/>
            <a:ext cx="4964349" cy="830997"/>
          </a:xfrm>
          <a:prstGeom prst="rect">
            <a:avLst/>
          </a:prstGeom>
          <a:noFill/>
        </p:spPr>
        <p:txBody>
          <a:bodyPr wrap="square" rtlCol="0">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to confuse thoroughly the understanding of</a:t>
            </a:r>
            <a:endParaRPr lang="en-US" sz="2400" dirty="0">
              <a:latin typeface="Comic Sans MS" panose="030F0702030302020204" pitchFamily="66" charset="0"/>
            </a:endParaRPr>
          </a:p>
        </p:txBody>
      </p:sp>
      <p:sp>
        <p:nvSpPr>
          <p:cNvPr id="13" name="TextBox 12">
            <a:extLst>
              <a:ext uri="{FF2B5EF4-FFF2-40B4-BE49-F238E27FC236}">
                <a16:creationId xmlns:a16="http://schemas.microsoft.com/office/drawing/2014/main" id="{277A0D5C-DC00-4634-89F9-C4E9BFB3C76A}"/>
              </a:ext>
            </a:extLst>
          </p:cNvPr>
          <p:cNvSpPr txBox="1"/>
          <p:nvPr/>
        </p:nvSpPr>
        <p:spPr>
          <a:xfrm>
            <a:off x="3897547" y="4597358"/>
            <a:ext cx="4964349" cy="1200329"/>
          </a:xfrm>
          <a:prstGeom prst="rect">
            <a:avLst/>
          </a:prstGeom>
          <a:noFill/>
        </p:spPr>
        <p:txBody>
          <a:bodyPr wrap="square" rtlCol="0">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a deep narrow valley with steep sides and often with a stream flowing through it</a:t>
            </a:r>
            <a:endParaRPr lang="en-US" sz="2400" dirty="0">
              <a:latin typeface="Comic Sans MS" panose="030F0702030302020204" pitchFamily="66" charset="0"/>
            </a:endParaRPr>
          </a:p>
        </p:txBody>
      </p:sp>
      <p:sp>
        <p:nvSpPr>
          <p:cNvPr id="14" name="TextBox 13">
            <a:extLst>
              <a:ext uri="{FF2B5EF4-FFF2-40B4-BE49-F238E27FC236}">
                <a16:creationId xmlns:a16="http://schemas.microsoft.com/office/drawing/2014/main" id="{6A9DB90E-D147-41BE-AF7C-B6185D65FDD1}"/>
              </a:ext>
            </a:extLst>
          </p:cNvPr>
          <p:cNvSpPr txBox="1"/>
          <p:nvPr/>
        </p:nvSpPr>
        <p:spPr>
          <a:xfrm>
            <a:off x="3897548" y="5763394"/>
            <a:ext cx="4964349" cy="830997"/>
          </a:xfrm>
          <a:prstGeom prst="rect">
            <a:avLst/>
          </a:prstGeom>
          <a:noFill/>
        </p:spPr>
        <p:txBody>
          <a:bodyPr wrap="square" rtlCol="0">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the act or process of wearing away by water, wind, or glaciers</a:t>
            </a:r>
            <a:endParaRPr lang="en-US" sz="2400" dirty="0">
              <a:latin typeface="Comic Sans MS" panose="030F0702030302020204" pitchFamily="66" charset="0"/>
            </a:endParaRPr>
          </a:p>
        </p:txBody>
      </p:sp>
      <p:cxnSp>
        <p:nvCxnSpPr>
          <p:cNvPr id="16" name="Straight Connector 15" descr="orange straight line">
            <a:extLst>
              <a:ext uri="{FF2B5EF4-FFF2-40B4-BE49-F238E27FC236}">
                <a16:creationId xmlns:a16="http://schemas.microsoft.com/office/drawing/2014/main" id="{597161BB-32B1-4570-8D71-A556E52F3026}"/>
              </a:ext>
            </a:extLst>
          </p:cNvPr>
          <p:cNvCxnSpPr>
            <a:stCxn id="9" idx="1"/>
          </p:cNvCxnSpPr>
          <p:nvPr/>
        </p:nvCxnSpPr>
        <p:spPr>
          <a:xfrm flipH="1">
            <a:off x="1653702" y="1996322"/>
            <a:ext cx="2243846" cy="3068398"/>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17" name="Straight Connector 16" descr="orange straight line">
            <a:extLst>
              <a:ext uri="{FF2B5EF4-FFF2-40B4-BE49-F238E27FC236}">
                <a16:creationId xmlns:a16="http://schemas.microsoft.com/office/drawing/2014/main" id="{7AC2ACA1-243E-4CAC-94F8-8DB76D94A350}"/>
              </a:ext>
            </a:extLst>
          </p:cNvPr>
          <p:cNvCxnSpPr>
            <a:cxnSpLocks/>
            <a:stCxn id="10" idx="1"/>
          </p:cNvCxnSpPr>
          <p:nvPr/>
        </p:nvCxnSpPr>
        <p:spPr>
          <a:xfrm flipH="1" flipV="1">
            <a:off x="1926077" y="1949631"/>
            <a:ext cx="1971471" cy="803730"/>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22" name="Straight Connector 21" descr="orange straight line">
            <a:extLst>
              <a:ext uri="{FF2B5EF4-FFF2-40B4-BE49-F238E27FC236}">
                <a16:creationId xmlns:a16="http://schemas.microsoft.com/office/drawing/2014/main" id="{96E10DA2-1D04-4E5E-A030-29E9947A8265}"/>
              </a:ext>
            </a:extLst>
          </p:cNvPr>
          <p:cNvCxnSpPr>
            <a:cxnSpLocks/>
          </p:cNvCxnSpPr>
          <p:nvPr/>
        </p:nvCxnSpPr>
        <p:spPr>
          <a:xfrm flipH="1" flipV="1">
            <a:off x="1926077" y="2753361"/>
            <a:ext cx="1971471" cy="663660"/>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24" name="Straight Connector 23" descr="orange straight line">
            <a:extLst>
              <a:ext uri="{FF2B5EF4-FFF2-40B4-BE49-F238E27FC236}">
                <a16:creationId xmlns:a16="http://schemas.microsoft.com/office/drawing/2014/main" id="{13E95D3D-7B74-4F0C-BD58-128846CFD6E8}"/>
              </a:ext>
            </a:extLst>
          </p:cNvPr>
          <p:cNvCxnSpPr>
            <a:cxnSpLocks/>
          </p:cNvCxnSpPr>
          <p:nvPr/>
        </p:nvCxnSpPr>
        <p:spPr>
          <a:xfrm flipH="1">
            <a:off x="2251547" y="4010225"/>
            <a:ext cx="1734361" cy="1949509"/>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29" name="Straight Connector 28" descr="orange straight line">
            <a:extLst>
              <a:ext uri="{FF2B5EF4-FFF2-40B4-BE49-F238E27FC236}">
                <a16:creationId xmlns:a16="http://schemas.microsoft.com/office/drawing/2014/main" id="{E0A61EEA-B540-4306-AEC8-05A2A5E74A81}"/>
              </a:ext>
            </a:extLst>
          </p:cNvPr>
          <p:cNvCxnSpPr>
            <a:cxnSpLocks/>
          </p:cNvCxnSpPr>
          <p:nvPr/>
        </p:nvCxnSpPr>
        <p:spPr>
          <a:xfrm flipH="1" flipV="1">
            <a:off x="1964988" y="4341521"/>
            <a:ext cx="2020515" cy="577096"/>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32" name="Straight Connector 31" descr="orange straight line">
            <a:extLst>
              <a:ext uri="{FF2B5EF4-FFF2-40B4-BE49-F238E27FC236}">
                <a16:creationId xmlns:a16="http://schemas.microsoft.com/office/drawing/2014/main" id="{976CF81D-5272-444B-AB3B-2111265A5EE1}"/>
              </a:ext>
            </a:extLst>
          </p:cNvPr>
          <p:cNvCxnSpPr>
            <a:cxnSpLocks/>
          </p:cNvCxnSpPr>
          <p:nvPr/>
        </p:nvCxnSpPr>
        <p:spPr>
          <a:xfrm flipH="1" flipV="1">
            <a:off x="2071992" y="3528160"/>
            <a:ext cx="1887166" cy="2525364"/>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sp>
        <p:nvSpPr>
          <p:cNvPr id="34" name="Title 33">
            <a:extLst>
              <a:ext uri="{FF2B5EF4-FFF2-40B4-BE49-F238E27FC236}">
                <a16:creationId xmlns:a16="http://schemas.microsoft.com/office/drawing/2014/main" id="{FE9A63E4-CA30-4928-9731-C9EC898D00C1}"/>
              </a:ext>
            </a:extLst>
          </p:cNvPr>
          <p:cNvSpPr>
            <a:spLocks noGrp="1"/>
          </p:cNvSpPr>
          <p:nvPr>
            <p:ph type="title" idx="4294967295"/>
          </p:nvPr>
        </p:nvSpPr>
        <p:spPr/>
        <p:txBody>
          <a:bodyPr>
            <a:normAutofit/>
          </a:bodyPr>
          <a:lstStyle/>
          <a:p>
            <a:r>
              <a:rPr lang="en-US" sz="4000" b="1" dirty="0">
                <a:effectLst/>
                <a:latin typeface="Comic Sans MS" panose="030F0702030302020204" pitchFamily="66" charset="0"/>
                <a:ea typeface="Calibri" panose="020F0502020204030204" pitchFamily="34" charset="0"/>
                <a:cs typeface="Calibri" panose="020F0502020204030204" pitchFamily="34" charset="0"/>
              </a:rPr>
              <a:t>On Vacation with Vocabulary</a:t>
            </a:r>
            <a:endParaRPr lang="en-US" sz="4000" dirty="0"/>
          </a:p>
        </p:txBody>
      </p:sp>
    </p:spTree>
    <p:extLst>
      <p:ext uri="{BB962C8B-B14F-4D97-AF65-F5344CB8AC3E}">
        <p14:creationId xmlns:p14="http://schemas.microsoft.com/office/powerpoint/2010/main" val="1047082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500" fill="hold"/>
                                        <p:tgtEl>
                                          <p:spTgt spid="6"/>
                                        </p:tgtEl>
                                        <p:attrNameLst>
                                          <p:attrName>ppt_w</p:attrName>
                                        </p:attrNameLst>
                                      </p:cBhvr>
                                      <p:tavLst>
                                        <p:tav tm="0">
                                          <p:val>
                                            <p:fltVal val="0"/>
                                          </p:val>
                                        </p:tav>
                                        <p:tav tm="100000">
                                          <p:val>
                                            <p:strVal val="#ppt_w"/>
                                          </p:val>
                                        </p:tav>
                                      </p:tavLst>
                                    </p:anim>
                                    <p:anim calcmode="lin" valueType="num">
                                      <p:cBhvr>
                                        <p:cTn id="23" dur="500" fill="hold"/>
                                        <p:tgtEl>
                                          <p:spTgt spid="6"/>
                                        </p:tgtEl>
                                        <p:attrNameLst>
                                          <p:attrName>ppt_h</p:attrName>
                                        </p:attrNameLst>
                                      </p:cBhvr>
                                      <p:tavLst>
                                        <p:tav tm="0">
                                          <p:val>
                                            <p:fltVal val="0"/>
                                          </p:val>
                                        </p:tav>
                                        <p:tav tm="100000">
                                          <p:val>
                                            <p:strVal val="#ppt_h"/>
                                          </p:val>
                                        </p:tav>
                                      </p:tavLst>
                                    </p:anim>
                                    <p:animEffect transition="in" filter="fade">
                                      <p:cBhvr>
                                        <p:cTn id="24" dur="500"/>
                                        <p:tgtEl>
                                          <p:spTgt spid="6"/>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p:cTn id="27" dur="500" fill="hold"/>
                                        <p:tgtEl>
                                          <p:spTgt spid="7"/>
                                        </p:tgtEl>
                                        <p:attrNameLst>
                                          <p:attrName>ppt_w</p:attrName>
                                        </p:attrNameLst>
                                      </p:cBhvr>
                                      <p:tavLst>
                                        <p:tav tm="0">
                                          <p:val>
                                            <p:fltVal val="0"/>
                                          </p:val>
                                        </p:tav>
                                        <p:tav tm="100000">
                                          <p:val>
                                            <p:strVal val="#ppt_w"/>
                                          </p:val>
                                        </p:tav>
                                      </p:tavLst>
                                    </p:anim>
                                    <p:anim calcmode="lin" valueType="num">
                                      <p:cBhvr>
                                        <p:cTn id="28" dur="500" fill="hold"/>
                                        <p:tgtEl>
                                          <p:spTgt spid="7"/>
                                        </p:tgtEl>
                                        <p:attrNameLst>
                                          <p:attrName>ppt_h</p:attrName>
                                        </p:attrNameLst>
                                      </p:cBhvr>
                                      <p:tavLst>
                                        <p:tav tm="0">
                                          <p:val>
                                            <p:fltVal val="0"/>
                                          </p:val>
                                        </p:tav>
                                        <p:tav tm="100000">
                                          <p:val>
                                            <p:strVal val="#ppt_h"/>
                                          </p:val>
                                        </p:tav>
                                      </p:tavLst>
                                    </p:anim>
                                    <p:animEffect transition="in" filter="fade">
                                      <p:cBhvr>
                                        <p:cTn id="29" dur="500"/>
                                        <p:tgtEl>
                                          <p:spTgt spid="7"/>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p:cTn id="32" dur="500" fill="hold"/>
                                        <p:tgtEl>
                                          <p:spTgt spid="8"/>
                                        </p:tgtEl>
                                        <p:attrNameLst>
                                          <p:attrName>ppt_w</p:attrName>
                                        </p:attrNameLst>
                                      </p:cBhvr>
                                      <p:tavLst>
                                        <p:tav tm="0">
                                          <p:val>
                                            <p:fltVal val="0"/>
                                          </p:val>
                                        </p:tav>
                                        <p:tav tm="100000">
                                          <p:val>
                                            <p:strVal val="#ppt_w"/>
                                          </p:val>
                                        </p:tav>
                                      </p:tavLst>
                                    </p:anim>
                                    <p:anim calcmode="lin" valueType="num">
                                      <p:cBhvr>
                                        <p:cTn id="33" dur="500" fill="hold"/>
                                        <p:tgtEl>
                                          <p:spTgt spid="8"/>
                                        </p:tgtEl>
                                        <p:attrNameLst>
                                          <p:attrName>ppt_h</p:attrName>
                                        </p:attrNameLst>
                                      </p:cBhvr>
                                      <p:tavLst>
                                        <p:tav tm="0">
                                          <p:val>
                                            <p:fltVal val="0"/>
                                          </p:val>
                                        </p:tav>
                                        <p:tav tm="100000">
                                          <p:val>
                                            <p:strVal val="#ppt_h"/>
                                          </p:val>
                                        </p:tav>
                                      </p:tavLst>
                                    </p:anim>
                                    <p:animEffect transition="in" filter="fade">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p:cTn id="39" dur="500" fill="hold"/>
                                        <p:tgtEl>
                                          <p:spTgt spid="9"/>
                                        </p:tgtEl>
                                        <p:attrNameLst>
                                          <p:attrName>ppt_w</p:attrName>
                                        </p:attrNameLst>
                                      </p:cBhvr>
                                      <p:tavLst>
                                        <p:tav tm="0">
                                          <p:val>
                                            <p:fltVal val="0"/>
                                          </p:val>
                                        </p:tav>
                                        <p:tav tm="100000">
                                          <p:val>
                                            <p:strVal val="#ppt_w"/>
                                          </p:val>
                                        </p:tav>
                                      </p:tavLst>
                                    </p:anim>
                                    <p:anim calcmode="lin" valueType="num">
                                      <p:cBhvr>
                                        <p:cTn id="40" dur="500" fill="hold"/>
                                        <p:tgtEl>
                                          <p:spTgt spid="9"/>
                                        </p:tgtEl>
                                        <p:attrNameLst>
                                          <p:attrName>ppt_h</p:attrName>
                                        </p:attrNameLst>
                                      </p:cBhvr>
                                      <p:tavLst>
                                        <p:tav tm="0">
                                          <p:val>
                                            <p:fltVal val="0"/>
                                          </p:val>
                                        </p:tav>
                                        <p:tav tm="100000">
                                          <p:val>
                                            <p:strVal val="#ppt_h"/>
                                          </p:val>
                                        </p:tav>
                                      </p:tavLst>
                                    </p:anim>
                                    <p:animEffect transition="in" filter="fade">
                                      <p:cBhvr>
                                        <p:cTn id="41" dur="500"/>
                                        <p:tgtEl>
                                          <p:spTgt spid="9"/>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10"/>
                                        </p:tgtEl>
                                        <p:attrNameLst>
                                          <p:attrName>style.visibility</p:attrName>
                                        </p:attrNameLst>
                                      </p:cBhvr>
                                      <p:to>
                                        <p:strVal val="visible"/>
                                      </p:to>
                                    </p:set>
                                    <p:anim calcmode="lin" valueType="num">
                                      <p:cBhvr>
                                        <p:cTn id="44" dur="500" fill="hold"/>
                                        <p:tgtEl>
                                          <p:spTgt spid="10"/>
                                        </p:tgtEl>
                                        <p:attrNameLst>
                                          <p:attrName>ppt_w</p:attrName>
                                        </p:attrNameLst>
                                      </p:cBhvr>
                                      <p:tavLst>
                                        <p:tav tm="0">
                                          <p:val>
                                            <p:fltVal val="0"/>
                                          </p:val>
                                        </p:tav>
                                        <p:tav tm="100000">
                                          <p:val>
                                            <p:strVal val="#ppt_w"/>
                                          </p:val>
                                        </p:tav>
                                      </p:tavLst>
                                    </p:anim>
                                    <p:anim calcmode="lin" valueType="num">
                                      <p:cBhvr>
                                        <p:cTn id="45" dur="500" fill="hold"/>
                                        <p:tgtEl>
                                          <p:spTgt spid="10"/>
                                        </p:tgtEl>
                                        <p:attrNameLst>
                                          <p:attrName>ppt_h</p:attrName>
                                        </p:attrNameLst>
                                      </p:cBhvr>
                                      <p:tavLst>
                                        <p:tav tm="0">
                                          <p:val>
                                            <p:fltVal val="0"/>
                                          </p:val>
                                        </p:tav>
                                        <p:tav tm="100000">
                                          <p:val>
                                            <p:strVal val="#ppt_h"/>
                                          </p:val>
                                        </p:tav>
                                      </p:tavLst>
                                    </p:anim>
                                    <p:animEffect transition="in" filter="fade">
                                      <p:cBhvr>
                                        <p:cTn id="46" dur="500"/>
                                        <p:tgtEl>
                                          <p:spTgt spid="10"/>
                                        </p:tgtEl>
                                      </p:cBhvr>
                                    </p:animEffect>
                                  </p:childTnLst>
                                </p:cTn>
                              </p:par>
                              <p:par>
                                <p:cTn id="47" presetID="53" presetClass="entr" presetSubtype="16" fill="hold" grpId="0" nodeType="with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p:cTn id="49" dur="500" fill="hold"/>
                                        <p:tgtEl>
                                          <p:spTgt spid="11"/>
                                        </p:tgtEl>
                                        <p:attrNameLst>
                                          <p:attrName>ppt_w</p:attrName>
                                        </p:attrNameLst>
                                      </p:cBhvr>
                                      <p:tavLst>
                                        <p:tav tm="0">
                                          <p:val>
                                            <p:fltVal val="0"/>
                                          </p:val>
                                        </p:tav>
                                        <p:tav tm="100000">
                                          <p:val>
                                            <p:strVal val="#ppt_w"/>
                                          </p:val>
                                        </p:tav>
                                      </p:tavLst>
                                    </p:anim>
                                    <p:anim calcmode="lin" valueType="num">
                                      <p:cBhvr>
                                        <p:cTn id="50" dur="500" fill="hold"/>
                                        <p:tgtEl>
                                          <p:spTgt spid="11"/>
                                        </p:tgtEl>
                                        <p:attrNameLst>
                                          <p:attrName>ppt_h</p:attrName>
                                        </p:attrNameLst>
                                      </p:cBhvr>
                                      <p:tavLst>
                                        <p:tav tm="0">
                                          <p:val>
                                            <p:fltVal val="0"/>
                                          </p:val>
                                        </p:tav>
                                        <p:tav tm="100000">
                                          <p:val>
                                            <p:strVal val="#ppt_h"/>
                                          </p:val>
                                        </p:tav>
                                      </p:tavLst>
                                    </p:anim>
                                    <p:animEffect transition="in" filter="fade">
                                      <p:cBhvr>
                                        <p:cTn id="51" dur="500"/>
                                        <p:tgtEl>
                                          <p:spTgt spid="11"/>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12"/>
                                        </p:tgtEl>
                                        <p:attrNameLst>
                                          <p:attrName>style.visibility</p:attrName>
                                        </p:attrNameLst>
                                      </p:cBhvr>
                                      <p:to>
                                        <p:strVal val="visible"/>
                                      </p:to>
                                    </p:set>
                                    <p:anim calcmode="lin" valueType="num">
                                      <p:cBhvr>
                                        <p:cTn id="54" dur="500" fill="hold"/>
                                        <p:tgtEl>
                                          <p:spTgt spid="12"/>
                                        </p:tgtEl>
                                        <p:attrNameLst>
                                          <p:attrName>ppt_w</p:attrName>
                                        </p:attrNameLst>
                                      </p:cBhvr>
                                      <p:tavLst>
                                        <p:tav tm="0">
                                          <p:val>
                                            <p:fltVal val="0"/>
                                          </p:val>
                                        </p:tav>
                                        <p:tav tm="100000">
                                          <p:val>
                                            <p:strVal val="#ppt_w"/>
                                          </p:val>
                                        </p:tav>
                                      </p:tavLst>
                                    </p:anim>
                                    <p:anim calcmode="lin" valueType="num">
                                      <p:cBhvr>
                                        <p:cTn id="55" dur="500" fill="hold"/>
                                        <p:tgtEl>
                                          <p:spTgt spid="12"/>
                                        </p:tgtEl>
                                        <p:attrNameLst>
                                          <p:attrName>ppt_h</p:attrName>
                                        </p:attrNameLst>
                                      </p:cBhvr>
                                      <p:tavLst>
                                        <p:tav tm="0">
                                          <p:val>
                                            <p:fltVal val="0"/>
                                          </p:val>
                                        </p:tav>
                                        <p:tav tm="100000">
                                          <p:val>
                                            <p:strVal val="#ppt_h"/>
                                          </p:val>
                                        </p:tav>
                                      </p:tavLst>
                                    </p:anim>
                                    <p:animEffect transition="in" filter="fade">
                                      <p:cBhvr>
                                        <p:cTn id="56" dur="500"/>
                                        <p:tgtEl>
                                          <p:spTgt spid="12"/>
                                        </p:tgtEl>
                                      </p:cBhvr>
                                    </p:animEffect>
                                  </p:childTnLst>
                                </p:cTn>
                              </p:par>
                              <p:par>
                                <p:cTn id="57" presetID="53" presetClass="entr" presetSubtype="16" fill="hold" grpId="0" nodeType="with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p:cTn id="59" dur="500" fill="hold"/>
                                        <p:tgtEl>
                                          <p:spTgt spid="13"/>
                                        </p:tgtEl>
                                        <p:attrNameLst>
                                          <p:attrName>ppt_w</p:attrName>
                                        </p:attrNameLst>
                                      </p:cBhvr>
                                      <p:tavLst>
                                        <p:tav tm="0">
                                          <p:val>
                                            <p:fltVal val="0"/>
                                          </p:val>
                                        </p:tav>
                                        <p:tav tm="100000">
                                          <p:val>
                                            <p:strVal val="#ppt_w"/>
                                          </p:val>
                                        </p:tav>
                                      </p:tavLst>
                                    </p:anim>
                                    <p:anim calcmode="lin" valueType="num">
                                      <p:cBhvr>
                                        <p:cTn id="60" dur="500" fill="hold"/>
                                        <p:tgtEl>
                                          <p:spTgt spid="13"/>
                                        </p:tgtEl>
                                        <p:attrNameLst>
                                          <p:attrName>ppt_h</p:attrName>
                                        </p:attrNameLst>
                                      </p:cBhvr>
                                      <p:tavLst>
                                        <p:tav tm="0">
                                          <p:val>
                                            <p:fltVal val="0"/>
                                          </p:val>
                                        </p:tav>
                                        <p:tav tm="100000">
                                          <p:val>
                                            <p:strVal val="#ppt_h"/>
                                          </p:val>
                                        </p:tav>
                                      </p:tavLst>
                                    </p:anim>
                                    <p:animEffect transition="in" filter="fade">
                                      <p:cBhvr>
                                        <p:cTn id="61" dur="500"/>
                                        <p:tgtEl>
                                          <p:spTgt spid="13"/>
                                        </p:tgtEl>
                                      </p:cBhvr>
                                    </p:animEffect>
                                  </p:childTnLst>
                                </p:cTn>
                              </p:par>
                              <p:par>
                                <p:cTn id="62" presetID="53" presetClass="entr" presetSubtype="16" fill="hold" grpId="0" nodeType="withEffect">
                                  <p:stCondLst>
                                    <p:cond delay="0"/>
                                  </p:stCondLst>
                                  <p:childTnLst>
                                    <p:set>
                                      <p:cBhvr>
                                        <p:cTn id="63" dur="1" fill="hold">
                                          <p:stCondLst>
                                            <p:cond delay="0"/>
                                          </p:stCondLst>
                                        </p:cTn>
                                        <p:tgtEl>
                                          <p:spTgt spid="14"/>
                                        </p:tgtEl>
                                        <p:attrNameLst>
                                          <p:attrName>style.visibility</p:attrName>
                                        </p:attrNameLst>
                                      </p:cBhvr>
                                      <p:to>
                                        <p:strVal val="visible"/>
                                      </p:to>
                                    </p:set>
                                    <p:anim calcmode="lin" valueType="num">
                                      <p:cBhvr>
                                        <p:cTn id="64" dur="500" fill="hold"/>
                                        <p:tgtEl>
                                          <p:spTgt spid="14"/>
                                        </p:tgtEl>
                                        <p:attrNameLst>
                                          <p:attrName>ppt_w</p:attrName>
                                        </p:attrNameLst>
                                      </p:cBhvr>
                                      <p:tavLst>
                                        <p:tav tm="0">
                                          <p:val>
                                            <p:fltVal val="0"/>
                                          </p:val>
                                        </p:tav>
                                        <p:tav tm="100000">
                                          <p:val>
                                            <p:strVal val="#ppt_w"/>
                                          </p:val>
                                        </p:tav>
                                      </p:tavLst>
                                    </p:anim>
                                    <p:anim calcmode="lin" valueType="num">
                                      <p:cBhvr>
                                        <p:cTn id="65" dur="500" fill="hold"/>
                                        <p:tgtEl>
                                          <p:spTgt spid="14"/>
                                        </p:tgtEl>
                                        <p:attrNameLst>
                                          <p:attrName>ppt_h</p:attrName>
                                        </p:attrNameLst>
                                      </p:cBhvr>
                                      <p:tavLst>
                                        <p:tav tm="0">
                                          <p:val>
                                            <p:fltVal val="0"/>
                                          </p:val>
                                        </p:tav>
                                        <p:tav tm="100000">
                                          <p:val>
                                            <p:strVal val="#ppt_h"/>
                                          </p:val>
                                        </p:tav>
                                      </p:tavLst>
                                    </p:anim>
                                    <p:animEffect transition="in" filter="fade">
                                      <p:cBhvr>
                                        <p:cTn id="66" dur="500"/>
                                        <p:tgtEl>
                                          <p:spTgt spid="14"/>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2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2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29"/>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P spid="12" grpId="0"/>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hand with story elements on each finger and a heart in the palm that says text connections">
            <a:extLst>
              <a:ext uri="{FF2B5EF4-FFF2-40B4-BE49-F238E27FC236}">
                <a16:creationId xmlns:a16="http://schemas.microsoft.com/office/drawing/2014/main" id="{892915F8-673E-4DD0-BBFA-FC3433825B77}"/>
              </a:ext>
            </a:extLst>
          </p:cNvPr>
          <p:cNvPicPr>
            <a:picLocks noChangeAspect="1"/>
          </p:cNvPicPr>
          <p:nvPr/>
        </p:nvPicPr>
        <p:blipFill>
          <a:blip r:embed="rId3"/>
          <a:stretch>
            <a:fillRect/>
          </a:stretch>
        </p:blipFill>
        <p:spPr>
          <a:xfrm>
            <a:off x="400038" y="1263056"/>
            <a:ext cx="4171962" cy="4505720"/>
          </a:xfrm>
          <a:prstGeom prst="rect">
            <a:avLst/>
          </a:prstGeom>
        </p:spPr>
      </p:pic>
      <p:sp>
        <p:nvSpPr>
          <p:cNvPr id="7" name="Title 6">
            <a:extLst>
              <a:ext uri="{FF2B5EF4-FFF2-40B4-BE49-F238E27FC236}">
                <a16:creationId xmlns:a16="http://schemas.microsoft.com/office/drawing/2014/main" id="{53D267C7-D4D9-489A-84C9-BB31E536E28C}"/>
              </a:ext>
            </a:extLst>
          </p:cNvPr>
          <p:cNvSpPr>
            <a:spLocks noGrp="1"/>
          </p:cNvSpPr>
          <p:nvPr>
            <p:ph type="title" idx="4294967295"/>
          </p:nvPr>
        </p:nvSpPr>
        <p:spPr/>
        <p:txBody>
          <a:bodyPr/>
          <a:lstStyle/>
          <a:p>
            <a:pPr marL="0" marR="0">
              <a:lnSpc>
                <a:spcPct val="115000"/>
              </a:lnSpc>
              <a:spcBef>
                <a:spcPts val="0"/>
              </a:spcBef>
              <a:spcAft>
                <a:spcPts val="1000"/>
              </a:spcAft>
            </a:pPr>
            <a:r>
              <a:rPr lang="en-US" b="1" dirty="0">
                <a:effectLst/>
                <a:latin typeface="Comic Sans MS" panose="030F0702030302020204" pitchFamily="66" charset="0"/>
                <a:ea typeface="Calibri" panose="020F0502020204030204" pitchFamily="34" charset="0"/>
                <a:cs typeface="Calibri" panose="020F0502020204030204" pitchFamily="34" charset="0"/>
              </a:rPr>
              <a:t>5 Finger Retell </a:t>
            </a:r>
            <a:endParaRPr lang="en-US" dirty="0">
              <a:effectLst/>
              <a:latin typeface="Comic Sans MS" panose="030F0702030302020204" pitchFamily="66" charset="0"/>
              <a:ea typeface="Calibri" panose="020F0502020204030204" pitchFamily="34" charset="0"/>
              <a:cs typeface="Times New Roman" panose="02020603050405020304" pitchFamily="18" charset="0"/>
            </a:endParaRPr>
          </a:p>
          <a:p>
            <a:endParaRPr lang="en-US" dirty="0"/>
          </a:p>
        </p:txBody>
      </p:sp>
      <p:pic>
        <p:nvPicPr>
          <p:cNvPr id="3" name="Picture 2" descr="Grand Canyon National Park Arizona United States Colorado Plateau seven natural wonders, vector illustration cartoon.">
            <a:extLst>
              <a:ext uri="{FF2B5EF4-FFF2-40B4-BE49-F238E27FC236}">
                <a16:creationId xmlns:a16="http://schemas.microsoft.com/office/drawing/2014/main" id="{1C1F0E68-5515-49A4-87E0-4C2BC4935CA7}"/>
              </a:ext>
            </a:extLst>
          </p:cNvPr>
          <p:cNvPicPr>
            <a:picLocks noChangeAspect="1"/>
          </p:cNvPicPr>
          <p:nvPr/>
        </p:nvPicPr>
        <p:blipFill>
          <a:blip r:embed="rId4"/>
          <a:stretch>
            <a:fillRect/>
          </a:stretch>
        </p:blipFill>
        <p:spPr>
          <a:xfrm>
            <a:off x="4710221" y="1920395"/>
            <a:ext cx="4033741" cy="2868132"/>
          </a:xfrm>
          <a:prstGeom prst="rect">
            <a:avLst/>
          </a:prstGeom>
        </p:spPr>
      </p:pic>
    </p:spTree>
    <p:extLst>
      <p:ext uri="{BB962C8B-B14F-4D97-AF65-F5344CB8AC3E}">
        <p14:creationId xmlns:p14="http://schemas.microsoft.com/office/powerpoint/2010/main" val="12024548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0"/>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12783</TotalTime>
  <Words>1865</Words>
  <Application>Microsoft Office PowerPoint</Application>
  <PresentationFormat>On-screen Show (4:3)</PresentationFormat>
  <Paragraphs>113</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Comic Sans MS</vt:lpstr>
      <vt:lpstr>Office Theme</vt:lpstr>
      <vt:lpstr>Vacation Days</vt:lpstr>
      <vt:lpstr>All About the -ly Suffix</vt:lpstr>
      <vt:lpstr>Taking a Trip to Practice -ly</vt:lpstr>
      <vt:lpstr>Destination to Practice -ly</vt:lpstr>
      <vt:lpstr>Explore Practicing -ly</vt:lpstr>
      <vt:lpstr>Traveling to a Double Negative Review </vt:lpstr>
      <vt:lpstr>Relaxing with Double Negative</vt:lpstr>
      <vt:lpstr>On Vacation with Vocabulary</vt:lpstr>
      <vt:lpstr>5 Finger Retell  </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Richard Harstead</cp:lastModifiedBy>
  <cp:revision>226</cp:revision>
  <dcterms:created xsi:type="dcterms:W3CDTF">2012-04-20T18:25:02Z</dcterms:created>
  <dcterms:modified xsi:type="dcterms:W3CDTF">2021-11-18T13:02:11Z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A2ACA53A-DA4D-457C-9265-8962926DF257</vt:lpwstr>
  </property>
  <property fmtid="{D5CDD505-2E9C-101B-9397-08002B2CF9AE}" pid="3" name="ArticulatePath">
    <vt:lpwstr>ELA 1_Module 3_AP</vt:lpwstr>
  </property>
</Properties>
</file>