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44" r:id="rId2"/>
    <p:sldId id="345" r:id="rId3"/>
    <p:sldId id="348" r:id="rId4"/>
    <p:sldId id="356" r:id="rId5"/>
    <p:sldId id="354" r:id="rId6"/>
    <p:sldId id="355" r:id="rId7"/>
    <p:sldId id="346" r:id="rId8"/>
    <p:sldId id="352" r:id="rId9"/>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6F"/>
    <a:srgbClr val="D60093"/>
    <a:srgbClr val="003399"/>
    <a:srgbClr val="283B80"/>
    <a:srgbClr val="3B7ABE"/>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ABD48-12DE-3E03-3C96-29C79418AF46}" v="260" dt="2021-12-10T17:09:29.527"/>
    <p1510:client id="{EF65AD38-D6C3-AB40-00D6-308D34529677}" v="27" dt="2021-12-10T19:23:22.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5" autoAdjust="0"/>
    <p:restoredTop sz="86388" autoAdjust="0"/>
  </p:normalViewPr>
  <p:slideViewPr>
    <p:cSldViewPr snapToGrid="0" snapToObjects="1">
      <p:cViewPr varScale="1">
        <p:scale>
          <a:sx n="57" d="100"/>
          <a:sy n="57" d="100"/>
        </p:scale>
        <p:origin x="236"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Today we will be reviewing synonyms, adverbs and our vocabulary.  We will end by discussing the main idea and details from this week's passage. We will be using dry erase boards or paper for a few slides. Please gather the supplies you need now. </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41044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a previous module we learned about</a:t>
            </a:r>
            <a:r>
              <a:rPr lang="en-US" b="1" dirty="0"/>
              <a:t> adverbs. </a:t>
            </a:r>
            <a:r>
              <a:rPr lang="en-US" dirty="0"/>
              <a:t>An adverb describes a verb. It tells how, where, or when something is done. (Click to show on the screen.) </a:t>
            </a:r>
          </a:p>
          <a:p>
            <a:r>
              <a:rPr lang="en-US" dirty="0"/>
              <a:t>We have also learned about synonyms. Who remembers what a synonym is? (Give the students a moment to answer, then click to show the definition- A synonym is a word that means almost the same as another word.) </a:t>
            </a:r>
            <a:endParaRPr lang="en-US" dirty="0">
              <a:cs typeface="Calibri"/>
            </a:endParaRPr>
          </a:p>
          <a:p>
            <a:r>
              <a:rPr lang="en-US" dirty="0"/>
              <a:t>This week we are working on synonyms for adverbs. We don’t want to use the same adverbs over and over again in our sentences. Our paragraph would become boring. For example, (click to show the sentence and make the definitions disappear) </a:t>
            </a:r>
            <a:endParaRPr lang="en-US" dirty="0">
              <a:cs typeface="Calibri"/>
            </a:endParaRPr>
          </a:p>
          <a:p>
            <a:r>
              <a:rPr lang="en-US" dirty="0"/>
              <a:t>I could say “</a:t>
            </a:r>
            <a:r>
              <a:rPr lang="en-US" u="sng" dirty="0"/>
              <a:t>Quickly</a:t>
            </a:r>
            <a:r>
              <a:rPr lang="en-US" dirty="0"/>
              <a:t>, I ran to my room and </a:t>
            </a:r>
            <a:r>
              <a:rPr lang="en-US" u="sng" dirty="0"/>
              <a:t>quickly</a:t>
            </a:r>
            <a:r>
              <a:rPr lang="en-US" dirty="0"/>
              <a:t> grabbed my bookbag. I </a:t>
            </a:r>
            <a:r>
              <a:rPr lang="en-US" u="sng" dirty="0"/>
              <a:t>quickly</a:t>
            </a:r>
            <a:r>
              <a:rPr lang="en-US" dirty="0"/>
              <a:t> ran back down the stairs.” </a:t>
            </a:r>
            <a:endParaRPr lang="en-US" dirty="0">
              <a:cs typeface="Calibri"/>
            </a:endParaRPr>
          </a:p>
          <a:p>
            <a:r>
              <a:rPr lang="en-US" dirty="0"/>
              <a:t>This sentence makes sense; however, the word “quickly” is used too many times, and it makes the sentence sound funny. We can use synonyms to replace some of the “</a:t>
            </a:r>
            <a:r>
              <a:rPr lang="en-US" dirty="0" err="1"/>
              <a:t>quickly”s</a:t>
            </a:r>
            <a:r>
              <a:rPr lang="en-US" dirty="0"/>
              <a:t>. </a:t>
            </a:r>
          </a:p>
          <a:p>
            <a:r>
              <a:rPr lang="en-US" dirty="0"/>
              <a:t>Here is an example (click to show the sentence). </a:t>
            </a:r>
            <a:endParaRPr lang="en-US" dirty="0">
              <a:cs typeface="Calibri"/>
            </a:endParaRPr>
          </a:p>
          <a:p>
            <a:r>
              <a:rPr lang="en-US" dirty="0"/>
              <a:t>“</a:t>
            </a:r>
            <a:r>
              <a:rPr lang="en-US" u="sng" dirty="0"/>
              <a:t>Quickly</a:t>
            </a:r>
            <a:r>
              <a:rPr lang="en-US" dirty="0"/>
              <a:t>, I ran to my room and </a:t>
            </a:r>
            <a:r>
              <a:rPr lang="en-US" u="sng" dirty="0"/>
              <a:t>hurriedly</a:t>
            </a:r>
            <a:r>
              <a:rPr lang="en-US" dirty="0"/>
              <a:t> grabbed my bookbag. I </a:t>
            </a:r>
            <a:r>
              <a:rPr lang="en-US" u="sng" dirty="0"/>
              <a:t>rapidly</a:t>
            </a:r>
            <a:r>
              <a:rPr lang="en-US" dirty="0"/>
              <a:t> ran back down the stairs.”  This sentence means the same as the previous sentence, however it sounds much better and it flows off the tongue better.</a:t>
            </a:r>
            <a:endParaRPr lang="en-US" dirty="0">
              <a:cs typeface="Calibri"/>
            </a:endParaRPr>
          </a:p>
          <a:p>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omic Sans MS" panose="030F0702030302020204" pitchFamily="66" charset="0"/>
              </a:rPr>
              <a:t>Say: </a:t>
            </a:r>
            <a:r>
              <a:rPr lang="en-US" dirty="0">
                <a:latin typeface="Comic Sans MS" panose="030F0702030302020204" pitchFamily="66" charset="0"/>
              </a:rPr>
              <a:t>Let’s practice using synonyms and adverbs. I will show you a few sentences with the adverb underlined. For each one, please rewrite the sentence on your dry erase board using a synonym for the adjective. </a:t>
            </a:r>
          </a:p>
          <a:p>
            <a:r>
              <a:rPr lang="en-US" dirty="0">
                <a:latin typeface="Comic Sans MS" panose="030F0702030302020204" pitchFamily="66" charset="0"/>
              </a:rPr>
              <a:t> Here is an example. (Click to show the sentence and have a student read it. “She </a:t>
            </a:r>
            <a:r>
              <a:rPr lang="en-US" u="sng" dirty="0">
                <a:latin typeface="Comic Sans MS" panose="030F0702030302020204" pitchFamily="66" charset="0"/>
              </a:rPr>
              <a:t>happily </a:t>
            </a:r>
            <a:r>
              <a:rPr lang="en-US" dirty="0">
                <a:latin typeface="Comic Sans MS" panose="030F0702030302020204" pitchFamily="66" charset="0"/>
              </a:rPr>
              <a:t>walked into the store.”) </a:t>
            </a:r>
            <a:endParaRPr lang="en-US" dirty="0">
              <a:latin typeface="Comic Sans MS" panose="030F0702030302020204" pitchFamily="66" charset="0"/>
              <a:cs typeface="Calibri"/>
            </a:endParaRPr>
          </a:p>
          <a:p>
            <a:r>
              <a:rPr lang="en-US" dirty="0">
                <a:latin typeface="Comic Sans MS" panose="030F0702030302020204" pitchFamily="66" charset="0"/>
              </a:rPr>
              <a:t>Let’s use a synonym for the underlined adverb “happily”. (Click to show the sentence.) </a:t>
            </a:r>
            <a:endParaRPr lang="en-US" dirty="0">
              <a:latin typeface="Comic Sans MS" panose="030F0702030302020204" pitchFamily="66" charset="0"/>
              <a:cs typeface="Calibri"/>
            </a:endParaRPr>
          </a:p>
          <a:p>
            <a:r>
              <a:rPr lang="en-US" dirty="0">
                <a:latin typeface="Comic Sans MS" panose="030F0702030302020204" pitchFamily="66" charset="0"/>
              </a:rPr>
              <a:t>We can write "She </a:t>
            </a:r>
            <a:r>
              <a:rPr lang="en-US" u="sng" dirty="0">
                <a:latin typeface="Comic Sans MS" panose="030F0702030302020204" pitchFamily="66" charset="0"/>
              </a:rPr>
              <a:t>cheerfully</a:t>
            </a:r>
            <a:r>
              <a:rPr lang="en-US" dirty="0">
                <a:latin typeface="Comic Sans MS" panose="030F0702030302020204" pitchFamily="66" charset="0"/>
              </a:rPr>
              <a:t> walked into the store.” </a:t>
            </a:r>
            <a:endParaRPr lang="en-US" dirty="0">
              <a:latin typeface="Comic Sans MS" panose="030F0702030302020204" pitchFamily="66" charset="0"/>
              <a:cs typeface="Calibri"/>
            </a:endParaRPr>
          </a:p>
          <a:p>
            <a:r>
              <a:rPr lang="en-US" dirty="0">
                <a:latin typeface="Comic Sans MS" panose="030F0702030302020204" pitchFamily="66" charset="0"/>
              </a:rPr>
              <a:t>(Click to remove the examples.) Now it’s your turn! Please give me a synonym for the underlined adverb in this sentence. (Click to show each sentence and give the students a few minutes to think of a synonym and write the new sentence on their boards). Allow the </a:t>
            </a:r>
            <a:r>
              <a:rPr lang="en-US" sz="1200" dirty="0">
                <a:latin typeface="Comic Sans MS" panose="030F0702030302020204" pitchFamily="66" charset="0"/>
              </a:rPr>
              <a:t>students to share their work. If you have more time, you can allow the students to take turns making up a sentence and have the other students replace the adverb with a synonym. </a:t>
            </a:r>
          </a:p>
          <a:p>
            <a:r>
              <a:rPr lang="en-US" sz="1200" dirty="0">
                <a:latin typeface="Comic Sans MS" panose="030F0702030302020204" pitchFamily="66" charset="0"/>
              </a:rPr>
              <a:t>2. We are going to the park </a:t>
            </a:r>
            <a:r>
              <a:rPr lang="en-US" sz="1200" u="sng" dirty="0">
                <a:latin typeface="Comic Sans MS" panose="030F0702030302020204" pitchFamily="66" charset="0"/>
              </a:rPr>
              <a:t>soon</a:t>
            </a:r>
            <a:r>
              <a:rPr lang="en-US" sz="1200" dirty="0">
                <a:latin typeface="Comic Sans MS" panose="030F0702030302020204" pitchFamily="66" charset="0"/>
              </a:rPr>
              <a:t>. -ex: shortly </a:t>
            </a:r>
          </a:p>
          <a:p>
            <a:r>
              <a:rPr lang="en-US" sz="1200" dirty="0">
                <a:latin typeface="Comic Sans MS" panose="030F0702030302020204" pitchFamily="66" charset="0"/>
              </a:rPr>
              <a:t>3. She ran across the room </a:t>
            </a:r>
            <a:r>
              <a:rPr lang="en-US" u="sng" dirty="0">
                <a:latin typeface="Comic Sans MS" panose="030F0702030302020204" pitchFamily="66" charset="0"/>
              </a:rPr>
              <a:t>quietly</a:t>
            </a:r>
            <a:r>
              <a:rPr lang="en-US" dirty="0">
                <a:latin typeface="Comic Sans MS" panose="030F0702030302020204" pitchFamily="66" charset="0"/>
              </a:rPr>
              <a:t>. -ex: softly </a:t>
            </a:r>
          </a:p>
          <a:p>
            <a:r>
              <a:rPr lang="en-US" dirty="0">
                <a:latin typeface="Comic Sans MS" panose="030F0702030302020204" pitchFamily="66" charset="0"/>
              </a:rPr>
              <a:t>4. The cat jumped on the table </a:t>
            </a:r>
            <a:r>
              <a:rPr lang="en-US" u="sng" dirty="0">
                <a:latin typeface="Comic Sans MS" panose="030F0702030302020204" pitchFamily="66" charset="0"/>
              </a:rPr>
              <a:t>next to</a:t>
            </a:r>
            <a:r>
              <a:rPr lang="en-US" dirty="0">
                <a:latin typeface="Comic Sans MS" panose="030F0702030302020204" pitchFamily="66" charset="0"/>
              </a:rPr>
              <a:t> the couch. -ex: beside) </a:t>
            </a:r>
          </a:p>
          <a:p>
            <a:br>
              <a:rPr lang="en-US" dirty="0">
                <a:latin typeface="Comic Sans MS" panose="030F0702030302020204" pitchFamily="66" charset="0"/>
              </a:rPr>
            </a:br>
            <a:endParaRPr lang="en-US" dirty="0">
              <a:latin typeface="Comic Sans MS" panose="030F0702030302020204" pitchFamily="66" charset="0"/>
            </a:endParaRPr>
          </a:p>
          <a:p>
            <a:endParaRPr lang="en-US" dirty="0">
              <a:latin typeface="Comic Sans MS" panose="030F0702030302020204" pitchFamily="66" charset="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omic Sans MS" panose="030F0702030302020204" pitchFamily="66" charset="0"/>
              </a:rPr>
              <a:t>Say: </a:t>
            </a:r>
            <a:r>
              <a:rPr lang="en-US" dirty="0">
                <a:latin typeface="Comic Sans MS" panose="030F0702030302020204" pitchFamily="66" charset="0"/>
              </a:rPr>
              <a:t>Let’s review our vocabulary words from this week. When I read a definition, please tell me which word matches the definition. (Click to show the first definition.)  Here is the first one- a road, path, channel, or course by which something can pass. Which word matches this definition? (Give the students a moment to answer then click to circle the correct answer - passage. Repeat with the remaining words.</a:t>
            </a:r>
            <a:r>
              <a:rPr lang="en-US" b="1" dirty="0">
                <a:latin typeface="Comic Sans MS" panose="030F0702030302020204" pitchFamily="66" charset="0"/>
              </a:rPr>
              <a:t> </a:t>
            </a:r>
            <a:endParaRPr lang="en-US" dirty="0">
              <a:latin typeface="Comic Sans MS" panose="030F0702030302020204" pitchFamily="66" charset="0"/>
            </a:endParaRPr>
          </a:p>
          <a:p>
            <a:pPr marL="228600" indent="-228600">
              <a:buFont typeface="+mj-lt"/>
              <a:buAutoNum type="arabicPeriod"/>
            </a:pPr>
            <a:r>
              <a:rPr lang="en-US" dirty="0">
                <a:latin typeface="Comic Sans MS" panose="030F0702030302020204" pitchFamily="66" charset="0"/>
              </a:rPr>
              <a:t>a road, path, channel, or course by which something can pass - </a:t>
            </a:r>
            <a:r>
              <a:rPr lang="en-US" b="1" dirty="0">
                <a:latin typeface="Comic Sans MS" panose="030F0702030302020204" pitchFamily="66" charset="0"/>
              </a:rPr>
              <a:t>passage</a:t>
            </a:r>
            <a:endParaRPr lang="en-US" dirty="0">
              <a:latin typeface="Comic Sans MS" panose="030F0702030302020204" pitchFamily="66" charset="0"/>
              <a:cs typeface="Calibri"/>
            </a:endParaRPr>
          </a:p>
          <a:p>
            <a:pPr marL="228600" indent="-228600">
              <a:buFont typeface="+mj-lt"/>
              <a:buAutoNum type="arabicPeriod"/>
            </a:pPr>
            <a:r>
              <a:rPr lang="en-US" dirty="0">
                <a:latin typeface="Comic Sans MS" panose="030F0702030302020204" pitchFamily="66" charset="0"/>
              </a:rPr>
              <a:t>a large body of ice moving slowly down a slope or valley or spreading outward on a land surface - </a:t>
            </a:r>
            <a:r>
              <a:rPr lang="en-US" b="1" dirty="0">
                <a:latin typeface="Comic Sans MS" panose="030F0702030302020204" pitchFamily="66" charset="0"/>
              </a:rPr>
              <a:t>glacier</a:t>
            </a:r>
            <a:endParaRPr lang="en-US" dirty="0">
              <a:latin typeface="Comic Sans MS" panose="030F0702030302020204" pitchFamily="66" charset="0"/>
              <a:cs typeface="Calibri"/>
            </a:endParaRPr>
          </a:p>
          <a:p>
            <a:pPr marL="228600" indent="-228600">
              <a:buFont typeface="+mj-lt"/>
              <a:buAutoNum type="arabicPeriod"/>
            </a:pPr>
            <a:r>
              <a:rPr lang="en-US" dirty="0">
                <a:latin typeface="Comic Sans MS" panose="030F0702030302020204" pitchFamily="66" charset="0"/>
              </a:rPr>
              <a:t>being at a great distance - </a:t>
            </a:r>
            <a:r>
              <a:rPr lang="en-US" b="1" dirty="0">
                <a:latin typeface="Comic Sans MS" panose="030F0702030302020204" pitchFamily="66" charset="0"/>
              </a:rPr>
              <a:t>distant</a:t>
            </a:r>
            <a:endParaRPr lang="en-US" dirty="0">
              <a:latin typeface="Comic Sans MS" panose="030F0702030302020204" pitchFamily="66" charset="0"/>
              <a:cs typeface="Calibri"/>
            </a:endParaRPr>
          </a:p>
          <a:p>
            <a:pPr marL="228600" indent="-228600">
              <a:buFont typeface="+mj-lt"/>
              <a:buAutoNum type="arabicPeriod"/>
            </a:pPr>
            <a:r>
              <a:rPr lang="en-US" dirty="0">
                <a:latin typeface="Comic Sans MS" panose="030F0702030302020204" pitchFamily="66" charset="0"/>
              </a:rPr>
              <a:t>to change from a solid to a liquid state usually through heat - </a:t>
            </a:r>
            <a:r>
              <a:rPr lang="en-US" b="1" dirty="0">
                <a:latin typeface="Comic Sans MS" panose="030F0702030302020204" pitchFamily="66" charset="0"/>
              </a:rPr>
              <a:t>melt</a:t>
            </a:r>
            <a:endParaRPr lang="en-US" dirty="0">
              <a:latin typeface="Comic Sans MS" panose="030F0702030302020204" pitchFamily="66" charset="0"/>
              <a:cs typeface="Calibri"/>
            </a:endParaRPr>
          </a:p>
          <a:p>
            <a:pPr marL="228600" indent="-228600">
              <a:buFont typeface="+mj-lt"/>
              <a:buAutoNum type="arabicPeriod"/>
            </a:pPr>
            <a:r>
              <a:rPr lang="en-US" dirty="0">
                <a:latin typeface="Comic Sans MS" panose="030F0702030302020204" pitchFamily="66" charset="0"/>
              </a:rPr>
              <a:t>to move along without effort - </a:t>
            </a:r>
            <a:r>
              <a:rPr lang="en-US" b="1" dirty="0">
                <a:latin typeface="Comic Sans MS" panose="030F0702030302020204" pitchFamily="66" charset="0"/>
              </a:rPr>
              <a:t>drift</a:t>
            </a:r>
            <a:endParaRPr lang="en-US" dirty="0">
              <a:latin typeface="Comic Sans MS" panose="030F0702030302020204" pitchFamily="66" charset="0"/>
              <a:cs typeface="Calibri"/>
            </a:endParaRPr>
          </a:p>
          <a:p>
            <a:pPr marL="228600" indent="-228600">
              <a:buFont typeface="+mj-lt"/>
              <a:buAutoNum type="arabicPeriod"/>
            </a:pPr>
            <a:r>
              <a:rPr lang="en-US" dirty="0">
                <a:latin typeface="Comic Sans MS" panose="030F0702030302020204" pitchFamily="66" charset="0"/>
              </a:rPr>
              <a:t>to move smoothly, silently, and effortlessly - </a:t>
            </a:r>
            <a:r>
              <a:rPr lang="en-US" b="1" dirty="0">
                <a:latin typeface="Comic Sans MS" panose="030F0702030302020204" pitchFamily="66" charset="0"/>
              </a:rPr>
              <a:t>glide</a:t>
            </a:r>
            <a:r>
              <a:rPr lang="en-US" dirty="0">
                <a:latin typeface="Comic Sans MS" panose="030F0702030302020204" pitchFamily="66" charset="0"/>
              </a:rPr>
              <a:t>) </a:t>
            </a:r>
            <a:endParaRPr lang="en-US" dirty="0">
              <a:latin typeface="Comic Sans MS" panose="030F0702030302020204" pitchFamily="66" charset="0"/>
              <a:cs typeface="Calibri"/>
            </a:endParaRPr>
          </a:p>
          <a:p>
            <a:endParaRPr lang="en-US" dirty="0">
              <a:latin typeface="Comic Sans MS" panose="030F0702030302020204" pitchFamily="66" charset="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practice using our vocabulary words in sentences. The first three sentences will be fill in the blanks. For the last three, when I show you the word please use it in a sentence for me. Here is the first one. (Click to show the sentence, then click to show the answer appear in </a:t>
            </a:r>
            <a:r>
              <a:rPr lang="en-US" dirty="0">
                <a:latin typeface="Comic Sans MS" panose="030F0702030302020204" pitchFamily="66" charset="0"/>
              </a:rPr>
              <a:t>the sentence and disappear in the word bank after a student answers.) </a:t>
            </a:r>
          </a:p>
          <a:p>
            <a:r>
              <a:rPr lang="en-US" dirty="0">
                <a:latin typeface="Comic Sans MS" panose="030F0702030302020204" pitchFamily="66" charset="0"/>
              </a:rPr>
              <a:t>1. I like to watch the ice skaters _______ across the ice. -glide</a:t>
            </a:r>
          </a:p>
          <a:p>
            <a:r>
              <a:rPr lang="en-US" dirty="0">
                <a:latin typeface="Comic Sans MS" panose="030F0702030302020204" pitchFamily="66" charset="0"/>
                <a:cs typeface="Calibri"/>
              </a:rPr>
              <a:t>2. We walked through the narrow ____ in the woods.- -passage</a:t>
            </a:r>
            <a:endParaRPr lang="en-US" dirty="0">
              <a:latin typeface="Comic Sans MS" panose="030F0702030302020204" pitchFamily="66" charset="0"/>
            </a:endParaRPr>
          </a:p>
          <a:p>
            <a:r>
              <a:rPr lang="en-US" dirty="0">
                <a:latin typeface="Comic Sans MS" panose="030F0702030302020204" pitchFamily="66" charset="0"/>
              </a:rPr>
              <a:t>3. We watched the iceberg _______ across the water. -drift)</a:t>
            </a:r>
            <a:endParaRPr lang="en-US" dirty="0">
              <a:latin typeface="Comic Sans MS" panose="030F0702030302020204" pitchFamily="66" charset="0"/>
              <a:cs typeface="Calibri"/>
            </a:endParaRPr>
          </a:p>
          <a:p>
            <a:endParaRPr lang="en-US" dirty="0">
              <a:latin typeface="Comic Sans MS" panose="030F0702030302020204" pitchFamily="66" charset="0"/>
            </a:endParaRPr>
          </a:p>
          <a:p>
            <a:r>
              <a:rPr lang="en-US" dirty="0">
                <a:latin typeface="Comic Sans MS" panose="030F0702030302020204" pitchFamily="66" charset="0"/>
              </a:rPr>
              <a:t>Now we will write sentences for the remaining words. Can you please give me a sentence for the word glacier? (Click to show the word.) </a:t>
            </a:r>
            <a:endParaRPr lang="en-US" dirty="0">
              <a:latin typeface="Comic Sans MS" panose="030F0702030302020204" pitchFamily="66" charset="0"/>
              <a:cs typeface="Calibri"/>
            </a:endParaRPr>
          </a:p>
          <a:p>
            <a:r>
              <a:rPr lang="en-US" dirty="0">
                <a:latin typeface="Comic Sans MS" panose="030F0702030302020204" pitchFamily="66" charset="0"/>
              </a:rPr>
              <a:t>(Repeat process for remaining words- click to show each one.   </a:t>
            </a:r>
            <a:endParaRPr lang="en-US" dirty="0">
              <a:latin typeface="Comic Sans MS" panose="030F0702030302020204" pitchFamily="66" charset="0"/>
              <a:cs typeface="Calibri"/>
            </a:endParaRPr>
          </a:p>
          <a:p>
            <a:r>
              <a:rPr lang="en-US" dirty="0">
                <a:latin typeface="Comic Sans MS" panose="030F0702030302020204" pitchFamily="66" charset="0"/>
              </a:rPr>
              <a:t>glacier </a:t>
            </a:r>
          </a:p>
          <a:p>
            <a:r>
              <a:rPr lang="en-US" dirty="0">
                <a:latin typeface="Comic Sans MS" panose="030F0702030302020204" pitchFamily="66" charset="0"/>
              </a:rPr>
              <a:t>distant </a:t>
            </a:r>
            <a:endParaRPr lang="en-US" dirty="0">
              <a:latin typeface="Comic Sans MS" panose="030F0702030302020204" pitchFamily="66" charset="0"/>
              <a:cs typeface="Calibri"/>
            </a:endParaRPr>
          </a:p>
          <a:p>
            <a:pPr>
              <a:defRPr/>
            </a:pPr>
            <a:r>
              <a:rPr lang="en-US" dirty="0">
                <a:latin typeface="Comic Sans MS" panose="030F0702030302020204" pitchFamily="66" charset="0"/>
              </a:rPr>
              <a:t>melt) </a:t>
            </a:r>
            <a:endParaRPr lang="en-US" dirty="0">
              <a:latin typeface="Comic Sans MS" panose="030F0702030302020204" pitchFamily="66" charset="0"/>
              <a:cs typeface="Calibri"/>
            </a:endParaRPr>
          </a:p>
          <a:p>
            <a:endParaRPr lang="en-US" dirty="0">
              <a:latin typeface="Comic Sans MS" panose="030F0702030302020204" pitchFamily="66" charset="0"/>
              <a:cs typeface="Calibri"/>
            </a:endParaRPr>
          </a:p>
          <a:p>
            <a:endParaRPr lang="en-US" dirty="0">
              <a:latin typeface="Comic Sans MS" panose="030F0702030302020204" pitchFamily="66" charset="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28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a:ea typeface="Calibri" panose="020F0502020204030204" pitchFamily="34" charset="0"/>
                <a:cs typeface="Calibri" panose="020F0502020204030204" pitchFamily="34" charset="0"/>
              </a:rPr>
              <a:t>Say, </a:t>
            </a:r>
            <a:r>
              <a:rPr lang="en-US" sz="1800" dirty="0">
                <a:effectLst/>
                <a:latin typeface="Comic Sans MS"/>
                <a:ea typeface="Calibri" panose="020F0502020204030204" pitchFamily="34" charset="0"/>
                <a:cs typeface="Calibri" panose="020F0502020204030204" pitchFamily="34" charset="0"/>
              </a:rPr>
              <a:t>“Today we are going to review text features and see if we can find them in the text you read </a:t>
            </a:r>
            <a:r>
              <a:rPr lang="en-US" sz="1800" u="sng" dirty="0">
                <a:latin typeface="Comic Sans MS"/>
                <a:ea typeface="Calibri" panose="020F0502020204030204" pitchFamily="34" charset="0"/>
                <a:cs typeface="Calibri" panose="020F0502020204030204" pitchFamily="34" charset="0"/>
              </a:rPr>
              <a:t>Glaciers</a:t>
            </a:r>
            <a:r>
              <a:rPr lang="en-US" sz="1800" b="1" dirty="0">
                <a:effectLst/>
                <a:latin typeface="Comic Sans MS"/>
                <a:ea typeface="Calibri" panose="020F0502020204030204" pitchFamily="34" charset="0"/>
                <a:cs typeface="Calibri" panose="020F0502020204030204" pitchFamily="34"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to show the word heading and the definition</a:t>
            </a:r>
            <a:r>
              <a:rPr lang="en-US" sz="1800" dirty="0">
                <a:latin typeface="Comic Sans MS"/>
                <a:ea typeface="Calibri" panose="020F0502020204030204" pitchFamily="34" charset="0"/>
                <a:cs typeface="Calibri" panose="020F0502020204030204" pitchFamily="34" charset="0"/>
              </a:rPr>
              <a:t>.)</a:t>
            </a:r>
          </a:p>
          <a:p>
            <a:pPr>
              <a:lnSpc>
                <a:spcPct val="114999"/>
              </a:lnSpc>
              <a:spcAft>
                <a:spcPts val="1000"/>
              </a:spcAft>
            </a:pPr>
            <a:r>
              <a:rPr lang="en-US" sz="1800" dirty="0">
                <a:latin typeface="Comic Sans MS"/>
                <a:ea typeface="Calibri" panose="020F0502020204030204" pitchFamily="34" charset="0"/>
                <a:cs typeface="Calibri" panose="020F0502020204030204" pitchFamily="34" charset="0"/>
              </a:rPr>
              <a:t> </a:t>
            </a:r>
            <a:r>
              <a:rPr lang="en-US" sz="1800" dirty="0">
                <a:effectLst/>
                <a:latin typeface="Comic Sans MS"/>
                <a:ea typeface="Calibri" panose="020F0502020204030204" pitchFamily="34" charset="0"/>
                <a:cs typeface="Calibri" panose="020F0502020204030204" pitchFamily="34" charset="0"/>
              </a:rPr>
              <a:t>Say, “The purpose of a heading</a:t>
            </a:r>
            <a:r>
              <a:rPr lang="en-US" sz="1800" b="1" dirty="0">
                <a:effectLst/>
                <a:latin typeface="Comic Sans MS"/>
                <a:ea typeface="Calibri" panose="020F0502020204030204" pitchFamily="34" charset="0"/>
                <a:cs typeface="Calibri" panose="020F0502020204030204" pitchFamily="34" charset="0"/>
              </a:rPr>
              <a:t> </a:t>
            </a:r>
            <a:r>
              <a:rPr lang="en-US" sz="1800" dirty="0">
                <a:effectLst/>
                <a:latin typeface="Comic Sans MS"/>
                <a:ea typeface="Calibri" panose="020F0502020204030204" pitchFamily="34" charset="0"/>
                <a:cs typeface="Calibri" panose="020F0502020204030204" pitchFamily="34" charset="0"/>
              </a:rPr>
              <a:t>is to let the reader know what the next section will be about.” </a:t>
            </a: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for it to disappear.</a:t>
            </a:r>
            <a:endParaRPr lang="en-US" dirty="0"/>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omic Sans MS"/>
                <a:ea typeface="Calibri" panose="020F0502020204030204" pitchFamily="34" charset="0"/>
                <a:cs typeface="Calibri" panose="020F0502020204030204" pitchFamily="34" charset="0"/>
              </a:rPr>
              <a:t>Click to show a picture of a paragraph with a heading </a:t>
            </a:r>
            <a:r>
              <a:rPr lang="en-US" sz="1800" dirty="0">
                <a:latin typeface="Comic Sans MS"/>
                <a:ea typeface="Calibri" panose="020F0502020204030204" pitchFamily="34" charset="0"/>
                <a:cs typeface="Calibri" panose="020F0502020204030204" pitchFamily="34" charset="0"/>
              </a:rPr>
              <a:t>) Say "What is the heading for this paragraph?" </a:t>
            </a:r>
            <a:r>
              <a:rPr lang="en-US" dirty="0"/>
              <a:t>Wait for the student to answer. Say, “yes, it's Types of glaciers.” (Click for it to disappear.)</a:t>
            </a:r>
            <a:endParaRPr lang="en-US" dirty="0">
              <a:cs typeface="Calibri"/>
            </a:endParaRPr>
          </a:p>
          <a:p>
            <a:pPr>
              <a:lnSpc>
                <a:spcPct val="114999"/>
              </a:lnSpc>
              <a:spcAft>
                <a:spcPts val="1000"/>
              </a:spcAft>
            </a:pPr>
            <a:endParaRPr lang="en-US" sz="1800" dirty="0">
              <a:effectLst/>
              <a:latin typeface="Comic Sans MS"/>
              <a:ea typeface="Calibri" panose="020F0502020204030204" pitchFamily="34" charset="0"/>
              <a:cs typeface="Times New Roman" panose="02020603050405020304" pitchFamily="18" charset="0"/>
            </a:endParaRPr>
          </a:p>
          <a:p>
            <a:r>
              <a:rPr lang="en-US" dirty="0"/>
              <a:t>                                                                                                             </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a:lnSpc>
                <a:spcPct val="115000"/>
              </a:lnSpc>
              <a:spcAft>
                <a:spcPts val="1000"/>
              </a:spcAft>
            </a:pP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to show the word caption and the definition</a:t>
            </a: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 Say, “a caption is a word, phrase, or sentence underneath an image that give more information about it.”</a:t>
            </a:r>
            <a:r>
              <a:rPr lang="en-US" sz="1800" dirty="0">
                <a:latin typeface="Comic Sans MS"/>
                <a:ea typeface="Calibri" panose="020F0502020204030204" pitchFamily="34" charset="0"/>
                <a:cs typeface="Calibri" panose="020F0502020204030204" pitchFamily="34" charset="0"/>
              </a:rPr>
              <a:t> </a:t>
            </a:r>
            <a:r>
              <a:rPr lang="en-US" dirty="0"/>
              <a:t>(Click for it to disappear.)</a:t>
            </a:r>
            <a:endParaRPr lang="en-US" dirty="0">
              <a:effectLst/>
              <a:cs typeface="Calibri"/>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to show a picture with a caption</a:t>
            </a:r>
            <a:r>
              <a:rPr lang="en-US" sz="1800" dirty="0">
                <a:latin typeface="Comic Sans MS"/>
                <a:ea typeface="Calibri" panose="020F0502020204030204" pitchFamily="34" charset="0"/>
                <a:cs typeface="Calibri" panose="020F0502020204030204" pitchFamily="34" charset="0"/>
              </a:rPr>
              <a:t>.)</a:t>
            </a:r>
            <a:r>
              <a:rPr lang="en-US" sz="1800" dirty="0">
                <a:effectLst/>
                <a:latin typeface="Calibri"/>
                <a:ea typeface="Calibri" panose="020F0502020204030204" pitchFamily="34" charset="0"/>
                <a:cs typeface="Calibri"/>
              </a:rPr>
              <a:t> </a:t>
            </a:r>
            <a:r>
              <a:rPr lang="en-US" sz="1800" dirty="0">
                <a:effectLst/>
                <a:latin typeface="Comic Sans MS"/>
                <a:ea typeface="Calibri" panose="020F0502020204030204" pitchFamily="34" charset="0"/>
                <a:cs typeface="Times New Roman" panose="02020603050405020304" pitchFamily="18" charset="0"/>
              </a:rPr>
              <a:t>Say, “Do you see a caption </a:t>
            </a:r>
            <a:r>
              <a:rPr lang="en-US" sz="1800" dirty="0">
                <a:latin typeface="Comic Sans MS"/>
                <a:ea typeface="Calibri" panose="020F0502020204030204" pitchFamily="34" charset="0"/>
                <a:cs typeface="Times New Roman" panose="02020603050405020304" pitchFamily="18" charset="0"/>
              </a:rPr>
              <a:t>on this page?” </a:t>
            </a:r>
            <a:r>
              <a:rPr lang="en-US" sz="1800" dirty="0">
                <a:effectLst/>
                <a:latin typeface="Comic Sans MS"/>
                <a:ea typeface="Calibri" panose="020F0502020204030204" pitchFamily="34" charset="0"/>
                <a:cs typeface="Times New Roman" panose="02020603050405020304" pitchFamily="18" charset="0"/>
              </a:rPr>
              <a:t>Wait for the student to answer. Say, “Yes, there are two captions! What do the captions tell us?  Wait for the student to answer.  Say, “Yes, </a:t>
            </a:r>
            <a:r>
              <a:rPr lang="en-US" sz="1800" dirty="0">
                <a:latin typeface="Comic Sans MS"/>
                <a:ea typeface="Calibri" panose="020F0502020204030204" pitchFamily="34" charset="0"/>
                <a:cs typeface="Times New Roman" panose="02020603050405020304" pitchFamily="18" charset="0"/>
              </a:rPr>
              <a:t>the captions tell us about two different types of glaciers and where they located.”</a:t>
            </a:r>
            <a:r>
              <a:rPr lang="en-US" sz="1800" dirty="0">
                <a:effectLst/>
                <a:latin typeface="Comic Sans MS"/>
                <a:ea typeface="Calibri" panose="020F0502020204030204" pitchFamily="34" charset="0"/>
                <a:cs typeface="Times New Roman" panose="02020603050405020304" pitchFamily="18" charset="0"/>
              </a:rPr>
              <a:t> </a:t>
            </a:r>
            <a:r>
              <a:rPr lang="en-US" sz="1800" dirty="0">
                <a:latin typeface="Comic Sans MS"/>
                <a:ea typeface="Calibri" panose="020F0502020204030204" pitchFamily="34" charset="0"/>
                <a:cs typeface="Times New Roman" panose="02020603050405020304" pitchFamily="18" charset="0"/>
              </a:rPr>
              <a:t>(</a:t>
            </a:r>
            <a:r>
              <a:rPr lang="en-US" sz="1800" dirty="0">
                <a:effectLst/>
                <a:latin typeface="Comic Sans MS"/>
                <a:ea typeface="Calibri" panose="020F0502020204030204" pitchFamily="34" charset="0"/>
                <a:cs typeface="Times New Roman" panose="02020603050405020304" pitchFamily="18" charset="0"/>
              </a:rPr>
              <a:t>Click for it to disappear</a:t>
            </a:r>
            <a:r>
              <a:rPr lang="en-US" sz="1800" dirty="0">
                <a:latin typeface="Comic Sans MS"/>
                <a:ea typeface="Calibri" panose="020F0502020204030204" pitchFamily="34" charset="0"/>
                <a:cs typeface="Times New Roman" panose="02020603050405020304" pitchFamily="18" charset="0"/>
              </a:rPr>
              <a:t>.)</a:t>
            </a:r>
            <a:endParaRPr lang="en-US" sz="1800" dirty="0">
              <a:effectLst/>
              <a:latin typeface="Comic Sans MS"/>
              <a:ea typeface="Calibri" panose="020F0502020204030204" pitchFamily="34" charset="0"/>
              <a:cs typeface="Times New Roman" panose="02020603050405020304" pitchFamily="18" charset="0"/>
            </a:endParaRPr>
          </a:p>
          <a:p>
            <a:pPr>
              <a:lnSpc>
                <a:spcPct val="114999"/>
              </a:lnSpc>
              <a:spcAft>
                <a:spcPts val="1000"/>
              </a:spcAft>
              <a:defRPr/>
            </a:pPr>
            <a:endParaRPr lang="en-US" dirty="0"/>
          </a:p>
          <a:p>
            <a:pPr>
              <a:lnSpc>
                <a:spcPct val="114999"/>
              </a:lnSpc>
              <a:spcAft>
                <a:spcPts val="1000"/>
              </a:spcAft>
              <a:defRPr/>
            </a:pPr>
            <a:r>
              <a:rPr lang="en-US" dirty="0"/>
              <a:t>(Click to show the word sidebar and the definition.) Say, “a sidebar is a box inserted alongside the text that has additional information.” (Click to make it disappear.)</a:t>
            </a:r>
            <a:endParaRPr lang="en-US" dirty="0">
              <a:cs typeface="Calibri"/>
            </a:endParaRPr>
          </a:p>
          <a:p>
            <a:pPr>
              <a:lnSpc>
                <a:spcPct val="114999"/>
              </a:lnSpc>
              <a:spcAft>
                <a:spcPts val="1000"/>
              </a:spcAft>
              <a:defRPr/>
            </a:pPr>
            <a:endParaRPr lang="en-US" dirty="0"/>
          </a:p>
          <a:p>
            <a:pPr>
              <a:defRPr/>
            </a:pPr>
            <a:r>
              <a:rPr lang="en-US" dirty="0"/>
              <a:t>(Click to show a picture with a sidebar.) Say, “What does the sidebar tell you in this picture?” Wait for the student to answer. Say, “yes, it's telling us fun facts about glaciers.” (Click for it to disappear.)</a:t>
            </a:r>
            <a:endParaRPr lang="en-US" dirty="0">
              <a:cs typeface="Calibri"/>
            </a:endParaRPr>
          </a:p>
          <a:p>
            <a:pPr>
              <a:defRPr/>
            </a:pPr>
            <a:endParaRPr lang="en-US" dirty="0"/>
          </a:p>
          <a:p>
            <a:pPr marL="0" marR="0" lvl="0" indent="0" algn="l" defTabSz="914400">
              <a:lnSpc>
                <a:spcPct val="100000"/>
              </a:lnSpc>
              <a:spcBef>
                <a:spcPts val="0"/>
              </a:spcBef>
              <a:spcAft>
                <a:spcPts val="0"/>
              </a:spcAft>
              <a:buClrTx/>
              <a:buSzTx/>
              <a:buFontTx/>
              <a:buNone/>
              <a:tabLst/>
              <a:defRPr/>
            </a:pPr>
            <a:endParaRPr lang="en-US" sz="1800" dirty="0">
              <a:effectLst/>
              <a:latin typeface="Comic Sans MS"/>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to show a page from the text </a:t>
            </a:r>
            <a:r>
              <a:rPr lang="en-US" sz="1800" u="sng" dirty="0">
                <a:latin typeface="Comic Sans MS"/>
                <a:ea typeface="Calibri" panose="020F0502020204030204" pitchFamily="34" charset="0"/>
                <a:cs typeface="Calibri" panose="020F0502020204030204" pitchFamily="34" charset="0"/>
              </a:rPr>
              <a:t>Glaciers</a:t>
            </a:r>
            <a:r>
              <a:rPr lang="en-US" sz="1800" dirty="0">
                <a:latin typeface="Comic Sans MS"/>
                <a:ea typeface="Calibri" panose="020F0502020204030204" pitchFamily="34" charset="0"/>
                <a:cs typeface="Calibri" panose="020F0502020204030204" pitchFamily="34" charset="0"/>
              </a:rPr>
              <a:t>.) </a:t>
            </a:r>
            <a:r>
              <a:rPr lang="en-US" sz="1800" dirty="0">
                <a:effectLst/>
                <a:latin typeface="Comic Sans MS"/>
                <a:ea typeface="Calibri" panose="020F0502020204030204" pitchFamily="34" charset="0"/>
                <a:cs typeface="Calibri" panose="020F0502020204030204" pitchFamily="34" charset="0"/>
              </a:rPr>
              <a:t>Say, “What text features do you see on this page?” Wait for the student to answer. Say, “yes, there is a heading and a caption.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omic Sans MS"/>
                <a:ea typeface="Calibri" panose="020F0502020204030204" pitchFamily="34" charset="0"/>
                <a:cs typeface="Calibri" panose="020F0502020204030204" pitchFamily="34" charset="0"/>
              </a:rPr>
              <a:t>(</a:t>
            </a:r>
            <a:r>
              <a:rPr lang="en-US" sz="1800" dirty="0">
                <a:effectLst/>
                <a:latin typeface="Comic Sans MS"/>
                <a:ea typeface="Calibri" panose="020F0502020204030204" pitchFamily="34" charset="0"/>
                <a:cs typeface="Calibri" panose="020F0502020204030204" pitchFamily="34" charset="0"/>
              </a:rPr>
              <a:t>Click </a:t>
            </a:r>
            <a:r>
              <a:rPr lang="en-US" sz="1800" dirty="0">
                <a:latin typeface="Comic Sans MS"/>
                <a:ea typeface="Calibri" panose="020F0502020204030204" pitchFamily="34" charset="0"/>
                <a:cs typeface="Calibri" panose="020F0502020204030204" pitchFamily="34" charset="0"/>
              </a:rPr>
              <a:t>to show</a:t>
            </a:r>
            <a:r>
              <a:rPr lang="en-US" sz="1800" dirty="0">
                <a:effectLst/>
                <a:latin typeface="Comic Sans MS"/>
                <a:ea typeface="Calibri" panose="020F0502020204030204" pitchFamily="34" charset="0"/>
                <a:cs typeface="Calibri" panose="020F0502020204030204" pitchFamily="34" charset="0"/>
              </a:rPr>
              <a:t> a page from the text </a:t>
            </a:r>
            <a:r>
              <a:rPr lang="en-US" sz="1800" u="sng" dirty="0">
                <a:latin typeface="Comic Sans MS"/>
                <a:ea typeface="Calibri" panose="020F0502020204030204" pitchFamily="34" charset="0"/>
                <a:cs typeface="Calibri" panose="020F0502020204030204" pitchFamily="34" charset="0"/>
              </a:rPr>
              <a:t>Glaciers</a:t>
            </a:r>
            <a:r>
              <a:rPr lang="en-US" sz="1800" dirty="0">
                <a:latin typeface="Comic Sans MS"/>
                <a:ea typeface="Calibri" panose="020F0502020204030204" pitchFamily="34" charset="0"/>
                <a:cs typeface="Calibri" panose="020F0502020204030204" pitchFamily="34" charset="0"/>
              </a:rPr>
              <a:t>.) </a:t>
            </a:r>
            <a:r>
              <a:rPr lang="en-US" sz="1800" dirty="0">
                <a:effectLst/>
                <a:latin typeface="Comic Sans MS"/>
                <a:ea typeface="Calibri" panose="020F0502020204030204" pitchFamily="34" charset="0"/>
                <a:cs typeface="Calibri" panose="020F0502020204030204" pitchFamily="34" charset="0"/>
              </a:rPr>
              <a:t>Say, “What text features do you see on this page?” Wait for the student to answer. Say, “yes, there </a:t>
            </a:r>
            <a:r>
              <a:rPr lang="en-US" sz="1800" dirty="0">
                <a:latin typeface="Comic Sans MS"/>
                <a:ea typeface="Calibri" panose="020F0502020204030204" pitchFamily="34" charset="0"/>
                <a:cs typeface="Calibri" panose="020F0502020204030204" pitchFamily="34" charset="0"/>
              </a:rPr>
              <a:t>is a heading </a:t>
            </a:r>
            <a:r>
              <a:rPr lang="en-US" sz="1800" dirty="0">
                <a:effectLst/>
                <a:latin typeface="Comic Sans MS"/>
                <a:ea typeface="Calibri" panose="020F0502020204030204" pitchFamily="34" charset="0"/>
                <a:cs typeface="Calibri" panose="020F0502020204030204" pitchFamily="34" charset="0"/>
              </a:rPr>
              <a:t>and a </a:t>
            </a:r>
            <a:r>
              <a:rPr lang="en-US" sz="1800" dirty="0">
                <a:latin typeface="Comic Sans MS"/>
                <a:ea typeface="Calibri" panose="020F0502020204030204" pitchFamily="34" charset="0"/>
                <a:cs typeface="Calibri" panose="020F0502020204030204" pitchFamily="34" charset="0"/>
              </a:rPr>
              <a:t>sidebar</a:t>
            </a:r>
            <a:r>
              <a:rPr lang="en-US" sz="1800" dirty="0">
                <a:effectLst/>
                <a:latin typeface="Comic Sans MS"/>
                <a:ea typeface="Calibri" panose="020F0502020204030204" pitchFamily="34" charset="0"/>
                <a:cs typeface="Calibri" panose="020F0502020204030204" pitchFamily="34" charset="0"/>
              </a:rPr>
              <a:t>.</a:t>
            </a:r>
            <a:endParaRPr lang="en-US" dirty="0">
              <a:latin typeface="Comic Sans M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11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This week we read a passage about glaciers. We also learned about some of the features of a non-fiction text. There are four</a:t>
            </a:r>
            <a:r>
              <a:rPr lang="en-US" baseline="0" dirty="0"/>
              <a:t> headings </a:t>
            </a:r>
            <a:r>
              <a:rPr lang="en-US" dirty="0"/>
              <a:t>from our passage this week (click to show- “Making a Glacier” and three numbers for details.)</a:t>
            </a:r>
          </a:p>
          <a:p>
            <a:r>
              <a:rPr lang="en-US" dirty="0"/>
              <a:t> Let’s start with “Making a Glacier,” together</a:t>
            </a:r>
            <a:r>
              <a:rPr lang="en-US" baseline="0" dirty="0"/>
              <a:t> we will come up with at least three details for this section. </a:t>
            </a:r>
            <a:r>
              <a:rPr lang="en-US" dirty="0"/>
              <a:t>(Give the students a chance to discuss their details. Repeat the process for the three remaining headings. Click to show each new heading and numbers. </a:t>
            </a:r>
            <a:endParaRPr lang="en-US" dirty="0">
              <a:cs typeface="Calibri"/>
            </a:endParaRPr>
          </a:p>
          <a:p>
            <a:r>
              <a:rPr lang="en-US" dirty="0"/>
              <a:t>Details will vary, here are some examples. </a:t>
            </a:r>
            <a:endParaRPr lang="en-US" dirty="0">
              <a:cs typeface="Calibri"/>
            </a:endParaRPr>
          </a:p>
          <a:p>
            <a:r>
              <a:rPr lang="en-US" u="sng" dirty="0"/>
              <a:t>Making a Glacier</a:t>
            </a:r>
            <a:r>
              <a:rPr lang="en-US" dirty="0"/>
              <a:t>- formed in dry, cold places-Snow packs down and hardens, and eventually becomes very thick </a:t>
            </a:r>
          </a:p>
          <a:p>
            <a:r>
              <a:rPr lang="en-US" u="sng" dirty="0"/>
              <a:t>On the Move</a:t>
            </a:r>
            <a:r>
              <a:rPr lang="en-US" dirty="0"/>
              <a:t>- They move very slowly. The weight of the ice pressing down is heavy. Glaciers change the landscape. The bottom melts a little bit, allowing the glacier to move. </a:t>
            </a:r>
            <a:endParaRPr lang="en-US" dirty="0">
              <a:cs typeface="Calibri"/>
            </a:endParaRPr>
          </a:p>
          <a:p>
            <a:r>
              <a:rPr lang="en-US" u="sng" dirty="0"/>
              <a:t>Types of Glaciers</a:t>
            </a:r>
            <a:r>
              <a:rPr lang="en-US" dirty="0"/>
              <a:t>- There are different types of glaciers-ice sheets, mountain glaciers and tidewaters. Floating glaciers are called icebergs. </a:t>
            </a:r>
            <a:endParaRPr lang="en-US" dirty="0">
              <a:cs typeface="Calibri"/>
            </a:endParaRPr>
          </a:p>
          <a:p>
            <a:r>
              <a:rPr lang="en-US" u="sng" dirty="0"/>
              <a:t>Useful Glaciers</a:t>
            </a:r>
            <a:r>
              <a:rPr lang="en-US" dirty="0"/>
              <a:t>- They are freshwater. About 75%of the Earth’s fresh water is in glaciers</a:t>
            </a:r>
            <a:r>
              <a:rPr lang="en-US" u="sng" dirty="0"/>
              <a:t>)</a:t>
            </a:r>
            <a:r>
              <a:rPr lang="en-US" dirty="0"/>
              <a:t> </a:t>
            </a: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a:rPr>
              <a:t>Glaciers</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vert="horz" lIns="91440" tIns="45720" rIns="91440" bIns="45720" rtlCol="0" anchor="t">
            <a:normAutofit/>
          </a:bodyPr>
          <a:lstStyle/>
          <a:p>
            <a:r>
              <a:rPr lang="en-US" sz="4000" dirty="0">
                <a:latin typeface="Comic Sans MS"/>
              </a:rPr>
              <a:t>Synonyms, Adverbs, and Vocabulary</a:t>
            </a:r>
            <a:endParaRPr lang="en-US" sz="4000" dirty="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normAutofit fontScale="90000"/>
          </a:bodyPr>
          <a:lstStyle/>
          <a:p>
            <a:r>
              <a:rPr lang="en-US" dirty="0">
                <a:latin typeface="Comic Sans MS"/>
              </a:rPr>
              <a:t>Adventurous Adverbs</a:t>
            </a:r>
            <a:br>
              <a:rPr lang="en-US" dirty="0">
                <a:latin typeface="Comic Sans MS" panose="030F0702030302020204" pitchFamily="66" charset="0"/>
              </a:rPr>
            </a:br>
            <a:endParaRPr lang="en-US" dirty="0">
              <a:latin typeface="Comic Sans MS" panose="030F0702030302020204" pitchFamily="66" charset="0"/>
            </a:endParaRPr>
          </a:p>
        </p:txBody>
      </p:sp>
      <p:sp>
        <p:nvSpPr>
          <p:cNvPr id="4" name="Rectangle 3"/>
          <p:cNvSpPr/>
          <p:nvPr/>
        </p:nvSpPr>
        <p:spPr>
          <a:xfrm>
            <a:off x="457200" y="1522365"/>
            <a:ext cx="8229600" cy="1077218"/>
          </a:xfrm>
          <a:prstGeom prst="rect">
            <a:avLst/>
          </a:prstGeom>
          <a:solidFill>
            <a:schemeClr val="bg2">
              <a:lumMod val="90000"/>
            </a:schemeClr>
          </a:solidFill>
        </p:spPr>
        <p:txBody>
          <a:bodyPr wrap="square">
            <a:spAutoFit/>
          </a:bodyPr>
          <a:lstStyle/>
          <a:p>
            <a:pPr algn="ctr"/>
            <a:r>
              <a:rPr lang="en-US" sz="3200" dirty="0">
                <a:latin typeface="Comic Sans MS" panose="030F0702030302020204" pitchFamily="66" charset="0"/>
              </a:rPr>
              <a:t>An adverb describes a verb. It tells how, where, or when something is done. </a:t>
            </a:r>
          </a:p>
        </p:txBody>
      </p:sp>
      <p:sp>
        <p:nvSpPr>
          <p:cNvPr id="5" name="Rectangle 4"/>
          <p:cNvSpPr/>
          <p:nvPr/>
        </p:nvSpPr>
        <p:spPr>
          <a:xfrm>
            <a:off x="457200" y="3034642"/>
            <a:ext cx="8229600" cy="1077218"/>
          </a:xfrm>
          <a:prstGeom prst="rect">
            <a:avLst/>
          </a:prstGeom>
          <a:solidFill>
            <a:srgbClr val="92D050"/>
          </a:solidFill>
        </p:spPr>
        <p:txBody>
          <a:bodyPr wrap="square">
            <a:spAutoFit/>
          </a:bodyPr>
          <a:lstStyle/>
          <a:p>
            <a:pPr algn="ctr"/>
            <a:r>
              <a:rPr lang="en-US" sz="3200" dirty="0">
                <a:latin typeface="Comic Sans MS" panose="030F0702030302020204" pitchFamily="66" charset="0"/>
              </a:rPr>
              <a:t>A synonym is a word that means almost the same as another word.</a:t>
            </a:r>
          </a:p>
        </p:txBody>
      </p:sp>
      <p:sp>
        <p:nvSpPr>
          <p:cNvPr id="6" name="Rectangle 5"/>
          <p:cNvSpPr/>
          <p:nvPr/>
        </p:nvSpPr>
        <p:spPr>
          <a:xfrm>
            <a:off x="715107" y="1780863"/>
            <a:ext cx="8229599" cy="1569660"/>
          </a:xfrm>
          <a:prstGeom prst="rect">
            <a:avLst/>
          </a:prstGeom>
          <a:ln>
            <a:solidFill>
              <a:schemeClr val="tx1"/>
            </a:solidFill>
            <a:prstDash val="dashDot"/>
          </a:ln>
        </p:spPr>
        <p:txBody>
          <a:bodyPr wrap="square">
            <a:spAutoFit/>
          </a:bodyPr>
          <a:lstStyle/>
          <a:p>
            <a:r>
              <a:rPr lang="en-US" sz="3200" u="sng" dirty="0">
                <a:solidFill>
                  <a:srgbClr val="7030A0"/>
                </a:solidFill>
                <a:latin typeface="Comic Sans MS" panose="030F0702030302020204" pitchFamily="66" charset="0"/>
              </a:rPr>
              <a:t>Quickly</a:t>
            </a:r>
            <a:r>
              <a:rPr lang="en-US" sz="3200" dirty="0">
                <a:latin typeface="Comic Sans MS" panose="030F0702030302020204" pitchFamily="66" charset="0"/>
              </a:rPr>
              <a:t>, I ran to my room and </a:t>
            </a:r>
            <a:r>
              <a:rPr lang="en-US" sz="3200" u="sng" dirty="0">
                <a:solidFill>
                  <a:srgbClr val="7030A0"/>
                </a:solidFill>
                <a:latin typeface="Comic Sans MS" panose="030F0702030302020204" pitchFamily="66" charset="0"/>
              </a:rPr>
              <a:t>quickly</a:t>
            </a:r>
            <a:r>
              <a:rPr lang="en-US" sz="3200" dirty="0">
                <a:solidFill>
                  <a:srgbClr val="7030A0"/>
                </a:solidFill>
                <a:latin typeface="Comic Sans MS" panose="030F0702030302020204" pitchFamily="66" charset="0"/>
              </a:rPr>
              <a:t> </a:t>
            </a:r>
            <a:r>
              <a:rPr lang="en-US" sz="3200" dirty="0">
                <a:latin typeface="Comic Sans MS" panose="030F0702030302020204" pitchFamily="66" charset="0"/>
              </a:rPr>
              <a:t>grabbed my book bag. I </a:t>
            </a:r>
            <a:r>
              <a:rPr lang="en-US" sz="3200" u="sng" dirty="0">
                <a:solidFill>
                  <a:srgbClr val="7030A0"/>
                </a:solidFill>
                <a:latin typeface="Comic Sans MS" panose="030F0702030302020204" pitchFamily="66" charset="0"/>
              </a:rPr>
              <a:t>quickly</a:t>
            </a:r>
            <a:r>
              <a:rPr lang="en-US" sz="3200" dirty="0">
                <a:solidFill>
                  <a:srgbClr val="7030A0"/>
                </a:solidFill>
                <a:latin typeface="Comic Sans MS" panose="030F0702030302020204" pitchFamily="66" charset="0"/>
              </a:rPr>
              <a:t> </a:t>
            </a:r>
            <a:r>
              <a:rPr lang="en-US" sz="3200" dirty="0">
                <a:latin typeface="Comic Sans MS" panose="030F0702030302020204" pitchFamily="66" charset="0"/>
              </a:rPr>
              <a:t>ran back down the stairs.”</a:t>
            </a:r>
          </a:p>
        </p:txBody>
      </p:sp>
      <p:sp>
        <p:nvSpPr>
          <p:cNvPr id="7" name="Rectangle 6"/>
          <p:cNvSpPr/>
          <p:nvPr/>
        </p:nvSpPr>
        <p:spPr>
          <a:xfrm>
            <a:off x="715107" y="4557549"/>
            <a:ext cx="8229599" cy="1569660"/>
          </a:xfrm>
          <a:prstGeom prst="rect">
            <a:avLst/>
          </a:prstGeom>
          <a:ln>
            <a:solidFill>
              <a:schemeClr val="tx1"/>
            </a:solidFill>
            <a:prstDash val="dashDot"/>
          </a:ln>
        </p:spPr>
        <p:txBody>
          <a:bodyPr wrap="square">
            <a:spAutoFit/>
          </a:bodyPr>
          <a:lstStyle/>
          <a:p>
            <a:r>
              <a:rPr lang="en-US" sz="3200" u="sng" dirty="0">
                <a:solidFill>
                  <a:srgbClr val="7030A0"/>
                </a:solidFill>
                <a:latin typeface="Comic Sans MS" panose="030F0702030302020204" pitchFamily="66" charset="0"/>
              </a:rPr>
              <a:t>Quickly</a:t>
            </a:r>
            <a:r>
              <a:rPr lang="en-US" sz="3200" dirty="0">
                <a:latin typeface="Comic Sans MS" panose="030F0702030302020204" pitchFamily="66" charset="0"/>
              </a:rPr>
              <a:t>, I ran to my room and </a:t>
            </a:r>
            <a:r>
              <a:rPr lang="en-US" sz="3200" u="sng" dirty="0">
                <a:solidFill>
                  <a:srgbClr val="7030A0"/>
                </a:solidFill>
                <a:latin typeface="Comic Sans MS" panose="030F0702030302020204" pitchFamily="66" charset="0"/>
              </a:rPr>
              <a:t>hurriedly</a:t>
            </a:r>
            <a:r>
              <a:rPr lang="en-US" sz="3200" dirty="0">
                <a:latin typeface="Comic Sans MS" panose="030F0702030302020204" pitchFamily="66" charset="0"/>
              </a:rPr>
              <a:t> grabbed my book bag. I </a:t>
            </a:r>
            <a:r>
              <a:rPr lang="en-US" sz="3200" u="sng" dirty="0">
                <a:solidFill>
                  <a:srgbClr val="7030A0"/>
                </a:solidFill>
                <a:latin typeface="Comic Sans MS" panose="030F0702030302020204" pitchFamily="66" charset="0"/>
              </a:rPr>
              <a:t>rapidly</a:t>
            </a:r>
            <a:r>
              <a:rPr lang="en-US" sz="3200" dirty="0">
                <a:latin typeface="Comic Sans MS" panose="030F0702030302020204" pitchFamily="66" charset="0"/>
              </a:rPr>
              <a:t> ran back down the stairs</a:t>
            </a:r>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0-ppt_w/2"/>
                                          </p:val>
                                        </p:tav>
                                      </p:tavLst>
                                    </p:anim>
                                    <p:anim calcmode="lin" valueType="num">
                                      <p:cBhvr additive="base">
                                        <p:cTn id="19" dur="500"/>
                                        <p:tgtEl>
                                          <p:spTgt spid="4"/>
                                        </p:tgtEl>
                                        <p:attrNameLst>
                                          <p:attrName>ppt_y</p:attrName>
                                        </p:attrNameLst>
                                      </p:cBhvr>
                                      <p:tavLst>
                                        <p:tav tm="0">
                                          <p:val>
                                            <p:strVal val="ppt_y"/>
                                          </p:val>
                                        </p:tav>
                                        <p:tav tm="100000">
                                          <p:val>
                                            <p:strVal val="ppt_y"/>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2" fill="hold" grpId="1"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1+ppt_w/2"/>
                                          </p:val>
                                        </p:tav>
                                      </p:tavLst>
                                    </p:anim>
                                    <p:anim calcmode="lin" valueType="num">
                                      <p:cBhvr additive="base">
                                        <p:cTn id="23" dur="500"/>
                                        <p:tgtEl>
                                          <p:spTgt spid="5"/>
                                        </p:tgtEl>
                                        <p:attrNameLst>
                                          <p:attrName>ppt_y</p:attrName>
                                        </p:attrNameLst>
                                      </p:cBhvr>
                                      <p:tavLst>
                                        <p:tav tm="0">
                                          <p:val>
                                            <p:strVal val="ppt_y"/>
                                          </p:val>
                                        </p:tav>
                                        <p:tav tm="100000">
                                          <p:val>
                                            <p:strVal val="ppt_y"/>
                                          </p:val>
                                        </p:tav>
                                      </p:tavLst>
                                    </p:anim>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ountainous ice and snow sheets on water with red boat">
            <a:extLst>
              <a:ext uri="{FF2B5EF4-FFF2-40B4-BE49-F238E27FC236}">
                <a16:creationId xmlns:a16="http://schemas.microsoft.com/office/drawing/2014/main" id="{292873A7-C667-4A9F-9DAD-139547EC553E}"/>
              </a:ext>
            </a:extLst>
          </p:cNvPr>
          <p:cNvPicPr>
            <a:picLocks noChangeAspect="1"/>
          </p:cNvPicPr>
          <p:nvPr/>
        </p:nvPicPr>
        <p:blipFill rotWithShape="1">
          <a:blip r:embed="rId3">
            <a:lum bright="70000" contrast="-70000"/>
          </a:blip>
          <a:srcRect l="28773" r="4305" b="3"/>
          <a:stretch/>
        </p:blipFill>
        <p:spPr>
          <a:xfrm>
            <a:off x="1" y="0"/>
            <a:ext cx="9144000" cy="6858001"/>
          </a:xfrm>
          <a:prstGeom prst="rect">
            <a:avLst/>
          </a:prstGeom>
          <a:noFill/>
        </p:spPr>
      </p:pic>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Synonym Sentences</a:t>
            </a:r>
            <a:br>
              <a:rPr lang="en-US" sz="3700" dirty="0"/>
            </a:br>
            <a:endParaRPr lang="en-US" sz="3700" dirty="0"/>
          </a:p>
        </p:txBody>
      </p:sp>
      <p:sp>
        <p:nvSpPr>
          <p:cNvPr id="4" name="TextBox 3"/>
          <p:cNvSpPr txBox="1"/>
          <p:nvPr/>
        </p:nvSpPr>
        <p:spPr>
          <a:xfrm>
            <a:off x="1074906" y="1865613"/>
            <a:ext cx="7256834" cy="1077218"/>
          </a:xfrm>
          <a:prstGeom prst="rect">
            <a:avLst/>
          </a:prstGeom>
          <a:noFill/>
        </p:spPr>
        <p:txBody>
          <a:bodyPr wrap="square" rtlCol="0">
            <a:spAutoFit/>
          </a:bodyPr>
          <a:lstStyle/>
          <a:p>
            <a:endParaRPr lang="en-US" sz="3200" dirty="0">
              <a:latin typeface="Comic Sans MS" panose="030F0702030302020204" pitchFamily="66" charset="0"/>
            </a:endParaRPr>
          </a:p>
          <a:p>
            <a:r>
              <a:rPr lang="en-US" sz="3200" dirty="0">
                <a:latin typeface="Comic Sans MS" panose="030F0702030302020204" pitchFamily="66" charset="0"/>
              </a:rPr>
              <a:t> She </a:t>
            </a:r>
            <a:r>
              <a:rPr lang="en-US" sz="3200" u="sng" dirty="0">
                <a:solidFill>
                  <a:srgbClr val="002060"/>
                </a:solidFill>
                <a:latin typeface="Comic Sans MS" panose="030F0702030302020204" pitchFamily="66" charset="0"/>
              </a:rPr>
              <a:t>happily</a:t>
            </a:r>
            <a:r>
              <a:rPr lang="en-US" sz="3200" dirty="0">
                <a:latin typeface="Comic Sans MS" panose="030F0702030302020204" pitchFamily="66" charset="0"/>
              </a:rPr>
              <a:t> walked into the store.</a:t>
            </a:r>
            <a:endParaRPr lang="en-US" sz="3200" dirty="0"/>
          </a:p>
        </p:txBody>
      </p:sp>
      <p:sp>
        <p:nvSpPr>
          <p:cNvPr id="6" name="TextBox 5"/>
          <p:cNvSpPr txBox="1"/>
          <p:nvPr/>
        </p:nvSpPr>
        <p:spPr>
          <a:xfrm>
            <a:off x="943583" y="3273254"/>
            <a:ext cx="7519481" cy="1077218"/>
          </a:xfrm>
          <a:prstGeom prst="rect">
            <a:avLst/>
          </a:prstGeom>
          <a:noFill/>
        </p:spPr>
        <p:txBody>
          <a:bodyPr wrap="square" rtlCol="0">
            <a:spAutoFit/>
          </a:bodyPr>
          <a:lstStyle/>
          <a:p>
            <a:endParaRPr lang="en-US" sz="3200" dirty="0">
              <a:latin typeface="Comic Sans MS" panose="030F0702030302020204" pitchFamily="66" charset="0"/>
            </a:endParaRPr>
          </a:p>
          <a:p>
            <a:r>
              <a:rPr lang="en-US" sz="3200" dirty="0">
                <a:latin typeface="Comic Sans MS" panose="030F0702030302020204" pitchFamily="66" charset="0"/>
              </a:rPr>
              <a:t> She </a:t>
            </a:r>
            <a:r>
              <a:rPr lang="en-US" sz="3200" u="sng" dirty="0">
                <a:solidFill>
                  <a:srgbClr val="002060"/>
                </a:solidFill>
                <a:latin typeface="Comic Sans MS" panose="030F0702030302020204" pitchFamily="66" charset="0"/>
              </a:rPr>
              <a:t>cheerfully</a:t>
            </a:r>
            <a:r>
              <a:rPr lang="en-US" sz="3200" dirty="0">
                <a:solidFill>
                  <a:srgbClr val="002060"/>
                </a:solidFill>
                <a:latin typeface="Comic Sans MS" panose="030F0702030302020204" pitchFamily="66" charset="0"/>
              </a:rPr>
              <a:t> </a:t>
            </a:r>
            <a:r>
              <a:rPr lang="en-US" sz="3200" dirty="0">
                <a:latin typeface="Comic Sans MS" panose="030F0702030302020204" pitchFamily="66" charset="0"/>
              </a:rPr>
              <a:t>walked into the store.</a:t>
            </a:r>
            <a:endParaRPr lang="en-US" sz="3200" dirty="0"/>
          </a:p>
        </p:txBody>
      </p:sp>
      <p:sp>
        <p:nvSpPr>
          <p:cNvPr id="7" name="TextBox 6"/>
          <p:cNvSpPr txBox="1"/>
          <p:nvPr/>
        </p:nvSpPr>
        <p:spPr>
          <a:xfrm>
            <a:off x="1118681" y="1131329"/>
            <a:ext cx="7256834" cy="1077218"/>
          </a:xfrm>
          <a:prstGeom prst="rect">
            <a:avLst/>
          </a:prstGeom>
          <a:noFill/>
        </p:spPr>
        <p:txBody>
          <a:bodyPr wrap="square" rtlCol="0">
            <a:spAutoFit/>
          </a:bodyPr>
          <a:lstStyle/>
          <a:p>
            <a:endParaRPr lang="en-US" sz="3200" dirty="0">
              <a:latin typeface="Comic Sans MS" panose="030F0702030302020204" pitchFamily="66" charset="0"/>
            </a:endParaRPr>
          </a:p>
          <a:p>
            <a:r>
              <a:rPr lang="en-US" sz="3200" dirty="0">
                <a:latin typeface="Comic Sans MS" panose="030F0702030302020204" pitchFamily="66" charset="0"/>
              </a:rPr>
              <a:t> We are going to the park </a:t>
            </a:r>
            <a:r>
              <a:rPr lang="en-US" sz="3200" u="sng" dirty="0">
                <a:solidFill>
                  <a:srgbClr val="002060"/>
                </a:solidFill>
                <a:latin typeface="Comic Sans MS" panose="030F0702030302020204" pitchFamily="66" charset="0"/>
              </a:rPr>
              <a:t>soon</a:t>
            </a:r>
            <a:r>
              <a:rPr lang="en-US" sz="3200" u="sng" dirty="0">
                <a:latin typeface="Comic Sans MS" panose="030F0702030302020204" pitchFamily="66" charset="0"/>
              </a:rPr>
              <a:t>.</a:t>
            </a:r>
            <a:endParaRPr lang="en-US" sz="3200" dirty="0"/>
          </a:p>
        </p:txBody>
      </p:sp>
      <p:sp>
        <p:nvSpPr>
          <p:cNvPr id="9" name="TextBox 8"/>
          <p:cNvSpPr txBox="1"/>
          <p:nvPr/>
        </p:nvSpPr>
        <p:spPr>
          <a:xfrm>
            <a:off x="1140567" y="2777697"/>
            <a:ext cx="7728627" cy="1077218"/>
          </a:xfrm>
          <a:prstGeom prst="rect">
            <a:avLst/>
          </a:prstGeom>
          <a:noFill/>
        </p:spPr>
        <p:txBody>
          <a:bodyPr wrap="square" rtlCol="0">
            <a:spAutoFit/>
          </a:bodyPr>
          <a:lstStyle/>
          <a:p>
            <a:endParaRPr lang="en-US" sz="3200" dirty="0">
              <a:latin typeface="Comic Sans MS" panose="030F0702030302020204" pitchFamily="66" charset="0"/>
            </a:endParaRPr>
          </a:p>
          <a:p>
            <a:r>
              <a:rPr lang="en-US" sz="3200" dirty="0">
                <a:latin typeface="Comic Sans MS" panose="030F0702030302020204" pitchFamily="66" charset="0"/>
              </a:rPr>
              <a:t>She ran across the room </a:t>
            </a:r>
            <a:r>
              <a:rPr lang="en-US" sz="3200" u="sng" dirty="0">
                <a:solidFill>
                  <a:srgbClr val="002060"/>
                </a:solidFill>
                <a:latin typeface="Comic Sans MS" panose="030F0702030302020204" pitchFamily="66" charset="0"/>
              </a:rPr>
              <a:t>quietly</a:t>
            </a:r>
            <a:r>
              <a:rPr lang="en-US" sz="3200" dirty="0">
                <a:latin typeface="Comic Sans MS" panose="030F0702030302020204" pitchFamily="66" charset="0"/>
              </a:rPr>
              <a:t>. </a:t>
            </a:r>
            <a:endParaRPr lang="en-US" sz="3200" dirty="0"/>
          </a:p>
        </p:txBody>
      </p:sp>
      <p:sp>
        <p:nvSpPr>
          <p:cNvPr id="10" name="TextBox 9"/>
          <p:cNvSpPr txBox="1"/>
          <p:nvPr/>
        </p:nvSpPr>
        <p:spPr>
          <a:xfrm>
            <a:off x="1099225" y="4259838"/>
            <a:ext cx="7388158" cy="1569660"/>
          </a:xfrm>
          <a:prstGeom prst="rect">
            <a:avLst/>
          </a:prstGeom>
          <a:noFill/>
        </p:spPr>
        <p:txBody>
          <a:bodyPr wrap="square" rtlCol="0">
            <a:spAutoFit/>
          </a:bodyPr>
          <a:lstStyle/>
          <a:p>
            <a:endParaRPr lang="en-US" sz="3200" dirty="0">
              <a:latin typeface="Comic Sans MS" panose="030F0702030302020204" pitchFamily="66" charset="0"/>
            </a:endParaRPr>
          </a:p>
          <a:p>
            <a:r>
              <a:rPr lang="en-US" sz="3200" dirty="0">
                <a:latin typeface="Comic Sans MS" panose="030F0702030302020204" pitchFamily="66" charset="0"/>
              </a:rPr>
              <a:t>The cat jumped on the table </a:t>
            </a:r>
            <a:r>
              <a:rPr lang="en-US" sz="3200" u="sng" dirty="0">
                <a:solidFill>
                  <a:srgbClr val="002060"/>
                </a:solidFill>
                <a:latin typeface="Comic Sans MS" panose="030F0702030302020204" pitchFamily="66" charset="0"/>
              </a:rPr>
              <a:t>next</a:t>
            </a:r>
            <a:r>
              <a:rPr lang="en-US" sz="3200" u="sng" dirty="0">
                <a:latin typeface="Comic Sans MS" panose="030F0702030302020204" pitchFamily="66" charset="0"/>
              </a:rPr>
              <a:t> </a:t>
            </a:r>
            <a:r>
              <a:rPr lang="en-US" sz="3200" u="sng" dirty="0">
                <a:solidFill>
                  <a:srgbClr val="002060"/>
                </a:solidFill>
                <a:latin typeface="Comic Sans MS" panose="030F0702030302020204" pitchFamily="66" charset="0"/>
              </a:rPr>
              <a:t>to</a:t>
            </a:r>
            <a:r>
              <a:rPr lang="en-US" sz="3200" dirty="0">
                <a:solidFill>
                  <a:srgbClr val="002060"/>
                </a:solidFill>
                <a:latin typeface="Comic Sans MS" panose="030F0702030302020204" pitchFamily="66" charset="0"/>
              </a:rPr>
              <a:t> </a:t>
            </a:r>
          </a:p>
          <a:p>
            <a:r>
              <a:rPr lang="en-US" sz="3200" dirty="0">
                <a:latin typeface="Comic Sans MS" panose="030F0702030302020204" pitchFamily="66" charset="0"/>
              </a:rPr>
              <a:t>the couch. </a:t>
            </a:r>
            <a:endParaRPr lang="en-US" sz="3200" dirty="0"/>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378E2-07F9-4071-BD21-C77328E4F1C8}"/>
              </a:ext>
            </a:extLst>
          </p:cNvPr>
          <p:cNvSpPr txBox="1"/>
          <p:nvPr/>
        </p:nvSpPr>
        <p:spPr>
          <a:xfrm>
            <a:off x="1708800" y="1773839"/>
            <a:ext cx="561138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panose="030F0702030302020204" pitchFamily="66" charset="0"/>
              </a:rPr>
              <a:t>to move smoothly, silently, and effortlessly</a:t>
            </a:r>
            <a:endParaRPr lang="en-US" sz="3200" dirty="0">
              <a:latin typeface="Comic Sans MS"/>
            </a:endParaRPr>
          </a:p>
        </p:txBody>
      </p:sp>
      <p:sp>
        <p:nvSpPr>
          <p:cNvPr id="6" name="TextBox 5">
            <a:extLst>
              <a:ext uri="{FF2B5EF4-FFF2-40B4-BE49-F238E27FC236}">
                <a16:creationId xmlns:a16="http://schemas.microsoft.com/office/drawing/2014/main" id="{46B946EC-EE23-4ACA-83ED-80083A12B25A}"/>
              </a:ext>
            </a:extLst>
          </p:cNvPr>
          <p:cNvSpPr txBox="1"/>
          <p:nvPr/>
        </p:nvSpPr>
        <p:spPr>
          <a:xfrm>
            <a:off x="3390900" y="4074246"/>
            <a:ext cx="2362200" cy="584775"/>
          </a:xfrm>
          <a:prstGeom prst="rect">
            <a:avLst/>
          </a:prstGeom>
          <a:solidFill>
            <a:srgbClr val="FF962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a:rPr>
              <a:t>word bank</a:t>
            </a:r>
          </a:p>
        </p:txBody>
      </p:sp>
      <p:sp>
        <p:nvSpPr>
          <p:cNvPr id="7" name="TextBox 6">
            <a:extLst>
              <a:ext uri="{FF2B5EF4-FFF2-40B4-BE49-F238E27FC236}">
                <a16:creationId xmlns:a16="http://schemas.microsoft.com/office/drawing/2014/main" id="{349156BE-FF4D-4AC3-8AA3-C726699D5839}"/>
              </a:ext>
            </a:extLst>
          </p:cNvPr>
          <p:cNvSpPr txBox="1"/>
          <p:nvPr/>
        </p:nvSpPr>
        <p:spPr>
          <a:xfrm>
            <a:off x="1595444" y="1860017"/>
            <a:ext cx="78046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panose="030F0702030302020204" pitchFamily="66" charset="0"/>
              </a:rPr>
              <a:t>to move along without effort </a:t>
            </a:r>
            <a:endParaRPr lang="en-US" sz="3200" dirty="0">
              <a:latin typeface="Comic Sans MS" panose="030F0702030302020204" pitchFamily="66" charset="0"/>
              <a:cs typeface="Calibri"/>
            </a:endParaRPr>
          </a:p>
        </p:txBody>
      </p:sp>
      <p:sp>
        <p:nvSpPr>
          <p:cNvPr id="8" name="TextBox 7">
            <a:extLst>
              <a:ext uri="{FF2B5EF4-FFF2-40B4-BE49-F238E27FC236}">
                <a16:creationId xmlns:a16="http://schemas.microsoft.com/office/drawing/2014/main" id="{8B626488-2D04-4B93-9D96-75C132DDC782}"/>
              </a:ext>
            </a:extLst>
          </p:cNvPr>
          <p:cNvSpPr txBox="1"/>
          <p:nvPr/>
        </p:nvSpPr>
        <p:spPr>
          <a:xfrm>
            <a:off x="1566413" y="1780377"/>
            <a:ext cx="65388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panose="030F0702030302020204" pitchFamily="66" charset="0"/>
              </a:rPr>
              <a:t>to change from a solid to a liquid state usually through heat </a:t>
            </a:r>
            <a:endParaRPr lang="en-US" sz="3200" dirty="0">
              <a:latin typeface="Comic Sans MS" panose="030F0702030302020204" pitchFamily="66" charset="0"/>
              <a:cs typeface="Calibri"/>
            </a:endParaRPr>
          </a:p>
        </p:txBody>
      </p:sp>
      <p:sp>
        <p:nvSpPr>
          <p:cNvPr id="9" name="TextBox 8">
            <a:extLst>
              <a:ext uri="{FF2B5EF4-FFF2-40B4-BE49-F238E27FC236}">
                <a16:creationId xmlns:a16="http://schemas.microsoft.com/office/drawing/2014/main" id="{96357DB9-5C7A-41AA-A0F5-0A56B235638A}"/>
              </a:ext>
            </a:extLst>
          </p:cNvPr>
          <p:cNvSpPr txBox="1"/>
          <p:nvPr/>
        </p:nvSpPr>
        <p:spPr>
          <a:xfrm>
            <a:off x="2093204" y="1777613"/>
            <a:ext cx="73983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panose="030F0702030302020204" pitchFamily="66" charset="0"/>
              </a:rPr>
              <a:t>being at a great distance </a:t>
            </a:r>
            <a:endParaRPr lang="en-US" sz="3200" dirty="0">
              <a:latin typeface="Comic Sans MS" panose="030F0702030302020204" pitchFamily="66" charset="0"/>
              <a:cs typeface="Calibri"/>
            </a:endParaRPr>
          </a:p>
        </p:txBody>
      </p:sp>
      <p:sp>
        <p:nvSpPr>
          <p:cNvPr id="10" name="TextBox 9">
            <a:extLst>
              <a:ext uri="{FF2B5EF4-FFF2-40B4-BE49-F238E27FC236}">
                <a16:creationId xmlns:a16="http://schemas.microsoft.com/office/drawing/2014/main" id="{25EF90A1-1CDE-4E21-9CA5-179422E22C3E}"/>
              </a:ext>
            </a:extLst>
          </p:cNvPr>
          <p:cNvSpPr txBox="1"/>
          <p:nvPr/>
        </p:nvSpPr>
        <p:spPr>
          <a:xfrm>
            <a:off x="1221356" y="1780377"/>
            <a:ext cx="691263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panose="030F0702030302020204" pitchFamily="66" charset="0"/>
              </a:rPr>
              <a:t>a large body of ice moving slowly down a slope or valley or spreading outward on a land surface </a:t>
            </a:r>
          </a:p>
        </p:txBody>
      </p:sp>
      <p:sp>
        <p:nvSpPr>
          <p:cNvPr id="11" name="Frame 10" title="purple frame">
            <a:extLst>
              <a:ext uri="{FF2B5EF4-FFF2-40B4-BE49-F238E27FC236}">
                <a16:creationId xmlns:a16="http://schemas.microsoft.com/office/drawing/2014/main" id="{08838449-E811-481D-93CC-E18E6B076AB8}"/>
              </a:ext>
            </a:extLst>
          </p:cNvPr>
          <p:cNvSpPr/>
          <p:nvPr/>
        </p:nvSpPr>
        <p:spPr>
          <a:xfrm>
            <a:off x="399691" y="4659021"/>
            <a:ext cx="8331678" cy="2082519"/>
          </a:xfrm>
          <a:prstGeom prst="frame">
            <a:avLst>
              <a:gd name="adj1" fmla="val 3697"/>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7F24A8F0-DF39-424A-8C7F-1920D2E53407}"/>
              </a:ext>
            </a:extLst>
          </p:cNvPr>
          <p:cNvSpPr txBox="1"/>
          <p:nvPr/>
        </p:nvSpPr>
        <p:spPr>
          <a:xfrm>
            <a:off x="3741178" y="4868657"/>
            <a:ext cx="25308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melt</a:t>
            </a:r>
          </a:p>
        </p:txBody>
      </p:sp>
      <p:sp>
        <p:nvSpPr>
          <p:cNvPr id="13" name="TextBox 12">
            <a:extLst>
              <a:ext uri="{FF2B5EF4-FFF2-40B4-BE49-F238E27FC236}">
                <a16:creationId xmlns:a16="http://schemas.microsoft.com/office/drawing/2014/main" id="{9BF877B8-0668-49DE-BA3C-6E3F217BA044}"/>
              </a:ext>
            </a:extLst>
          </p:cNvPr>
          <p:cNvSpPr txBox="1"/>
          <p:nvPr/>
        </p:nvSpPr>
        <p:spPr>
          <a:xfrm>
            <a:off x="6211679" y="4889229"/>
            <a:ext cx="36633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glide</a:t>
            </a:r>
          </a:p>
        </p:txBody>
      </p:sp>
      <p:sp>
        <p:nvSpPr>
          <p:cNvPr id="14" name="TextBox 13">
            <a:extLst>
              <a:ext uri="{FF2B5EF4-FFF2-40B4-BE49-F238E27FC236}">
                <a16:creationId xmlns:a16="http://schemas.microsoft.com/office/drawing/2014/main" id="{74811071-36E4-448F-99C6-3F03995CD16F}"/>
              </a:ext>
            </a:extLst>
          </p:cNvPr>
          <p:cNvSpPr txBox="1"/>
          <p:nvPr/>
        </p:nvSpPr>
        <p:spPr>
          <a:xfrm>
            <a:off x="1051979" y="5847062"/>
            <a:ext cx="17195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distant</a:t>
            </a:r>
          </a:p>
        </p:txBody>
      </p:sp>
      <p:sp>
        <p:nvSpPr>
          <p:cNvPr id="15" name="TextBox 14">
            <a:extLst>
              <a:ext uri="{FF2B5EF4-FFF2-40B4-BE49-F238E27FC236}">
                <a16:creationId xmlns:a16="http://schemas.microsoft.com/office/drawing/2014/main" id="{46DF5892-B388-40C2-B346-5EF569179D20}"/>
              </a:ext>
            </a:extLst>
          </p:cNvPr>
          <p:cNvSpPr txBox="1"/>
          <p:nvPr/>
        </p:nvSpPr>
        <p:spPr>
          <a:xfrm>
            <a:off x="1051979" y="4851181"/>
            <a:ext cx="25505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glacier</a:t>
            </a:r>
          </a:p>
        </p:txBody>
      </p:sp>
      <p:sp>
        <p:nvSpPr>
          <p:cNvPr id="16" name="TextBox 15">
            <a:extLst>
              <a:ext uri="{FF2B5EF4-FFF2-40B4-BE49-F238E27FC236}">
                <a16:creationId xmlns:a16="http://schemas.microsoft.com/office/drawing/2014/main" id="{8E3CAC34-8591-48CF-B0A3-3E39786EED1D}"/>
              </a:ext>
            </a:extLst>
          </p:cNvPr>
          <p:cNvSpPr txBox="1"/>
          <p:nvPr/>
        </p:nvSpPr>
        <p:spPr>
          <a:xfrm>
            <a:off x="3666966" y="5846933"/>
            <a:ext cx="2024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drift</a:t>
            </a:r>
          </a:p>
        </p:txBody>
      </p:sp>
      <p:sp>
        <p:nvSpPr>
          <p:cNvPr id="17" name="TextBox 16">
            <a:extLst>
              <a:ext uri="{FF2B5EF4-FFF2-40B4-BE49-F238E27FC236}">
                <a16:creationId xmlns:a16="http://schemas.microsoft.com/office/drawing/2014/main" id="{F1C0E419-2B2E-43B4-9C16-168A576762A4}"/>
              </a:ext>
            </a:extLst>
          </p:cNvPr>
          <p:cNvSpPr txBox="1"/>
          <p:nvPr/>
        </p:nvSpPr>
        <p:spPr>
          <a:xfrm>
            <a:off x="6211679" y="5847062"/>
            <a:ext cx="19099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passage</a:t>
            </a:r>
          </a:p>
        </p:txBody>
      </p:sp>
      <p:sp>
        <p:nvSpPr>
          <p:cNvPr id="18" name="TextBox 17">
            <a:extLst>
              <a:ext uri="{FF2B5EF4-FFF2-40B4-BE49-F238E27FC236}">
                <a16:creationId xmlns:a16="http://schemas.microsoft.com/office/drawing/2014/main" id="{238378E2-07F9-4071-BD21-C77328E4F1C8}"/>
              </a:ext>
            </a:extLst>
          </p:cNvPr>
          <p:cNvSpPr txBox="1"/>
          <p:nvPr/>
        </p:nvSpPr>
        <p:spPr>
          <a:xfrm>
            <a:off x="709171" y="1779267"/>
            <a:ext cx="77213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a:rPr>
              <a:t>a road, path, channel, or course by which something can pass. </a:t>
            </a:r>
          </a:p>
        </p:txBody>
      </p:sp>
      <p:sp>
        <p:nvSpPr>
          <p:cNvPr id="19" name="Title 1">
            <a:extLst>
              <a:ext uri="{FF2B5EF4-FFF2-40B4-BE49-F238E27FC236}">
                <a16:creationId xmlns:a16="http://schemas.microsoft.com/office/drawing/2014/main" id="{3597536B-21E8-4540-BEA9-72F4889D440B}"/>
              </a:ext>
            </a:extLst>
          </p:cNvPr>
          <p:cNvSpPr>
            <a:spLocks noGrp="1"/>
          </p:cNvSpPr>
          <p:nvPr>
            <p:ph type="title" idx="4294967295"/>
          </p:nvPr>
        </p:nvSpPr>
        <p:spPr>
          <a:xfrm>
            <a:off x="399691" y="245883"/>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rgbClr val="182C6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82C6F"/>
                </a:solidFill>
                <a:effectLst/>
                <a:uLnTx/>
                <a:uFillTx/>
                <a:latin typeface="Comic Sans MS"/>
                <a:ea typeface="+mj-ea"/>
                <a:cs typeface="+mj-cs"/>
              </a:rPr>
              <a:t>Glacier Vocabulary Review</a:t>
            </a:r>
            <a:br>
              <a:rPr kumimoji="0" lang="en-US" sz="4000" b="1" i="0" u="none" strike="noStrike" kern="1200" cap="none" spc="0" normalizeH="0" baseline="0" noProof="0" dirty="0">
                <a:ln>
                  <a:noFill/>
                </a:ln>
                <a:solidFill>
                  <a:srgbClr val="182C6F"/>
                </a:solidFill>
                <a:effectLst/>
                <a:uLnTx/>
                <a:uFillTx/>
                <a:latin typeface="Comic Sans MS" panose="030F0702030302020204" pitchFamily="66" charset="0"/>
                <a:ea typeface="+mj-ea"/>
                <a:cs typeface="+mj-cs"/>
              </a:rPr>
            </a:br>
            <a:endParaRPr kumimoji="0" lang="en-US" sz="4000" b="1" i="0" u="none" strike="noStrike" kern="1200" cap="none" spc="0" normalizeH="0" baseline="0" noProof="0" dirty="0">
              <a:ln>
                <a:noFill/>
              </a:ln>
              <a:solidFill>
                <a:srgbClr val="182C6F"/>
              </a:solidFill>
              <a:effectLst/>
              <a:uLnTx/>
              <a:uFillTx/>
              <a:latin typeface="Comic Sans MS" panose="030F0702030302020204" pitchFamily="66" charset="0"/>
              <a:ea typeface="+mj-ea"/>
              <a:cs typeface="+mj-cs"/>
            </a:endParaRPr>
          </a:p>
        </p:txBody>
      </p:sp>
      <p:sp>
        <p:nvSpPr>
          <p:cNvPr id="2" name="Cloud 1" title="cloud shape used to circle a correct answer."/>
          <p:cNvSpPr/>
          <p:nvPr/>
        </p:nvSpPr>
        <p:spPr>
          <a:xfrm>
            <a:off x="6006877" y="5823918"/>
            <a:ext cx="2107975" cy="764397"/>
          </a:xfrm>
          <a:prstGeom prst="cloud">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title="cloud shape used to circle a correct answer"/>
          <p:cNvSpPr/>
          <p:nvPr/>
        </p:nvSpPr>
        <p:spPr>
          <a:xfrm>
            <a:off x="701360" y="4851181"/>
            <a:ext cx="2070154" cy="739554"/>
          </a:xfrm>
          <a:prstGeom prst="cloud">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title="cloud shape used to circle a correct answer"/>
          <p:cNvSpPr/>
          <p:nvPr/>
        </p:nvSpPr>
        <p:spPr>
          <a:xfrm>
            <a:off x="812573" y="5789554"/>
            <a:ext cx="2025263" cy="758367"/>
          </a:xfrm>
          <a:prstGeom prst="cloud">
            <a:avLst/>
          </a:prstGeom>
          <a:noFill/>
          <a:ln w="571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title="cloud shape used to circle a correct answer"/>
          <p:cNvSpPr/>
          <p:nvPr/>
        </p:nvSpPr>
        <p:spPr>
          <a:xfrm>
            <a:off x="3171861" y="4851180"/>
            <a:ext cx="2042166" cy="695875"/>
          </a:xfrm>
          <a:prstGeom prst="cloud">
            <a:avLst/>
          </a:prstGeom>
          <a:noFill/>
          <a:ln w="57150">
            <a:solidFill>
              <a:srgbClr val="D60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loud 22" title="cloud shape used to circle a correct answer"/>
          <p:cNvSpPr/>
          <p:nvPr/>
        </p:nvSpPr>
        <p:spPr>
          <a:xfrm>
            <a:off x="3218818" y="5809061"/>
            <a:ext cx="2067442" cy="645537"/>
          </a:xfrm>
          <a:prstGeom prst="cloud">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title="cloud shape used to circle a correct answer"/>
          <p:cNvSpPr/>
          <p:nvPr/>
        </p:nvSpPr>
        <p:spPr>
          <a:xfrm>
            <a:off x="5684006" y="4868657"/>
            <a:ext cx="2061709" cy="725054"/>
          </a:xfrm>
          <a:prstGeom prst="cloud">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P spid="9" grpId="1"/>
      <p:bldP spid="10" grpId="0"/>
      <p:bldP spid="10" grpId="1"/>
      <p:bldP spid="18" grpId="0"/>
      <p:bldP spid="18" grpId="1"/>
      <p:bldP spid="2"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descr="rounded box"/>
          <p:cNvSpPr/>
          <p:nvPr/>
        </p:nvSpPr>
        <p:spPr>
          <a:xfrm>
            <a:off x="161745" y="1507808"/>
            <a:ext cx="8820509" cy="196843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131862"/>
            <a:ext cx="8229600" cy="1143000"/>
          </a:xfrm>
        </p:spPr>
        <p:txBody>
          <a:bodyPr>
            <a:normAutofit/>
          </a:bodyPr>
          <a:lstStyle/>
          <a:p>
            <a:r>
              <a:rPr lang="en-US" sz="3600" dirty="0">
                <a:solidFill>
                  <a:srgbClr val="003399"/>
                </a:solidFill>
                <a:latin typeface="Comic Sans MS"/>
              </a:rPr>
              <a:t>Our Vocabulary Adventure Continues!</a:t>
            </a:r>
            <a:endParaRPr lang="en-US" sz="3600" dirty="0">
              <a:solidFill>
                <a:srgbClr val="003399"/>
              </a:solidFill>
              <a:latin typeface="Comic Sans MS" panose="030F0702030302020204" pitchFamily="66" charset="0"/>
            </a:endParaRPr>
          </a:p>
        </p:txBody>
      </p:sp>
      <p:sp>
        <p:nvSpPr>
          <p:cNvPr id="4" name="urged">
            <a:extLst>
              <a:ext uri="{FF2B5EF4-FFF2-40B4-BE49-F238E27FC236}">
                <a16:creationId xmlns:a16="http://schemas.microsoft.com/office/drawing/2014/main" id="{AB7193AE-0B74-4A69-BA49-BA0A03A267F3}"/>
              </a:ext>
            </a:extLst>
          </p:cNvPr>
          <p:cNvSpPr txBox="1"/>
          <p:nvPr/>
        </p:nvSpPr>
        <p:spPr>
          <a:xfrm>
            <a:off x="5982418" y="167050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omic Sans MS"/>
              </a:rPr>
              <a:t>glide</a:t>
            </a:r>
            <a:endParaRPr kumimoji="0" lang="en-US" sz="3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 name="assortment">
            <a:extLst>
              <a:ext uri="{FF2B5EF4-FFF2-40B4-BE49-F238E27FC236}">
                <a16:creationId xmlns:a16="http://schemas.microsoft.com/office/drawing/2014/main" id="{5D34A169-E92F-4278-9D79-A0E18B0EFE39}"/>
              </a:ext>
            </a:extLst>
          </p:cNvPr>
          <p:cNvSpPr txBox="1"/>
          <p:nvPr/>
        </p:nvSpPr>
        <p:spPr>
          <a:xfrm>
            <a:off x="323491" y="167183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glacier</a:t>
            </a:r>
          </a:p>
        </p:txBody>
      </p:sp>
      <p:sp>
        <p:nvSpPr>
          <p:cNvPr id="6" name="distressed">
            <a:extLst>
              <a:ext uri="{FF2B5EF4-FFF2-40B4-BE49-F238E27FC236}">
                <a16:creationId xmlns:a16="http://schemas.microsoft.com/office/drawing/2014/main" id="{FFB1854B-3C53-4EE5-9A1F-FE3750D29F7B}"/>
              </a:ext>
            </a:extLst>
          </p:cNvPr>
          <p:cNvSpPr txBox="1"/>
          <p:nvPr/>
        </p:nvSpPr>
        <p:spPr>
          <a:xfrm>
            <a:off x="3095445" y="16519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passage</a:t>
            </a:r>
          </a:p>
        </p:txBody>
      </p:sp>
      <p:sp>
        <p:nvSpPr>
          <p:cNvPr id="7" name="satisfied">
            <a:extLst>
              <a:ext uri="{FF2B5EF4-FFF2-40B4-BE49-F238E27FC236}">
                <a16:creationId xmlns:a16="http://schemas.microsoft.com/office/drawing/2014/main" id="{EB21CDC2-1832-4F89-A8BD-4C6488FAC691}"/>
              </a:ext>
            </a:extLst>
          </p:cNvPr>
          <p:cNvSpPr txBox="1"/>
          <p:nvPr/>
        </p:nvSpPr>
        <p:spPr>
          <a:xfrm>
            <a:off x="221411" y="265727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distant</a:t>
            </a:r>
          </a:p>
        </p:txBody>
      </p:sp>
      <p:sp>
        <p:nvSpPr>
          <p:cNvPr id="8" name="inquired">
            <a:extLst>
              <a:ext uri="{FF2B5EF4-FFF2-40B4-BE49-F238E27FC236}">
                <a16:creationId xmlns:a16="http://schemas.microsoft.com/office/drawing/2014/main" id="{7A039446-9A59-4695-A4DB-4AC5DFBCAF99}"/>
              </a:ext>
            </a:extLst>
          </p:cNvPr>
          <p:cNvSpPr txBox="1"/>
          <p:nvPr/>
        </p:nvSpPr>
        <p:spPr>
          <a:xfrm>
            <a:off x="3147203" y="270102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drift</a:t>
            </a:r>
          </a:p>
        </p:txBody>
      </p:sp>
      <p:sp>
        <p:nvSpPr>
          <p:cNvPr id="9" name="stylish">
            <a:extLst>
              <a:ext uri="{FF2B5EF4-FFF2-40B4-BE49-F238E27FC236}">
                <a16:creationId xmlns:a16="http://schemas.microsoft.com/office/drawing/2014/main" id="{23735074-FA64-4218-8270-6711468E2EDA}"/>
              </a:ext>
            </a:extLst>
          </p:cNvPr>
          <p:cNvSpPr txBox="1"/>
          <p:nvPr/>
        </p:nvSpPr>
        <p:spPr>
          <a:xfrm>
            <a:off x="5838645" y="27448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melt</a:t>
            </a:r>
          </a:p>
        </p:txBody>
      </p:sp>
      <p:sp>
        <p:nvSpPr>
          <p:cNvPr id="17" name="Urged Sentence">
            <a:extLst>
              <a:ext uri="{FF2B5EF4-FFF2-40B4-BE49-F238E27FC236}">
                <a16:creationId xmlns:a16="http://schemas.microsoft.com/office/drawing/2014/main" id="{54162C8F-55F8-47BF-993B-FB45F529EA8E}"/>
              </a:ext>
            </a:extLst>
          </p:cNvPr>
          <p:cNvSpPr txBox="1"/>
          <p:nvPr/>
        </p:nvSpPr>
        <p:spPr>
          <a:xfrm>
            <a:off x="1805674" y="4174713"/>
            <a:ext cx="759124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200" dirty="0">
                <a:solidFill>
                  <a:prstClr val="black"/>
                </a:solidFill>
                <a:latin typeface="Comic Sans MS"/>
                <a:ea typeface="+mn-lt"/>
                <a:cs typeface="Calibri"/>
              </a:rPr>
              <a:t>I like to watch the ice skaters _______ across the ice. </a:t>
            </a:r>
            <a:endParaRPr kumimoji="0" lang="en-US" sz="3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TextBox 15">
            <a:extLst>
              <a:ext uri="{FF2B5EF4-FFF2-40B4-BE49-F238E27FC236}">
                <a16:creationId xmlns:a16="http://schemas.microsoft.com/office/drawing/2014/main" id="{5D34A169-E92F-4278-9D79-A0E18B0EFE39}"/>
              </a:ext>
            </a:extLst>
          </p:cNvPr>
          <p:cNvSpPr txBox="1"/>
          <p:nvPr/>
        </p:nvSpPr>
        <p:spPr>
          <a:xfrm>
            <a:off x="3335216" y="830882"/>
            <a:ext cx="2473569" cy="646331"/>
          </a:xfrm>
          <a:prstGeom prst="rect">
            <a:avLst/>
          </a:prstGeom>
          <a:noFill/>
          <a:ln w="76200">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a:ea typeface="+mn-ea"/>
                <a:cs typeface="+mn-cs"/>
              </a:rPr>
              <a:t>word bank</a:t>
            </a:r>
          </a:p>
        </p:txBody>
      </p:sp>
      <p:sp>
        <p:nvSpPr>
          <p:cNvPr id="18" name="urged ans">
            <a:extLst>
              <a:ext uri="{FF2B5EF4-FFF2-40B4-BE49-F238E27FC236}">
                <a16:creationId xmlns:a16="http://schemas.microsoft.com/office/drawing/2014/main" id="{0FC67FE2-0762-438C-AB1B-A6B1F4F6B179}"/>
              </a:ext>
            </a:extLst>
          </p:cNvPr>
          <p:cNvSpPr txBox="1"/>
          <p:nvPr/>
        </p:nvSpPr>
        <p:spPr>
          <a:xfrm>
            <a:off x="1461814" y="462570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rgbClr val="283B80"/>
                </a:solidFill>
                <a:latin typeface="Comic Sans MS"/>
              </a:rPr>
              <a:t>glide</a:t>
            </a:r>
            <a:endParaRPr kumimoji="0" lang="en-US" sz="3600" b="0" i="0" u="none" strike="noStrike" kern="1200" cap="none" spc="0" normalizeH="0" baseline="0" noProof="0" dirty="0">
              <a:ln>
                <a:noFill/>
              </a:ln>
              <a:solidFill>
                <a:srgbClr val="283B80"/>
              </a:solidFill>
              <a:effectLst/>
              <a:uLnTx/>
              <a:uFillTx/>
              <a:latin typeface="Comic Sans MS"/>
              <a:ea typeface="+mn-ea"/>
              <a:cs typeface="+mn-cs"/>
            </a:endParaRPr>
          </a:p>
        </p:txBody>
      </p:sp>
      <p:sp>
        <p:nvSpPr>
          <p:cNvPr id="19" name="Distressed Sentence">
            <a:extLst>
              <a:ext uri="{FF2B5EF4-FFF2-40B4-BE49-F238E27FC236}">
                <a16:creationId xmlns:a16="http://schemas.microsoft.com/office/drawing/2014/main" id="{DFDFEEE8-8794-49EE-96CB-63E095F7931D}"/>
              </a:ext>
            </a:extLst>
          </p:cNvPr>
          <p:cNvSpPr txBox="1"/>
          <p:nvPr/>
        </p:nvSpPr>
        <p:spPr>
          <a:xfrm>
            <a:off x="1695091" y="4229057"/>
            <a:ext cx="759124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200" dirty="0">
                <a:latin typeface="Comic Sans MS" panose="030F0702030302020204" pitchFamily="66" charset="0"/>
                <a:cs typeface="Calibri"/>
              </a:rPr>
              <a:t>We walked through the narrow ________ in the woods.</a:t>
            </a:r>
            <a:endParaRPr kumimoji="0" lang="en-US" sz="3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 name="distressed ans">
            <a:extLst>
              <a:ext uri="{FF2B5EF4-FFF2-40B4-BE49-F238E27FC236}">
                <a16:creationId xmlns:a16="http://schemas.microsoft.com/office/drawing/2014/main" id="{CFF076B6-0F6A-41D4-9D34-2337102ADBDD}"/>
              </a:ext>
            </a:extLst>
          </p:cNvPr>
          <p:cNvSpPr txBox="1"/>
          <p:nvPr/>
        </p:nvSpPr>
        <p:spPr>
          <a:xfrm>
            <a:off x="1431205" y="456173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83B80"/>
                </a:solidFill>
                <a:effectLst/>
                <a:uLnTx/>
                <a:uFillTx/>
                <a:latin typeface="Comic Sans MS"/>
                <a:ea typeface="+mn-ea"/>
                <a:cs typeface="+mn-cs"/>
              </a:rPr>
              <a:t>passage</a:t>
            </a:r>
          </a:p>
        </p:txBody>
      </p:sp>
      <p:sp>
        <p:nvSpPr>
          <p:cNvPr id="21" name="inquired Sentence">
            <a:extLst>
              <a:ext uri="{FF2B5EF4-FFF2-40B4-BE49-F238E27FC236}">
                <a16:creationId xmlns:a16="http://schemas.microsoft.com/office/drawing/2014/main" id="{1A6EFE09-2845-4D20-92D4-0E9B79AE473A}"/>
              </a:ext>
            </a:extLst>
          </p:cNvPr>
          <p:cNvSpPr txBox="1"/>
          <p:nvPr/>
        </p:nvSpPr>
        <p:spPr>
          <a:xfrm>
            <a:off x="1670278" y="4153837"/>
            <a:ext cx="759124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200" dirty="0">
                <a:latin typeface="Comic Sans MS" panose="030F0702030302020204" pitchFamily="66" charset="0"/>
              </a:rPr>
              <a:t>We watched the iceberg _______ across the water. </a:t>
            </a:r>
            <a:endParaRPr kumimoji="0" lang="en-US" sz="3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2" name="inquired ans">
            <a:extLst>
              <a:ext uri="{FF2B5EF4-FFF2-40B4-BE49-F238E27FC236}">
                <a16:creationId xmlns:a16="http://schemas.microsoft.com/office/drawing/2014/main" id="{8708F545-5D5A-4B8E-B518-5C96DC0201C9}"/>
              </a:ext>
            </a:extLst>
          </p:cNvPr>
          <p:cNvSpPr txBox="1"/>
          <p:nvPr/>
        </p:nvSpPr>
        <p:spPr>
          <a:xfrm>
            <a:off x="5808785" y="409599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83B80"/>
                </a:solidFill>
                <a:effectLst/>
                <a:uLnTx/>
                <a:uFillTx/>
                <a:latin typeface="Comic Sans MS"/>
                <a:ea typeface="+mn-ea"/>
                <a:cs typeface="+mn-cs"/>
              </a:rPr>
              <a:t>drift</a:t>
            </a:r>
          </a:p>
        </p:txBody>
      </p:sp>
      <p:sp>
        <p:nvSpPr>
          <p:cNvPr id="23" name="Your Turn!">
            <a:extLst>
              <a:ext uri="{FF2B5EF4-FFF2-40B4-BE49-F238E27FC236}">
                <a16:creationId xmlns:a16="http://schemas.microsoft.com/office/drawing/2014/main" id="{E5CB1531-D70D-43EA-9EF9-26EC9EA421E4}"/>
              </a:ext>
            </a:extLst>
          </p:cNvPr>
          <p:cNvSpPr txBox="1"/>
          <p:nvPr/>
        </p:nvSpPr>
        <p:spPr>
          <a:xfrm>
            <a:off x="776377" y="5765372"/>
            <a:ext cx="759124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83B80"/>
                </a:solidFill>
                <a:effectLst/>
                <a:uLnTx/>
                <a:uFillTx/>
                <a:latin typeface="Comic Sans MS"/>
                <a:ea typeface="+mn-lt"/>
                <a:cs typeface="Calibri"/>
              </a:rPr>
              <a:t>Your Turn!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omic Sans MS"/>
              <a:ea typeface="+mn-ea"/>
              <a:cs typeface="+mn-cs"/>
            </a:endParaRPr>
          </a:p>
        </p:txBody>
      </p:sp>
      <p:pic>
        <p:nvPicPr>
          <p:cNvPr id="10" name="Picture 10" descr="a polar bear on ice">
            <a:extLst>
              <a:ext uri="{FF2B5EF4-FFF2-40B4-BE49-F238E27FC236}">
                <a16:creationId xmlns:a16="http://schemas.microsoft.com/office/drawing/2014/main" id="{DB24E795-2E90-497B-9343-CA0FED327A0E}"/>
              </a:ext>
            </a:extLst>
          </p:cNvPr>
          <p:cNvPicPr>
            <a:picLocks noChangeAspect="1"/>
          </p:cNvPicPr>
          <p:nvPr/>
        </p:nvPicPr>
        <p:blipFill rotWithShape="1">
          <a:blip r:embed="rId3"/>
          <a:srcRect l="34031" t="12567" r="2074" b="10186"/>
          <a:stretch/>
        </p:blipFill>
        <p:spPr>
          <a:xfrm>
            <a:off x="545351" y="5319417"/>
            <a:ext cx="1832926" cy="1484579"/>
          </a:xfrm>
          <a:prstGeom prst="rect">
            <a:avLst/>
          </a:prstGeom>
        </p:spPr>
      </p:pic>
      <p:sp>
        <p:nvSpPr>
          <p:cNvPr id="24" name="assortment">
            <a:extLst>
              <a:ext uri="{FF2B5EF4-FFF2-40B4-BE49-F238E27FC236}">
                <a16:creationId xmlns:a16="http://schemas.microsoft.com/office/drawing/2014/main" id="{5D34A169-E92F-4278-9D79-A0E18B0EFE39}"/>
              </a:ext>
            </a:extLst>
          </p:cNvPr>
          <p:cNvSpPr txBox="1"/>
          <p:nvPr/>
        </p:nvSpPr>
        <p:spPr>
          <a:xfrm>
            <a:off x="3200399" y="421521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82C6F"/>
                </a:solidFill>
                <a:effectLst/>
                <a:uLnTx/>
                <a:uFillTx/>
                <a:latin typeface="Comic Sans MS"/>
                <a:ea typeface="+mn-ea"/>
                <a:cs typeface="+mn-cs"/>
              </a:rPr>
              <a:t>glacier</a:t>
            </a:r>
          </a:p>
        </p:txBody>
      </p:sp>
      <p:sp>
        <p:nvSpPr>
          <p:cNvPr id="25" name="satisfied">
            <a:extLst>
              <a:ext uri="{FF2B5EF4-FFF2-40B4-BE49-F238E27FC236}">
                <a16:creationId xmlns:a16="http://schemas.microsoft.com/office/drawing/2014/main" id="{EB21CDC2-1832-4F89-A8BD-4C6488FAC691}"/>
              </a:ext>
            </a:extLst>
          </p:cNvPr>
          <p:cNvSpPr txBox="1"/>
          <p:nvPr/>
        </p:nvSpPr>
        <p:spPr>
          <a:xfrm>
            <a:off x="3070601" y="425259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82C6F"/>
                </a:solidFill>
                <a:effectLst/>
                <a:uLnTx/>
                <a:uFillTx/>
                <a:latin typeface="Comic Sans MS"/>
                <a:ea typeface="+mn-ea"/>
                <a:cs typeface="+mn-cs"/>
              </a:rPr>
              <a:t>distant</a:t>
            </a:r>
          </a:p>
        </p:txBody>
      </p:sp>
      <p:sp>
        <p:nvSpPr>
          <p:cNvPr id="26" name="stylish">
            <a:extLst>
              <a:ext uri="{FF2B5EF4-FFF2-40B4-BE49-F238E27FC236}">
                <a16:creationId xmlns:a16="http://schemas.microsoft.com/office/drawing/2014/main" id="{23735074-FA64-4218-8270-6711468E2EDA}"/>
              </a:ext>
            </a:extLst>
          </p:cNvPr>
          <p:cNvSpPr txBox="1"/>
          <p:nvPr/>
        </p:nvSpPr>
        <p:spPr>
          <a:xfrm>
            <a:off x="3111859" y="428025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82C6F"/>
                </a:solidFill>
                <a:effectLst/>
                <a:uLnTx/>
                <a:uFillTx/>
                <a:latin typeface="Comic Sans MS"/>
                <a:ea typeface="+mn-ea"/>
                <a:cs typeface="+mn-cs"/>
              </a:rPr>
              <a:t>melt</a:t>
            </a:r>
          </a:p>
        </p:txBody>
      </p:sp>
    </p:spTree>
    <p:extLst>
      <p:ext uri="{BB962C8B-B14F-4D97-AF65-F5344CB8AC3E}">
        <p14:creationId xmlns:p14="http://schemas.microsoft.com/office/powerpoint/2010/main" val="3479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1"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 presetClass="entr"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1"/>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1"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ntr" presetSubtype="0" fill="hold" grpId="1"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7" grpId="0"/>
      <p:bldP spid="17" grpId="1"/>
      <p:bldP spid="18" grpId="0"/>
      <p:bldP spid="18" grpId="1"/>
      <p:bldP spid="19" grpId="0"/>
      <p:bldP spid="19" grpId="1"/>
      <p:bldP spid="20" grpId="0"/>
      <p:bldP spid="20" grpId="1"/>
      <p:bldP spid="21" grpId="0"/>
      <p:bldP spid="21" grpId="1"/>
      <p:bldP spid="22" grpId="0"/>
      <p:bldP spid="22" grpId="1"/>
      <p:bldP spid="23" grpId="0"/>
      <p:bldP spid="24" grpId="0"/>
      <p:bldP spid="24" grpId="1"/>
      <p:bldP spid="25" grpId="0"/>
      <p:bldP spid="25" grpId="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b="1" dirty="0">
                <a:latin typeface="Comic Sans MS"/>
                <a:ea typeface="Calibri" panose="020F0502020204030204" pitchFamily="34" charset="0"/>
                <a:cs typeface="Calibri"/>
              </a:rPr>
              <a:t>Reviewing Text</a:t>
            </a:r>
            <a:r>
              <a:rPr lang="en-US" sz="4400" b="1" dirty="0">
                <a:effectLst/>
                <a:latin typeface="Comic Sans MS"/>
                <a:ea typeface="Calibri" panose="020F0502020204030204" pitchFamily="34" charset="0"/>
                <a:cs typeface="Calibri"/>
              </a:rPr>
              <a:t> </a:t>
            </a:r>
            <a:r>
              <a:rPr lang="en-US" b="1" dirty="0">
                <a:latin typeface="Comic Sans MS"/>
                <a:ea typeface="Calibri" panose="020F0502020204030204" pitchFamily="34" charset="0"/>
                <a:cs typeface="Calibri"/>
              </a:rPr>
              <a:t>Features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210CFF24-4313-466A-AEBA-6A1E0E29123E}"/>
              </a:ext>
            </a:extLst>
          </p:cNvPr>
          <p:cNvSpPr txBox="1"/>
          <p:nvPr/>
        </p:nvSpPr>
        <p:spPr>
          <a:xfrm>
            <a:off x="1282258" y="3263107"/>
            <a:ext cx="6811026"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The purpose of a heading</a:t>
            </a:r>
            <a:r>
              <a:rPr kumimoji="0" lang="en-US" sz="36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is to let the reader know what the next section will be about.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E67DB0A3-A2CD-45CC-98B9-1C84A0EB9C53}"/>
              </a:ext>
            </a:extLst>
          </p:cNvPr>
          <p:cNvSpPr txBox="1"/>
          <p:nvPr/>
        </p:nvSpPr>
        <p:spPr>
          <a:xfrm>
            <a:off x="2374373" y="1968848"/>
            <a:ext cx="439525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Heading</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5B38061F-43C6-4576-B602-CE8A4DA46852}"/>
              </a:ext>
            </a:extLst>
          </p:cNvPr>
          <p:cNvSpPr txBox="1"/>
          <p:nvPr/>
        </p:nvSpPr>
        <p:spPr>
          <a:xfrm>
            <a:off x="572971" y="3198225"/>
            <a:ext cx="8229600"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omic Sans MS" panose="030F0702030302020204" pitchFamily="66" charset="0"/>
                <a:ea typeface="Calibri" panose="020F0502020204030204" pitchFamily="34" charset="0"/>
                <a:cs typeface="Calibri" panose="020F0502020204030204" pitchFamily="34" charset="0"/>
              </a:rPr>
              <a:t>A</a:t>
            </a:r>
            <a:r>
              <a:rPr kumimoji="0" lang="en-US" sz="3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caption is a word, phrase, or sentence underneath an image that give more information about it.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E5E3B320-9D59-4B3B-A21A-325C0E0394E6}"/>
              </a:ext>
            </a:extLst>
          </p:cNvPr>
          <p:cNvSpPr txBox="1"/>
          <p:nvPr/>
        </p:nvSpPr>
        <p:spPr>
          <a:xfrm>
            <a:off x="2873746" y="1926042"/>
            <a:ext cx="3396507" cy="795833"/>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omic Sans MS"/>
                <a:ea typeface="Calibri" panose="020F0502020204030204" pitchFamily="34" charset="0"/>
                <a:cs typeface="Calibri"/>
              </a:rPr>
              <a:t>Caption</a:t>
            </a:r>
            <a:endParaRPr kumimoji="0" lang="en-US" sz="4400" b="1" i="0" u="none" strike="noStrike" kern="1200" cap="none" spc="0" normalizeH="0" baseline="0" noProof="0" dirty="0">
              <a:ln>
                <a:noFill/>
              </a:ln>
              <a:effectLst/>
              <a:uLnTx/>
              <a:uFillTx/>
              <a:latin typeface="Comic Sans MS"/>
              <a:cs typeface="Calibri"/>
            </a:endParaRPr>
          </a:p>
        </p:txBody>
      </p:sp>
      <p:pic>
        <p:nvPicPr>
          <p:cNvPr id="6" name="Picture 9" descr="A picture of a paragraph with a heading&#10;">
            <a:extLst>
              <a:ext uri="{FF2B5EF4-FFF2-40B4-BE49-F238E27FC236}">
                <a16:creationId xmlns:a16="http://schemas.microsoft.com/office/drawing/2014/main" id="{85CEFD24-0324-4D7C-97B1-8710C3561905}"/>
              </a:ext>
            </a:extLst>
          </p:cNvPr>
          <p:cNvPicPr>
            <a:picLocks noChangeAspect="1"/>
          </p:cNvPicPr>
          <p:nvPr/>
        </p:nvPicPr>
        <p:blipFill rotWithShape="1">
          <a:blip r:embed="rId3"/>
          <a:srcRect l="5271" t="6193"/>
          <a:stretch/>
        </p:blipFill>
        <p:spPr>
          <a:xfrm>
            <a:off x="2195514" y="1926041"/>
            <a:ext cx="4752972" cy="3462185"/>
          </a:xfrm>
          <a:prstGeom prst="rect">
            <a:avLst/>
          </a:prstGeom>
        </p:spPr>
      </p:pic>
      <p:pic>
        <p:nvPicPr>
          <p:cNvPr id="10" name="Picture 12" descr="A picture of a paragraph with a heading">
            <a:extLst>
              <a:ext uri="{FF2B5EF4-FFF2-40B4-BE49-F238E27FC236}">
                <a16:creationId xmlns:a16="http://schemas.microsoft.com/office/drawing/2014/main" id="{2AA40ACF-F060-4ED6-BAEC-97C4EC727554}"/>
              </a:ext>
            </a:extLst>
          </p:cNvPr>
          <p:cNvPicPr>
            <a:picLocks noChangeAspect="1"/>
          </p:cNvPicPr>
          <p:nvPr/>
        </p:nvPicPr>
        <p:blipFill rotWithShape="1">
          <a:blip r:embed="rId4"/>
          <a:srcRect l="3117" r="1899"/>
          <a:stretch/>
        </p:blipFill>
        <p:spPr>
          <a:xfrm>
            <a:off x="2032000" y="1697455"/>
            <a:ext cx="5340384" cy="4265547"/>
          </a:xfrm>
          <a:prstGeom prst="rect">
            <a:avLst/>
          </a:prstGeom>
        </p:spPr>
      </p:pic>
      <p:pic>
        <p:nvPicPr>
          <p:cNvPr id="13" name="Picture 13" descr="Text&#10;&#10;A picture of a paragraph with a sidebar">
            <a:extLst>
              <a:ext uri="{FF2B5EF4-FFF2-40B4-BE49-F238E27FC236}">
                <a16:creationId xmlns:a16="http://schemas.microsoft.com/office/drawing/2014/main" id="{5B720D00-D1A9-4B0E-9B6C-EA2064E76A1D}"/>
              </a:ext>
            </a:extLst>
          </p:cNvPr>
          <p:cNvPicPr>
            <a:picLocks noChangeAspect="1"/>
          </p:cNvPicPr>
          <p:nvPr/>
        </p:nvPicPr>
        <p:blipFill>
          <a:blip r:embed="rId5"/>
          <a:stretch>
            <a:fillRect/>
          </a:stretch>
        </p:blipFill>
        <p:spPr>
          <a:xfrm>
            <a:off x="2842908" y="1659038"/>
            <a:ext cx="3585042" cy="4832699"/>
          </a:xfrm>
          <a:prstGeom prst="rect">
            <a:avLst/>
          </a:prstGeom>
        </p:spPr>
      </p:pic>
      <p:pic>
        <p:nvPicPr>
          <p:cNvPr id="14" name="Picture 14" descr="Text&#10;&#10;A picture of a paragraph with a heading">
            <a:extLst>
              <a:ext uri="{FF2B5EF4-FFF2-40B4-BE49-F238E27FC236}">
                <a16:creationId xmlns:a16="http://schemas.microsoft.com/office/drawing/2014/main" id="{CAD8B2EB-B0CB-4F95-B834-96EEDBC502D8}"/>
              </a:ext>
            </a:extLst>
          </p:cNvPr>
          <p:cNvPicPr>
            <a:picLocks noChangeAspect="1"/>
          </p:cNvPicPr>
          <p:nvPr/>
        </p:nvPicPr>
        <p:blipFill>
          <a:blip r:embed="rId6"/>
          <a:stretch>
            <a:fillRect/>
          </a:stretch>
        </p:blipFill>
        <p:spPr>
          <a:xfrm>
            <a:off x="1498897" y="1645409"/>
            <a:ext cx="5980262" cy="3788738"/>
          </a:xfrm>
          <a:prstGeom prst="rect">
            <a:avLst/>
          </a:prstGeom>
        </p:spPr>
      </p:pic>
      <p:pic>
        <p:nvPicPr>
          <p:cNvPr id="15" name="Picture 14" descr="a picture of a paragraph with a heading"/>
          <p:cNvPicPr/>
          <p:nvPr/>
        </p:nvPicPr>
        <p:blipFill rotWithShape="1">
          <a:blip r:embed="rId7"/>
          <a:srcRect l="27361" t="40514" r="29444" b="16255"/>
          <a:stretch/>
        </p:blipFill>
        <p:spPr bwMode="auto">
          <a:xfrm>
            <a:off x="1898474" y="1659038"/>
            <a:ext cx="5473909" cy="4477008"/>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E5E3B320-9D59-4B3B-A21A-325C0E0394E6}"/>
              </a:ext>
            </a:extLst>
          </p:cNvPr>
          <p:cNvSpPr txBox="1"/>
          <p:nvPr/>
        </p:nvSpPr>
        <p:spPr>
          <a:xfrm>
            <a:off x="2858125" y="1832085"/>
            <a:ext cx="3396507" cy="795833"/>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omic Sans MS"/>
                <a:ea typeface="Calibri" panose="020F0502020204030204" pitchFamily="34" charset="0"/>
                <a:cs typeface="Calibri"/>
              </a:rPr>
              <a:t>Sidebar</a:t>
            </a:r>
            <a:endParaRPr kumimoji="0" lang="en-US" sz="4400" b="1" i="0" u="none" strike="noStrike" kern="1200" cap="none" spc="0" normalizeH="0" baseline="0" noProof="0" dirty="0">
              <a:ln>
                <a:noFill/>
              </a:ln>
              <a:effectLst/>
              <a:uLnTx/>
              <a:uFillTx/>
              <a:latin typeface="Comic Sans MS"/>
              <a:cs typeface="Calibri"/>
            </a:endParaRPr>
          </a:p>
        </p:txBody>
      </p:sp>
      <p:sp>
        <p:nvSpPr>
          <p:cNvPr id="17" name="TextBox 16">
            <a:extLst>
              <a:ext uri="{FF2B5EF4-FFF2-40B4-BE49-F238E27FC236}">
                <a16:creationId xmlns:a16="http://schemas.microsoft.com/office/drawing/2014/main" id="{5B38061F-43C6-4576-B602-CE8A4DA46852}"/>
              </a:ext>
            </a:extLst>
          </p:cNvPr>
          <p:cNvSpPr txBox="1"/>
          <p:nvPr/>
        </p:nvSpPr>
        <p:spPr>
          <a:xfrm>
            <a:off x="831784" y="3341101"/>
            <a:ext cx="7261500" cy="1754326"/>
          </a:xfrm>
          <a:prstGeom prst="rect">
            <a:avLst/>
          </a:prstGeom>
          <a:noFill/>
        </p:spPr>
        <p:txBody>
          <a:bodyPr wrap="square">
            <a:spAutoFit/>
          </a:bodyPr>
          <a:lstStyle/>
          <a:p>
            <a:pPr lvl="0" algn="ctr">
              <a:defRPr/>
            </a:pPr>
            <a:r>
              <a:rPr lang="en-US" sz="3600" dirty="0">
                <a:solidFill>
                  <a:prstClr val="black"/>
                </a:solidFill>
                <a:latin typeface="Comic Sans MS" panose="030F0702030302020204" pitchFamily="66" charset="0"/>
                <a:ea typeface="Calibri" panose="020F0502020204030204" pitchFamily="34" charset="0"/>
                <a:cs typeface="Calibri" panose="020F0502020204030204" pitchFamily="34" charset="0"/>
              </a:rPr>
              <a:t>A sidebar is a box inserted alongside the text that has additional information.</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0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5"/>
                                        </p:tgtEl>
                                        <p:attrNameLst>
                                          <p:attrName>ppt_x</p:attrName>
                                        </p:attrNameLst>
                                      </p:cBhvr>
                                      <p:tavLst>
                                        <p:tav tm="0">
                                          <p:val>
                                            <p:strVal val="ppt_x"/>
                                          </p:val>
                                        </p:tav>
                                        <p:tav tm="100000">
                                          <p:val>
                                            <p:strVal val="ppt_x"/>
                                          </p:val>
                                        </p:tav>
                                      </p:tavLst>
                                    </p:anim>
                                    <p:anim calcmode="lin" valueType="num">
                                      <p:cBhvr additive="base">
                                        <p:cTn id="33" dur="500"/>
                                        <p:tgtEl>
                                          <p:spTgt spid="15"/>
                                        </p:tgtEl>
                                        <p:attrNameLst>
                                          <p:attrName>ppt_y</p:attrName>
                                        </p:attrNameLst>
                                      </p:cBhvr>
                                      <p:tavLst>
                                        <p:tav tm="0">
                                          <p:val>
                                            <p:strVal val="ppt_y"/>
                                          </p:val>
                                        </p:tav>
                                        <p:tav tm="100000">
                                          <p:val>
                                            <p:strVal val="1+ppt_h/2"/>
                                          </p:val>
                                        </p:tav>
                                      </p:tavLst>
                                    </p:anim>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16"/>
                                        </p:tgtEl>
                                        <p:attrNameLst>
                                          <p:attrName>ppt_x</p:attrName>
                                        </p:attrNameLst>
                                      </p:cBhvr>
                                      <p:tavLst>
                                        <p:tav tm="0">
                                          <p:val>
                                            <p:strVal val="ppt_x"/>
                                          </p:val>
                                        </p:tav>
                                        <p:tav tm="100000">
                                          <p:val>
                                            <p:strVal val="ppt_x"/>
                                          </p:val>
                                        </p:tav>
                                      </p:tavLst>
                                    </p:anim>
                                    <p:anim calcmode="lin" valueType="num">
                                      <p:cBhvr additive="base">
                                        <p:cTn id="81" dur="500"/>
                                        <p:tgtEl>
                                          <p:spTgt spid="16"/>
                                        </p:tgtEl>
                                        <p:attrNameLst>
                                          <p:attrName>ppt_y</p:attrName>
                                        </p:attrNameLst>
                                      </p:cBhvr>
                                      <p:tavLst>
                                        <p:tav tm="0">
                                          <p:val>
                                            <p:strVal val="ppt_y"/>
                                          </p:val>
                                        </p:tav>
                                        <p:tav tm="100000">
                                          <p:val>
                                            <p:strVal val="1+ppt_h/2"/>
                                          </p:val>
                                        </p:tav>
                                      </p:tavLst>
                                    </p:anim>
                                    <p:set>
                                      <p:cBhvr>
                                        <p:cTn id="82" dur="1" fill="hold">
                                          <p:stCondLst>
                                            <p:cond delay="499"/>
                                          </p:stCondLst>
                                        </p:cTn>
                                        <p:tgtEl>
                                          <p:spTgt spid="16"/>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7"/>
                                        </p:tgtEl>
                                        <p:attrNameLst>
                                          <p:attrName>ppt_x</p:attrName>
                                        </p:attrNameLst>
                                      </p:cBhvr>
                                      <p:tavLst>
                                        <p:tav tm="0">
                                          <p:val>
                                            <p:strVal val="ppt_x"/>
                                          </p:val>
                                        </p:tav>
                                        <p:tav tm="100000">
                                          <p:val>
                                            <p:strVal val="ppt_x"/>
                                          </p:val>
                                        </p:tav>
                                      </p:tavLst>
                                    </p:anim>
                                    <p:anim calcmode="lin" valueType="num">
                                      <p:cBhvr additive="base">
                                        <p:cTn id="85" dur="500"/>
                                        <p:tgtEl>
                                          <p:spTgt spid="17"/>
                                        </p:tgtEl>
                                        <p:attrNameLst>
                                          <p:attrName>ppt_y</p:attrName>
                                        </p:attrNameLst>
                                      </p:cBhvr>
                                      <p:tavLst>
                                        <p:tav tm="0">
                                          <p:val>
                                            <p:strVal val="ppt_y"/>
                                          </p:val>
                                        </p:tav>
                                        <p:tav tm="100000">
                                          <p:val>
                                            <p:strVal val="1+ppt_h/2"/>
                                          </p:val>
                                        </p:tav>
                                      </p:tavLst>
                                    </p:anim>
                                    <p:set>
                                      <p:cBhvr>
                                        <p:cTn id="86" dur="1" fill="hold">
                                          <p:stCondLst>
                                            <p:cond delay="499"/>
                                          </p:stCondLst>
                                        </p:cTn>
                                        <p:tgtEl>
                                          <p:spTgt spid="1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13"/>
                                        </p:tgtEl>
                                        <p:attrNameLst>
                                          <p:attrName>ppt_x</p:attrName>
                                        </p:attrNameLst>
                                      </p:cBhvr>
                                      <p:tavLst>
                                        <p:tav tm="0">
                                          <p:val>
                                            <p:strVal val="ppt_x"/>
                                          </p:val>
                                        </p:tav>
                                        <p:tav tm="100000">
                                          <p:val>
                                            <p:strVal val="ppt_x"/>
                                          </p:val>
                                        </p:tav>
                                      </p:tavLst>
                                    </p:anim>
                                    <p:anim calcmode="lin" valueType="num">
                                      <p:cBhvr additive="base">
                                        <p:cTn id="97" dur="500"/>
                                        <p:tgtEl>
                                          <p:spTgt spid="13"/>
                                        </p:tgtEl>
                                        <p:attrNameLst>
                                          <p:attrName>ppt_y</p:attrName>
                                        </p:attrNameLst>
                                      </p:cBhvr>
                                      <p:tavLst>
                                        <p:tav tm="0">
                                          <p:val>
                                            <p:strVal val="ppt_y"/>
                                          </p:val>
                                        </p:tav>
                                        <p:tav tm="100000">
                                          <p:val>
                                            <p:strVal val="1+ppt_h/2"/>
                                          </p:val>
                                        </p:tav>
                                      </p:tavLst>
                                    </p:anim>
                                    <p:set>
                                      <p:cBhvr>
                                        <p:cTn id="98" dur="1" fill="hold">
                                          <p:stCondLst>
                                            <p:cond delay="499"/>
                                          </p:stCondLst>
                                        </p:cTn>
                                        <p:tgtEl>
                                          <p:spTgt spid="1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0"/>
                                        </p:tgtEl>
                                        <p:attrNameLst>
                                          <p:attrName>ppt_x</p:attrName>
                                        </p:attrNameLst>
                                      </p:cBhvr>
                                      <p:tavLst>
                                        <p:tav tm="0">
                                          <p:val>
                                            <p:strVal val="ppt_x"/>
                                          </p:val>
                                        </p:tav>
                                        <p:tav tm="100000">
                                          <p:val>
                                            <p:strVal val="ppt_x"/>
                                          </p:val>
                                        </p:tav>
                                      </p:tavLst>
                                    </p:anim>
                                    <p:anim calcmode="lin" valueType="num">
                                      <p:cBhvr additive="base">
                                        <p:cTn id="109" dur="500"/>
                                        <p:tgtEl>
                                          <p:spTgt spid="10"/>
                                        </p:tgtEl>
                                        <p:attrNameLst>
                                          <p:attrName>ppt_y</p:attrName>
                                        </p:attrNameLst>
                                      </p:cBhvr>
                                      <p:tavLst>
                                        <p:tav tm="0">
                                          <p:val>
                                            <p:strVal val="ppt_y"/>
                                          </p:val>
                                        </p:tav>
                                        <p:tav tm="100000">
                                          <p:val>
                                            <p:strVal val="1+ppt_h/2"/>
                                          </p:val>
                                        </p:tav>
                                      </p:tavLst>
                                    </p:anim>
                                    <p:set>
                                      <p:cBhvr>
                                        <p:cTn id="110" dur="1" fill="hold">
                                          <p:stCondLst>
                                            <p:cond delay="499"/>
                                          </p:stCondLst>
                                        </p:cTn>
                                        <p:tgtEl>
                                          <p:spTgt spid="1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nodeType="clickEffect">
                                  <p:stCondLst>
                                    <p:cond delay="0"/>
                                  </p:stCondLst>
                                  <p:childTnLst>
                                    <p:anim calcmode="lin" valueType="num">
                                      <p:cBhvr additive="base">
                                        <p:cTn id="120" dur="500"/>
                                        <p:tgtEl>
                                          <p:spTgt spid="14"/>
                                        </p:tgtEl>
                                        <p:attrNameLst>
                                          <p:attrName>ppt_x</p:attrName>
                                        </p:attrNameLst>
                                      </p:cBhvr>
                                      <p:tavLst>
                                        <p:tav tm="0">
                                          <p:val>
                                            <p:strVal val="ppt_x"/>
                                          </p:val>
                                        </p:tav>
                                        <p:tav tm="100000">
                                          <p:val>
                                            <p:strVal val="ppt_x"/>
                                          </p:val>
                                        </p:tav>
                                      </p:tavLst>
                                    </p:anim>
                                    <p:anim calcmode="lin" valueType="num">
                                      <p:cBhvr additive="base">
                                        <p:cTn id="121" dur="500"/>
                                        <p:tgtEl>
                                          <p:spTgt spid="14"/>
                                        </p:tgtEl>
                                        <p:attrNameLst>
                                          <p:attrName>ppt_y</p:attrName>
                                        </p:attrNameLst>
                                      </p:cBhvr>
                                      <p:tavLst>
                                        <p:tav tm="0">
                                          <p:val>
                                            <p:strVal val="ppt_y"/>
                                          </p:val>
                                        </p:tav>
                                        <p:tav tm="100000">
                                          <p:val>
                                            <p:strVal val="1+ppt_h/2"/>
                                          </p:val>
                                        </p:tav>
                                      </p:tavLst>
                                    </p:anim>
                                    <p:set>
                                      <p:cBhvr>
                                        <p:cTn id="1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6" grpId="0"/>
      <p:bldP spid="16" grpId="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cebergs underwater">
            <a:extLst>
              <a:ext uri="{FF2B5EF4-FFF2-40B4-BE49-F238E27FC236}">
                <a16:creationId xmlns:a16="http://schemas.microsoft.com/office/drawing/2014/main" id="{0CFCB102-CE00-4E30-8687-1D6224146FA0}"/>
              </a:ext>
            </a:extLst>
          </p:cNvPr>
          <p:cNvPicPr>
            <a:picLocks noChangeAspect="1"/>
          </p:cNvPicPr>
          <p:nvPr/>
        </p:nvPicPr>
        <p:blipFill>
          <a:blip r:embed="rId3"/>
          <a:stretch>
            <a:fillRect/>
          </a:stretch>
        </p:blipFill>
        <p:spPr>
          <a:xfrm>
            <a:off x="0" y="4124528"/>
            <a:ext cx="9144000" cy="2733472"/>
          </a:xfrm>
          <a:prstGeom prst="rect">
            <a:avLst/>
          </a:prstGeom>
        </p:spPr>
      </p:pic>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a:rPr>
              <a:t>Icy Details!</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0EC75B02-F083-4FF2-B333-95B20C4E55AB}"/>
              </a:ext>
            </a:extLst>
          </p:cNvPr>
          <p:cNvSpPr txBox="1"/>
          <p:nvPr/>
        </p:nvSpPr>
        <p:spPr>
          <a:xfrm>
            <a:off x="2628243" y="1216662"/>
            <a:ext cx="41953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Making a Glacier</a:t>
            </a:r>
          </a:p>
          <a:p>
            <a:r>
              <a:rPr lang="en-US" sz="3600" dirty="0">
                <a:latin typeface="Comic Sans MS"/>
              </a:rPr>
              <a:t>				1.</a:t>
            </a:r>
          </a:p>
          <a:p>
            <a:r>
              <a:rPr lang="en-US" sz="3600" dirty="0">
                <a:latin typeface="Comic Sans MS"/>
              </a:rPr>
              <a:t>				2.</a:t>
            </a:r>
          </a:p>
          <a:p>
            <a:r>
              <a:rPr lang="en-US" sz="3600" dirty="0">
                <a:latin typeface="Comic Sans MS"/>
              </a:rPr>
              <a:t>				3.</a:t>
            </a:r>
          </a:p>
        </p:txBody>
      </p:sp>
      <p:sp>
        <p:nvSpPr>
          <p:cNvPr id="11" name="TextBox 10">
            <a:extLst>
              <a:ext uri="{FF2B5EF4-FFF2-40B4-BE49-F238E27FC236}">
                <a16:creationId xmlns:a16="http://schemas.microsoft.com/office/drawing/2014/main" id="{0EC75B02-F083-4FF2-B333-95B20C4E55AB}"/>
              </a:ext>
            </a:extLst>
          </p:cNvPr>
          <p:cNvSpPr txBox="1"/>
          <p:nvPr/>
        </p:nvSpPr>
        <p:spPr>
          <a:xfrm>
            <a:off x="3014718" y="1216662"/>
            <a:ext cx="342236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On The Move</a:t>
            </a:r>
          </a:p>
          <a:p>
            <a:r>
              <a:rPr lang="en-US" sz="3600" dirty="0">
                <a:latin typeface="Comic Sans MS"/>
              </a:rPr>
              <a:t>		 1.</a:t>
            </a:r>
          </a:p>
          <a:p>
            <a:r>
              <a:rPr lang="en-US" sz="3600" dirty="0">
                <a:latin typeface="Comic Sans MS"/>
              </a:rPr>
              <a:t>		 2.</a:t>
            </a:r>
          </a:p>
          <a:p>
            <a:r>
              <a:rPr lang="en-US" sz="3600" dirty="0">
                <a:latin typeface="Comic Sans MS"/>
              </a:rPr>
              <a:t>		 3.</a:t>
            </a:r>
          </a:p>
        </p:txBody>
      </p:sp>
      <p:sp>
        <p:nvSpPr>
          <p:cNvPr id="12" name="TextBox 11">
            <a:extLst>
              <a:ext uri="{FF2B5EF4-FFF2-40B4-BE49-F238E27FC236}">
                <a16:creationId xmlns:a16="http://schemas.microsoft.com/office/drawing/2014/main" id="{0EC75B02-F083-4FF2-B333-95B20C4E55AB}"/>
              </a:ext>
            </a:extLst>
          </p:cNvPr>
          <p:cNvSpPr txBox="1"/>
          <p:nvPr/>
        </p:nvSpPr>
        <p:spPr>
          <a:xfrm>
            <a:off x="2628243" y="1248881"/>
            <a:ext cx="41953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Types of Glaciers</a:t>
            </a:r>
          </a:p>
          <a:p>
            <a:r>
              <a:rPr lang="en-US" sz="3600" dirty="0">
                <a:latin typeface="Comic Sans MS"/>
              </a:rPr>
              <a:t>			1.</a:t>
            </a:r>
          </a:p>
          <a:p>
            <a:r>
              <a:rPr lang="en-US" sz="3600" dirty="0">
                <a:latin typeface="Comic Sans MS"/>
              </a:rPr>
              <a:t>			2.</a:t>
            </a:r>
          </a:p>
          <a:p>
            <a:r>
              <a:rPr lang="en-US" sz="3600" dirty="0">
                <a:latin typeface="Comic Sans MS"/>
              </a:rPr>
              <a:t>			3.</a:t>
            </a:r>
          </a:p>
        </p:txBody>
      </p:sp>
      <p:sp>
        <p:nvSpPr>
          <p:cNvPr id="13" name="TextBox 12">
            <a:extLst>
              <a:ext uri="{FF2B5EF4-FFF2-40B4-BE49-F238E27FC236}">
                <a16:creationId xmlns:a16="http://schemas.microsoft.com/office/drawing/2014/main" id="{0EC75B02-F083-4FF2-B333-95B20C4E55AB}"/>
              </a:ext>
            </a:extLst>
          </p:cNvPr>
          <p:cNvSpPr txBox="1"/>
          <p:nvPr/>
        </p:nvSpPr>
        <p:spPr>
          <a:xfrm>
            <a:off x="2764430" y="1248881"/>
            <a:ext cx="41953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mic Sans MS"/>
              </a:rPr>
              <a:t>Useful Glaciers</a:t>
            </a:r>
          </a:p>
          <a:p>
            <a:r>
              <a:rPr lang="en-US" sz="3600" dirty="0">
                <a:latin typeface="Comic Sans MS"/>
              </a:rPr>
              <a:t>			1.</a:t>
            </a:r>
          </a:p>
          <a:p>
            <a:r>
              <a:rPr lang="en-US" sz="3600" dirty="0">
                <a:latin typeface="Comic Sans MS"/>
              </a:rPr>
              <a:t>			2.</a:t>
            </a:r>
          </a:p>
          <a:p>
            <a:r>
              <a:rPr lang="en-US" sz="3600" dirty="0">
                <a:latin typeface="Comic Sans MS"/>
              </a:rPr>
              <a:t>			3.</a:t>
            </a:r>
          </a:p>
        </p:txBody>
      </p:sp>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0-ppt_w/2"/>
                                          </p:val>
                                        </p:tav>
                                      </p:tavLst>
                                    </p:anim>
                                    <p:anim calcmode="lin" valueType="num">
                                      <p:cBhvr additive="base">
                                        <p:cTn id="23" dur="500"/>
                                        <p:tgtEl>
                                          <p:spTgt spid="11"/>
                                        </p:tgtEl>
                                        <p:attrNameLst>
                                          <p:attrName>ppt_y</p:attrName>
                                        </p:attrNameLst>
                                      </p:cBhvr>
                                      <p:tavLst>
                                        <p:tav tm="0">
                                          <p:val>
                                            <p:strVal val="ppt_y"/>
                                          </p:val>
                                        </p:tav>
                                        <p:tav tm="100000">
                                          <p:val>
                                            <p:strVal val="ppt_y"/>
                                          </p:val>
                                        </p:tav>
                                      </p:tavLst>
                                    </p:anim>
                                    <p:set>
                                      <p:cBhvr>
                                        <p:cTn id="24" dur="1" fill="hold">
                                          <p:stCondLst>
                                            <p:cond delay="499"/>
                                          </p:stCondLst>
                                        </p:cTn>
                                        <p:tgtEl>
                                          <p:spTgt spid="11"/>
                                        </p:tgtEl>
                                        <p:attrNameLst>
                                          <p:attrName>style.visibility</p:attrName>
                                        </p:attrNameLst>
                                      </p:cBhvr>
                                      <p:to>
                                        <p:strVal val="hidden"/>
                                      </p:to>
                                    </p:set>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grpId="1" nodeType="click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0-ppt_w/2"/>
                                          </p:val>
                                        </p:tav>
                                      </p:tavLst>
                                    </p:anim>
                                    <p:anim calcmode="lin" valueType="num">
                                      <p:cBhvr additive="base">
                                        <p:cTn id="33" dur="500"/>
                                        <p:tgtEl>
                                          <p:spTgt spid="12"/>
                                        </p:tgtEl>
                                        <p:attrNameLst>
                                          <p:attrName>ppt_y</p:attrName>
                                        </p:attrNameLst>
                                      </p:cBhvr>
                                      <p:tavLst>
                                        <p:tav tm="0">
                                          <p:val>
                                            <p:strVal val="ppt_y"/>
                                          </p:val>
                                        </p:tav>
                                        <p:tav tm="100000">
                                          <p:val>
                                            <p:strVal val="ppt_y"/>
                                          </p:val>
                                        </p:tav>
                                      </p:tavLst>
                                    </p:anim>
                                    <p:set>
                                      <p:cBhvr>
                                        <p:cTn id="34" dur="1" fill="hold">
                                          <p:stCondLst>
                                            <p:cond delay="499"/>
                                          </p:stCondLst>
                                        </p:cTn>
                                        <p:tgtEl>
                                          <p:spTgt spid="12"/>
                                        </p:tgtEl>
                                        <p:attrNameLst>
                                          <p:attrName>style.visibility</p:attrName>
                                        </p:attrNameLst>
                                      </p:cBhvr>
                                      <p:to>
                                        <p:strVal val="hidden"/>
                                      </p:to>
                                    </p:set>
                                  </p:childTnLst>
                                </p:cTn>
                              </p:par>
                              <p:par>
                                <p:cTn id="35" presetID="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0-ppt_w/2"/>
                                          </p:val>
                                        </p:tav>
                                      </p:tavLst>
                                    </p:anim>
                                    <p:anim calcmode="lin" valueType="num">
                                      <p:cBhvr additive="base">
                                        <p:cTn id="43" dur="500"/>
                                        <p:tgtEl>
                                          <p:spTgt spid="13"/>
                                        </p:tgtEl>
                                        <p:attrNameLst>
                                          <p:attrName>ppt_y</p:attrName>
                                        </p:attrNameLst>
                                      </p:cBhvr>
                                      <p:tavLst>
                                        <p:tav tm="0">
                                          <p:val>
                                            <p:strVal val="ppt_y"/>
                                          </p:val>
                                        </p:tav>
                                        <p:tav tm="100000">
                                          <p:val>
                                            <p:strVal val="ppt_y"/>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P spid="11"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15700</TotalTime>
  <Words>1888</Words>
  <Application>Microsoft Office PowerPoint</Application>
  <PresentationFormat>On-screen Show (4:3)</PresentationFormat>
  <Paragraphs>150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Glaciers</vt:lpstr>
      <vt:lpstr>Adventurous Adverbs </vt:lpstr>
      <vt:lpstr>Synonym Sentences </vt:lpstr>
      <vt:lpstr>Glacier Vocabulary Review </vt:lpstr>
      <vt:lpstr>Our Vocabulary Adventure Continues!</vt:lpstr>
      <vt:lpstr> Reviewing Text Features </vt:lpstr>
      <vt:lpstr>Icy Details!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 Harstead</cp:lastModifiedBy>
  <cp:revision>568</cp:revision>
  <dcterms:created xsi:type="dcterms:W3CDTF">2012-04-20T18:25:02Z</dcterms:created>
  <dcterms:modified xsi:type="dcterms:W3CDTF">2021-12-13T11:04:17Z</dcterms:modified>
</cp:coreProperties>
</file>