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344" r:id="rId2"/>
    <p:sldId id="345" r:id="rId3"/>
    <p:sldId id="356" r:id="rId4"/>
    <p:sldId id="354" r:id="rId5"/>
    <p:sldId id="355" r:id="rId6"/>
    <p:sldId id="347" r:id="rId7"/>
    <p:sldId id="352" r:id="rId8"/>
  </p:sldIdLst>
  <p:sldSz cx="9144000" cy="6858000" type="screen4x3"/>
  <p:notesSz cx="6858000" cy="9144000"/>
  <p:custDataLst>
    <p:tags r:id="rId1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F540"/>
    <a:srgbClr val="D60093"/>
    <a:srgbClr val="000064"/>
    <a:srgbClr val="283B80"/>
    <a:srgbClr val="3B7ABE"/>
    <a:srgbClr val="182C6F"/>
    <a:srgbClr val="FCFCFC"/>
    <a:srgbClr val="003399"/>
    <a:srgbClr val="FF9627"/>
    <a:srgbClr val="9D6D5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71" autoAdjust="0"/>
    <p:restoredTop sz="62523" autoAdjust="0"/>
  </p:normalViewPr>
  <p:slideViewPr>
    <p:cSldViewPr snapToGrid="0">
      <p:cViewPr varScale="1">
        <p:scale>
          <a:sx n="41" d="100"/>
          <a:sy n="41" d="100"/>
        </p:scale>
        <p:origin x="1404" y="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A8D203-957B-4E0D-BFEF-AC11BFDF7A2F}" type="datetimeFigureOut">
              <a:rPr lang="en-US" smtClean="0"/>
              <a:t>12/10/2021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13B794-5A4F-4F47-9EB8-2D6C2FE8DF19}" type="slidenum">
              <a:rPr lang="en-US" smtClean="0"/>
              <a:t>‹#›</a:t>
            </a:fld>
            <a:endParaRPr lang="en-US"/>
          </a:p>
        </p:txBody>
      </p:sp>
    </p:spTree>
    <p:extLst>
      <p:ext uri="{BB962C8B-B14F-4D97-AF65-F5344CB8AC3E}">
        <p14:creationId xmlns:p14="http://schemas.microsoft.com/office/powerpoint/2010/main" val="688666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Say: Today we will be reviewing adverbs and our vocabulary.  We will end by discussing the main idea and details from this week's passage. We will be using dry erase boards or paper for a few slides. Please gather the supplies you need now.</a:t>
            </a:r>
          </a:p>
        </p:txBody>
      </p:sp>
      <p:sp>
        <p:nvSpPr>
          <p:cNvPr id="4" name="Slide Number Placeholder 3"/>
          <p:cNvSpPr>
            <a:spLocks noGrp="1"/>
          </p:cNvSpPr>
          <p:nvPr>
            <p:ph type="sldNum" sz="quarter" idx="5"/>
          </p:nvPr>
        </p:nvSpPr>
        <p:spPr/>
        <p:txBody>
          <a:bodyPr/>
          <a:lstStyle/>
          <a:p>
            <a:fld id="{1813B794-5A4F-4F47-9EB8-2D6C2FE8DF19}" type="slidenum">
              <a:rPr lang="en-US" smtClean="0"/>
              <a:t>1</a:t>
            </a:fld>
            <a:endParaRPr lang="en-US"/>
          </a:p>
        </p:txBody>
      </p:sp>
    </p:spTree>
    <p:extLst>
      <p:ext uri="{BB962C8B-B14F-4D97-AF65-F5344CB8AC3E}">
        <p14:creationId xmlns:p14="http://schemas.microsoft.com/office/powerpoint/2010/main" val="541324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dirty="0"/>
              <a:t>This week we are learning about adverbs. Does anyone remember what an adverb is? (Give the students a chance to answer, then click to show the definition.) </a:t>
            </a:r>
            <a:endParaRPr lang="en-US" dirty="0">
              <a:cs typeface="Calibri"/>
            </a:endParaRPr>
          </a:p>
          <a:p>
            <a:r>
              <a:rPr lang="en-US" dirty="0"/>
              <a:t>An adverb describes a verb. It tells how, where, or when something is done. For example, let’s look at this sentence (click to show the sentence). </a:t>
            </a:r>
            <a:endParaRPr lang="en-US" dirty="0">
              <a:cs typeface="Calibri"/>
            </a:endParaRPr>
          </a:p>
          <a:p>
            <a:r>
              <a:rPr lang="en-US" dirty="0"/>
              <a:t>The storm roared loudly. What is the verb in this sentence? (Allow the students to answer- roared.) </a:t>
            </a:r>
            <a:endParaRPr lang="en-US" dirty="0">
              <a:cs typeface="Calibri"/>
            </a:endParaRPr>
          </a:p>
          <a:p>
            <a:r>
              <a:rPr lang="en-US" dirty="0"/>
              <a:t>Correct! The verb is roared.  We use the adverb “loudly” to show how the storm roared (click to underline “loudly”) </a:t>
            </a:r>
            <a:endParaRPr lang="en-US" dirty="0">
              <a:cs typeface="Calibri"/>
            </a:endParaRPr>
          </a:p>
          <a:p>
            <a:r>
              <a:rPr lang="en-US" dirty="0"/>
              <a:t>Here is another sentence (click to show). They could hear the rain outside. </a:t>
            </a:r>
            <a:endParaRPr lang="en-US" dirty="0">
              <a:cs typeface="Calibri"/>
            </a:endParaRPr>
          </a:p>
          <a:p>
            <a:r>
              <a:rPr lang="en-US" dirty="0"/>
              <a:t>Where could they hear the rain? They could hear it outside (click to underline “outside”).  Outside is our adverb in this sentence. </a:t>
            </a:r>
            <a:endParaRPr lang="en-US" dirty="0">
              <a:cs typeface="Calibri"/>
            </a:endParaRPr>
          </a:p>
          <a:p>
            <a:r>
              <a:rPr lang="en-US" dirty="0"/>
              <a:t>Here is the last example (click to show the sentence). </a:t>
            </a:r>
            <a:endParaRPr lang="en-US" dirty="0">
              <a:cs typeface="Calibri"/>
            </a:endParaRPr>
          </a:p>
          <a:p>
            <a:r>
              <a:rPr lang="en-US" dirty="0"/>
              <a:t>The storm will be over soon. Which word is the adverb? (Give the students a chance to answer-soon and click to underline it). </a:t>
            </a:r>
            <a:endParaRPr lang="en-US" dirty="0">
              <a:cs typeface="Calibri"/>
            </a:endParaRPr>
          </a:p>
          <a:p>
            <a:r>
              <a:rPr lang="en-US" dirty="0"/>
              <a:t>The word soon tells us when.  </a:t>
            </a:r>
          </a:p>
          <a:p>
            <a:r>
              <a:rPr lang="en-US" dirty="0"/>
              <a:t>Let’s brainstorm some adverbs on the next page.</a:t>
            </a:r>
            <a:endParaRPr lang="en-US" dirty="0">
              <a:cs typeface="Calibri"/>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2</a:t>
            </a:fld>
            <a:endParaRPr lang="en-US"/>
          </a:p>
        </p:txBody>
      </p:sp>
    </p:spTree>
    <p:extLst>
      <p:ext uri="{BB962C8B-B14F-4D97-AF65-F5344CB8AC3E}">
        <p14:creationId xmlns:p14="http://schemas.microsoft.com/office/powerpoint/2010/main" val="904538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dirty="0"/>
              <a:t>We will be using our dry erase boards for this activity. We are going to brainstorm adverbs for each of the three categories (click to show each category and read it as it appears- how, when, where). </a:t>
            </a:r>
          </a:p>
          <a:p>
            <a:r>
              <a:rPr lang="en-US" dirty="0"/>
              <a:t>Here are some examples for how (click to show words and have a student read them aloud). </a:t>
            </a:r>
          </a:p>
          <a:p>
            <a:r>
              <a:rPr lang="en-US" dirty="0"/>
              <a:t>What are some other adverbs for the “how” category? Take the next minute and write down as many as you can think of. (Give the students one minute to write them down, then encourage the students to share what they wrote.) </a:t>
            </a:r>
          </a:p>
          <a:p>
            <a:r>
              <a:rPr lang="en-US" dirty="0"/>
              <a:t>Here are some examples for where (click to show words and have a student read them aloud). </a:t>
            </a:r>
          </a:p>
          <a:p>
            <a:r>
              <a:rPr lang="en-US" dirty="0"/>
              <a:t>What are some other adverbs for the “where” category? Take the next minute and write down as many as you can think of. (Give the students one minute to write them down, then encourage the students to share what they wrote.) </a:t>
            </a:r>
          </a:p>
          <a:p>
            <a:r>
              <a:rPr lang="en-US" dirty="0"/>
              <a:t>Here are some examples for when (click to show words and have a student read them aloud). What are some other adverbs for the “when” category? Take the next minute and write down as many as you can think of. (Give the students one minute to write them down, then encourage the students to share what they wrote.) </a:t>
            </a:r>
          </a:p>
          <a:p>
            <a:endParaRPr lang="en-US" dirty="0">
              <a:cs typeface="+mn-lt"/>
            </a:endParaRPr>
          </a:p>
        </p:txBody>
      </p:sp>
      <p:sp>
        <p:nvSpPr>
          <p:cNvPr id="4" name="Slide Number Placeholder 3"/>
          <p:cNvSpPr>
            <a:spLocks noGrp="1"/>
          </p:cNvSpPr>
          <p:nvPr>
            <p:ph type="sldNum" sz="quarter" idx="5"/>
          </p:nvPr>
        </p:nvSpPr>
        <p:spPr/>
        <p:txBody>
          <a:bodyPr/>
          <a:lstStyle/>
          <a:p>
            <a:fld id="{1813B794-5A4F-4F47-9EB8-2D6C2FE8DF19}" type="slidenum">
              <a:rPr lang="en-US" smtClean="0"/>
              <a:t>3</a:t>
            </a:fld>
            <a:endParaRPr lang="en-US"/>
          </a:p>
        </p:txBody>
      </p:sp>
    </p:spTree>
    <p:extLst>
      <p:ext uri="{BB962C8B-B14F-4D97-AF65-F5344CB8AC3E}">
        <p14:creationId xmlns:p14="http://schemas.microsoft.com/office/powerpoint/2010/main" val="323822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dirty="0"/>
              <a:t>Let’s review our vocabulary words for the week. When you see the definition, please tell me the word on the slide that matches. Here is an example. (The first one is on the screen- a severe test or experience. Read it to the student.) </a:t>
            </a:r>
          </a:p>
          <a:p>
            <a:r>
              <a:rPr lang="en-US" dirty="0"/>
              <a:t>Which word matches this definition? (Student should say “ordeal”. Click to show the answer crossed out, then click for a new definition.  Repeat the process with the remaining words. </a:t>
            </a:r>
            <a:endParaRPr lang="en-US" dirty="0">
              <a:cs typeface="Calibri"/>
            </a:endParaRPr>
          </a:p>
          <a:p>
            <a:r>
              <a:rPr lang="en-US" b="1" dirty="0"/>
              <a:t>ordeal</a:t>
            </a:r>
            <a:r>
              <a:rPr lang="en-US" dirty="0"/>
              <a:t>: a severe test or experience </a:t>
            </a:r>
            <a:endParaRPr lang="en-US" dirty="0">
              <a:cs typeface="Calibri"/>
            </a:endParaRPr>
          </a:p>
          <a:p>
            <a:r>
              <a:rPr lang="en-US" b="1" dirty="0"/>
              <a:t>warning</a:t>
            </a:r>
            <a:r>
              <a:rPr lang="en-US" dirty="0"/>
              <a:t>: notice given beforehand, especially of danger or evil </a:t>
            </a:r>
            <a:endParaRPr lang="en-US" dirty="0">
              <a:cs typeface="Calibri"/>
            </a:endParaRPr>
          </a:p>
          <a:p>
            <a:r>
              <a:rPr lang="en-US" b="1" dirty="0"/>
              <a:t>earthquake</a:t>
            </a:r>
            <a:r>
              <a:rPr lang="en-US" dirty="0"/>
              <a:t>: a shaking or trembling of a portion of the earth </a:t>
            </a:r>
            <a:endParaRPr lang="en-US" dirty="0">
              <a:cs typeface="Calibri"/>
            </a:endParaRPr>
          </a:p>
          <a:p>
            <a:r>
              <a:rPr lang="en-US" b="1" dirty="0"/>
              <a:t>flood</a:t>
            </a:r>
            <a:r>
              <a:rPr lang="en-US" dirty="0"/>
              <a:t>: a great flow of water that rises and spreads over the land </a:t>
            </a:r>
            <a:endParaRPr lang="en-US" dirty="0">
              <a:cs typeface="Calibri"/>
            </a:endParaRPr>
          </a:p>
          <a:p>
            <a:r>
              <a:rPr lang="en-US" b="1" dirty="0"/>
              <a:t>tsunami</a:t>
            </a:r>
            <a:r>
              <a:rPr lang="en-US" dirty="0"/>
              <a:t>: a great sea wave produced especially by an earthquake or volcano eruption under the sea </a:t>
            </a:r>
          </a:p>
          <a:p>
            <a:r>
              <a:rPr lang="en-US" b="1" dirty="0"/>
              <a:t>volcano</a:t>
            </a:r>
            <a:r>
              <a:rPr lang="en-US" dirty="0"/>
              <a:t>: a vent in the earth's crust from which melted rock or hot rock and steam come out)</a:t>
            </a:r>
            <a:endParaRPr lang="en-US" dirty="0">
              <a:cs typeface="Calibri"/>
            </a:endParaRPr>
          </a:p>
        </p:txBody>
      </p:sp>
      <p:sp>
        <p:nvSpPr>
          <p:cNvPr id="4" name="Slide Number Placeholder 3"/>
          <p:cNvSpPr>
            <a:spLocks noGrp="1"/>
          </p:cNvSpPr>
          <p:nvPr>
            <p:ph type="sldNum" sz="quarter" idx="5"/>
          </p:nvPr>
        </p:nvSpPr>
        <p:spPr/>
        <p:txBody>
          <a:bodyPr/>
          <a:lstStyle/>
          <a:p>
            <a:fld id="{1813B794-5A4F-4F47-9EB8-2D6C2FE8DF19}" type="slidenum">
              <a:rPr lang="en-US" smtClean="0"/>
              <a:t>4</a:t>
            </a:fld>
            <a:endParaRPr lang="en-US"/>
          </a:p>
        </p:txBody>
      </p:sp>
    </p:spTree>
    <p:extLst>
      <p:ext uri="{BB962C8B-B14F-4D97-AF65-F5344CB8AC3E}">
        <p14:creationId xmlns:p14="http://schemas.microsoft.com/office/powerpoint/2010/main" val="3454744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a:t>
            </a:r>
            <a:r>
              <a:rPr lang="en-US"/>
              <a:t> I’m going to show you some sentences. Please read the sentence and tell me the vocabulary word that fits best in the sentence. The first one is already on the slide. </a:t>
            </a:r>
          </a:p>
          <a:p>
            <a:r>
              <a:rPr lang="en-US"/>
              <a:t>(Click to show a sentence and give the students a moment to choose the best answer. Then click to show the correct answer move to the sentence, click again for a new sentence to appear. Repeat for each sentence . </a:t>
            </a:r>
            <a:endParaRPr lang="en-US">
              <a:cs typeface="Calibri"/>
            </a:endParaRPr>
          </a:p>
          <a:p>
            <a:r>
              <a:rPr lang="en-US"/>
              <a:t>1. The hot lava spewing from the _______ was a frightening sight! - volcano </a:t>
            </a:r>
            <a:endParaRPr lang="en-US">
              <a:cs typeface="Calibri"/>
            </a:endParaRPr>
          </a:p>
          <a:p>
            <a:r>
              <a:rPr lang="en-US"/>
              <a:t>2. They siren sounded a loud ______ when the tornado was spotted. -warning </a:t>
            </a:r>
            <a:endParaRPr lang="en-US">
              <a:cs typeface="Calibri"/>
            </a:endParaRPr>
          </a:p>
          <a:p>
            <a:r>
              <a:rPr lang="en-US"/>
              <a:t>3. The people who lived through the hurricane said it was a terrifying ______. - ordeal </a:t>
            </a:r>
            <a:endParaRPr lang="en-US">
              <a:cs typeface="Calibri"/>
            </a:endParaRPr>
          </a:p>
          <a:p>
            <a:r>
              <a:rPr lang="en-US"/>
              <a:t>4. The spiraling ______ripped the tree up by the roots. - tornado </a:t>
            </a:r>
            <a:endParaRPr lang="en-US">
              <a:cs typeface="Calibri"/>
            </a:endParaRPr>
          </a:p>
          <a:p>
            <a:r>
              <a:rPr lang="en-US"/>
              <a:t>5. The reporter said that the huge wave was actually a ______! - tsunami </a:t>
            </a:r>
          </a:p>
          <a:p>
            <a:r>
              <a:rPr lang="en-US"/>
              <a:t>6. The tsunami caused the whole town to _____. - flood </a:t>
            </a:r>
            <a:endParaRPr lang="en-US">
              <a:cs typeface="Calibri"/>
            </a:endParaRPr>
          </a:p>
          <a:p>
            <a:br>
              <a:rPr lang="en-US">
                <a:cs typeface="+mn-lt"/>
              </a:rPr>
            </a:br>
            <a:endParaRPr lang="en-US"/>
          </a:p>
          <a:p>
            <a:endParaRPr lang="en-US">
              <a:cs typeface="Calibri"/>
            </a:endParaRPr>
          </a:p>
        </p:txBody>
      </p:sp>
      <p:sp>
        <p:nvSpPr>
          <p:cNvPr id="4" name="Slide Number Placeholder 3"/>
          <p:cNvSpPr>
            <a:spLocks noGrp="1"/>
          </p:cNvSpPr>
          <p:nvPr>
            <p:ph type="sldNum" sz="quarter" idx="5"/>
          </p:nvPr>
        </p:nvSpPr>
        <p:spPr/>
        <p:txBody>
          <a:bodyPr/>
          <a:lstStyle/>
          <a:p>
            <a:fld id="{1813B794-5A4F-4F47-9EB8-2D6C2FE8DF19}" type="slidenum">
              <a:rPr lang="en-US" smtClean="0"/>
              <a:t>5</a:t>
            </a:fld>
            <a:endParaRPr lang="en-US"/>
          </a:p>
        </p:txBody>
      </p:sp>
    </p:spTree>
    <p:extLst>
      <p:ext uri="{BB962C8B-B14F-4D97-AF65-F5344CB8AC3E}">
        <p14:creationId xmlns:p14="http://schemas.microsoft.com/office/powerpoint/2010/main" val="797098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dirty="0"/>
              <a:t>We are going to use our dry erase boards again for this lesson. The main idea of our story is that there are many types of natural disasters. There were many different details in this story, and three main topics. Who can tell me what the three main topics were in the story? (Give the students a moment to answer- a tornado, a tsunami, and an earthquake then click to show the three topics. If the students struggle, tell them to look at the pictures for a clue.) Using your dry erase board or paper, please write down any details that you remember about a tornado. ( Click to point to the picture of the tornado.  Give the students a few minutes to write down their details, then allow students to share their details. Repeat the process with a tsunami and an earthquake)</a:t>
            </a:r>
            <a:endParaRPr lang="en-US" dirty="0">
              <a:cs typeface="Calibri"/>
            </a:endParaRPr>
          </a:p>
        </p:txBody>
      </p:sp>
      <p:sp>
        <p:nvSpPr>
          <p:cNvPr id="4" name="Slide Number Placeholder 3"/>
          <p:cNvSpPr>
            <a:spLocks noGrp="1"/>
          </p:cNvSpPr>
          <p:nvPr>
            <p:ph type="sldNum" sz="quarter" idx="5"/>
          </p:nvPr>
        </p:nvSpPr>
        <p:spPr/>
        <p:txBody>
          <a:bodyPr/>
          <a:lstStyle/>
          <a:p>
            <a:fld id="{1813B794-5A4F-4F47-9EB8-2D6C2FE8DF19}" type="slidenum">
              <a:rPr lang="en-US" smtClean="0"/>
              <a:t>6</a:t>
            </a:fld>
            <a:endParaRPr lang="en-US"/>
          </a:p>
        </p:txBody>
      </p:sp>
    </p:spTree>
    <p:extLst>
      <p:ext uri="{BB962C8B-B14F-4D97-AF65-F5344CB8AC3E}">
        <p14:creationId xmlns:p14="http://schemas.microsoft.com/office/powerpoint/2010/main" val="297100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7</a:t>
            </a:fld>
            <a:endParaRPr lang="en-US"/>
          </a:p>
        </p:txBody>
      </p:sp>
    </p:spTree>
    <p:extLst>
      <p:ext uri="{BB962C8B-B14F-4D97-AF65-F5344CB8AC3E}">
        <p14:creationId xmlns:p14="http://schemas.microsoft.com/office/powerpoint/2010/main" val="4161536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36C3037-0BF7-5C43-B4C6-7CEA18ED8560}" type="datetimeFigureOut">
              <a:rPr lang="en-US" smtClean="0"/>
              <a:t>12/10/2021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a:p>
        </p:txBody>
      </p:sp>
    </p:spTree>
    <p:extLst>
      <p:ext uri="{BB962C8B-B14F-4D97-AF65-F5344CB8AC3E}">
        <p14:creationId xmlns:p14="http://schemas.microsoft.com/office/powerpoint/2010/main" val="2384619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C3037-0BF7-5C43-B4C6-7CEA18ED8560}" type="datetimeFigureOut">
              <a:rPr lang="en-US" smtClean="0"/>
              <a:t>12/10/2021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a:p>
        </p:txBody>
      </p:sp>
    </p:spTree>
    <p:extLst>
      <p:ext uri="{BB962C8B-B14F-4D97-AF65-F5344CB8AC3E}">
        <p14:creationId xmlns:p14="http://schemas.microsoft.com/office/powerpoint/2010/main" val="2522024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C3037-0BF7-5C43-B4C6-7CEA18ED8560}" type="datetimeFigureOut">
              <a:rPr lang="en-US" smtClean="0"/>
              <a:t>12/10/2021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a:p>
        </p:txBody>
      </p:sp>
    </p:spTree>
    <p:extLst>
      <p:ext uri="{BB962C8B-B14F-4D97-AF65-F5344CB8AC3E}">
        <p14:creationId xmlns:p14="http://schemas.microsoft.com/office/powerpoint/2010/main" val="3329245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C3037-0BF7-5C43-B4C6-7CEA18ED8560}" type="datetimeFigureOut">
              <a:rPr lang="en-US" smtClean="0"/>
              <a:t>12/10/2021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a:p>
        </p:txBody>
      </p:sp>
    </p:spTree>
    <p:extLst>
      <p:ext uri="{BB962C8B-B14F-4D97-AF65-F5344CB8AC3E}">
        <p14:creationId xmlns:p14="http://schemas.microsoft.com/office/powerpoint/2010/main" val="3405138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6C3037-0BF7-5C43-B4C6-7CEA18ED8560}" type="datetimeFigureOut">
              <a:rPr lang="en-US" smtClean="0"/>
              <a:t>12/10/2021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a:p>
        </p:txBody>
      </p:sp>
    </p:spTree>
    <p:extLst>
      <p:ext uri="{BB962C8B-B14F-4D97-AF65-F5344CB8AC3E}">
        <p14:creationId xmlns:p14="http://schemas.microsoft.com/office/powerpoint/2010/main" val="2670158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6C3037-0BF7-5C43-B4C6-7CEA18ED8560}" type="datetimeFigureOut">
              <a:rPr lang="en-US" smtClean="0"/>
              <a:t>12/10/2021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a:p>
        </p:txBody>
      </p:sp>
    </p:spTree>
    <p:extLst>
      <p:ext uri="{BB962C8B-B14F-4D97-AF65-F5344CB8AC3E}">
        <p14:creationId xmlns:p14="http://schemas.microsoft.com/office/powerpoint/2010/main" val="214263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6C3037-0BF7-5C43-B4C6-7CEA18ED8560}" type="datetimeFigureOut">
              <a:rPr lang="en-US" smtClean="0"/>
              <a:t>12/10/2021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a:p>
        </p:txBody>
      </p:sp>
    </p:spTree>
    <p:extLst>
      <p:ext uri="{BB962C8B-B14F-4D97-AF65-F5344CB8AC3E}">
        <p14:creationId xmlns:p14="http://schemas.microsoft.com/office/powerpoint/2010/main" val="2123600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6C3037-0BF7-5C43-B4C6-7CEA18ED8560}" type="datetimeFigureOut">
              <a:rPr lang="en-US" smtClean="0"/>
              <a:t>12/10/2021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a:p>
        </p:txBody>
      </p:sp>
    </p:spTree>
    <p:extLst>
      <p:ext uri="{BB962C8B-B14F-4D97-AF65-F5344CB8AC3E}">
        <p14:creationId xmlns:p14="http://schemas.microsoft.com/office/powerpoint/2010/main" val="3807458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6C3037-0BF7-5C43-B4C6-7CEA18ED8560}" type="datetimeFigureOut">
              <a:rPr lang="en-US" smtClean="0"/>
              <a:t>12/10/2021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a:p>
        </p:txBody>
      </p:sp>
    </p:spTree>
    <p:extLst>
      <p:ext uri="{BB962C8B-B14F-4D97-AF65-F5344CB8AC3E}">
        <p14:creationId xmlns:p14="http://schemas.microsoft.com/office/powerpoint/2010/main" val="4110805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6C3037-0BF7-5C43-B4C6-7CEA18ED8560}" type="datetimeFigureOut">
              <a:rPr lang="en-US" smtClean="0"/>
              <a:t>12/10/2021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a:p>
        </p:txBody>
      </p:sp>
    </p:spTree>
    <p:extLst>
      <p:ext uri="{BB962C8B-B14F-4D97-AF65-F5344CB8AC3E}">
        <p14:creationId xmlns:p14="http://schemas.microsoft.com/office/powerpoint/2010/main" val="2786281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6C3037-0BF7-5C43-B4C6-7CEA18ED8560}" type="datetimeFigureOut">
              <a:rPr lang="en-US" smtClean="0"/>
              <a:t>12/10/2021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a:p>
        </p:txBody>
      </p:sp>
    </p:spTree>
    <p:extLst>
      <p:ext uri="{BB962C8B-B14F-4D97-AF65-F5344CB8AC3E}">
        <p14:creationId xmlns:p14="http://schemas.microsoft.com/office/powerpoint/2010/main" val="4030092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7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5/2012</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7" name="Picture 6" descr="sign_pic.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378957" y="6126163"/>
            <a:ext cx="469245" cy="595311"/>
          </a:xfrm>
          <a:prstGeom prst="rect">
            <a:avLst/>
          </a:prstGeom>
        </p:spPr>
      </p:pic>
      <p:sp>
        <p:nvSpPr>
          <p:cNvPr id="9" name="Rectangle 8"/>
          <p:cNvSpPr/>
          <p:nvPr userDrawn="1"/>
        </p:nvSpPr>
        <p:spPr>
          <a:xfrm>
            <a:off x="6364853" y="6413698"/>
            <a:ext cx="2089494" cy="307777"/>
          </a:xfrm>
          <a:prstGeom prst="rect">
            <a:avLst/>
          </a:prstGeom>
        </p:spPr>
        <p:txBody>
          <a:bodyPr wrap="square">
            <a:spAutoFit/>
          </a:bodyPr>
          <a:lstStyle/>
          <a:p>
            <a:pPr algn="l"/>
            <a:r>
              <a:rPr lang="en-US" sz="1400">
                <a:solidFill>
                  <a:schemeClr val="bg1">
                    <a:lumMod val="65000"/>
                  </a:schemeClr>
                </a:solidFill>
              </a:rPr>
              <a:t>HOST: MOLLY ENOCKSON </a:t>
            </a:r>
          </a:p>
        </p:txBody>
      </p:sp>
    </p:spTree>
    <p:extLst>
      <p:ext uri="{BB962C8B-B14F-4D97-AF65-F5344CB8AC3E}">
        <p14:creationId xmlns:p14="http://schemas.microsoft.com/office/powerpoint/2010/main" val="1540261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rgbClr val="182C6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3B7ABE"/>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3B7ABE"/>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3B7ABE"/>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3B7ABE"/>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3B7AB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D13B7-8E9E-42BB-8F4D-0CCE26455008}"/>
              </a:ext>
            </a:extLst>
          </p:cNvPr>
          <p:cNvSpPr>
            <a:spLocks noGrp="1"/>
          </p:cNvSpPr>
          <p:nvPr>
            <p:ph type="ctrTitle"/>
          </p:nvPr>
        </p:nvSpPr>
        <p:spPr/>
        <p:txBody>
          <a:bodyPr>
            <a:normAutofit/>
          </a:bodyPr>
          <a:lstStyle/>
          <a:p>
            <a:r>
              <a:rPr lang="en-US" sz="6000">
                <a:latin typeface="Comic Sans MS"/>
              </a:rPr>
              <a:t>Natural Disasters</a:t>
            </a:r>
          </a:p>
        </p:txBody>
      </p:sp>
      <p:sp>
        <p:nvSpPr>
          <p:cNvPr id="3" name="Subtitle 2">
            <a:extLst>
              <a:ext uri="{FF2B5EF4-FFF2-40B4-BE49-F238E27FC236}">
                <a16:creationId xmlns:a16="http://schemas.microsoft.com/office/drawing/2014/main" id="{0AE881EE-D65D-48D7-8CA4-D12A9075449A}"/>
              </a:ext>
            </a:extLst>
          </p:cNvPr>
          <p:cNvSpPr>
            <a:spLocks noGrp="1"/>
          </p:cNvSpPr>
          <p:nvPr>
            <p:ph type="subTitle" idx="1"/>
          </p:nvPr>
        </p:nvSpPr>
        <p:spPr/>
        <p:txBody>
          <a:bodyPr vert="horz" lIns="91440" tIns="45720" rIns="91440" bIns="45720" rtlCol="0" anchor="t">
            <a:normAutofit/>
          </a:bodyPr>
          <a:lstStyle/>
          <a:p>
            <a:r>
              <a:rPr lang="en-US" sz="4000">
                <a:latin typeface="Comic Sans MS"/>
              </a:rPr>
              <a:t>Adverbs and Vocabulary</a:t>
            </a:r>
            <a:endParaRPr lang="en-US" sz="4000">
              <a:latin typeface="Comic Sans MS" panose="030F0902030302020204" pitchFamily="66" charset="0"/>
            </a:endParaRPr>
          </a:p>
        </p:txBody>
      </p:sp>
    </p:spTree>
    <p:extLst>
      <p:ext uri="{BB962C8B-B14F-4D97-AF65-F5344CB8AC3E}">
        <p14:creationId xmlns:p14="http://schemas.microsoft.com/office/powerpoint/2010/main" val="3328551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717C2-5DBC-4E59-8BB3-763F8AC63E22}"/>
              </a:ext>
            </a:extLst>
          </p:cNvPr>
          <p:cNvSpPr>
            <a:spLocks noGrp="1"/>
          </p:cNvSpPr>
          <p:nvPr>
            <p:ph type="title"/>
          </p:nvPr>
        </p:nvSpPr>
        <p:spPr/>
        <p:txBody>
          <a:bodyPr>
            <a:normAutofit fontScale="90000"/>
          </a:bodyPr>
          <a:lstStyle/>
          <a:p>
            <a:r>
              <a:rPr lang="en-US">
                <a:latin typeface="Comic Sans MS"/>
              </a:rPr>
              <a:t>Why Use Adverbs?</a:t>
            </a:r>
            <a:br>
              <a:rPr lang="en-US">
                <a:latin typeface="Comic Sans MS" panose="030F0702030302020204" pitchFamily="66" charset="0"/>
              </a:rPr>
            </a:br>
            <a:endParaRPr lang="en-US">
              <a:latin typeface="Comic Sans MS" panose="030F0702030302020204" pitchFamily="66" charset="0"/>
            </a:endParaRPr>
          </a:p>
        </p:txBody>
      </p:sp>
      <p:sp>
        <p:nvSpPr>
          <p:cNvPr id="3" name="TextBox 2">
            <a:extLst>
              <a:ext uri="{FF2B5EF4-FFF2-40B4-BE49-F238E27FC236}">
                <a16:creationId xmlns:a16="http://schemas.microsoft.com/office/drawing/2014/main" id="{16C2BBA0-8058-4904-BA9D-22CF676D3E8C}"/>
              </a:ext>
            </a:extLst>
          </p:cNvPr>
          <p:cNvSpPr txBox="1"/>
          <p:nvPr/>
        </p:nvSpPr>
        <p:spPr>
          <a:xfrm>
            <a:off x="641231" y="1719532"/>
            <a:ext cx="7861539" cy="1077218"/>
          </a:xfrm>
          <a:prstGeom prst="rect">
            <a:avLst/>
          </a:prstGeom>
          <a:solidFill>
            <a:srgbClr val="92D05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a:latin typeface="Comic Sans MS"/>
              </a:rPr>
              <a:t>An adverb describes a </a:t>
            </a:r>
            <a:r>
              <a:rPr lang="en-US" sz="3200">
                <a:latin typeface="Comic Sans MS"/>
                <a:ea typeface="+mn-lt"/>
                <a:cs typeface="+mn-lt"/>
              </a:rPr>
              <a:t>verb.</a:t>
            </a:r>
            <a:r>
              <a:rPr lang="en-US" sz="3200">
                <a:latin typeface="Comic Sans MS"/>
              </a:rPr>
              <a:t> It tells how, where, or when something is done.</a:t>
            </a:r>
          </a:p>
        </p:txBody>
      </p:sp>
      <p:sp>
        <p:nvSpPr>
          <p:cNvPr id="4" name="TextBox 3">
            <a:extLst>
              <a:ext uri="{FF2B5EF4-FFF2-40B4-BE49-F238E27FC236}">
                <a16:creationId xmlns:a16="http://schemas.microsoft.com/office/drawing/2014/main" id="{1EDD1E79-5893-45E3-B7F2-57D7993EDDDB}"/>
              </a:ext>
            </a:extLst>
          </p:cNvPr>
          <p:cNvSpPr txBox="1"/>
          <p:nvPr/>
        </p:nvSpPr>
        <p:spPr>
          <a:xfrm>
            <a:off x="641230" y="3186022"/>
            <a:ext cx="531674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latin typeface="Comic Sans MS"/>
                <a:ea typeface="+mn-lt"/>
                <a:cs typeface="+mn-lt"/>
              </a:rPr>
              <a:t>The storm roared loudly.</a:t>
            </a:r>
            <a:endParaRPr lang="en-US">
              <a:latin typeface="Comic Sans MS"/>
              <a:ea typeface="+mn-lt"/>
              <a:cs typeface="+mn-lt"/>
            </a:endParaRPr>
          </a:p>
        </p:txBody>
      </p:sp>
      <p:pic>
        <p:nvPicPr>
          <p:cNvPr id="5" name="Picture 5" descr="an angry storm cloud">
            <a:extLst>
              <a:ext uri="{FF2B5EF4-FFF2-40B4-BE49-F238E27FC236}">
                <a16:creationId xmlns:a16="http://schemas.microsoft.com/office/drawing/2014/main" id="{0EF37F8D-F06F-4CD4-B707-F2B889AD04B8}"/>
              </a:ext>
            </a:extLst>
          </p:cNvPr>
          <p:cNvPicPr>
            <a:picLocks noChangeAspect="1"/>
          </p:cNvPicPr>
          <p:nvPr/>
        </p:nvPicPr>
        <p:blipFill>
          <a:blip r:embed="rId3"/>
          <a:srcRect/>
          <a:stretch/>
        </p:blipFill>
        <p:spPr>
          <a:xfrm>
            <a:off x="6837871" y="3114136"/>
            <a:ext cx="2009955" cy="2009955"/>
          </a:xfrm>
          <a:prstGeom prst="rect">
            <a:avLst/>
          </a:prstGeom>
        </p:spPr>
      </p:pic>
      <p:cxnSp>
        <p:nvCxnSpPr>
          <p:cNvPr id="6" name="Straight Arrow Connector 5" title="underline for a word">
            <a:extLst>
              <a:ext uri="{FF2B5EF4-FFF2-40B4-BE49-F238E27FC236}">
                <a16:creationId xmlns:a16="http://schemas.microsoft.com/office/drawing/2014/main" id="{C97F955D-F01A-4045-AF5B-AC77EC7183F3}"/>
              </a:ext>
            </a:extLst>
          </p:cNvPr>
          <p:cNvCxnSpPr/>
          <p:nvPr/>
        </p:nvCxnSpPr>
        <p:spPr>
          <a:xfrm flipV="1">
            <a:off x="4229818" y="3713672"/>
            <a:ext cx="1086929" cy="5750"/>
          </a:xfrm>
          <a:prstGeom prst="straightConnector1">
            <a:avLst/>
          </a:prstGeom>
          <a:ln w="57150"/>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7C0E5F88-B3A2-4B7A-B6B6-5FA4C20C2197}"/>
              </a:ext>
            </a:extLst>
          </p:cNvPr>
          <p:cNvSpPr txBox="1"/>
          <p:nvPr/>
        </p:nvSpPr>
        <p:spPr>
          <a:xfrm>
            <a:off x="60384" y="4459856"/>
            <a:ext cx="676886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latin typeface="Comic Sans MS"/>
                <a:ea typeface="+mn-lt"/>
                <a:cs typeface="+mn-lt"/>
              </a:rPr>
              <a:t>They could hear the rain outside.</a:t>
            </a:r>
            <a:endParaRPr lang="en-US">
              <a:latin typeface="Comic Sans MS"/>
              <a:ea typeface="+mn-lt"/>
              <a:cs typeface="+mn-lt"/>
            </a:endParaRPr>
          </a:p>
        </p:txBody>
      </p:sp>
      <p:cxnSp>
        <p:nvCxnSpPr>
          <p:cNvPr id="10" name="Straight Arrow Connector 9" title="underline for a word">
            <a:extLst>
              <a:ext uri="{FF2B5EF4-FFF2-40B4-BE49-F238E27FC236}">
                <a16:creationId xmlns:a16="http://schemas.microsoft.com/office/drawing/2014/main" id="{C1B4C5E7-EDEA-4557-97D3-EDBEA977CDE3}"/>
              </a:ext>
            </a:extLst>
          </p:cNvPr>
          <p:cNvCxnSpPr/>
          <p:nvPr/>
        </p:nvCxnSpPr>
        <p:spPr>
          <a:xfrm flipV="1">
            <a:off x="4986067" y="5001883"/>
            <a:ext cx="1417608" cy="5750"/>
          </a:xfrm>
          <a:prstGeom prst="straightConnector1">
            <a:avLst/>
          </a:prstGeom>
          <a:ln w="57150"/>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CA3811B1-48AE-494F-9410-9295E08B553B}"/>
              </a:ext>
            </a:extLst>
          </p:cNvPr>
          <p:cNvSpPr txBox="1"/>
          <p:nvPr/>
        </p:nvSpPr>
        <p:spPr>
          <a:xfrm>
            <a:off x="644104" y="5561162"/>
            <a:ext cx="676886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latin typeface="Comic Sans MS"/>
                <a:ea typeface="+mn-lt"/>
                <a:cs typeface="+mn-lt"/>
              </a:rPr>
              <a:t>The storm will be over soon.</a:t>
            </a:r>
            <a:endParaRPr lang="en-US">
              <a:latin typeface="Comic Sans MS"/>
              <a:ea typeface="+mn-lt"/>
              <a:cs typeface="+mn-lt"/>
            </a:endParaRPr>
          </a:p>
        </p:txBody>
      </p:sp>
      <p:cxnSp>
        <p:nvCxnSpPr>
          <p:cNvPr id="14" name="Straight Arrow Connector 13" title="underline for a word">
            <a:extLst>
              <a:ext uri="{FF2B5EF4-FFF2-40B4-BE49-F238E27FC236}">
                <a16:creationId xmlns:a16="http://schemas.microsoft.com/office/drawing/2014/main" id="{94F4AE73-16D9-49BC-BBE6-9CACEAB476F7}"/>
              </a:ext>
            </a:extLst>
          </p:cNvPr>
          <p:cNvCxnSpPr/>
          <p:nvPr/>
        </p:nvCxnSpPr>
        <p:spPr>
          <a:xfrm flipV="1">
            <a:off x="5109712" y="6131943"/>
            <a:ext cx="914402" cy="5750"/>
          </a:xfrm>
          <a:prstGeom prst="straightConnector1">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912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8"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descr="a tornado">
            <a:extLst>
              <a:ext uri="{FF2B5EF4-FFF2-40B4-BE49-F238E27FC236}">
                <a16:creationId xmlns:a16="http://schemas.microsoft.com/office/drawing/2014/main" id="{B059528A-E39D-4578-A313-2B92A6556B08}"/>
              </a:ext>
            </a:extLst>
          </p:cNvPr>
          <p:cNvPicPr>
            <a:picLocks noChangeAspect="1"/>
          </p:cNvPicPr>
          <p:nvPr/>
        </p:nvPicPr>
        <p:blipFill>
          <a:blip r:embed="rId3"/>
          <a:srcRect/>
          <a:stretch/>
        </p:blipFill>
        <p:spPr>
          <a:xfrm>
            <a:off x="7067909" y="4892658"/>
            <a:ext cx="1621767" cy="1946607"/>
          </a:xfrm>
          <a:prstGeom prst="rect">
            <a:avLst/>
          </a:prstGeom>
        </p:spPr>
      </p:pic>
      <p:sp>
        <p:nvSpPr>
          <p:cNvPr id="2" name="Title 1">
            <a:extLst>
              <a:ext uri="{FF2B5EF4-FFF2-40B4-BE49-F238E27FC236}">
                <a16:creationId xmlns:a16="http://schemas.microsoft.com/office/drawing/2014/main" id="{D48036EE-1E90-4BF1-B5BF-4699F17A5255}"/>
              </a:ext>
            </a:extLst>
          </p:cNvPr>
          <p:cNvSpPr>
            <a:spLocks noGrp="1"/>
          </p:cNvSpPr>
          <p:nvPr>
            <p:ph type="title"/>
          </p:nvPr>
        </p:nvSpPr>
        <p:spPr/>
        <p:txBody>
          <a:bodyPr>
            <a:normAutofit/>
          </a:bodyPr>
          <a:lstStyle/>
          <a:p>
            <a:r>
              <a:rPr lang="en-US">
                <a:solidFill>
                  <a:srgbClr val="000064"/>
                </a:solidFill>
                <a:latin typeface="Comic Sans MS"/>
                <a:ea typeface="+mj-lt"/>
                <a:cs typeface="+mj-lt"/>
              </a:rPr>
              <a:t>Brewing Up Some Adjectives</a:t>
            </a:r>
            <a:endParaRPr lang="en-US"/>
          </a:p>
        </p:txBody>
      </p:sp>
      <p:graphicFrame>
        <p:nvGraphicFramePr>
          <p:cNvPr id="3" name="Table 3">
            <a:extLst>
              <a:ext uri="{FF2B5EF4-FFF2-40B4-BE49-F238E27FC236}">
                <a16:creationId xmlns:a16="http://schemas.microsoft.com/office/drawing/2014/main" id="{042A3CD4-B834-4D85-AEFC-6D223C74A5C1}"/>
              </a:ext>
            </a:extLst>
          </p:cNvPr>
          <p:cNvGraphicFramePr>
            <a:graphicFrameLocks noGrp="1"/>
          </p:cNvGraphicFramePr>
          <p:nvPr>
            <p:extLst>
              <p:ext uri="{D42A27DB-BD31-4B8C-83A1-F6EECF244321}">
                <p14:modId xmlns:p14="http://schemas.microsoft.com/office/powerpoint/2010/main" val="4284317747"/>
              </p:ext>
            </p:extLst>
          </p:nvPr>
        </p:nvGraphicFramePr>
        <p:xfrm>
          <a:off x="143773" y="1811546"/>
          <a:ext cx="8819340" cy="3210912"/>
        </p:xfrm>
        <a:graphic>
          <a:graphicData uri="http://schemas.openxmlformats.org/drawingml/2006/table">
            <a:tbl>
              <a:tblPr firstRow="1" bandRow="1">
                <a:tableStyleId>{5C22544A-7EE6-4342-B048-85BDC9FD1C3A}</a:tableStyleId>
              </a:tblPr>
              <a:tblGrid>
                <a:gridCol w="2939780">
                  <a:extLst>
                    <a:ext uri="{9D8B030D-6E8A-4147-A177-3AD203B41FA5}">
                      <a16:colId xmlns:a16="http://schemas.microsoft.com/office/drawing/2014/main" val="3610697426"/>
                    </a:ext>
                  </a:extLst>
                </a:gridCol>
                <a:gridCol w="2939780">
                  <a:extLst>
                    <a:ext uri="{9D8B030D-6E8A-4147-A177-3AD203B41FA5}">
                      <a16:colId xmlns:a16="http://schemas.microsoft.com/office/drawing/2014/main" val="3578695739"/>
                    </a:ext>
                  </a:extLst>
                </a:gridCol>
                <a:gridCol w="2939780">
                  <a:extLst>
                    <a:ext uri="{9D8B030D-6E8A-4147-A177-3AD203B41FA5}">
                      <a16:colId xmlns:a16="http://schemas.microsoft.com/office/drawing/2014/main" val="3461739095"/>
                    </a:ext>
                  </a:extLst>
                </a:gridCol>
              </a:tblGrid>
              <a:tr h="1081570">
                <a:tc>
                  <a:txBody>
                    <a:bodyPr/>
                    <a:lstStyle/>
                    <a:p>
                      <a:pPr algn="ctr"/>
                      <a:r>
                        <a:rPr lang="en-US" sz="3200" dirty="0">
                          <a:latin typeface="Comic Sans MS"/>
                        </a:rPr>
                        <a:t>how</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lumMod val="75000"/>
                      </a:schemeClr>
                    </a:solidFill>
                  </a:tcPr>
                </a:tc>
                <a:tc>
                  <a:txBody>
                    <a:bodyPr/>
                    <a:lstStyle/>
                    <a:p>
                      <a:pPr algn="ctr"/>
                      <a:r>
                        <a:rPr lang="en-US" sz="3200" dirty="0">
                          <a:latin typeface="Comic Sans MS"/>
                        </a:rPr>
                        <a:t>when</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lumMod val="75000"/>
                      </a:schemeClr>
                    </a:solidFill>
                  </a:tcPr>
                </a:tc>
                <a:tc>
                  <a:txBody>
                    <a:bodyPr/>
                    <a:lstStyle/>
                    <a:p>
                      <a:pPr algn="ctr"/>
                      <a:r>
                        <a:rPr lang="en-US" sz="3200" dirty="0">
                          <a:latin typeface="Comic Sans MS"/>
                        </a:rPr>
                        <a:t>where</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lumMod val="75000"/>
                      </a:schemeClr>
                    </a:solidFill>
                  </a:tcPr>
                </a:tc>
                <a:extLst>
                  <a:ext uri="{0D108BD9-81ED-4DB2-BD59-A6C34878D82A}">
                    <a16:rowId xmlns:a16="http://schemas.microsoft.com/office/drawing/2014/main" val="1802450965"/>
                  </a:ext>
                </a:extLst>
              </a:tr>
              <a:tr h="2129342">
                <a:tc>
                  <a:txBody>
                    <a:bodyPr/>
                    <a:lstStyle/>
                    <a:p>
                      <a:pPr algn="ctr"/>
                      <a:r>
                        <a:rPr lang="en-US" sz="3200">
                          <a:latin typeface="Comic Sans MS"/>
                        </a:rPr>
                        <a:t>rapidly</a:t>
                      </a:r>
                    </a:p>
                    <a:p>
                      <a:pPr lvl="0" algn="ctr">
                        <a:buNone/>
                      </a:pPr>
                      <a:r>
                        <a:rPr lang="en-US" sz="3200">
                          <a:latin typeface="Comic Sans MS"/>
                        </a:rPr>
                        <a:t>noisily</a:t>
                      </a:r>
                    </a:p>
                    <a:p>
                      <a:pPr lvl="0" algn="ctr">
                        <a:buNone/>
                      </a:pPr>
                      <a:r>
                        <a:rPr lang="en-US" sz="3200">
                          <a:latin typeface="Comic Sans MS"/>
                        </a:rPr>
                        <a:t>sweetly</a:t>
                      </a:r>
                    </a:p>
                    <a:p>
                      <a:pPr lvl="0" algn="ctr">
                        <a:buNone/>
                      </a:pPr>
                      <a:r>
                        <a:rPr lang="en-US" sz="3200">
                          <a:latin typeface="Comic Sans MS"/>
                        </a:rPr>
                        <a:t>carefully</a:t>
                      </a:r>
                    </a:p>
                  </a:txBody>
                  <a:tcPr>
                    <a:lnL w="12700">
                      <a:solidFill>
                        <a:schemeClr val="tx1"/>
                      </a:solidFill>
                    </a:lnL>
                    <a:lnR w="12700">
                      <a:solidFill>
                        <a:schemeClr val="tx1"/>
                      </a:solidFill>
                    </a:lnR>
                    <a:lnT w="12700">
                      <a:solidFill>
                        <a:schemeClr val="tx1"/>
                      </a:solidFill>
                    </a:lnT>
                    <a:lnB w="12700">
                      <a:solidFill>
                        <a:schemeClr val="tx1"/>
                      </a:solidFill>
                    </a:lnB>
                    <a:solidFill>
                      <a:schemeClr val="bg2">
                        <a:lumMod val="90000"/>
                      </a:schemeClr>
                    </a:solidFill>
                  </a:tcPr>
                </a:tc>
                <a:tc>
                  <a:txBody>
                    <a:bodyPr/>
                    <a:lstStyle/>
                    <a:p>
                      <a:pPr algn="ctr"/>
                      <a:r>
                        <a:rPr lang="en-US" sz="3200">
                          <a:latin typeface="Comic Sans MS"/>
                        </a:rPr>
                        <a:t>today </a:t>
                      </a:r>
                    </a:p>
                    <a:p>
                      <a:pPr lvl="0" algn="ctr">
                        <a:buNone/>
                      </a:pPr>
                      <a:r>
                        <a:rPr lang="en-US" sz="3200">
                          <a:latin typeface="Comic Sans MS"/>
                        </a:rPr>
                        <a:t>immediately</a:t>
                      </a:r>
                    </a:p>
                    <a:p>
                      <a:pPr lvl="0" algn="ctr">
                        <a:buNone/>
                      </a:pPr>
                      <a:r>
                        <a:rPr lang="en-US" sz="3200">
                          <a:latin typeface="Comic Sans MS"/>
                        </a:rPr>
                        <a:t>now</a:t>
                      </a:r>
                    </a:p>
                    <a:p>
                      <a:pPr lvl="0" algn="ctr">
                        <a:buNone/>
                      </a:pPr>
                      <a:r>
                        <a:rPr lang="en-US" sz="3200">
                          <a:latin typeface="Comic Sans MS"/>
                        </a:rPr>
                        <a:t>before</a:t>
                      </a:r>
                    </a:p>
                  </a:txBody>
                  <a:tcPr>
                    <a:lnL w="12700">
                      <a:solidFill>
                        <a:schemeClr val="tx1"/>
                      </a:solidFill>
                    </a:lnL>
                    <a:lnR w="12700">
                      <a:solidFill>
                        <a:schemeClr val="tx1"/>
                      </a:solidFill>
                    </a:lnR>
                    <a:lnT w="12700">
                      <a:solidFill>
                        <a:schemeClr val="tx1"/>
                      </a:solidFill>
                    </a:lnT>
                    <a:lnB w="12700">
                      <a:solidFill>
                        <a:schemeClr val="tx1"/>
                      </a:solidFill>
                    </a:lnB>
                    <a:solidFill>
                      <a:schemeClr val="bg2">
                        <a:lumMod val="90000"/>
                      </a:schemeClr>
                    </a:solidFill>
                  </a:tcPr>
                </a:tc>
                <a:tc>
                  <a:txBody>
                    <a:bodyPr/>
                    <a:lstStyle/>
                    <a:p>
                      <a:pPr lvl="0" algn="ctr">
                        <a:buNone/>
                      </a:pPr>
                      <a:r>
                        <a:rPr lang="en-US" sz="3200" b="0" i="0" u="none" strike="noStrike" noProof="0" dirty="0">
                          <a:latin typeface="Comic Sans MS"/>
                        </a:rPr>
                        <a:t>beside</a:t>
                      </a:r>
                    </a:p>
                    <a:p>
                      <a:pPr lvl="0" algn="ctr">
                        <a:buNone/>
                      </a:pPr>
                      <a:r>
                        <a:rPr lang="en-US" sz="3200" b="0" i="0" u="none" strike="noStrike" noProof="0" dirty="0">
                          <a:latin typeface="Comic Sans MS"/>
                        </a:rPr>
                        <a:t>here</a:t>
                      </a:r>
                    </a:p>
                    <a:p>
                      <a:pPr lvl="0" algn="ctr">
                        <a:buNone/>
                      </a:pPr>
                      <a:r>
                        <a:rPr lang="en-US" sz="3200" b="0" i="0" u="none" strike="noStrike" noProof="0" dirty="0">
                          <a:latin typeface="Comic Sans MS"/>
                        </a:rPr>
                        <a:t>everywhere</a:t>
                      </a:r>
                    </a:p>
                    <a:p>
                      <a:pPr lvl="0" algn="ctr">
                        <a:buNone/>
                      </a:pPr>
                      <a:r>
                        <a:rPr lang="en-US" sz="3200" b="0" i="0" u="none" strike="noStrike" noProof="0" dirty="0">
                          <a:latin typeface="Comic Sans MS"/>
                        </a:rPr>
                        <a:t>later</a:t>
                      </a:r>
                    </a:p>
                  </a:txBody>
                  <a:tcPr>
                    <a:lnL w="12700">
                      <a:solidFill>
                        <a:schemeClr val="tx1"/>
                      </a:solidFill>
                    </a:lnL>
                    <a:lnR w="12700">
                      <a:solidFill>
                        <a:schemeClr val="tx1"/>
                      </a:solidFill>
                    </a:lnR>
                    <a:lnT w="12700">
                      <a:solidFill>
                        <a:schemeClr val="tx1"/>
                      </a:solidFill>
                    </a:lnT>
                    <a:lnB w="12700">
                      <a:solidFill>
                        <a:schemeClr val="tx1"/>
                      </a:solidFill>
                    </a:lnB>
                    <a:solidFill>
                      <a:schemeClr val="bg2">
                        <a:lumMod val="90000"/>
                      </a:schemeClr>
                    </a:solidFill>
                  </a:tcPr>
                </a:tc>
                <a:extLst>
                  <a:ext uri="{0D108BD9-81ED-4DB2-BD59-A6C34878D82A}">
                    <a16:rowId xmlns:a16="http://schemas.microsoft.com/office/drawing/2014/main" val="642789202"/>
                  </a:ext>
                </a:extLst>
              </a:tr>
            </a:tbl>
          </a:graphicData>
        </a:graphic>
      </p:graphicFrame>
      <p:sp>
        <p:nvSpPr>
          <p:cNvPr id="5" name="Rectangle: Rounded Corners 4" title="blank square covering text">
            <a:extLst>
              <a:ext uri="{FF2B5EF4-FFF2-40B4-BE49-F238E27FC236}">
                <a16:creationId xmlns:a16="http://schemas.microsoft.com/office/drawing/2014/main" id="{DFF7C8BF-7E62-408B-926B-9FE6384EC17C}"/>
              </a:ext>
            </a:extLst>
          </p:cNvPr>
          <p:cNvSpPr/>
          <p:nvPr/>
        </p:nvSpPr>
        <p:spPr>
          <a:xfrm>
            <a:off x="3265638" y="2899015"/>
            <a:ext cx="2596550" cy="1992218"/>
          </a:xfrm>
          <a:prstGeom prst="round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Rounded Corners 5" title="blank square covering text">
            <a:extLst>
              <a:ext uri="{FF2B5EF4-FFF2-40B4-BE49-F238E27FC236}">
                <a16:creationId xmlns:a16="http://schemas.microsoft.com/office/drawing/2014/main" id="{3350644E-A305-4D35-ADFD-A6B658BE84D3}"/>
              </a:ext>
            </a:extLst>
          </p:cNvPr>
          <p:cNvSpPr/>
          <p:nvPr/>
        </p:nvSpPr>
        <p:spPr>
          <a:xfrm>
            <a:off x="354672" y="2913391"/>
            <a:ext cx="2610927" cy="1981200"/>
          </a:xfrm>
          <a:prstGeom prst="round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Rounded Corners 6" title="blank square covering text">
            <a:extLst>
              <a:ext uri="{FF2B5EF4-FFF2-40B4-BE49-F238E27FC236}">
                <a16:creationId xmlns:a16="http://schemas.microsoft.com/office/drawing/2014/main" id="{B6045C6C-0699-4178-BBC9-99E2A9192185}"/>
              </a:ext>
            </a:extLst>
          </p:cNvPr>
          <p:cNvSpPr/>
          <p:nvPr/>
        </p:nvSpPr>
        <p:spPr>
          <a:xfrm>
            <a:off x="6162227" y="2907102"/>
            <a:ext cx="2775023" cy="1984131"/>
          </a:xfrm>
          <a:prstGeom prst="round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Rounded Corners 3" title="blank square covering text">
            <a:extLst>
              <a:ext uri="{FF2B5EF4-FFF2-40B4-BE49-F238E27FC236}">
                <a16:creationId xmlns:a16="http://schemas.microsoft.com/office/drawing/2014/main" id="{F7E34AAC-21D8-4ADD-826C-3503A0872C98}"/>
              </a:ext>
            </a:extLst>
          </p:cNvPr>
          <p:cNvSpPr/>
          <p:nvPr/>
        </p:nvSpPr>
        <p:spPr>
          <a:xfrm>
            <a:off x="348922" y="1829337"/>
            <a:ext cx="2309002" cy="989163"/>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Rounded Corners 8" title="blank square covering text">
            <a:extLst>
              <a:ext uri="{FF2B5EF4-FFF2-40B4-BE49-F238E27FC236}">
                <a16:creationId xmlns:a16="http://schemas.microsoft.com/office/drawing/2014/main" id="{332ECFF1-2817-4A91-8ED1-456A1CD18EE4}"/>
              </a:ext>
            </a:extLst>
          </p:cNvPr>
          <p:cNvSpPr/>
          <p:nvPr/>
        </p:nvSpPr>
        <p:spPr>
          <a:xfrm>
            <a:off x="6166001" y="1837963"/>
            <a:ext cx="2309002" cy="989163"/>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Rounded Corners 10" title="blank square covering text">
            <a:extLst>
              <a:ext uri="{FF2B5EF4-FFF2-40B4-BE49-F238E27FC236}">
                <a16:creationId xmlns:a16="http://schemas.microsoft.com/office/drawing/2014/main" id="{69A8BDBE-AE35-41E5-8773-5C9B3962827C}"/>
              </a:ext>
            </a:extLst>
          </p:cNvPr>
          <p:cNvSpPr/>
          <p:nvPr/>
        </p:nvSpPr>
        <p:spPr>
          <a:xfrm>
            <a:off x="3270401" y="1832212"/>
            <a:ext cx="2309002" cy="989163"/>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9909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4" grpId="0" animBg="1"/>
      <p:bldP spid="9"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Thunderstorm lightning with a dark cloudy sky">
            <a:extLst>
              <a:ext uri="{FF2B5EF4-FFF2-40B4-BE49-F238E27FC236}">
                <a16:creationId xmlns:a16="http://schemas.microsoft.com/office/drawing/2014/main" id="{9FE2EDC0-5A24-44F6-9C80-1FA56D037ED9}"/>
              </a:ext>
            </a:extLst>
          </p:cNvPr>
          <p:cNvPicPr>
            <a:picLocks noChangeAspect="1"/>
          </p:cNvPicPr>
          <p:nvPr/>
        </p:nvPicPr>
        <p:blipFill>
          <a:blip r:embed="rId3"/>
          <a:stretch>
            <a:fillRect/>
          </a:stretch>
        </p:blipFill>
        <p:spPr>
          <a:xfrm>
            <a:off x="-5751" y="1004978"/>
            <a:ext cx="9155502" cy="5854459"/>
          </a:xfrm>
          <a:prstGeom prst="rect">
            <a:avLst/>
          </a:prstGeom>
        </p:spPr>
      </p:pic>
      <p:sp>
        <p:nvSpPr>
          <p:cNvPr id="2" name="Title 1">
            <a:extLst>
              <a:ext uri="{FF2B5EF4-FFF2-40B4-BE49-F238E27FC236}">
                <a16:creationId xmlns:a16="http://schemas.microsoft.com/office/drawing/2014/main" id="{5F67422A-FCCC-40F1-BD07-5E6CFA1F5ABD}"/>
              </a:ext>
            </a:extLst>
          </p:cNvPr>
          <p:cNvSpPr>
            <a:spLocks noGrp="1"/>
          </p:cNvSpPr>
          <p:nvPr>
            <p:ph type="title"/>
          </p:nvPr>
        </p:nvSpPr>
        <p:spPr/>
        <p:txBody>
          <a:bodyPr>
            <a:normAutofit fontScale="90000"/>
          </a:bodyPr>
          <a:lstStyle/>
          <a:p>
            <a:r>
              <a:rPr lang="en-US">
                <a:latin typeface="Comic Sans MS"/>
              </a:rPr>
              <a:t>Natural Disaster Vocabulary</a:t>
            </a:r>
            <a:br>
              <a:rPr lang="en-US">
                <a:latin typeface="Comic Sans MS" panose="030F0702030302020204" pitchFamily="66" charset="0"/>
              </a:rPr>
            </a:br>
            <a:endParaRPr lang="en-US">
              <a:latin typeface="Comic Sans MS" panose="030F0702030302020204" pitchFamily="66" charset="0"/>
            </a:endParaRPr>
          </a:p>
        </p:txBody>
      </p:sp>
      <p:sp>
        <p:nvSpPr>
          <p:cNvPr id="4" name="TextBox 3">
            <a:extLst>
              <a:ext uri="{FF2B5EF4-FFF2-40B4-BE49-F238E27FC236}">
                <a16:creationId xmlns:a16="http://schemas.microsoft.com/office/drawing/2014/main" id="{95F8431D-59BD-4C99-8023-6CF057ED66D8}"/>
              </a:ext>
            </a:extLst>
          </p:cNvPr>
          <p:cNvSpPr txBox="1"/>
          <p:nvPr/>
        </p:nvSpPr>
        <p:spPr>
          <a:xfrm>
            <a:off x="1561380" y="1794777"/>
            <a:ext cx="5711385" cy="584775"/>
          </a:xfrm>
          <a:prstGeom prst="rect">
            <a:avLst/>
          </a:prstGeom>
          <a:solidFill>
            <a:srgbClr val="000064"/>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rgbClr val="FFFFFF"/>
                </a:solidFill>
                <a:latin typeface="Comic Sans MS"/>
                <a:ea typeface="+mn-lt"/>
                <a:cs typeface="+mn-lt"/>
              </a:rPr>
              <a:t>a severe test or experience </a:t>
            </a:r>
            <a:endParaRPr lang="en-US">
              <a:solidFill>
                <a:srgbClr val="FFFFFF"/>
              </a:solidFill>
              <a:latin typeface="Comic Sans MS"/>
            </a:endParaRPr>
          </a:p>
        </p:txBody>
      </p:sp>
      <p:sp>
        <p:nvSpPr>
          <p:cNvPr id="6" name="Frame 5" title="yellow rectangle">
            <a:extLst>
              <a:ext uri="{FF2B5EF4-FFF2-40B4-BE49-F238E27FC236}">
                <a16:creationId xmlns:a16="http://schemas.microsoft.com/office/drawing/2014/main" id="{742D5FF6-A841-4F4F-80B5-7A4AF63472FF}"/>
              </a:ext>
            </a:extLst>
          </p:cNvPr>
          <p:cNvSpPr/>
          <p:nvPr/>
        </p:nvSpPr>
        <p:spPr>
          <a:xfrm>
            <a:off x="520461" y="4384583"/>
            <a:ext cx="8160588" cy="2032030"/>
          </a:xfrm>
          <a:prstGeom prst="frame">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9DEFF8B7-7DAE-4FAE-819E-0E0300A7284B}"/>
              </a:ext>
            </a:extLst>
          </p:cNvPr>
          <p:cNvSpPr txBox="1"/>
          <p:nvPr/>
        </p:nvSpPr>
        <p:spPr>
          <a:xfrm>
            <a:off x="1230701" y="4796285"/>
            <a:ext cx="1765540" cy="5991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rgbClr val="FFFFFF"/>
                </a:solidFill>
                <a:latin typeface="Comic Sans MS"/>
              </a:rPr>
              <a:t>volcano</a:t>
            </a:r>
          </a:p>
        </p:txBody>
      </p:sp>
      <p:sp>
        <p:nvSpPr>
          <p:cNvPr id="10" name="TextBox 9">
            <a:extLst>
              <a:ext uri="{FF2B5EF4-FFF2-40B4-BE49-F238E27FC236}">
                <a16:creationId xmlns:a16="http://schemas.microsoft.com/office/drawing/2014/main" id="{DDCDF97D-E684-457B-A100-746701F8C204}"/>
              </a:ext>
            </a:extLst>
          </p:cNvPr>
          <p:cNvSpPr txBox="1"/>
          <p:nvPr/>
        </p:nvSpPr>
        <p:spPr>
          <a:xfrm>
            <a:off x="3660475" y="4810663"/>
            <a:ext cx="182304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rgbClr val="FFFFFF"/>
                </a:solidFill>
                <a:latin typeface="Comic Sans MS"/>
              </a:rPr>
              <a:t>warning</a:t>
            </a:r>
          </a:p>
        </p:txBody>
      </p:sp>
      <p:sp>
        <p:nvSpPr>
          <p:cNvPr id="12" name="TextBox 11">
            <a:extLst>
              <a:ext uri="{FF2B5EF4-FFF2-40B4-BE49-F238E27FC236}">
                <a16:creationId xmlns:a16="http://schemas.microsoft.com/office/drawing/2014/main" id="{F5904C10-AA36-4170-BBA1-50E22D7E67C9}"/>
              </a:ext>
            </a:extLst>
          </p:cNvPr>
          <p:cNvSpPr txBox="1"/>
          <p:nvPr/>
        </p:nvSpPr>
        <p:spPr>
          <a:xfrm>
            <a:off x="6478437" y="4810664"/>
            <a:ext cx="195244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rgbClr val="FFFFFF"/>
                </a:solidFill>
                <a:latin typeface="Comic Sans MS"/>
              </a:rPr>
              <a:t>tsunami</a:t>
            </a:r>
          </a:p>
        </p:txBody>
      </p:sp>
      <p:sp>
        <p:nvSpPr>
          <p:cNvPr id="14" name="TextBox 13">
            <a:extLst>
              <a:ext uri="{FF2B5EF4-FFF2-40B4-BE49-F238E27FC236}">
                <a16:creationId xmlns:a16="http://schemas.microsoft.com/office/drawing/2014/main" id="{511B3590-A75A-4DFB-A89A-F3659AC4CC4F}"/>
              </a:ext>
            </a:extLst>
          </p:cNvPr>
          <p:cNvSpPr txBox="1"/>
          <p:nvPr/>
        </p:nvSpPr>
        <p:spPr>
          <a:xfrm>
            <a:off x="1245078" y="5400134"/>
            <a:ext cx="218248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rgbClr val="FFFFFF"/>
                </a:solidFill>
                <a:latin typeface="Comic Sans MS"/>
              </a:rPr>
              <a:t>flood</a:t>
            </a:r>
          </a:p>
        </p:txBody>
      </p:sp>
      <p:sp>
        <p:nvSpPr>
          <p:cNvPr id="16" name="TextBox 15">
            <a:extLst>
              <a:ext uri="{FF2B5EF4-FFF2-40B4-BE49-F238E27FC236}">
                <a16:creationId xmlns:a16="http://schemas.microsoft.com/office/drawing/2014/main" id="{0F12A706-F54F-47F4-8FF1-0951F9843E9B}"/>
              </a:ext>
            </a:extLst>
          </p:cNvPr>
          <p:cNvSpPr txBox="1"/>
          <p:nvPr/>
        </p:nvSpPr>
        <p:spPr>
          <a:xfrm>
            <a:off x="3660475" y="5400133"/>
            <a:ext cx="202433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rgbClr val="FFFFFF"/>
                </a:solidFill>
                <a:latin typeface="Comic Sans MS"/>
              </a:rPr>
              <a:t>ordeal</a:t>
            </a:r>
          </a:p>
        </p:txBody>
      </p:sp>
      <p:sp>
        <p:nvSpPr>
          <p:cNvPr id="18" name="TextBox 17">
            <a:extLst>
              <a:ext uri="{FF2B5EF4-FFF2-40B4-BE49-F238E27FC236}">
                <a16:creationId xmlns:a16="http://schemas.microsoft.com/office/drawing/2014/main" id="{F4B176B3-F9D3-49E1-B9A6-AE6F6105E17B}"/>
              </a:ext>
            </a:extLst>
          </p:cNvPr>
          <p:cNvSpPr txBox="1"/>
          <p:nvPr/>
        </p:nvSpPr>
        <p:spPr>
          <a:xfrm>
            <a:off x="6032740" y="5385757"/>
            <a:ext cx="239814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rgbClr val="FFFFFF"/>
                </a:solidFill>
                <a:latin typeface="Comic Sans MS"/>
              </a:rPr>
              <a:t>earthquake</a:t>
            </a:r>
          </a:p>
        </p:txBody>
      </p:sp>
      <p:sp>
        <p:nvSpPr>
          <p:cNvPr id="20" name="TextBox 19">
            <a:extLst>
              <a:ext uri="{FF2B5EF4-FFF2-40B4-BE49-F238E27FC236}">
                <a16:creationId xmlns:a16="http://schemas.microsoft.com/office/drawing/2014/main" id="{9D7E40B3-F1EB-4E6A-A0B5-A00CD42881A4}"/>
              </a:ext>
            </a:extLst>
          </p:cNvPr>
          <p:cNvSpPr txBox="1"/>
          <p:nvPr/>
        </p:nvSpPr>
        <p:spPr>
          <a:xfrm>
            <a:off x="1822516" y="1795323"/>
            <a:ext cx="5345501" cy="1077218"/>
          </a:xfrm>
          <a:prstGeom prst="rect">
            <a:avLst/>
          </a:prstGeom>
          <a:solidFill>
            <a:srgbClr val="000064"/>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rgbClr val="FFFFFF"/>
                </a:solidFill>
                <a:latin typeface="Comic Sans MS"/>
                <a:ea typeface="+mn-lt"/>
                <a:cs typeface="+mn-lt"/>
              </a:rPr>
              <a:t> notice given beforehand, especially of danger or evil</a:t>
            </a:r>
          </a:p>
        </p:txBody>
      </p:sp>
      <p:sp>
        <p:nvSpPr>
          <p:cNvPr id="21" name="TextBox 20">
            <a:extLst>
              <a:ext uri="{FF2B5EF4-FFF2-40B4-BE49-F238E27FC236}">
                <a16:creationId xmlns:a16="http://schemas.microsoft.com/office/drawing/2014/main" id="{7139A102-F575-4D90-A94D-766657C7FF64}"/>
              </a:ext>
            </a:extLst>
          </p:cNvPr>
          <p:cNvSpPr txBox="1"/>
          <p:nvPr/>
        </p:nvSpPr>
        <p:spPr>
          <a:xfrm>
            <a:off x="1489423" y="1795118"/>
            <a:ext cx="5854462" cy="1077218"/>
          </a:xfrm>
          <a:prstGeom prst="rect">
            <a:avLst/>
          </a:prstGeom>
          <a:solidFill>
            <a:srgbClr val="000064"/>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a:solidFill>
                  <a:srgbClr val="FFFFFF"/>
                </a:solidFill>
                <a:latin typeface="Comic Sans MS"/>
                <a:ea typeface="+mn-lt"/>
                <a:cs typeface="+mn-lt"/>
              </a:rPr>
              <a:t>a shaking or trembling of a portion of the earth</a:t>
            </a:r>
            <a:endParaRPr lang="en-US">
              <a:solidFill>
                <a:srgbClr val="FFFFFF"/>
              </a:solidFill>
              <a:latin typeface="Comic Sans MS"/>
            </a:endParaRPr>
          </a:p>
        </p:txBody>
      </p:sp>
      <p:sp>
        <p:nvSpPr>
          <p:cNvPr id="22" name="TextBox 21">
            <a:extLst>
              <a:ext uri="{FF2B5EF4-FFF2-40B4-BE49-F238E27FC236}">
                <a16:creationId xmlns:a16="http://schemas.microsoft.com/office/drawing/2014/main" id="{B1AEF850-3484-4952-9878-84909CB275CC}"/>
              </a:ext>
            </a:extLst>
          </p:cNvPr>
          <p:cNvSpPr txBox="1"/>
          <p:nvPr/>
        </p:nvSpPr>
        <p:spPr>
          <a:xfrm>
            <a:off x="1126384" y="1709158"/>
            <a:ext cx="6136478" cy="1077218"/>
          </a:xfrm>
          <a:prstGeom prst="rect">
            <a:avLst/>
          </a:prstGeom>
          <a:solidFill>
            <a:srgbClr val="000064"/>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a:solidFill>
                  <a:srgbClr val="FFFFFF"/>
                </a:solidFill>
                <a:latin typeface="Comic Sans MS"/>
                <a:ea typeface="+mn-lt"/>
                <a:cs typeface="+mn-lt"/>
              </a:rPr>
              <a:t>a great flow of water that rises and spreads over the land</a:t>
            </a:r>
            <a:endParaRPr lang="en-US">
              <a:solidFill>
                <a:srgbClr val="FFFFFF"/>
              </a:solidFill>
              <a:latin typeface="Comic Sans MS"/>
            </a:endParaRPr>
          </a:p>
        </p:txBody>
      </p:sp>
      <p:sp>
        <p:nvSpPr>
          <p:cNvPr id="23" name="TextBox 22">
            <a:extLst>
              <a:ext uri="{FF2B5EF4-FFF2-40B4-BE49-F238E27FC236}">
                <a16:creationId xmlns:a16="http://schemas.microsoft.com/office/drawing/2014/main" id="{D02D7EE5-BF97-4CD1-9D6E-8C9E86988CCF}"/>
              </a:ext>
            </a:extLst>
          </p:cNvPr>
          <p:cNvSpPr txBox="1"/>
          <p:nvPr/>
        </p:nvSpPr>
        <p:spPr>
          <a:xfrm>
            <a:off x="926782" y="1800985"/>
            <a:ext cx="7288437" cy="1569660"/>
          </a:xfrm>
          <a:prstGeom prst="rect">
            <a:avLst/>
          </a:prstGeom>
          <a:solidFill>
            <a:srgbClr val="00206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a:solidFill>
                  <a:srgbClr val="FFFFFF"/>
                </a:solidFill>
                <a:latin typeface="Comic Sans MS"/>
                <a:ea typeface="+mn-lt"/>
                <a:cs typeface="+mn-lt"/>
              </a:rPr>
              <a:t>a great sea wave produced especially by an earthquake or volcano eruption under the sea </a:t>
            </a:r>
            <a:endParaRPr lang="en-US">
              <a:solidFill>
                <a:srgbClr val="FFFFFF"/>
              </a:solidFill>
              <a:latin typeface="Comic Sans MS"/>
            </a:endParaRPr>
          </a:p>
        </p:txBody>
      </p:sp>
      <p:sp>
        <p:nvSpPr>
          <p:cNvPr id="24" name="TextBox 23">
            <a:extLst>
              <a:ext uri="{FF2B5EF4-FFF2-40B4-BE49-F238E27FC236}">
                <a16:creationId xmlns:a16="http://schemas.microsoft.com/office/drawing/2014/main" id="{6FF0DF80-DA38-4E15-ACC2-453D9E5EC425}"/>
              </a:ext>
            </a:extLst>
          </p:cNvPr>
          <p:cNvSpPr txBox="1"/>
          <p:nvPr/>
        </p:nvSpPr>
        <p:spPr>
          <a:xfrm>
            <a:off x="1566284" y="1794777"/>
            <a:ext cx="5708696" cy="1569660"/>
          </a:xfrm>
          <a:prstGeom prst="rect">
            <a:avLst/>
          </a:prstGeom>
          <a:solidFill>
            <a:srgbClr val="000064"/>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a:solidFill>
                  <a:srgbClr val="FFFFFF"/>
                </a:solidFill>
                <a:latin typeface="Comic Sans MS"/>
                <a:ea typeface="+mn-lt"/>
                <a:cs typeface="+mn-lt"/>
              </a:rPr>
              <a:t>a vent in the earth's crust from which melted rock or hot rock and steam come out</a:t>
            </a:r>
            <a:endParaRPr lang="en-US">
              <a:solidFill>
                <a:srgbClr val="FFFFFF"/>
              </a:solidFill>
              <a:latin typeface="Comic Sans MS"/>
            </a:endParaRPr>
          </a:p>
        </p:txBody>
      </p:sp>
      <p:cxnSp>
        <p:nvCxnSpPr>
          <p:cNvPr id="5" name="Straight Connector 4" title="strike through line"/>
          <p:cNvCxnSpPr>
            <a:cxnSpLocks/>
          </p:cNvCxnSpPr>
          <p:nvPr/>
        </p:nvCxnSpPr>
        <p:spPr>
          <a:xfrm flipV="1">
            <a:off x="3545456" y="5700978"/>
            <a:ext cx="1725283" cy="5923"/>
          </a:xfrm>
          <a:prstGeom prst="line">
            <a:avLst/>
          </a:prstGeom>
          <a:ln w="76200">
            <a:solidFill>
              <a:srgbClr val="D60093"/>
            </a:solidFill>
          </a:ln>
        </p:spPr>
        <p:style>
          <a:lnRef idx="2">
            <a:schemeClr val="accent1"/>
          </a:lnRef>
          <a:fillRef idx="0">
            <a:schemeClr val="accent1"/>
          </a:fillRef>
          <a:effectRef idx="1">
            <a:schemeClr val="accent1"/>
          </a:effectRef>
          <a:fontRef idx="minor">
            <a:schemeClr val="tx1"/>
          </a:fontRef>
        </p:style>
      </p:cxnSp>
      <p:cxnSp>
        <p:nvCxnSpPr>
          <p:cNvPr id="25" name="Straight Connector 24" title="strike through line"/>
          <p:cNvCxnSpPr>
            <a:cxnSpLocks/>
          </p:cNvCxnSpPr>
          <p:nvPr/>
        </p:nvCxnSpPr>
        <p:spPr>
          <a:xfrm>
            <a:off x="3669100" y="5074296"/>
            <a:ext cx="1667775" cy="26551"/>
          </a:xfrm>
          <a:prstGeom prst="line">
            <a:avLst/>
          </a:prstGeom>
          <a:ln w="76200">
            <a:solidFill>
              <a:srgbClr val="D6009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title="strike through line"/>
          <p:cNvCxnSpPr/>
          <p:nvPr/>
        </p:nvCxnSpPr>
        <p:spPr>
          <a:xfrm flipV="1">
            <a:off x="6189452" y="5684067"/>
            <a:ext cx="2139830" cy="1"/>
          </a:xfrm>
          <a:prstGeom prst="line">
            <a:avLst/>
          </a:prstGeom>
          <a:ln w="76200">
            <a:solidFill>
              <a:srgbClr val="D6009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title="strike through line"/>
          <p:cNvCxnSpPr>
            <a:cxnSpLocks/>
          </p:cNvCxnSpPr>
          <p:nvPr/>
        </p:nvCxnSpPr>
        <p:spPr>
          <a:xfrm flipV="1">
            <a:off x="1302589" y="5676386"/>
            <a:ext cx="1061048" cy="1758"/>
          </a:xfrm>
          <a:prstGeom prst="line">
            <a:avLst/>
          </a:prstGeom>
          <a:ln w="76200">
            <a:solidFill>
              <a:srgbClr val="D6009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title="strike through line"/>
          <p:cNvCxnSpPr/>
          <p:nvPr/>
        </p:nvCxnSpPr>
        <p:spPr>
          <a:xfrm>
            <a:off x="6501439" y="5088671"/>
            <a:ext cx="1667775" cy="26551"/>
          </a:xfrm>
          <a:prstGeom prst="line">
            <a:avLst/>
          </a:prstGeom>
          <a:ln w="76200">
            <a:solidFill>
              <a:srgbClr val="D6009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title="strike through line"/>
          <p:cNvCxnSpPr/>
          <p:nvPr/>
        </p:nvCxnSpPr>
        <p:spPr>
          <a:xfrm>
            <a:off x="1135810" y="5072093"/>
            <a:ext cx="1667775" cy="26551"/>
          </a:xfrm>
          <a:prstGeom prst="line">
            <a:avLst/>
          </a:prstGeom>
          <a:ln w="76200">
            <a:solidFill>
              <a:srgbClr val="D60093"/>
            </a:solidFill>
          </a:ln>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46B946EC-EE23-4ACA-83ED-80083A12B25A}"/>
              </a:ext>
            </a:extLst>
          </p:cNvPr>
          <p:cNvSpPr txBox="1"/>
          <p:nvPr/>
        </p:nvSpPr>
        <p:spPr>
          <a:xfrm>
            <a:off x="3390900" y="3793423"/>
            <a:ext cx="2362200" cy="584775"/>
          </a:xfrm>
          <a:prstGeom prst="rect">
            <a:avLst/>
          </a:prstGeom>
          <a:solidFill>
            <a:srgbClr val="7030A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solidFill>
                  <a:srgbClr val="FCFCFC"/>
                </a:solidFill>
                <a:latin typeface="Comic Sans MS"/>
              </a:rPr>
              <a:t>word bank</a:t>
            </a:r>
          </a:p>
        </p:txBody>
      </p:sp>
    </p:spTree>
    <p:extLst>
      <p:ext uri="{BB962C8B-B14F-4D97-AF65-F5344CB8AC3E}">
        <p14:creationId xmlns:p14="http://schemas.microsoft.com/office/powerpoint/2010/main" val="1424460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20"/>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21"/>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2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23"/>
                                        </p:tgtEl>
                                        <p:attrNameLst>
                                          <p:attrName>style.visibility</p:attrName>
                                        </p:attrNameLst>
                                      </p:cBhvr>
                                      <p:to>
                                        <p:strVal val="hidden"/>
                                      </p:to>
                                    </p:set>
                                  </p:childTnLst>
                                </p:cTn>
                              </p:par>
                              <p:par>
                                <p:cTn id="51" presetID="1" presetClass="entr" presetSubtype="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 grpId="0" animBg="1"/>
      <p:bldP spid="20" grpId="1" animBg="1"/>
      <p:bldP spid="21" grpId="0" animBg="1"/>
      <p:bldP spid="21" grpId="1" animBg="1"/>
      <p:bldP spid="22" grpId="0" animBg="1"/>
      <p:bldP spid="22" grpId="1" animBg="1"/>
      <p:bldP spid="23" grpId="0" animBg="1"/>
      <p:bldP spid="23" grpId="1"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7422A-FCCC-40F1-BD07-5E6CFA1F5ABD}"/>
              </a:ext>
            </a:extLst>
          </p:cNvPr>
          <p:cNvSpPr>
            <a:spLocks noGrp="1"/>
          </p:cNvSpPr>
          <p:nvPr>
            <p:ph type="title"/>
          </p:nvPr>
        </p:nvSpPr>
        <p:spPr>
          <a:xfrm>
            <a:off x="543464" y="274638"/>
            <a:ext cx="8229600" cy="1143000"/>
          </a:xfrm>
        </p:spPr>
        <p:txBody>
          <a:bodyPr>
            <a:normAutofit fontScale="90000"/>
          </a:bodyPr>
          <a:lstStyle/>
          <a:p>
            <a:r>
              <a:rPr lang="en-US">
                <a:latin typeface="Comic Sans MS"/>
              </a:rPr>
              <a:t>Earth Shaking Sentences</a:t>
            </a:r>
            <a:br>
              <a:rPr lang="en-US">
                <a:latin typeface="Comic Sans MS" panose="030F0702030302020204" pitchFamily="66" charset="0"/>
              </a:rPr>
            </a:br>
            <a:endParaRPr lang="en-US">
              <a:latin typeface="Comic Sans MS" panose="030F0702030302020204" pitchFamily="66" charset="0"/>
            </a:endParaRPr>
          </a:p>
        </p:txBody>
      </p:sp>
      <p:sp>
        <p:nvSpPr>
          <p:cNvPr id="4" name="TextBox 3">
            <a:extLst>
              <a:ext uri="{FF2B5EF4-FFF2-40B4-BE49-F238E27FC236}">
                <a16:creationId xmlns:a16="http://schemas.microsoft.com/office/drawing/2014/main" id="{95F8431D-59BD-4C99-8023-6CF057ED66D8}"/>
              </a:ext>
            </a:extLst>
          </p:cNvPr>
          <p:cNvSpPr txBox="1"/>
          <p:nvPr/>
        </p:nvSpPr>
        <p:spPr>
          <a:xfrm>
            <a:off x="813757" y="1837909"/>
            <a:ext cx="7882366"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a:latin typeface="Comic Sans MS"/>
                <a:ea typeface="+mn-lt"/>
                <a:cs typeface="+mn-lt"/>
              </a:rPr>
              <a:t>The hot lava spewing from the _______ was a frightening sight!</a:t>
            </a:r>
            <a:endParaRPr lang="en-US">
              <a:latin typeface="Comic Sans MS"/>
            </a:endParaRPr>
          </a:p>
        </p:txBody>
      </p:sp>
      <p:sp>
        <p:nvSpPr>
          <p:cNvPr id="6" name="Frame 5" title="yellow rectangle">
            <a:extLst>
              <a:ext uri="{FF2B5EF4-FFF2-40B4-BE49-F238E27FC236}">
                <a16:creationId xmlns:a16="http://schemas.microsoft.com/office/drawing/2014/main" id="{742D5FF6-A841-4F4F-80B5-7A4AF63472FF}"/>
              </a:ext>
            </a:extLst>
          </p:cNvPr>
          <p:cNvSpPr/>
          <p:nvPr/>
        </p:nvSpPr>
        <p:spPr>
          <a:xfrm>
            <a:off x="520461" y="4111414"/>
            <a:ext cx="8160588" cy="2305199"/>
          </a:xfrm>
          <a:prstGeom prst="frame">
            <a:avLst/>
          </a:prstGeom>
          <a:solidFill>
            <a:srgbClr val="33F54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9DEFF8B7-7DAE-4FAE-819E-0E0300A7284B}"/>
              </a:ext>
            </a:extLst>
          </p:cNvPr>
          <p:cNvSpPr txBox="1"/>
          <p:nvPr/>
        </p:nvSpPr>
        <p:spPr>
          <a:xfrm>
            <a:off x="1173192" y="4494361"/>
            <a:ext cx="259942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rgbClr val="7030A0"/>
                </a:solidFill>
                <a:latin typeface="Comic Sans MS"/>
              </a:rPr>
              <a:t>warning</a:t>
            </a:r>
          </a:p>
        </p:txBody>
      </p:sp>
      <p:sp>
        <p:nvSpPr>
          <p:cNvPr id="10" name="TextBox 9">
            <a:extLst>
              <a:ext uri="{FF2B5EF4-FFF2-40B4-BE49-F238E27FC236}">
                <a16:creationId xmlns:a16="http://schemas.microsoft.com/office/drawing/2014/main" id="{DDCDF97D-E684-457B-A100-746701F8C204}"/>
              </a:ext>
            </a:extLst>
          </p:cNvPr>
          <p:cNvSpPr txBox="1"/>
          <p:nvPr/>
        </p:nvSpPr>
        <p:spPr>
          <a:xfrm>
            <a:off x="3703607" y="4494361"/>
            <a:ext cx="173678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rgbClr val="7030A0"/>
                </a:solidFill>
                <a:latin typeface="Comic Sans MS"/>
              </a:rPr>
              <a:t>tsunami</a:t>
            </a:r>
          </a:p>
        </p:txBody>
      </p:sp>
      <p:sp>
        <p:nvSpPr>
          <p:cNvPr id="12" name="TextBox 11">
            <a:extLst>
              <a:ext uri="{FF2B5EF4-FFF2-40B4-BE49-F238E27FC236}">
                <a16:creationId xmlns:a16="http://schemas.microsoft.com/office/drawing/2014/main" id="{F5904C10-AA36-4170-BBA1-50E22D7E67C9}"/>
              </a:ext>
            </a:extLst>
          </p:cNvPr>
          <p:cNvSpPr txBox="1"/>
          <p:nvPr/>
        </p:nvSpPr>
        <p:spPr>
          <a:xfrm>
            <a:off x="6133380" y="4494362"/>
            <a:ext cx="195244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rgbClr val="7030A0"/>
                </a:solidFill>
                <a:latin typeface="Comic Sans MS"/>
              </a:rPr>
              <a:t>flood</a:t>
            </a:r>
          </a:p>
        </p:txBody>
      </p:sp>
      <p:sp>
        <p:nvSpPr>
          <p:cNvPr id="14" name="TextBox 13">
            <a:extLst>
              <a:ext uri="{FF2B5EF4-FFF2-40B4-BE49-F238E27FC236}">
                <a16:creationId xmlns:a16="http://schemas.microsoft.com/office/drawing/2014/main" id="{511B3590-A75A-4DFB-A89A-F3659AC4CC4F}"/>
              </a:ext>
            </a:extLst>
          </p:cNvPr>
          <p:cNvSpPr txBox="1"/>
          <p:nvPr/>
        </p:nvSpPr>
        <p:spPr>
          <a:xfrm>
            <a:off x="1072550" y="5400134"/>
            <a:ext cx="218248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rgbClr val="7030A0"/>
                </a:solidFill>
                <a:latin typeface="Comic Sans MS"/>
              </a:rPr>
              <a:t>tornado</a:t>
            </a:r>
          </a:p>
        </p:txBody>
      </p:sp>
      <p:sp>
        <p:nvSpPr>
          <p:cNvPr id="16" name="TextBox 15">
            <a:extLst>
              <a:ext uri="{FF2B5EF4-FFF2-40B4-BE49-F238E27FC236}">
                <a16:creationId xmlns:a16="http://schemas.microsoft.com/office/drawing/2014/main" id="{0F12A706-F54F-47F4-8FF1-0951F9843E9B}"/>
              </a:ext>
            </a:extLst>
          </p:cNvPr>
          <p:cNvSpPr txBox="1"/>
          <p:nvPr/>
        </p:nvSpPr>
        <p:spPr>
          <a:xfrm>
            <a:off x="3660475" y="5472020"/>
            <a:ext cx="202433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rgbClr val="7030A0"/>
                </a:solidFill>
                <a:latin typeface="Comic Sans MS"/>
              </a:rPr>
              <a:t>volcano</a:t>
            </a:r>
          </a:p>
        </p:txBody>
      </p:sp>
      <p:sp>
        <p:nvSpPr>
          <p:cNvPr id="18" name="TextBox 17">
            <a:extLst>
              <a:ext uri="{FF2B5EF4-FFF2-40B4-BE49-F238E27FC236}">
                <a16:creationId xmlns:a16="http://schemas.microsoft.com/office/drawing/2014/main" id="{F4B176B3-F9D3-49E1-B9A6-AE6F6105E17B}"/>
              </a:ext>
            </a:extLst>
          </p:cNvPr>
          <p:cNvSpPr txBox="1"/>
          <p:nvPr/>
        </p:nvSpPr>
        <p:spPr>
          <a:xfrm>
            <a:off x="6133381" y="5400134"/>
            <a:ext cx="209621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rgbClr val="7030A0"/>
                </a:solidFill>
                <a:latin typeface="Comic Sans MS"/>
              </a:rPr>
              <a:t>ordeal</a:t>
            </a:r>
          </a:p>
        </p:txBody>
      </p:sp>
      <p:sp>
        <p:nvSpPr>
          <p:cNvPr id="20" name="TextBox 19">
            <a:extLst>
              <a:ext uri="{FF2B5EF4-FFF2-40B4-BE49-F238E27FC236}">
                <a16:creationId xmlns:a16="http://schemas.microsoft.com/office/drawing/2014/main" id="{9D7E40B3-F1EB-4E6A-A0B5-A00CD42881A4}"/>
              </a:ext>
            </a:extLst>
          </p:cNvPr>
          <p:cNvSpPr txBox="1"/>
          <p:nvPr/>
        </p:nvSpPr>
        <p:spPr>
          <a:xfrm>
            <a:off x="1324859" y="1829095"/>
            <a:ext cx="7356190"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a:latin typeface="Comic Sans MS"/>
                <a:ea typeface="+mn-lt"/>
                <a:cs typeface="+mn-lt"/>
              </a:rPr>
              <a:t>They siren sounded a loud ________ when the tornado was spotted.</a:t>
            </a:r>
            <a:endParaRPr lang="en-US">
              <a:latin typeface="Comic Sans MS"/>
            </a:endParaRPr>
          </a:p>
          <a:p>
            <a:pPr algn="ctr"/>
            <a:endParaRPr lang="en-US" sz="3200">
              <a:latin typeface="Comic Sans MS"/>
            </a:endParaRPr>
          </a:p>
        </p:txBody>
      </p:sp>
      <p:sp>
        <p:nvSpPr>
          <p:cNvPr id="21" name="TextBox 20">
            <a:extLst>
              <a:ext uri="{FF2B5EF4-FFF2-40B4-BE49-F238E27FC236}">
                <a16:creationId xmlns:a16="http://schemas.microsoft.com/office/drawing/2014/main" id="{7139A102-F575-4D90-A94D-766657C7FF64}"/>
              </a:ext>
            </a:extLst>
          </p:cNvPr>
          <p:cNvSpPr txBox="1"/>
          <p:nvPr/>
        </p:nvSpPr>
        <p:spPr>
          <a:xfrm>
            <a:off x="670681" y="1754151"/>
            <a:ext cx="8025442"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a:latin typeface="Comic Sans MS"/>
                <a:ea typeface="+mn-lt"/>
                <a:cs typeface="+mn-lt"/>
              </a:rPr>
              <a:t>The people who lived through the hurricane said it was a terrifying ________.</a:t>
            </a:r>
            <a:endParaRPr lang="en-US">
              <a:latin typeface="Comic Sans MS"/>
            </a:endParaRPr>
          </a:p>
        </p:txBody>
      </p:sp>
      <p:sp>
        <p:nvSpPr>
          <p:cNvPr id="22" name="TextBox 21">
            <a:extLst>
              <a:ext uri="{FF2B5EF4-FFF2-40B4-BE49-F238E27FC236}">
                <a16:creationId xmlns:a16="http://schemas.microsoft.com/office/drawing/2014/main" id="{B1AEF850-3484-4952-9878-84909CB275CC}"/>
              </a:ext>
            </a:extLst>
          </p:cNvPr>
          <p:cNvSpPr txBox="1"/>
          <p:nvPr/>
        </p:nvSpPr>
        <p:spPr>
          <a:xfrm>
            <a:off x="1259346" y="1720754"/>
            <a:ext cx="6682817"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a:latin typeface="Comic Sans MS"/>
                <a:ea typeface="+mn-lt"/>
                <a:cs typeface="+mn-lt"/>
              </a:rPr>
              <a:t>The spiraling ________ripped the tree up by the roots.</a:t>
            </a:r>
            <a:endParaRPr lang="en-US">
              <a:latin typeface="Comic Sans MS"/>
            </a:endParaRPr>
          </a:p>
        </p:txBody>
      </p:sp>
      <p:sp>
        <p:nvSpPr>
          <p:cNvPr id="23" name="TextBox 22">
            <a:extLst>
              <a:ext uri="{FF2B5EF4-FFF2-40B4-BE49-F238E27FC236}">
                <a16:creationId xmlns:a16="http://schemas.microsoft.com/office/drawing/2014/main" id="{D02D7EE5-BF97-4CD1-9D6E-8C9E86988CCF}"/>
              </a:ext>
            </a:extLst>
          </p:cNvPr>
          <p:cNvSpPr txBox="1"/>
          <p:nvPr/>
        </p:nvSpPr>
        <p:spPr>
          <a:xfrm>
            <a:off x="1641395" y="1768733"/>
            <a:ext cx="6670211"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latin typeface="Comic Sans MS"/>
                <a:ea typeface="+mn-lt"/>
                <a:cs typeface="+mn-lt"/>
              </a:rPr>
              <a:t>The reporter said that the huge wave was actually a ________!</a:t>
            </a:r>
            <a:endParaRPr lang="en-US">
              <a:latin typeface="Comic Sans MS"/>
            </a:endParaRPr>
          </a:p>
        </p:txBody>
      </p:sp>
      <p:sp>
        <p:nvSpPr>
          <p:cNvPr id="24" name="TextBox 23">
            <a:extLst>
              <a:ext uri="{FF2B5EF4-FFF2-40B4-BE49-F238E27FC236}">
                <a16:creationId xmlns:a16="http://schemas.microsoft.com/office/drawing/2014/main" id="{6FF0DF80-DA38-4E15-ACC2-453D9E5EC425}"/>
              </a:ext>
            </a:extLst>
          </p:cNvPr>
          <p:cNvSpPr txBox="1"/>
          <p:nvPr/>
        </p:nvSpPr>
        <p:spPr>
          <a:xfrm>
            <a:off x="1072550" y="1818636"/>
            <a:ext cx="6671980"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a:latin typeface="Comic Sans MS"/>
                <a:ea typeface="+mn-lt"/>
                <a:cs typeface="+mn-lt"/>
              </a:rPr>
              <a:t>The tsunami caused the whole town to _____.</a:t>
            </a:r>
            <a:endParaRPr lang="en-US">
              <a:latin typeface="Comic Sans MS"/>
            </a:endParaRPr>
          </a:p>
        </p:txBody>
      </p:sp>
      <p:sp>
        <p:nvSpPr>
          <p:cNvPr id="32" name="TextBox 31">
            <a:extLst>
              <a:ext uri="{FF2B5EF4-FFF2-40B4-BE49-F238E27FC236}">
                <a16:creationId xmlns:a16="http://schemas.microsoft.com/office/drawing/2014/main" id="{46B946EC-EE23-4ACA-83ED-80083A12B25A}"/>
              </a:ext>
            </a:extLst>
          </p:cNvPr>
          <p:cNvSpPr txBox="1"/>
          <p:nvPr/>
        </p:nvSpPr>
        <p:spPr>
          <a:xfrm>
            <a:off x="3390900" y="3520253"/>
            <a:ext cx="2362200" cy="584775"/>
          </a:xfrm>
          <a:prstGeom prst="rect">
            <a:avLst/>
          </a:prstGeom>
          <a:solidFill>
            <a:srgbClr val="00206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solidFill>
                  <a:srgbClr val="FCFCFC"/>
                </a:solidFill>
                <a:latin typeface="Comic Sans MS"/>
              </a:rPr>
              <a:t>word bank</a:t>
            </a:r>
          </a:p>
        </p:txBody>
      </p:sp>
    </p:spTree>
    <p:extLst>
      <p:ext uri="{BB962C8B-B14F-4D97-AF65-F5344CB8AC3E}">
        <p14:creationId xmlns:p14="http://schemas.microsoft.com/office/powerpoint/2010/main" val="797767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2.5E-6 7.40741E-7 L 0.34219 -0.54537 " pathEditMode="relative" rAng="0" ptsTypes="AA">
                                      <p:cBhvr>
                                        <p:cTn id="6" dur="2000" fill="hold"/>
                                        <p:tgtEl>
                                          <p:spTgt spid="16"/>
                                        </p:tgtEl>
                                        <p:attrNameLst>
                                          <p:attrName>ppt_x</p:attrName>
                                          <p:attrName>ppt_y</p:attrName>
                                        </p:attrNameLst>
                                      </p:cBhvr>
                                      <p:rCtr x="17101" y="-27269"/>
                                    </p:animMotion>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xit" presetSubtype="0" fill="hold" grpId="1" nodeType="withEffect">
                                  <p:stCondLst>
                                    <p:cond delay="0"/>
                                  </p:stCondLst>
                                  <p:childTnLst>
                                    <p:set>
                                      <p:cBhvr>
                                        <p:cTn id="12" dur="1" fill="hold">
                                          <p:stCondLst>
                                            <p:cond delay="0"/>
                                          </p:stCondLst>
                                        </p:cTn>
                                        <p:tgtEl>
                                          <p:spTgt spid="16"/>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64" presetClass="path" presetSubtype="0" accel="50000" decel="50000" fill="hold" grpId="0" nodeType="clickEffect">
                                  <p:stCondLst>
                                    <p:cond delay="0"/>
                                  </p:stCondLst>
                                  <p:childTnLst>
                                    <p:animMotion origin="layout" path="M -2.5E-6 3.33333E-6 L 0.61389 -0.38727 " pathEditMode="relative" rAng="0" ptsTypes="AA">
                                      <p:cBhvr>
                                        <p:cTn id="18" dur="2000" fill="hold"/>
                                        <p:tgtEl>
                                          <p:spTgt spid="8"/>
                                        </p:tgtEl>
                                        <p:attrNameLst>
                                          <p:attrName>ppt_x</p:attrName>
                                          <p:attrName>ppt_y</p:attrName>
                                        </p:attrNameLst>
                                      </p:cBhvr>
                                      <p:rCtr x="30694" y="-19375"/>
                                    </p:animMotion>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20"/>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8"/>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64" presetClass="path" presetSubtype="0" accel="50000" decel="50000" fill="hold" grpId="0" nodeType="clickEffect">
                                  <p:stCondLst>
                                    <p:cond delay="0"/>
                                  </p:stCondLst>
                                  <p:childTnLst>
                                    <p:animMotion origin="layout" path="M 3.33333E-6 -2.59259E-6 L -0.24115 -0.39282 " pathEditMode="relative" rAng="0" ptsTypes="AA">
                                      <p:cBhvr>
                                        <p:cTn id="30" dur="2000" fill="hold"/>
                                        <p:tgtEl>
                                          <p:spTgt spid="18"/>
                                        </p:tgtEl>
                                        <p:attrNameLst>
                                          <p:attrName>ppt_x</p:attrName>
                                          <p:attrName>ppt_y</p:attrName>
                                        </p:attrNameLst>
                                      </p:cBhvr>
                                      <p:rCtr x="-12066" y="-19653"/>
                                    </p:animMotion>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21"/>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8"/>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64" presetClass="path" presetSubtype="0" accel="50000" decel="50000" fill="hold" grpId="0" nodeType="clickEffect">
                                  <p:stCondLst>
                                    <p:cond delay="0"/>
                                  </p:stCondLst>
                                  <p:childTnLst>
                                    <p:animMotion origin="layout" path="M -1.94444E-6 -2.59259E-6 L 0.35 -0.54074 " pathEditMode="relative" rAng="0" ptsTypes="AA">
                                      <p:cBhvr>
                                        <p:cTn id="42" dur="2000" fill="hold"/>
                                        <p:tgtEl>
                                          <p:spTgt spid="14"/>
                                        </p:tgtEl>
                                        <p:attrNameLst>
                                          <p:attrName>ppt_x</p:attrName>
                                          <p:attrName>ppt_y</p:attrName>
                                        </p:attrNameLst>
                                      </p:cBhvr>
                                      <p:rCtr x="17500" y="-27037"/>
                                    </p:animMotion>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xit" presetSubtype="0" fill="hold" grpId="1" nodeType="withEffect">
                                  <p:stCondLst>
                                    <p:cond delay="0"/>
                                  </p:stCondLst>
                                  <p:childTnLst>
                                    <p:set>
                                      <p:cBhvr>
                                        <p:cTn id="48" dur="1" fill="hold">
                                          <p:stCondLst>
                                            <p:cond delay="0"/>
                                          </p:stCondLst>
                                        </p:cTn>
                                        <p:tgtEl>
                                          <p:spTgt spid="14"/>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2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64" presetClass="path" presetSubtype="0" accel="50000" decel="50000" fill="hold" grpId="0" nodeType="clickEffect">
                                  <p:stCondLst>
                                    <p:cond delay="0"/>
                                  </p:stCondLst>
                                  <p:childTnLst>
                                    <p:animMotion origin="layout" path="M 0 3.33333E-6 L 0.20642 -0.32639 " pathEditMode="relative" rAng="0" ptsTypes="AA">
                                      <p:cBhvr>
                                        <p:cTn id="54" dur="2000" fill="hold"/>
                                        <p:tgtEl>
                                          <p:spTgt spid="10"/>
                                        </p:tgtEl>
                                        <p:attrNameLst>
                                          <p:attrName>ppt_x</p:attrName>
                                          <p:attrName>ppt_y</p:attrName>
                                        </p:attrNameLst>
                                      </p:cBhvr>
                                      <p:rCtr x="10312" y="-16319"/>
                                    </p:animMotion>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23"/>
                                        </p:tgtEl>
                                        <p:attrNameLst>
                                          <p:attrName>style.visibility</p:attrName>
                                        </p:attrNameLst>
                                      </p:cBhvr>
                                      <p:to>
                                        <p:strVal val="hidden"/>
                                      </p:to>
                                    </p:set>
                                  </p:childTnLst>
                                </p:cTn>
                              </p:par>
                              <p:par>
                                <p:cTn id="59" presetID="1" presetClass="entr" presetSubtype="0"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childTnLst>
                                </p:cTn>
                              </p:par>
                              <p:par>
                                <p:cTn id="61" presetID="1" presetClass="exit" presetSubtype="0" fill="hold" grpId="1" nodeType="withEffect">
                                  <p:stCondLst>
                                    <p:cond delay="0"/>
                                  </p:stCondLst>
                                  <p:childTnLst>
                                    <p:set>
                                      <p:cBhvr>
                                        <p:cTn id="62" dur="1" fill="hold">
                                          <p:stCondLst>
                                            <p:cond delay="0"/>
                                          </p:stCondLst>
                                        </p:cTn>
                                        <p:tgtEl>
                                          <p:spTgt spid="10"/>
                                        </p:tgtEl>
                                        <p:attrNameLst>
                                          <p:attrName>style.visibility</p:attrName>
                                        </p:attrNameLst>
                                      </p:cBhvr>
                                      <p:to>
                                        <p:strVal val="hidden"/>
                                      </p:to>
                                    </p:set>
                                  </p:childTnLst>
                                </p:cTn>
                              </p:par>
                              <p:par>
                                <p:cTn id="63" presetID="1" presetClass="exit" presetSubtype="0" fill="hold" grpId="2" nodeType="withEffect">
                                  <p:stCondLst>
                                    <p:cond delay="0"/>
                                  </p:stCondLst>
                                  <p:childTnLst>
                                    <p:set>
                                      <p:cBhvr>
                                        <p:cTn id="64" dur="1" fill="hold">
                                          <p:stCondLst>
                                            <p:cond delay="0"/>
                                          </p:stCondLst>
                                        </p:cTn>
                                        <p:tgtEl>
                                          <p:spTgt spid="22"/>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64" presetClass="path" presetSubtype="0" accel="50000" decel="50000" fill="hold" grpId="0" nodeType="clickEffect">
                                  <p:stCondLst>
                                    <p:cond delay="0"/>
                                  </p:stCondLst>
                                  <p:childTnLst>
                                    <p:animMotion origin="layout" path="M -5.55556E-7 3.33333E-6 L -0.18246 -0.32454 " pathEditMode="relative" rAng="0" ptsTypes="AA">
                                      <p:cBhvr>
                                        <p:cTn id="68" dur="2000" fill="hold"/>
                                        <p:tgtEl>
                                          <p:spTgt spid="12"/>
                                        </p:tgtEl>
                                        <p:attrNameLst>
                                          <p:attrName>ppt_x</p:attrName>
                                          <p:attrName>ppt_y</p:attrName>
                                        </p:attrNameLst>
                                      </p:cBhvr>
                                      <p:rCtr x="-9132" y="-1622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8" grpId="1"/>
      <p:bldP spid="10" grpId="0"/>
      <p:bldP spid="10" grpId="1"/>
      <p:bldP spid="12" grpId="0"/>
      <p:bldP spid="14" grpId="0"/>
      <p:bldP spid="14" grpId="1"/>
      <p:bldP spid="16" grpId="0"/>
      <p:bldP spid="16" grpId="1"/>
      <p:bldP spid="18" grpId="0"/>
      <p:bldP spid="18" grpId="1"/>
      <p:bldP spid="20" grpId="0"/>
      <p:bldP spid="20" grpId="1"/>
      <p:bldP spid="21" grpId="0"/>
      <p:bldP spid="21" grpId="1"/>
      <p:bldP spid="22" grpId="0"/>
      <p:bldP spid="22" grpId="1"/>
      <p:bldP spid="22" grpId="2"/>
      <p:bldP spid="23" grpId="0"/>
      <p:bldP spid="23" grpId="1"/>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036EE-1E90-4BF1-B5BF-4699F17A5255}"/>
              </a:ext>
            </a:extLst>
          </p:cNvPr>
          <p:cNvSpPr>
            <a:spLocks noGrp="1"/>
          </p:cNvSpPr>
          <p:nvPr>
            <p:ph type="title"/>
          </p:nvPr>
        </p:nvSpPr>
        <p:spPr/>
        <p:txBody>
          <a:bodyPr>
            <a:normAutofit fontScale="90000"/>
          </a:bodyPr>
          <a:lstStyle/>
          <a:p>
            <a:r>
              <a:rPr lang="en-US">
                <a:latin typeface="Comic Sans MS"/>
              </a:rPr>
              <a:t>Disastrous Details</a:t>
            </a:r>
            <a:br>
              <a:rPr lang="en-US">
                <a:latin typeface="Comic Sans MS" panose="030F0702030302020204" pitchFamily="66" charset="0"/>
              </a:rPr>
            </a:br>
            <a:endParaRPr lang="en-US">
              <a:latin typeface="Comic Sans MS" panose="030F0702030302020204" pitchFamily="66" charset="0"/>
            </a:endParaRPr>
          </a:p>
        </p:txBody>
      </p:sp>
      <p:pic>
        <p:nvPicPr>
          <p:cNvPr id="3" name="Picture 3" descr=" earthquake cracks&#10;">
            <a:extLst>
              <a:ext uri="{FF2B5EF4-FFF2-40B4-BE49-F238E27FC236}">
                <a16:creationId xmlns:a16="http://schemas.microsoft.com/office/drawing/2014/main" id="{B5D1471B-48CD-487D-96E5-01E6F170C434}"/>
              </a:ext>
            </a:extLst>
          </p:cNvPr>
          <p:cNvPicPr>
            <a:picLocks noChangeAspect="1"/>
          </p:cNvPicPr>
          <p:nvPr/>
        </p:nvPicPr>
        <p:blipFill>
          <a:blip r:embed="rId3"/>
          <a:srcRect/>
          <a:stretch/>
        </p:blipFill>
        <p:spPr>
          <a:xfrm>
            <a:off x="6521571" y="4307455"/>
            <a:ext cx="2096219" cy="2096219"/>
          </a:xfrm>
          <a:prstGeom prst="rect">
            <a:avLst/>
          </a:prstGeom>
        </p:spPr>
      </p:pic>
      <p:pic>
        <p:nvPicPr>
          <p:cNvPr id="4" name="Picture 4" descr="a giant wave, like a tsunami&#10;">
            <a:extLst>
              <a:ext uri="{FF2B5EF4-FFF2-40B4-BE49-F238E27FC236}">
                <a16:creationId xmlns:a16="http://schemas.microsoft.com/office/drawing/2014/main" id="{27BEE3A2-EE7D-4A5B-871F-F1C0CF0055E1}"/>
              </a:ext>
            </a:extLst>
          </p:cNvPr>
          <p:cNvPicPr>
            <a:picLocks noChangeAspect="1"/>
          </p:cNvPicPr>
          <p:nvPr/>
        </p:nvPicPr>
        <p:blipFill>
          <a:blip r:embed="rId4"/>
          <a:srcRect/>
          <a:stretch/>
        </p:blipFill>
        <p:spPr>
          <a:xfrm>
            <a:off x="3200400" y="4376272"/>
            <a:ext cx="2743200" cy="1958588"/>
          </a:xfrm>
          <a:prstGeom prst="rect">
            <a:avLst/>
          </a:prstGeom>
        </p:spPr>
      </p:pic>
      <p:pic>
        <p:nvPicPr>
          <p:cNvPr id="5" name="Picture 5" descr="a tornado&#10;">
            <a:extLst>
              <a:ext uri="{FF2B5EF4-FFF2-40B4-BE49-F238E27FC236}">
                <a16:creationId xmlns:a16="http://schemas.microsoft.com/office/drawing/2014/main" id="{03FC5AC6-513A-4F53-9030-7723BE10167A}"/>
              </a:ext>
            </a:extLst>
          </p:cNvPr>
          <p:cNvPicPr>
            <a:picLocks noChangeAspect="1"/>
          </p:cNvPicPr>
          <p:nvPr/>
        </p:nvPicPr>
        <p:blipFill>
          <a:blip r:embed="rId5"/>
          <a:srcRect/>
          <a:stretch/>
        </p:blipFill>
        <p:spPr>
          <a:xfrm>
            <a:off x="681433" y="4337992"/>
            <a:ext cx="2202716" cy="1761975"/>
          </a:xfrm>
          <a:prstGeom prst="rect">
            <a:avLst/>
          </a:prstGeom>
        </p:spPr>
      </p:pic>
      <p:sp>
        <p:nvSpPr>
          <p:cNvPr id="6" name="TextBox 5">
            <a:extLst>
              <a:ext uri="{FF2B5EF4-FFF2-40B4-BE49-F238E27FC236}">
                <a16:creationId xmlns:a16="http://schemas.microsoft.com/office/drawing/2014/main" id="{643D6884-98F1-409A-8A5B-BAA28891F061}"/>
              </a:ext>
            </a:extLst>
          </p:cNvPr>
          <p:cNvSpPr txBox="1"/>
          <p:nvPr/>
        </p:nvSpPr>
        <p:spPr>
          <a:xfrm>
            <a:off x="50220" y="846138"/>
            <a:ext cx="8870829" cy="1077218"/>
          </a:xfrm>
          <a:prstGeom prst="rect">
            <a:avLst/>
          </a:prstGeom>
          <a:solidFill>
            <a:schemeClr val="accent2">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latin typeface="Comic Sans MS"/>
              </a:rPr>
              <a:t>Main idea- There are many different types of natural disasters.</a:t>
            </a:r>
            <a:endParaRPr lang="en-US" sz="3200" dirty="0">
              <a:latin typeface="Calibri"/>
              <a:cs typeface="Calibri"/>
            </a:endParaRPr>
          </a:p>
        </p:txBody>
      </p:sp>
      <p:sp>
        <p:nvSpPr>
          <p:cNvPr id="7" name="TextBox 6">
            <a:extLst>
              <a:ext uri="{FF2B5EF4-FFF2-40B4-BE49-F238E27FC236}">
                <a16:creationId xmlns:a16="http://schemas.microsoft.com/office/drawing/2014/main" id="{838084AC-AE50-46BB-B1AD-FDDD903E3F23}"/>
              </a:ext>
            </a:extLst>
          </p:cNvPr>
          <p:cNvSpPr txBox="1"/>
          <p:nvPr/>
        </p:nvSpPr>
        <p:spPr>
          <a:xfrm>
            <a:off x="411192" y="2007079"/>
            <a:ext cx="2743200" cy="646331"/>
          </a:xfrm>
          <a:prstGeom prst="rect">
            <a:avLst/>
          </a:prstGeom>
          <a:solidFill>
            <a:schemeClr val="accent6">
              <a:lumMod val="7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a:latin typeface="Comic Sans MS"/>
              </a:rPr>
              <a:t>Tornado</a:t>
            </a:r>
            <a:endParaRPr lang="en-US" sz="3600">
              <a:latin typeface="Calibri"/>
              <a:cs typeface="Calibri"/>
            </a:endParaRPr>
          </a:p>
        </p:txBody>
      </p:sp>
      <p:sp>
        <p:nvSpPr>
          <p:cNvPr id="8" name="TextBox 7">
            <a:extLst>
              <a:ext uri="{FF2B5EF4-FFF2-40B4-BE49-F238E27FC236}">
                <a16:creationId xmlns:a16="http://schemas.microsoft.com/office/drawing/2014/main" id="{33CF222A-AFC5-41C9-B31E-3B106B69969D}"/>
              </a:ext>
            </a:extLst>
          </p:cNvPr>
          <p:cNvSpPr txBox="1"/>
          <p:nvPr/>
        </p:nvSpPr>
        <p:spPr>
          <a:xfrm>
            <a:off x="3142890" y="2007079"/>
            <a:ext cx="2743200" cy="646331"/>
          </a:xfrm>
          <a:prstGeom prst="rect">
            <a:avLst/>
          </a:prstGeom>
          <a:solidFill>
            <a:srgbClr val="FFC0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a:latin typeface="Comic Sans MS"/>
                <a:cs typeface="Calibri"/>
              </a:rPr>
              <a:t>Tsunami</a:t>
            </a:r>
          </a:p>
        </p:txBody>
      </p:sp>
      <p:sp>
        <p:nvSpPr>
          <p:cNvPr id="9" name="TextBox 8">
            <a:extLst>
              <a:ext uri="{FF2B5EF4-FFF2-40B4-BE49-F238E27FC236}">
                <a16:creationId xmlns:a16="http://schemas.microsoft.com/office/drawing/2014/main" id="{75EAADC4-4C03-4CF0-9DC7-AD823A2C5E45}"/>
              </a:ext>
            </a:extLst>
          </p:cNvPr>
          <p:cNvSpPr txBox="1"/>
          <p:nvPr/>
        </p:nvSpPr>
        <p:spPr>
          <a:xfrm>
            <a:off x="5874588" y="2007079"/>
            <a:ext cx="2944483" cy="646331"/>
          </a:xfrm>
          <a:prstGeom prst="rect">
            <a:avLst/>
          </a:prstGeom>
          <a:solidFill>
            <a:srgbClr val="D60093"/>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a:latin typeface="Comic Sans MS"/>
                <a:cs typeface="Calibri"/>
              </a:rPr>
              <a:t>Earthquake</a:t>
            </a:r>
          </a:p>
        </p:txBody>
      </p:sp>
      <p:sp>
        <p:nvSpPr>
          <p:cNvPr id="10" name="Arrow: Down 9" title="an arrow pointing down">
            <a:extLst>
              <a:ext uri="{FF2B5EF4-FFF2-40B4-BE49-F238E27FC236}">
                <a16:creationId xmlns:a16="http://schemas.microsoft.com/office/drawing/2014/main" id="{70916901-0EF2-4AD5-AD94-164AE1560B36}"/>
              </a:ext>
            </a:extLst>
          </p:cNvPr>
          <p:cNvSpPr/>
          <p:nvPr/>
        </p:nvSpPr>
        <p:spPr>
          <a:xfrm>
            <a:off x="1480867" y="2938896"/>
            <a:ext cx="599650" cy="1035917"/>
          </a:xfrm>
          <a:prstGeom prst="downArrow">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a:ea typeface="+mn-lt"/>
              <a:cs typeface="+mn-lt"/>
            </a:endParaRPr>
          </a:p>
        </p:txBody>
      </p:sp>
      <p:sp>
        <p:nvSpPr>
          <p:cNvPr id="11" name="Arrow: Down 10" title="an arrow pointing down">
            <a:extLst>
              <a:ext uri="{FF2B5EF4-FFF2-40B4-BE49-F238E27FC236}">
                <a16:creationId xmlns:a16="http://schemas.microsoft.com/office/drawing/2014/main" id="{A7824A06-2410-4289-8116-66BFEED4CDB7}"/>
              </a:ext>
            </a:extLst>
          </p:cNvPr>
          <p:cNvSpPr/>
          <p:nvPr/>
        </p:nvSpPr>
        <p:spPr>
          <a:xfrm>
            <a:off x="4214665" y="2938896"/>
            <a:ext cx="599650" cy="1035917"/>
          </a:xfrm>
          <a:prstGeom prst="down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a typeface="+mn-lt"/>
              <a:cs typeface="+mn-lt"/>
            </a:endParaRPr>
          </a:p>
        </p:txBody>
      </p:sp>
      <p:sp>
        <p:nvSpPr>
          <p:cNvPr id="12" name="Arrow: Down 11" title="an arrow pointing down">
            <a:extLst>
              <a:ext uri="{FF2B5EF4-FFF2-40B4-BE49-F238E27FC236}">
                <a16:creationId xmlns:a16="http://schemas.microsoft.com/office/drawing/2014/main" id="{9D390862-6267-4BAE-8E8D-D66FF5F8B4AD}"/>
              </a:ext>
            </a:extLst>
          </p:cNvPr>
          <p:cNvSpPr/>
          <p:nvPr/>
        </p:nvSpPr>
        <p:spPr>
          <a:xfrm>
            <a:off x="7046105" y="2938897"/>
            <a:ext cx="599650" cy="1035917"/>
          </a:xfrm>
          <a:prstGeom prst="downArrow">
            <a:avLst/>
          </a:prstGeom>
          <a:solidFill>
            <a:srgbClr val="D6009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a typeface="+mn-lt"/>
              <a:cs typeface="+mn-lt"/>
            </a:endParaRPr>
          </a:p>
        </p:txBody>
      </p:sp>
    </p:spTree>
    <p:extLst>
      <p:ext uri="{BB962C8B-B14F-4D97-AF65-F5344CB8AC3E}">
        <p14:creationId xmlns:p14="http://schemas.microsoft.com/office/powerpoint/2010/main" val="1460561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D13B7-8E9E-42BB-8F4D-0CCE26455008}"/>
              </a:ext>
            </a:extLst>
          </p:cNvPr>
          <p:cNvSpPr>
            <a:spLocks noGrp="1"/>
          </p:cNvSpPr>
          <p:nvPr>
            <p:ph type="ctrTitle"/>
          </p:nvPr>
        </p:nvSpPr>
        <p:spPr/>
        <p:txBody>
          <a:bodyPr>
            <a:normAutofit/>
          </a:bodyPr>
          <a:lstStyle/>
          <a:p>
            <a:r>
              <a:rPr lang="en-US" sz="6000">
                <a:latin typeface="Comic Sans MS" panose="030F0902030302020204" pitchFamily="66" charset="0"/>
              </a:rPr>
              <a:t>Q &amp; A</a:t>
            </a:r>
          </a:p>
        </p:txBody>
      </p:sp>
      <p:sp>
        <p:nvSpPr>
          <p:cNvPr id="3" name="Subtitle 2">
            <a:extLst>
              <a:ext uri="{FF2B5EF4-FFF2-40B4-BE49-F238E27FC236}">
                <a16:creationId xmlns:a16="http://schemas.microsoft.com/office/drawing/2014/main" id="{0AE881EE-D65D-48D7-8CA4-D12A9075449A}"/>
              </a:ext>
            </a:extLst>
          </p:cNvPr>
          <p:cNvSpPr>
            <a:spLocks noGrp="1"/>
          </p:cNvSpPr>
          <p:nvPr>
            <p:ph type="subTitle" idx="1"/>
          </p:nvPr>
        </p:nvSpPr>
        <p:spPr/>
        <p:txBody>
          <a:bodyPr>
            <a:normAutofit/>
          </a:bodyPr>
          <a:lstStyle/>
          <a:p>
            <a:r>
              <a:rPr lang="en-US" sz="4000">
                <a:latin typeface="Comic Sans MS" panose="030F0902030302020204" pitchFamily="66" charset="0"/>
              </a:rPr>
              <a:t>Any Questions?</a:t>
            </a:r>
          </a:p>
        </p:txBody>
      </p:sp>
    </p:spTree>
    <p:extLst>
      <p:ext uri="{BB962C8B-B14F-4D97-AF65-F5344CB8AC3E}">
        <p14:creationId xmlns:p14="http://schemas.microsoft.com/office/powerpoint/2010/main" val="37177815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Accelerate Ed">
      <a:dk1>
        <a:sysClr val="windowText" lastClr="000000"/>
      </a:dk1>
      <a:lt1>
        <a:sysClr val="window" lastClr="FFFFFF"/>
      </a:lt1>
      <a:dk2>
        <a:srgbClr val="464646"/>
      </a:dk2>
      <a:lt2>
        <a:srgbClr val="DEF5FA"/>
      </a:lt2>
      <a:accent1>
        <a:srgbClr val="111E5C"/>
      </a:accent1>
      <a:accent2>
        <a:srgbClr val="8AC7CE"/>
      </a:accent2>
      <a:accent3>
        <a:srgbClr val="4A2E16"/>
      </a:accent3>
      <a:accent4>
        <a:srgbClr val="39639D"/>
      </a:accent4>
      <a:accent5>
        <a:srgbClr val="C8BBAE"/>
      </a:accent5>
      <a:accent6>
        <a:srgbClr val="72BBBF"/>
      </a:accent6>
      <a:hlink>
        <a:srgbClr val="1BB752"/>
      </a:hlink>
      <a:folHlink>
        <a:srgbClr val="B5A99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Couture.thmx</Template>
  <TotalTime>57</TotalTime>
  <Words>1267</Words>
  <Application>Microsoft Office PowerPoint</Application>
  <PresentationFormat>On-screen Show (4:3)</PresentationFormat>
  <Paragraphs>101</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Comic Sans MS</vt:lpstr>
      <vt:lpstr>Office Theme</vt:lpstr>
      <vt:lpstr>Natural Disasters</vt:lpstr>
      <vt:lpstr>Why Use Adverbs? </vt:lpstr>
      <vt:lpstr>Brewing Up Some Adjectives</vt:lpstr>
      <vt:lpstr>Natural Disaster Vocabulary </vt:lpstr>
      <vt:lpstr>Earth Shaking Sentences </vt:lpstr>
      <vt:lpstr>Disastrous Details </vt:lpstr>
      <vt:lpstr>Q &amp; A</vt:lpstr>
    </vt:vector>
  </TitlesOfParts>
  <Company>Accelerate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Molly Johnson</dc:creator>
  <cp:lastModifiedBy>Rich Harstead</cp:lastModifiedBy>
  <cp:revision>15</cp:revision>
  <dcterms:created xsi:type="dcterms:W3CDTF">2012-04-20T18:25:02Z</dcterms:created>
  <dcterms:modified xsi:type="dcterms:W3CDTF">2021-12-10T17:32:57Z</dcterms:modified>
</cp:coreProperties>
</file>