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44" r:id="rId2"/>
    <p:sldId id="345" r:id="rId3"/>
    <p:sldId id="354" r:id="rId4"/>
    <p:sldId id="353" r:id="rId5"/>
    <p:sldId id="355" r:id="rId6"/>
    <p:sldId id="356" r:id="rId7"/>
    <p:sldId id="348" r:id="rId8"/>
    <p:sldId id="352" r:id="rId9"/>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65C2"/>
    <a:srgbClr val="182C6F"/>
    <a:srgbClr val="FF9627"/>
    <a:srgbClr val="DCF73E"/>
    <a:srgbClr val="003399"/>
    <a:srgbClr val="283B80"/>
    <a:srgbClr val="D60093"/>
    <a:srgbClr val="3B7ABE"/>
    <a:srgbClr val="FCFCFC"/>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7842CC-75CB-AC9F-F8F5-9F0528AB12A7}" v="5" dt="2021-12-10T02:59:19.464"/>
    <p1510:client id="{BA3FF9B1-3C8C-EA98-71CC-CDC0D70FEF6F}" v="440" dt="2021-12-10T00:48:40.921"/>
    <p1510:client id="{BB18B2C4-C25A-7CCF-75B0-FDAACCD7A90D}" v="16" dt="2021-12-10T12:20:29.174"/>
    <p1510:client id="{CF4646BF-7FB4-DF66-A5F6-67F6DCB8C628}" v="2" dt="2021-12-10T12:24:55.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58169" autoAdjust="0"/>
  </p:normalViewPr>
  <p:slideViewPr>
    <p:cSldViewPr snapToGrid="0" snapToObjects="1">
      <p:cViewPr varScale="1">
        <p:scale>
          <a:sx n="39" d="100"/>
          <a:sy n="39" d="100"/>
        </p:scale>
        <p:origin x="1372" y="2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12/10/2021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Today we will review sensory adjectives and synonyms. We will also end with a story recap. We will be using dry erase boards or paper for a few slides. Please gather the supplies you need now. </a:t>
            </a:r>
            <a:endParaRPr lang="en-US"/>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175432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a previous module we</a:t>
            </a:r>
            <a:r>
              <a:rPr lang="en-US"/>
              <a:t> </a:t>
            </a:r>
            <a:r>
              <a:rPr lang="en-US" dirty="0"/>
              <a:t>discussed how using adjectives can make your writing more interesting. There are many different adjectives, but today we are talking about sensory adjectives (click to show “sensory adjectives”). </a:t>
            </a:r>
          </a:p>
          <a:p>
            <a:r>
              <a:rPr lang="en-US" dirty="0"/>
              <a:t>Can anyone tell me what the five senses are? (Give the students a moment to answer, then read the next sentence.) Sensory adjectives are adjectives that describe how something (click to show each word and picture) looks, smells, tastes, feels, and sounds. Let’s come up with some examples on the next slide.</a:t>
            </a:r>
            <a:endParaRPr lang="en-US" dirty="0">
              <a:cs typeface="Calibri"/>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brainstorm together! We read about hurricanes in our module this week, so we are going to come up with sensory adjectives for a hurricane (click to show a hurricane picture). </a:t>
            </a:r>
            <a:endParaRPr lang="en-US" dirty="0">
              <a:cs typeface="Calibri"/>
            </a:endParaRPr>
          </a:p>
          <a:p>
            <a:r>
              <a:rPr lang="en-US" dirty="0"/>
              <a:t>You can use your whiteboards or paper for this activity. Here is the first sensory word (click to show the word “looks”). </a:t>
            </a:r>
            <a:endParaRPr lang="en-US" dirty="0">
              <a:cs typeface="Calibri"/>
            </a:endParaRPr>
          </a:p>
          <a:p>
            <a:r>
              <a:rPr lang="en-US" dirty="0"/>
              <a:t>What are some adjectives to describe how a hurricane looks? Write them down on your board or paper. </a:t>
            </a:r>
            <a:endParaRPr lang="en-US" dirty="0">
              <a:cs typeface="Calibri"/>
            </a:endParaRPr>
          </a:p>
          <a:p>
            <a:r>
              <a:rPr lang="en-US" dirty="0"/>
              <a:t>[Give the students a moment to write down some examples. Allow the students to share with each other. If someone gets stuck, allow some of the other students to share their answers and encourage the student. Repeat the process with the remaining words- examples are below. </a:t>
            </a:r>
            <a:endParaRPr lang="en-US" dirty="0">
              <a:cs typeface="Calibri"/>
            </a:endParaRPr>
          </a:p>
          <a:p>
            <a:r>
              <a:rPr lang="en-US" dirty="0"/>
              <a:t>Looks- windy, flashing (lightning), messy, strong, violent, gloomy </a:t>
            </a:r>
            <a:endParaRPr lang="en-US" dirty="0">
              <a:cs typeface="Calibri"/>
            </a:endParaRPr>
          </a:p>
          <a:p>
            <a:r>
              <a:rPr lang="en-US" dirty="0"/>
              <a:t>smells- stinky, salty, rainy</a:t>
            </a:r>
            <a:endParaRPr lang="en-US" dirty="0">
              <a:cs typeface="Calibri"/>
            </a:endParaRPr>
          </a:p>
          <a:p>
            <a:r>
              <a:rPr lang="en-US" dirty="0"/>
              <a:t>tastes- salty (water whipping around), bitter, earthy] </a:t>
            </a:r>
            <a:endParaRPr lang="en-US" dirty="0">
              <a:cs typeface="Calibri"/>
            </a:endParaRPr>
          </a:p>
          <a:p>
            <a:r>
              <a:rPr lang="en-US" dirty="0"/>
              <a:t>feels(touch)- windy, painful (water and debris), wet </a:t>
            </a:r>
            <a:endParaRPr lang="en-US" dirty="0">
              <a:cs typeface="Calibri"/>
            </a:endParaRPr>
          </a:p>
          <a:p>
            <a:r>
              <a:rPr lang="en-US" dirty="0"/>
              <a:t>sounds- roaring, thunderous, howling </a:t>
            </a:r>
            <a:endParaRPr lang="en-US" dirty="0">
              <a:cs typeface="Calibri"/>
            </a:endParaRPr>
          </a:p>
          <a:p>
            <a:r>
              <a:rPr lang="en-US" dirty="0"/>
              <a:t> </a:t>
            </a:r>
            <a:endParaRPr lang="en-US" dirty="0">
              <a:cs typeface="Calibri"/>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882727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This week we are reviewing synonyms. </a:t>
            </a:r>
          </a:p>
          <a:p>
            <a:r>
              <a:rPr lang="en-US" dirty="0"/>
              <a:t>Who remembers what a synonym is? (Give the students a moment to answer then click to show the answer.) </a:t>
            </a:r>
            <a:endParaRPr lang="en-US" dirty="0">
              <a:cs typeface="Calibri"/>
            </a:endParaRPr>
          </a:p>
          <a:p>
            <a:r>
              <a:rPr lang="en-US" dirty="0"/>
              <a:t>A synonym is a word that means almost the same as another word. For example, let’s look at the word sad (click to show the word ). </a:t>
            </a:r>
            <a:endParaRPr lang="en-US" dirty="0">
              <a:cs typeface="Calibri"/>
            </a:endParaRPr>
          </a:p>
          <a:p>
            <a:r>
              <a:rPr lang="en-US" dirty="0"/>
              <a:t>Here are some synonyms for sad (click to show the words and pick a student to read them). They mean almost the same as sad. </a:t>
            </a:r>
            <a:endParaRPr lang="en-US" dirty="0">
              <a:cs typeface="Calibri"/>
            </a:endParaRPr>
          </a:p>
          <a:p>
            <a:r>
              <a:rPr lang="en-US" dirty="0"/>
              <a:t>Now it’s your turn! Please give me a synonym for fun. (Click to show the word. Give students time to discuss their answers. They could also use their whiteboards to write them down. </a:t>
            </a:r>
            <a:endParaRPr lang="en-US" dirty="0">
              <a:cs typeface="Calibri"/>
            </a:endParaRPr>
          </a:p>
          <a:p>
            <a:r>
              <a:rPr lang="en-US" dirty="0"/>
              <a:t>Examples for fun: enjoyable, exciting, entertaining, lively, thrilling) Great work! We are going to practice identifying synonyms with our vocabulary words this week!</a:t>
            </a: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135851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Before we identify synonyms, let’s review our words quickly. When I show you the definition, please tell me which word matches. Here is the first one (click to show-a moving ridge on the surface of water). Which word matches this definition? (Give the students a moment to answer then click to make the correct word disappear -wave.) Click again for a new definition. Repeat with the remaining words. </a:t>
            </a:r>
          </a:p>
          <a:p>
            <a:r>
              <a:rPr lang="en-US" b="1" dirty="0"/>
              <a:t>wave</a:t>
            </a:r>
            <a:r>
              <a:rPr lang="en-US" dirty="0"/>
              <a:t>: a moving ridge on the surface of water </a:t>
            </a:r>
            <a:endParaRPr lang="en-US" dirty="0">
              <a:cs typeface="Calibri"/>
            </a:endParaRPr>
          </a:p>
          <a:p>
            <a:r>
              <a:rPr lang="en-US" b="1" dirty="0"/>
              <a:t>hurricane</a:t>
            </a:r>
            <a:r>
              <a:rPr lang="en-US" dirty="0"/>
              <a:t>: a cyclone formed in the tropics with winds of 74 miles per hour or greater that is usually accompanied by rain, thunder, and lightning </a:t>
            </a:r>
          </a:p>
          <a:p>
            <a:r>
              <a:rPr lang="en-US" b="1" dirty="0"/>
              <a:t>crumple</a:t>
            </a:r>
            <a:r>
              <a:rPr lang="en-US" dirty="0"/>
              <a:t>: to press, bend, or crush out of shape</a:t>
            </a:r>
          </a:p>
          <a:p>
            <a:r>
              <a:rPr lang="en-US" b="1" dirty="0"/>
              <a:t>moisture</a:t>
            </a:r>
            <a:r>
              <a:rPr lang="en-US" dirty="0"/>
              <a:t>: a small amount of liquid that causes wetness </a:t>
            </a:r>
            <a:endParaRPr lang="en-US" dirty="0">
              <a:cs typeface="Calibri"/>
            </a:endParaRPr>
          </a:p>
          <a:p>
            <a:r>
              <a:rPr lang="en-US" b="1" dirty="0"/>
              <a:t>fierce</a:t>
            </a:r>
            <a:r>
              <a:rPr lang="en-US" dirty="0"/>
              <a:t>: wild or threatening in appearance </a:t>
            </a:r>
          </a:p>
          <a:p>
            <a:r>
              <a:rPr lang="en-US" b="1" dirty="0"/>
              <a:t>climate</a:t>
            </a:r>
            <a:r>
              <a:rPr lang="en-US" dirty="0"/>
              <a:t>: a region with specific weather conditions</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 will show you a group of synonyms. Please tell me the vocabulary word that best matches the synonyms. </a:t>
            </a:r>
            <a:endParaRPr lang="en-US" dirty="0">
              <a:cs typeface="Calibri"/>
            </a:endParaRPr>
          </a:p>
          <a:p>
            <a:r>
              <a:rPr lang="en-US" dirty="0"/>
              <a:t> Here is the first one. (Click to show ripple, flow, tide, move, rush.) </a:t>
            </a:r>
            <a:endParaRPr lang="en-US" dirty="0">
              <a:cs typeface="Calibri"/>
            </a:endParaRPr>
          </a:p>
          <a:p>
            <a:r>
              <a:rPr lang="en-US" dirty="0"/>
              <a:t>Which vocabulary word best matches these words? (Give the students a moment to answer, then click to make the word “</a:t>
            </a:r>
            <a:r>
              <a:rPr lang="en-US" b="1" dirty="0"/>
              <a:t>wave</a:t>
            </a:r>
            <a:r>
              <a:rPr lang="en-US" dirty="0"/>
              <a:t>” to disappear. Click again for a new group of synonyms and repeat process for all of the groups. If the students get stuck, discuss it as a group. You could also ask the students if they could think of any other synonyms for each word as you discuss the answers. </a:t>
            </a:r>
            <a:endParaRPr lang="en-US" dirty="0">
              <a:cs typeface="Calibri"/>
            </a:endParaRPr>
          </a:p>
          <a:p>
            <a:r>
              <a:rPr lang="en-US" b="1" dirty="0"/>
              <a:t>climate:</a:t>
            </a:r>
            <a:r>
              <a:rPr lang="en-US" dirty="0"/>
              <a:t> weather patterns, weather region, conditions, temperature </a:t>
            </a:r>
            <a:endParaRPr lang="en-US" dirty="0">
              <a:cs typeface="Calibri"/>
            </a:endParaRPr>
          </a:p>
          <a:p>
            <a:r>
              <a:rPr lang="en-US" b="1" dirty="0"/>
              <a:t>crumple</a:t>
            </a:r>
            <a:r>
              <a:rPr lang="en-US" dirty="0"/>
              <a:t>: wrinkle, crinkle, crush, crease </a:t>
            </a:r>
            <a:endParaRPr lang="en-US" dirty="0">
              <a:cs typeface="Calibri"/>
            </a:endParaRPr>
          </a:p>
          <a:p>
            <a:r>
              <a:rPr lang="en-US" b="1" dirty="0"/>
              <a:t>moisture</a:t>
            </a:r>
            <a:r>
              <a:rPr lang="en-US" dirty="0"/>
              <a:t>: wet, damp, humidity </a:t>
            </a:r>
            <a:endParaRPr lang="en-US" dirty="0">
              <a:cs typeface="Calibri"/>
            </a:endParaRPr>
          </a:p>
          <a:p>
            <a:r>
              <a:rPr lang="en-US" b="1" dirty="0"/>
              <a:t>fierce</a:t>
            </a:r>
            <a:r>
              <a:rPr lang="en-US" dirty="0"/>
              <a:t>: bold, savage, dangerous, ferocious </a:t>
            </a:r>
          </a:p>
          <a:p>
            <a:r>
              <a:rPr lang="en-US" b="1" dirty="0"/>
              <a:t>hurricane: </a:t>
            </a:r>
            <a:r>
              <a:rPr lang="en-US" dirty="0"/>
              <a:t>storm, cyclone, tropical storm</a:t>
            </a:r>
            <a:endParaRPr lang="en-US" dirty="0">
              <a:cs typeface="Calibri"/>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see what you remember about this week’s story. (Click to show the first box-topic) </a:t>
            </a:r>
          </a:p>
          <a:p>
            <a:r>
              <a:rPr lang="en-US" dirty="0"/>
              <a:t>What is the topic of this week’s story? (Give the students a moment to answer -hurricanes.) </a:t>
            </a:r>
            <a:endParaRPr lang="en-US" dirty="0">
              <a:cs typeface="Calibri"/>
            </a:endParaRPr>
          </a:p>
          <a:p>
            <a:r>
              <a:rPr lang="en-US" dirty="0"/>
              <a:t>Great! Now please tell me 3 facts from the story (click to show three fact boxes appear. Give the students a moment to answer. Answers will vary. They should list three facts about hurricanes [how they form, where they usually are, what makes it a hurricane, etc.] </a:t>
            </a:r>
            <a:endParaRPr lang="en-US" dirty="0">
              <a:cs typeface="Calibri"/>
            </a:endParaRPr>
          </a:p>
          <a:p>
            <a:r>
              <a:rPr lang="en-US" dirty="0"/>
              <a:t>(Click to show the “I wonder” box) </a:t>
            </a:r>
            <a:endParaRPr lang="en-US" dirty="0">
              <a:cs typeface="Calibri"/>
            </a:endParaRPr>
          </a:p>
          <a:p>
            <a:r>
              <a:rPr lang="en-US" dirty="0"/>
              <a:t>The next box asks if you have any questions. What do you still wonder about hurricanes? (Give the students a moment to answer. Answers will vary.) </a:t>
            </a:r>
            <a:endParaRPr lang="en-US" dirty="0">
              <a:cs typeface="Calibri"/>
            </a:endParaRPr>
          </a:p>
          <a:p>
            <a:r>
              <a:rPr lang="en-US" dirty="0"/>
              <a:t>Here is the last box (click to show “My favorite thing I learned was...” Give the students a moment to answer. Answers will vary.) </a:t>
            </a:r>
            <a:endParaRPr lang="en-US" dirty="0">
              <a:cs typeface="Calibri"/>
            </a:endParaRPr>
          </a:p>
          <a:p>
            <a:r>
              <a:rPr lang="en-US" b="1" dirty="0"/>
              <a:t>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a:rPr>
              <a:t>Weather Patterns</a:t>
            </a:r>
            <a:endParaRPr lang="en-US" sz="6000" dirty="0">
              <a:latin typeface="Comic Sans MS" panose="030F0902030302020204" pitchFamily="66"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vert="horz" lIns="91440" tIns="45720" rIns="91440" bIns="45720" rtlCol="0" anchor="t">
            <a:normAutofit/>
          </a:bodyPr>
          <a:lstStyle/>
          <a:p>
            <a:r>
              <a:rPr lang="en-US" sz="4000" b="1" dirty="0">
                <a:latin typeface="Comic Sans MS"/>
                <a:ea typeface="+mn-lt"/>
                <a:cs typeface="+mn-lt"/>
              </a:rPr>
              <a:t>Sensory Adjectives and Synonyms</a:t>
            </a:r>
            <a:endParaRPr lang="en-US" dirty="0">
              <a:latin typeface="Comic Sans MS"/>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dirty="0">
                <a:latin typeface="Comic Sans MS"/>
              </a:rPr>
              <a:t>Adjectives with Feeling</a:t>
            </a:r>
            <a:br>
              <a:rPr lang="en-US" dirty="0">
                <a:latin typeface="Comic Sans MS" panose="030F0702030302020204" pitchFamily="66" charset="0"/>
              </a:rPr>
            </a:br>
            <a:endParaRPr lang="en-US" dirty="0">
              <a:latin typeface="Comic Sans MS" panose="030F0702030302020204" pitchFamily="66" charset="0"/>
            </a:endParaRPr>
          </a:p>
        </p:txBody>
      </p:sp>
      <p:sp>
        <p:nvSpPr>
          <p:cNvPr id="3" name="TextBox 2">
            <a:extLst>
              <a:ext uri="{FF2B5EF4-FFF2-40B4-BE49-F238E27FC236}">
                <a16:creationId xmlns:a16="http://schemas.microsoft.com/office/drawing/2014/main" id="{1D8BE2E2-5ABC-4EC5-95D1-B5C431F3BA35}"/>
              </a:ext>
            </a:extLst>
          </p:cNvPr>
          <p:cNvSpPr txBox="1"/>
          <p:nvPr/>
        </p:nvSpPr>
        <p:spPr>
          <a:xfrm>
            <a:off x="2395268" y="1489494"/>
            <a:ext cx="3907766" cy="584775"/>
          </a:xfrm>
          <a:prstGeom prst="rect">
            <a:avLst/>
          </a:prstGeom>
          <a:solidFill>
            <a:srgbClr val="DCF7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rPr>
              <a:t>Sensory Adjectives</a:t>
            </a:r>
          </a:p>
        </p:txBody>
      </p:sp>
      <p:sp>
        <p:nvSpPr>
          <p:cNvPr id="4" name="TextBox 3">
            <a:extLst>
              <a:ext uri="{FF2B5EF4-FFF2-40B4-BE49-F238E27FC236}">
                <a16:creationId xmlns:a16="http://schemas.microsoft.com/office/drawing/2014/main" id="{7D427036-22B6-49BD-B932-D393955396A6}"/>
              </a:ext>
            </a:extLst>
          </p:cNvPr>
          <p:cNvSpPr txBox="1"/>
          <p:nvPr/>
        </p:nvSpPr>
        <p:spPr>
          <a:xfrm>
            <a:off x="396815" y="1058172"/>
            <a:ext cx="1492370" cy="58477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looks</a:t>
            </a:r>
          </a:p>
        </p:txBody>
      </p:sp>
      <p:sp>
        <p:nvSpPr>
          <p:cNvPr id="5" name="TextBox 4">
            <a:extLst>
              <a:ext uri="{FF2B5EF4-FFF2-40B4-BE49-F238E27FC236}">
                <a16:creationId xmlns:a16="http://schemas.microsoft.com/office/drawing/2014/main" id="{1F46CC03-CAC5-4178-A899-617B764B753D}"/>
              </a:ext>
            </a:extLst>
          </p:cNvPr>
          <p:cNvSpPr txBox="1"/>
          <p:nvPr/>
        </p:nvSpPr>
        <p:spPr>
          <a:xfrm>
            <a:off x="6837872" y="1201948"/>
            <a:ext cx="1708031" cy="58477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smells</a:t>
            </a:r>
          </a:p>
        </p:txBody>
      </p:sp>
      <p:sp>
        <p:nvSpPr>
          <p:cNvPr id="6" name="TextBox 5">
            <a:extLst>
              <a:ext uri="{FF2B5EF4-FFF2-40B4-BE49-F238E27FC236}">
                <a16:creationId xmlns:a16="http://schemas.microsoft.com/office/drawing/2014/main" id="{46385AB3-82C9-4823-A1DA-A8CA3676785D}"/>
              </a:ext>
            </a:extLst>
          </p:cNvPr>
          <p:cNvSpPr txBox="1"/>
          <p:nvPr/>
        </p:nvSpPr>
        <p:spPr>
          <a:xfrm>
            <a:off x="3372928" y="2451215"/>
            <a:ext cx="1966823" cy="58477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tastes</a:t>
            </a:r>
          </a:p>
        </p:txBody>
      </p:sp>
      <p:sp>
        <p:nvSpPr>
          <p:cNvPr id="7" name="TextBox 6">
            <a:extLst>
              <a:ext uri="{FF2B5EF4-FFF2-40B4-BE49-F238E27FC236}">
                <a16:creationId xmlns:a16="http://schemas.microsoft.com/office/drawing/2014/main" id="{83DE93C7-3A9F-406E-9A17-B24055FDBC5E}"/>
              </a:ext>
            </a:extLst>
          </p:cNvPr>
          <p:cNvSpPr txBox="1"/>
          <p:nvPr/>
        </p:nvSpPr>
        <p:spPr>
          <a:xfrm>
            <a:off x="396815" y="3804249"/>
            <a:ext cx="1636144" cy="584775"/>
          </a:xfrm>
          <a:prstGeom prst="rect">
            <a:avLst/>
          </a:prstGeom>
          <a:solidFill>
            <a:srgbClr val="BD65C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feels</a:t>
            </a:r>
          </a:p>
        </p:txBody>
      </p:sp>
      <p:sp>
        <p:nvSpPr>
          <p:cNvPr id="8" name="TextBox 7">
            <a:extLst>
              <a:ext uri="{FF2B5EF4-FFF2-40B4-BE49-F238E27FC236}">
                <a16:creationId xmlns:a16="http://schemas.microsoft.com/office/drawing/2014/main" id="{79FCF6F1-9C77-4214-AEA9-CDA409E67E86}"/>
              </a:ext>
            </a:extLst>
          </p:cNvPr>
          <p:cNvSpPr txBox="1"/>
          <p:nvPr/>
        </p:nvSpPr>
        <p:spPr>
          <a:xfrm>
            <a:off x="6579078" y="3804248"/>
            <a:ext cx="1837427" cy="584775"/>
          </a:xfrm>
          <a:prstGeom prst="rect">
            <a:avLst/>
          </a:prstGeom>
          <a:solidFill>
            <a:srgbClr val="DCF7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sounds</a:t>
            </a:r>
          </a:p>
        </p:txBody>
      </p:sp>
      <p:pic>
        <p:nvPicPr>
          <p:cNvPr id="9" name="Picture 9" descr="Child with curly hair">
            <a:extLst>
              <a:ext uri="{FF2B5EF4-FFF2-40B4-BE49-F238E27FC236}">
                <a16:creationId xmlns:a16="http://schemas.microsoft.com/office/drawing/2014/main" id="{733A1994-27BA-46AC-9431-83DB21E67B95}"/>
              </a:ext>
            </a:extLst>
          </p:cNvPr>
          <p:cNvPicPr>
            <a:picLocks noChangeAspect="1"/>
          </p:cNvPicPr>
          <p:nvPr/>
        </p:nvPicPr>
        <p:blipFill>
          <a:blip r:embed="rId3"/>
          <a:stretch>
            <a:fillRect/>
          </a:stretch>
        </p:blipFill>
        <p:spPr>
          <a:xfrm>
            <a:off x="224287" y="1781354"/>
            <a:ext cx="1837427" cy="1210574"/>
          </a:xfrm>
          <a:prstGeom prst="rect">
            <a:avLst/>
          </a:prstGeom>
        </p:spPr>
      </p:pic>
      <p:pic>
        <p:nvPicPr>
          <p:cNvPr id="11" name="Picture 11" descr="Close-up of child in front of beach umbrella, eating apple">
            <a:extLst>
              <a:ext uri="{FF2B5EF4-FFF2-40B4-BE49-F238E27FC236}">
                <a16:creationId xmlns:a16="http://schemas.microsoft.com/office/drawing/2014/main" id="{12FEA6D4-B95F-4192-9CCF-D6D349F98D01}"/>
              </a:ext>
            </a:extLst>
          </p:cNvPr>
          <p:cNvPicPr>
            <a:picLocks noChangeAspect="1"/>
          </p:cNvPicPr>
          <p:nvPr/>
        </p:nvPicPr>
        <p:blipFill rotWithShape="1">
          <a:blip r:embed="rId4"/>
          <a:srcRect l="19444" t="391" r="555" b="5464"/>
          <a:stretch/>
        </p:blipFill>
        <p:spPr>
          <a:xfrm>
            <a:off x="3631722" y="3239217"/>
            <a:ext cx="1435440" cy="1712717"/>
          </a:xfrm>
          <a:prstGeom prst="rect">
            <a:avLst/>
          </a:prstGeom>
        </p:spPr>
      </p:pic>
      <p:pic>
        <p:nvPicPr>
          <p:cNvPr id="12" name="Picture 12" descr="Light blue headphones">
            <a:extLst>
              <a:ext uri="{FF2B5EF4-FFF2-40B4-BE49-F238E27FC236}">
                <a16:creationId xmlns:a16="http://schemas.microsoft.com/office/drawing/2014/main" id="{6D5A055D-B9F6-4F3B-894F-22AE0D9A474E}"/>
              </a:ext>
            </a:extLst>
          </p:cNvPr>
          <p:cNvPicPr>
            <a:picLocks noChangeAspect="1"/>
          </p:cNvPicPr>
          <p:nvPr/>
        </p:nvPicPr>
        <p:blipFill rotWithShape="1">
          <a:blip r:embed="rId5"/>
          <a:srcRect t="2344" r="37696" b="-705"/>
          <a:stretch/>
        </p:blipFill>
        <p:spPr>
          <a:xfrm>
            <a:off x="6507194" y="4556184"/>
            <a:ext cx="1967908" cy="1726938"/>
          </a:xfrm>
          <a:prstGeom prst="rect">
            <a:avLst/>
          </a:prstGeom>
        </p:spPr>
      </p:pic>
      <p:pic>
        <p:nvPicPr>
          <p:cNvPr id="13" name="Picture 13" descr="Dog sniffing a flower">
            <a:extLst>
              <a:ext uri="{FF2B5EF4-FFF2-40B4-BE49-F238E27FC236}">
                <a16:creationId xmlns:a16="http://schemas.microsoft.com/office/drawing/2014/main" id="{54937CEE-69F8-4F0A-8104-BA600B3BB054}"/>
              </a:ext>
            </a:extLst>
          </p:cNvPr>
          <p:cNvPicPr>
            <a:picLocks noChangeAspect="1"/>
          </p:cNvPicPr>
          <p:nvPr/>
        </p:nvPicPr>
        <p:blipFill rotWithShape="1">
          <a:blip r:embed="rId6"/>
          <a:srcRect l="13613" t="18198" r="19477" b="19540"/>
          <a:stretch/>
        </p:blipFill>
        <p:spPr>
          <a:xfrm>
            <a:off x="6765985" y="1958094"/>
            <a:ext cx="1835498" cy="1138651"/>
          </a:xfrm>
          <a:prstGeom prst="rect">
            <a:avLst/>
          </a:prstGeom>
        </p:spPr>
      </p:pic>
      <p:pic>
        <p:nvPicPr>
          <p:cNvPr id="14" name="Picture 14" descr="Hand touching water">
            <a:extLst>
              <a:ext uri="{FF2B5EF4-FFF2-40B4-BE49-F238E27FC236}">
                <a16:creationId xmlns:a16="http://schemas.microsoft.com/office/drawing/2014/main" id="{27967543-66F5-4754-B62E-3BF432544D2D}"/>
              </a:ext>
            </a:extLst>
          </p:cNvPr>
          <p:cNvPicPr>
            <a:picLocks noChangeAspect="1"/>
          </p:cNvPicPr>
          <p:nvPr/>
        </p:nvPicPr>
        <p:blipFill rotWithShape="1">
          <a:blip r:embed="rId7"/>
          <a:srcRect l="7853" t="1101" r="12565" b="12500"/>
          <a:stretch/>
        </p:blipFill>
        <p:spPr>
          <a:xfrm>
            <a:off x="224287" y="4561636"/>
            <a:ext cx="2183072" cy="1580809"/>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dirty="0">
                <a:latin typeface="Comic Sans MS"/>
              </a:rPr>
              <a:t>A Hurricane of Adjectives </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7D427036-22B6-49BD-B932-D393955396A6}"/>
              </a:ext>
            </a:extLst>
          </p:cNvPr>
          <p:cNvSpPr txBox="1"/>
          <p:nvPr/>
        </p:nvSpPr>
        <p:spPr>
          <a:xfrm>
            <a:off x="821709" y="1803012"/>
            <a:ext cx="1492370" cy="58477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looks</a:t>
            </a:r>
          </a:p>
        </p:txBody>
      </p:sp>
      <p:sp>
        <p:nvSpPr>
          <p:cNvPr id="5" name="TextBox 4">
            <a:extLst>
              <a:ext uri="{FF2B5EF4-FFF2-40B4-BE49-F238E27FC236}">
                <a16:creationId xmlns:a16="http://schemas.microsoft.com/office/drawing/2014/main" id="{1F46CC03-CAC5-4178-A899-617B764B753D}"/>
              </a:ext>
            </a:extLst>
          </p:cNvPr>
          <p:cNvSpPr txBox="1"/>
          <p:nvPr/>
        </p:nvSpPr>
        <p:spPr>
          <a:xfrm>
            <a:off x="3466943" y="1860853"/>
            <a:ext cx="1708031" cy="58477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smells</a:t>
            </a:r>
          </a:p>
        </p:txBody>
      </p:sp>
      <p:sp>
        <p:nvSpPr>
          <p:cNvPr id="6" name="TextBox 5">
            <a:extLst>
              <a:ext uri="{FF2B5EF4-FFF2-40B4-BE49-F238E27FC236}">
                <a16:creationId xmlns:a16="http://schemas.microsoft.com/office/drawing/2014/main" id="{46385AB3-82C9-4823-A1DA-A8CA3676785D}"/>
              </a:ext>
            </a:extLst>
          </p:cNvPr>
          <p:cNvSpPr txBox="1"/>
          <p:nvPr/>
        </p:nvSpPr>
        <p:spPr>
          <a:xfrm>
            <a:off x="6327838" y="1860853"/>
            <a:ext cx="1966823" cy="58477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tastes</a:t>
            </a:r>
          </a:p>
        </p:txBody>
      </p:sp>
      <p:sp>
        <p:nvSpPr>
          <p:cNvPr id="7" name="TextBox 6">
            <a:extLst>
              <a:ext uri="{FF2B5EF4-FFF2-40B4-BE49-F238E27FC236}">
                <a16:creationId xmlns:a16="http://schemas.microsoft.com/office/drawing/2014/main" id="{83DE93C7-3A9F-406E-9A17-B24055FDBC5E}"/>
              </a:ext>
            </a:extLst>
          </p:cNvPr>
          <p:cNvSpPr txBox="1"/>
          <p:nvPr/>
        </p:nvSpPr>
        <p:spPr>
          <a:xfrm>
            <a:off x="1830799" y="5878230"/>
            <a:ext cx="1636144" cy="584775"/>
          </a:xfrm>
          <a:prstGeom prst="rect">
            <a:avLst/>
          </a:prstGeom>
          <a:solidFill>
            <a:srgbClr val="BD65C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feels</a:t>
            </a:r>
          </a:p>
        </p:txBody>
      </p:sp>
      <p:sp>
        <p:nvSpPr>
          <p:cNvPr id="8" name="TextBox 7">
            <a:extLst>
              <a:ext uri="{FF2B5EF4-FFF2-40B4-BE49-F238E27FC236}">
                <a16:creationId xmlns:a16="http://schemas.microsoft.com/office/drawing/2014/main" id="{79FCF6F1-9C77-4214-AEA9-CDA409E67E86}"/>
              </a:ext>
            </a:extLst>
          </p:cNvPr>
          <p:cNvSpPr txBox="1"/>
          <p:nvPr/>
        </p:nvSpPr>
        <p:spPr>
          <a:xfrm>
            <a:off x="5174974" y="5876868"/>
            <a:ext cx="1837427" cy="584775"/>
          </a:xfrm>
          <a:prstGeom prst="rect">
            <a:avLst/>
          </a:prstGeom>
          <a:solidFill>
            <a:srgbClr val="DCF7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sounds</a:t>
            </a:r>
          </a:p>
        </p:txBody>
      </p:sp>
      <p:pic>
        <p:nvPicPr>
          <p:cNvPr id="10" name="Picture 14" descr="A picture of a hurricane.">
            <a:extLst>
              <a:ext uri="{FF2B5EF4-FFF2-40B4-BE49-F238E27FC236}">
                <a16:creationId xmlns:a16="http://schemas.microsoft.com/office/drawing/2014/main" id="{FDB81059-8708-4EAD-851E-29ADF8037869}"/>
              </a:ext>
            </a:extLst>
          </p:cNvPr>
          <p:cNvPicPr>
            <a:picLocks noChangeAspect="1"/>
          </p:cNvPicPr>
          <p:nvPr/>
        </p:nvPicPr>
        <p:blipFill>
          <a:blip r:embed="rId3"/>
          <a:srcRect/>
          <a:stretch/>
        </p:blipFill>
        <p:spPr>
          <a:xfrm>
            <a:off x="1608706" y="3113437"/>
            <a:ext cx="5669718" cy="2551174"/>
          </a:xfrm>
          <a:prstGeom prst="rect">
            <a:avLst/>
          </a:prstGeom>
        </p:spPr>
      </p:pic>
    </p:spTree>
    <p:extLst>
      <p:ext uri="{BB962C8B-B14F-4D97-AF65-F5344CB8AC3E}">
        <p14:creationId xmlns:p14="http://schemas.microsoft.com/office/powerpoint/2010/main" val="87740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648FD-17AC-4092-8EF9-1C996FDEB931}"/>
              </a:ext>
            </a:extLst>
          </p:cNvPr>
          <p:cNvSpPr txBox="1"/>
          <p:nvPr/>
        </p:nvSpPr>
        <p:spPr>
          <a:xfrm>
            <a:off x="359228" y="293914"/>
            <a:ext cx="8425543" cy="707886"/>
          </a:xfrm>
          <a:prstGeom prst="rect">
            <a:avLst/>
          </a:prstGeom>
          <a:noFill/>
        </p:spPr>
        <p:txBody>
          <a:bodyPr wrap="square" lIns="91440" tIns="45720" rIns="91440" bIns="45720" rtlCol="0" anchor="t">
            <a:spAutoFit/>
          </a:bodyPr>
          <a:lstStyle/>
          <a:p>
            <a:pPr algn="ctr"/>
            <a:r>
              <a:rPr lang="en-US" sz="4000" dirty="0">
                <a:solidFill>
                  <a:srgbClr val="003399"/>
                </a:solidFill>
                <a:latin typeface="Comic Sans MS"/>
              </a:rPr>
              <a:t>Sad Synonyms</a:t>
            </a:r>
            <a:endParaRPr lang="en-US" sz="4000">
              <a:solidFill>
                <a:srgbClr val="003399"/>
              </a:solidFill>
              <a:latin typeface="Comic Sans MS" panose="030F0702030302020204" pitchFamily="66" charset="0"/>
            </a:endParaRPr>
          </a:p>
        </p:txBody>
      </p:sp>
      <p:sp>
        <p:nvSpPr>
          <p:cNvPr id="4" name="TextBox 3">
            <a:extLst>
              <a:ext uri="{FF2B5EF4-FFF2-40B4-BE49-F238E27FC236}">
                <a16:creationId xmlns:a16="http://schemas.microsoft.com/office/drawing/2014/main" id="{5D34A169-E92F-4278-9D79-A0E18B0EFE39}"/>
              </a:ext>
            </a:extLst>
          </p:cNvPr>
          <p:cNvSpPr txBox="1"/>
          <p:nvPr/>
        </p:nvSpPr>
        <p:spPr>
          <a:xfrm>
            <a:off x="359228" y="5780782"/>
            <a:ext cx="8425543" cy="1077218"/>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Synonym- A synonym is a word that means almost the same as another word</a:t>
            </a:r>
          </a:p>
        </p:txBody>
      </p:sp>
      <p:sp>
        <p:nvSpPr>
          <p:cNvPr id="5" name="TextBox 4">
            <a:extLst>
              <a:ext uri="{FF2B5EF4-FFF2-40B4-BE49-F238E27FC236}">
                <a16:creationId xmlns:a16="http://schemas.microsoft.com/office/drawing/2014/main" id="{5D34A169-E92F-4278-9D79-A0E18B0EFE39}"/>
              </a:ext>
            </a:extLst>
          </p:cNvPr>
          <p:cNvSpPr txBox="1"/>
          <p:nvPr/>
        </p:nvSpPr>
        <p:spPr>
          <a:xfrm>
            <a:off x="893143" y="1075612"/>
            <a:ext cx="1706278" cy="58477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rPr>
              <a:t>sad</a:t>
            </a:r>
          </a:p>
        </p:txBody>
      </p:sp>
      <p:sp>
        <p:nvSpPr>
          <p:cNvPr id="6" name="TextBox 5">
            <a:extLst>
              <a:ext uri="{FF2B5EF4-FFF2-40B4-BE49-F238E27FC236}">
                <a16:creationId xmlns:a16="http://schemas.microsoft.com/office/drawing/2014/main" id="{5D34A169-E92F-4278-9D79-A0E18B0EFE39}"/>
              </a:ext>
            </a:extLst>
          </p:cNvPr>
          <p:cNvSpPr txBox="1"/>
          <p:nvPr/>
        </p:nvSpPr>
        <p:spPr>
          <a:xfrm>
            <a:off x="670118" y="2531285"/>
            <a:ext cx="2507189" cy="3046988"/>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dirty="0">
                <a:latin typeface="Comic Sans MS"/>
              </a:rPr>
              <a:t>melancholy</a:t>
            </a:r>
          </a:p>
          <a:p>
            <a:pPr algn="ctr">
              <a:lnSpc>
                <a:spcPct val="150000"/>
              </a:lnSpc>
            </a:pPr>
            <a:r>
              <a:rPr lang="en-US" sz="3200" dirty="0">
                <a:latin typeface="Comic Sans MS"/>
              </a:rPr>
              <a:t>unhappy</a:t>
            </a:r>
          </a:p>
          <a:p>
            <a:pPr algn="ctr">
              <a:lnSpc>
                <a:spcPct val="150000"/>
              </a:lnSpc>
            </a:pPr>
            <a:r>
              <a:rPr lang="en-US" sz="3200" dirty="0">
                <a:latin typeface="Comic Sans MS"/>
              </a:rPr>
              <a:t>miserable </a:t>
            </a:r>
          </a:p>
          <a:p>
            <a:pPr algn="ctr">
              <a:lnSpc>
                <a:spcPct val="150000"/>
              </a:lnSpc>
            </a:pPr>
            <a:r>
              <a:rPr lang="en-US" sz="3200" dirty="0">
                <a:latin typeface="Comic Sans MS"/>
              </a:rPr>
              <a:t>down</a:t>
            </a:r>
          </a:p>
        </p:txBody>
      </p:sp>
      <p:sp>
        <p:nvSpPr>
          <p:cNvPr id="7" name="TextBox 6">
            <a:extLst>
              <a:ext uri="{FF2B5EF4-FFF2-40B4-BE49-F238E27FC236}">
                <a16:creationId xmlns:a16="http://schemas.microsoft.com/office/drawing/2014/main" id="{5D34A169-E92F-4278-9D79-A0E18B0EFE39}"/>
              </a:ext>
            </a:extLst>
          </p:cNvPr>
          <p:cNvSpPr txBox="1"/>
          <p:nvPr/>
        </p:nvSpPr>
        <p:spPr>
          <a:xfrm>
            <a:off x="6245806" y="1075611"/>
            <a:ext cx="1706278" cy="584775"/>
          </a:xfrm>
          <a:prstGeom prst="rect">
            <a:avLst/>
          </a:prstGeom>
          <a:solidFill>
            <a:srgbClr val="FF96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omic Sans MS"/>
              </a:rPr>
              <a:t>fun</a:t>
            </a:r>
            <a:endParaRPr lang="en-US" sz="3200" dirty="0">
              <a:latin typeface="Comic Sans MS"/>
            </a:endParaRPr>
          </a:p>
        </p:txBody>
      </p:sp>
      <p:sp>
        <p:nvSpPr>
          <p:cNvPr id="8" name="TextBox 7">
            <a:extLst>
              <a:ext uri="{FF2B5EF4-FFF2-40B4-BE49-F238E27FC236}">
                <a16:creationId xmlns:a16="http://schemas.microsoft.com/office/drawing/2014/main" id="{5D34A169-E92F-4278-9D79-A0E18B0EFE39}"/>
              </a:ext>
            </a:extLst>
          </p:cNvPr>
          <p:cNvSpPr txBox="1"/>
          <p:nvPr/>
        </p:nvSpPr>
        <p:spPr>
          <a:xfrm>
            <a:off x="5962706" y="2531285"/>
            <a:ext cx="2272479" cy="2954655"/>
          </a:xfrm>
          <a:prstGeom prst="rect">
            <a:avLst/>
          </a:prstGeom>
          <a:solidFill>
            <a:srgbClr val="FF96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9600" dirty="0">
                <a:latin typeface="Comic Sans MS"/>
              </a:rPr>
              <a:t>?</a:t>
            </a:r>
          </a:p>
          <a:p>
            <a:pPr algn="ctr">
              <a:lnSpc>
                <a:spcPct val="150000"/>
              </a:lnSpc>
            </a:pPr>
            <a:endParaRPr lang="en-US" sz="2800" dirty="0">
              <a:latin typeface="Comic Sans MS"/>
            </a:endParaRPr>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box"/>
          <p:cNvSpPr/>
          <p:nvPr/>
        </p:nvSpPr>
        <p:spPr>
          <a:xfrm>
            <a:off x="161745" y="1507808"/>
            <a:ext cx="8820509" cy="1968430"/>
          </a:xfrm>
          <a:prstGeom prst="roundRect">
            <a:avLst/>
          </a:prstGeom>
          <a:solidFill>
            <a:srgbClr val="C97EF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A Wave of Vocabulary </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AB7193AE-0B74-4A69-BA49-BA0A03A267F3}"/>
              </a:ext>
            </a:extLst>
          </p:cNvPr>
          <p:cNvSpPr txBox="1"/>
          <p:nvPr/>
        </p:nvSpPr>
        <p:spPr>
          <a:xfrm>
            <a:off x="3024277" y="264901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wave</a:t>
            </a:r>
          </a:p>
        </p:txBody>
      </p:sp>
      <p:sp>
        <p:nvSpPr>
          <p:cNvPr id="5" name="TextBox 4">
            <a:extLst>
              <a:ext uri="{FF2B5EF4-FFF2-40B4-BE49-F238E27FC236}">
                <a16:creationId xmlns:a16="http://schemas.microsoft.com/office/drawing/2014/main" id="{5D34A169-E92F-4278-9D79-A0E18B0EFE39}"/>
              </a:ext>
            </a:extLst>
          </p:cNvPr>
          <p:cNvSpPr txBox="1"/>
          <p:nvPr/>
        </p:nvSpPr>
        <p:spPr>
          <a:xfrm>
            <a:off x="323491" y="16718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hurricane</a:t>
            </a:r>
          </a:p>
        </p:txBody>
      </p:sp>
      <p:sp>
        <p:nvSpPr>
          <p:cNvPr id="6" name="TextBox 5">
            <a:extLst>
              <a:ext uri="{FF2B5EF4-FFF2-40B4-BE49-F238E27FC236}">
                <a16:creationId xmlns:a16="http://schemas.microsoft.com/office/drawing/2014/main" id="{FFB1854B-3C53-4EE5-9A1F-FE3750D29F7B}"/>
              </a:ext>
            </a:extLst>
          </p:cNvPr>
          <p:cNvSpPr txBox="1"/>
          <p:nvPr/>
        </p:nvSpPr>
        <p:spPr>
          <a:xfrm>
            <a:off x="3095445" y="16519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crumple</a:t>
            </a:r>
          </a:p>
        </p:txBody>
      </p:sp>
      <p:sp>
        <p:nvSpPr>
          <p:cNvPr id="7" name="TextBox 6">
            <a:extLst>
              <a:ext uri="{FF2B5EF4-FFF2-40B4-BE49-F238E27FC236}">
                <a16:creationId xmlns:a16="http://schemas.microsoft.com/office/drawing/2014/main" id="{EB21CDC2-1832-4F89-A8BD-4C6488FAC691}"/>
              </a:ext>
            </a:extLst>
          </p:cNvPr>
          <p:cNvSpPr txBox="1"/>
          <p:nvPr/>
        </p:nvSpPr>
        <p:spPr>
          <a:xfrm>
            <a:off x="221411" y="26572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moisture</a:t>
            </a:r>
          </a:p>
        </p:txBody>
      </p:sp>
      <p:sp>
        <p:nvSpPr>
          <p:cNvPr id="8" name="TextBox 7">
            <a:extLst>
              <a:ext uri="{FF2B5EF4-FFF2-40B4-BE49-F238E27FC236}">
                <a16:creationId xmlns:a16="http://schemas.microsoft.com/office/drawing/2014/main" id="{7A039446-9A59-4695-A4DB-4AC5DFBCAF99}"/>
              </a:ext>
            </a:extLst>
          </p:cNvPr>
          <p:cNvSpPr txBox="1"/>
          <p:nvPr/>
        </p:nvSpPr>
        <p:spPr>
          <a:xfrm>
            <a:off x="6239054" y="264901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fierce</a:t>
            </a:r>
          </a:p>
        </p:txBody>
      </p:sp>
      <p:sp>
        <p:nvSpPr>
          <p:cNvPr id="9" name="TextBox 8">
            <a:extLst>
              <a:ext uri="{FF2B5EF4-FFF2-40B4-BE49-F238E27FC236}">
                <a16:creationId xmlns:a16="http://schemas.microsoft.com/office/drawing/2014/main" id="{23735074-FA64-4218-8270-6711468E2EDA}"/>
              </a:ext>
            </a:extLst>
          </p:cNvPr>
          <p:cNvSpPr txBox="1"/>
          <p:nvPr/>
        </p:nvSpPr>
        <p:spPr>
          <a:xfrm>
            <a:off x="6110736" y="167743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climate</a:t>
            </a:r>
          </a:p>
        </p:txBody>
      </p:sp>
      <p:sp>
        <p:nvSpPr>
          <p:cNvPr id="11" name="TextBox 10">
            <a:extLst>
              <a:ext uri="{FF2B5EF4-FFF2-40B4-BE49-F238E27FC236}">
                <a16:creationId xmlns:a16="http://schemas.microsoft.com/office/drawing/2014/main" id="{719B8F6E-A64D-497B-8AFE-9C0BB3C9A5C4}"/>
              </a:ext>
            </a:extLst>
          </p:cNvPr>
          <p:cNvSpPr txBox="1"/>
          <p:nvPr/>
        </p:nvSpPr>
        <p:spPr>
          <a:xfrm>
            <a:off x="1476333" y="4747223"/>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panose="030F0702030302020204" pitchFamily="66" charset="0"/>
              </a:rPr>
              <a:t>to press, bend, or crush out of shape</a:t>
            </a:r>
            <a:endParaRPr lang="en-US" sz="3600" dirty="0">
              <a:latin typeface="Comic Sans MS" panose="030F0702030302020204" pitchFamily="66" charset="0"/>
            </a:endParaRPr>
          </a:p>
        </p:txBody>
      </p:sp>
      <p:sp>
        <p:nvSpPr>
          <p:cNvPr id="12" name="TextBox 11">
            <a:extLst>
              <a:ext uri="{FF2B5EF4-FFF2-40B4-BE49-F238E27FC236}">
                <a16:creationId xmlns:a16="http://schemas.microsoft.com/office/drawing/2014/main" id="{87849666-BAAF-44F9-99B1-4CAD7A32080E}"/>
              </a:ext>
            </a:extLst>
          </p:cNvPr>
          <p:cNvSpPr txBox="1"/>
          <p:nvPr/>
        </p:nvSpPr>
        <p:spPr>
          <a:xfrm>
            <a:off x="441264" y="4659186"/>
            <a:ext cx="861513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 a cyclone formed in the tropics with winds of 74 miles per hour or greater that is usually accompanied by rain, thunder, and lightning </a:t>
            </a:r>
            <a:endParaRPr lang="en-US" sz="3600" dirty="0">
              <a:latin typeface="Comic Sans MS"/>
            </a:endParaRPr>
          </a:p>
        </p:txBody>
      </p:sp>
      <p:sp>
        <p:nvSpPr>
          <p:cNvPr id="13" name="TextBox 12">
            <a:extLst>
              <a:ext uri="{FF2B5EF4-FFF2-40B4-BE49-F238E27FC236}">
                <a16:creationId xmlns:a16="http://schemas.microsoft.com/office/drawing/2014/main" id="{3E015633-0377-48E3-B29C-377EB602E9AA}"/>
              </a:ext>
            </a:extLst>
          </p:cNvPr>
          <p:cNvSpPr txBox="1"/>
          <p:nvPr/>
        </p:nvSpPr>
        <p:spPr>
          <a:xfrm>
            <a:off x="1235603" y="4737649"/>
            <a:ext cx="66538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wild or threatening in appearance  </a:t>
            </a:r>
          </a:p>
          <a:p>
            <a:pPr algn="ctr"/>
            <a:endParaRPr lang="en-US" sz="3600" dirty="0">
              <a:latin typeface="Comic Sans MS"/>
            </a:endParaRPr>
          </a:p>
        </p:txBody>
      </p:sp>
      <p:sp>
        <p:nvSpPr>
          <p:cNvPr id="14" name="TextBox 13">
            <a:extLst>
              <a:ext uri="{FF2B5EF4-FFF2-40B4-BE49-F238E27FC236}">
                <a16:creationId xmlns:a16="http://schemas.microsoft.com/office/drawing/2014/main" id="{DD1B554B-19F7-4CEC-9D59-2B225F39C412}"/>
              </a:ext>
            </a:extLst>
          </p:cNvPr>
          <p:cNvSpPr txBox="1"/>
          <p:nvPr/>
        </p:nvSpPr>
        <p:spPr>
          <a:xfrm>
            <a:off x="1421911" y="4747223"/>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A small amount of liquid that causes wetness</a:t>
            </a:r>
            <a:endParaRPr lang="en-US" sz="3600" dirty="0">
              <a:latin typeface="Comic Sans MS"/>
            </a:endParaRPr>
          </a:p>
        </p:txBody>
      </p:sp>
      <p:sp>
        <p:nvSpPr>
          <p:cNvPr id="15" name="TextBox 14">
            <a:extLst>
              <a:ext uri="{FF2B5EF4-FFF2-40B4-BE49-F238E27FC236}">
                <a16:creationId xmlns:a16="http://schemas.microsoft.com/office/drawing/2014/main" id="{476BA47C-35BF-4D3E-82D6-94CFC29EF695}"/>
              </a:ext>
            </a:extLst>
          </p:cNvPr>
          <p:cNvSpPr txBox="1"/>
          <p:nvPr/>
        </p:nvSpPr>
        <p:spPr>
          <a:xfrm>
            <a:off x="1245078" y="4772007"/>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a region with specific weather conditions</a:t>
            </a:r>
          </a:p>
        </p:txBody>
      </p:sp>
      <p:sp>
        <p:nvSpPr>
          <p:cNvPr id="17" name="TextBox 16">
            <a:extLst>
              <a:ext uri="{FF2B5EF4-FFF2-40B4-BE49-F238E27FC236}">
                <a16:creationId xmlns:a16="http://schemas.microsoft.com/office/drawing/2014/main" id="{54162C8F-55F8-47BF-993B-FB45F529EA8E}"/>
              </a:ext>
            </a:extLst>
          </p:cNvPr>
          <p:cNvSpPr txBox="1"/>
          <p:nvPr/>
        </p:nvSpPr>
        <p:spPr>
          <a:xfrm>
            <a:off x="922319" y="4727105"/>
            <a:ext cx="759124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 a moving ridge on the surface of water</a:t>
            </a:r>
            <a:endParaRPr lang="en-US" sz="3600" dirty="0">
              <a:latin typeface="Comic Sans MS"/>
            </a:endParaRPr>
          </a:p>
        </p:txBody>
      </p:sp>
      <p:sp>
        <p:nvSpPr>
          <p:cNvPr id="16" name="TextBox 15">
            <a:extLst>
              <a:ext uri="{FF2B5EF4-FFF2-40B4-BE49-F238E27FC236}">
                <a16:creationId xmlns:a16="http://schemas.microsoft.com/office/drawing/2014/main" id="{5D34A169-E92F-4278-9D79-A0E18B0EFE39}"/>
              </a:ext>
            </a:extLst>
          </p:cNvPr>
          <p:cNvSpPr txBox="1"/>
          <p:nvPr/>
        </p:nvSpPr>
        <p:spPr>
          <a:xfrm>
            <a:off x="3200400" y="874410"/>
            <a:ext cx="2743200" cy="548640"/>
          </a:xfrm>
          <a:prstGeom prst="rect">
            <a:avLst/>
          </a:prstGeom>
          <a:solidFill>
            <a:srgbClr val="92D050"/>
          </a:solidFill>
          <a:ln w="762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word bank</a:t>
            </a:r>
          </a:p>
        </p:txBody>
      </p:sp>
    </p:spTree>
    <p:extLst>
      <p:ext uri="{BB962C8B-B14F-4D97-AF65-F5344CB8AC3E}">
        <p14:creationId xmlns:p14="http://schemas.microsoft.com/office/powerpoint/2010/main" val="282713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2" nodeType="click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1" grpId="1"/>
      <p:bldP spid="12" grpId="0"/>
      <p:bldP spid="12" grpId="1"/>
      <p:bldP spid="13" grpId="0"/>
      <p:bldP spid="13" grpId="1"/>
      <p:bldP spid="14" grpId="0"/>
      <p:bldP spid="14" grpId="1"/>
      <p:bldP spid="15" grpId="0"/>
      <p:bldP spid="17" grpId="0"/>
      <p:bldP spid="17" grpId="1"/>
      <p:bldP spid="1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lkboard">
            <a:extLst>
              <a:ext uri="{FF2B5EF4-FFF2-40B4-BE49-F238E27FC236}">
                <a16:creationId xmlns:a16="http://schemas.microsoft.com/office/drawing/2014/main" id="{193D0B35-9BA9-43D9-BFC4-F42E7F74408E}"/>
              </a:ext>
            </a:extLst>
          </p:cNvPr>
          <p:cNvPicPr>
            <a:picLocks noChangeAspect="1"/>
          </p:cNvPicPr>
          <p:nvPr/>
        </p:nvPicPr>
        <p:blipFill rotWithShape="1">
          <a:blip r:embed="rId3"/>
          <a:srcRect l="9114" t="13788" r="9114" b="13788"/>
          <a:stretch/>
        </p:blipFill>
        <p:spPr>
          <a:xfrm>
            <a:off x="931305" y="1260919"/>
            <a:ext cx="7276621" cy="2431788"/>
          </a:xfrm>
          <a:prstGeom prst="rect">
            <a:avLst/>
          </a:prstGeom>
        </p:spPr>
      </p:pic>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a:bodyPr>
          <a:lstStyle/>
          <a:p>
            <a:r>
              <a:rPr lang="en-US" dirty="0">
                <a:latin typeface="Comic Sans MS"/>
              </a:rPr>
              <a:t>Synonym Practice</a:t>
            </a:r>
            <a:endParaRPr lang="en-US" dirty="0"/>
          </a:p>
        </p:txBody>
      </p:sp>
      <p:sp>
        <p:nvSpPr>
          <p:cNvPr id="4" name="TextBox 3">
            <a:extLst>
              <a:ext uri="{FF2B5EF4-FFF2-40B4-BE49-F238E27FC236}">
                <a16:creationId xmlns:a16="http://schemas.microsoft.com/office/drawing/2014/main" id="{0A586F1D-8181-4DD0-9F5E-37F3981338D0}"/>
              </a:ext>
            </a:extLst>
          </p:cNvPr>
          <p:cNvSpPr txBox="1"/>
          <p:nvPr/>
        </p:nvSpPr>
        <p:spPr>
          <a:xfrm>
            <a:off x="4645324" y="156300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crumple</a:t>
            </a:r>
          </a:p>
        </p:txBody>
      </p:sp>
      <p:sp>
        <p:nvSpPr>
          <p:cNvPr id="6" name="TextBox 5">
            <a:extLst>
              <a:ext uri="{FF2B5EF4-FFF2-40B4-BE49-F238E27FC236}">
                <a16:creationId xmlns:a16="http://schemas.microsoft.com/office/drawing/2014/main" id="{F2094A98-4265-4147-8CE6-C6D2909DAC62}"/>
              </a:ext>
            </a:extLst>
          </p:cNvPr>
          <p:cNvSpPr txBox="1"/>
          <p:nvPr/>
        </p:nvSpPr>
        <p:spPr>
          <a:xfrm>
            <a:off x="4572000" y="2746273"/>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moisture</a:t>
            </a:r>
          </a:p>
        </p:txBody>
      </p:sp>
      <p:sp>
        <p:nvSpPr>
          <p:cNvPr id="7" name="TextBox 6">
            <a:extLst>
              <a:ext uri="{FF2B5EF4-FFF2-40B4-BE49-F238E27FC236}">
                <a16:creationId xmlns:a16="http://schemas.microsoft.com/office/drawing/2014/main" id="{2E58AC8F-33E3-40A9-BCE9-AFF2670A2ADA}"/>
              </a:ext>
            </a:extLst>
          </p:cNvPr>
          <p:cNvSpPr txBox="1"/>
          <p:nvPr/>
        </p:nvSpPr>
        <p:spPr>
          <a:xfrm>
            <a:off x="1460738" y="153725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fierce</a:t>
            </a:r>
          </a:p>
        </p:txBody>
      </p:sp>
      <p:sp>
        <p:nvSpPr>
          <p:cNvPr id="8" name="TextBox 7">
            <a:extLst>
              <a:ext uri="{FF2B5EF4-FFF2-40B4-BE49-F238E27FC236}">
                <a16:creationId xmlns:a16="http://schemas.microsoft.com/office/drawing/2014/main" id="{A621F8E2-27AD-4997-AF2B-1D02C5BB6DD6}"/>
              </a:ext>
            </a:extLst>
          </p:cNvPr>
          <p:cNvSpPr txBox="1"/>
          <p:nvPr/>
        </p:nvSpPr>
        <p:spPr>
          <a:xfrm>
            <a:off x="4626820" y="215263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wave</a:t>
            </a:r>
          </a:p>
        </p:txBody>
      </p:sp>
      <p:sp>
        <p:nvSpPr>
          <p:cNvPr id="9" name="TextBox 8">
            <a:extLst>
              <a:ext uri="{FF2B5EF4-FFF2-40B4-BE49-F238E27FC236}">
                <a16:creationId xmlns:a16="http://schemas.microsoft.com/office/drawing/2014/main" id="{D9C1D48E-8521-4D0E-97FA-9BCAC21DE647}"/>
              </a:ext>
            </a:extLst>
          </p:cNvPr>
          <p:cNvSpPr txBox="1"/>
          <p:nvPr/>
        </p:nvSpPr>
        <p:spPr>
          <a:xfrm>
            <a:off x="1460738" y="213241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climate</a:t>
            </a:r>
          </a:p>
        </p:txBody>
      </p:sp>
      <p:sp>
        <p:nvSpPr>
          <p:cNvPr id="10" name="TextBox 9">
            <a:extLst>
              <a:ext uri="{FF2B5EF4-FFF2-40B4-BE49-F238E27FC236}">
                <a16:creationId xmlns:a16="http://schemas.microsoft.com/office/drawing/2014/main" id="{4A73F67C-E11A-4D8C-A0D0-CAB64386FE70}"/>
              </a:ext>
            </a:extLst>
          </p:cNvPr>
          <p:cNvSpPr txBox="1"/>
          <p:nvPr/>
        </p:nvSpPr>
        <p:spPr>
          <a:xfrm>
            <a:off x="1452489" y="272756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Comic Sans MS"/>
              </a:rPr>
              <a:t>hurricane</a:t>
            </a:r>
          </a:p>
        </p:txBody>
      </p:sp>
      <p:sp>
        <p:nvSpPr>
          <p:cNvPr id="11" name="TextBox 10">
            <a:extLst>
              <a:ext uri="{FF2B5EF4-FFF2-40B4-BE49-F238E27FC236}">
                <a16:creationId xmlns:a16="http://schemas.microsoft.com/office/drawing/2014/main" id="{3E015633-0377-48E3-B29C-377EB602E9AA}"/>
              </a:ext>
            </a:extLst>
          </p:cNvPr>
          <p:cNvSpPr txBox="1"/>
          <p:nvPr/>
        </p:nvSpPr>
        <p:spPr>
          <a:xfrm>
            <a:off x="1460738" y="4926513"/>
            <a:ext cx="6653841"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ripple, flow, tide, move, rush </a:t>
            </a:r>
          </a:p>
          <a:p>
            <a:pPr algn="ctr"/>
            <a:endParaRPr lang="en-US" sz="3600" dirty="0">
              <a:latin typeface="Comic Sans MS"/>
            </a:endParaRPr>
          </a:p>
        </p:txBody>
      </p:sp>
      <p:sp>
        <p:nvSpPr>
          <p:cNvPr id="12" name="TextBox 11">
            <a:extLst>
              <a:ext uri="{FF2B5EF4-FFF2-40B4-BE49-F238E27FC236}">
                <a16:creationId xmlns:a16="http://schemas.microsoft.com/office/drawing/2014/main" id="{3E015633-0377-48E3-B29C-377EB602E9AA}"/>
              </a:ext>
            </a:extLst>
          </p:cNvPr>
          <p:cNvSpPr txBox="1"/>
          <p:nvPr/>
        </p:nvSpPr>
        <p:spPr>
          <a:xfrm>
            <a:off x="1479241" y="4835163"/>
            <a:ext cx="66538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weather patterns, weather region, conditions, temperature</a:t>
            </a:r>
            <a:endParaRPr lang="en-US" sz="3600" dirty="0">
              <a:latin typeface="Comic Sans MS"/>
            </a:endParaRPr>
          </a:p>
        </p:txBody>
      </p:sp>
      <p:sp>
        <p:nvSpPr>
          <p:cNvPr id="13" name="TextBox 12">
            <a:extLst>
              <a:ext uri="{FF2B5EF4-FFF2-40B4-BE49-F238E27FC236}">
                <a16:creationId xmlns:a16="http://schemas.microsoft.com/office/drawing/2014/main" id="{3E015633-0377-48E3-B29C-377EB602E9AA}"/>
              </a:ext>
            </a:extLst>
          </p:cNvPr>
          <p:cNvSpPr txBox="1"/>
          <p:nvPr/>
        </p:nvSpPr>
        <p:spPr>
          <a:xfrm>
            <a:off x="1603073" y="4963319"/>
            <a:ext cx="6653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wrinkle, crinkle, crush, crease </a:t>
            </a:r>
          </a:p>
        </p:txBody>
      </p:sp>
      <p:sp>
        <p:nvSpPr>
          <p:cNvPr id="14" name="TextBox 13">
            <a:extLst>
              <a:ext uri="{FF2B5EF4-FFF2-40B4-BE49-F238E27FC236}">
                <a16:creationId xmlns:a16="http://schemas.microsoft.com/office/drawing/2014/main" id="{3E015633-0377-48E3-B29C-377EB602E9AA}"/>
              </a:ext>
            </a:extLst>
          </p:cNvPr>
          <p:cNvSpPr txBox="1"/>
          <p:nvPr/>
        </p:nvSpPr>
        <p:spPr>
          <a:xfrm>
            <a:off x="1460738" y="4862611"/>
            <a:ext cx="6653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wet, damp, humidity</a:t>
            </a:r>
            <a:endParaRPr lang="en-US" sz="3600" dirty="0">
              <a:latin typeface="Comic Sans MS"/>
            </a:endParaRPr>
          </a:p>
        </p:txBody>
      </p:sp>
      <p:sp>
        <p:nvSpPr>
          <p:cNvPr id="15" name="TextBox 14">
            <a:extLst>
              <a:ext uri="{FF2B5EF4-FFF2-40B4-BE49-F238E27FC236}">
                <a16:creationId xmlns:a16="http://schemas.microsoft.com/office/drawing/2014/main" id="{3E015633-0377-48E3-B29C-377EB602E9AA}"/>
              </a:ext>
            </a:extLst>
          </p:cNvPr>
          <p:cNvSpPr txBox="1"/>
          <p:nvPr/>
        </p:nvSpPr>
        <p:spPr>
          <a:xfrm>
            <a:off x="1318403" y="4886867"/>
            <a:ext cx="6653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bold, savage, dangerous, ferocious </a:t>
            </a:r>
            <a:endParaRPr lang="en-US" sz="3600" dirty="0">
              <a:latin typeface="Comic Sans MS"/>
            </a:endParaRPr>
          </a:p>
        </p:txBody>
      </p:sp>
      <p:sp>
        <p:nvSpPr>
          <p:cNvPr id="16" name="TextBox 15">
            <a:extLst>
              <a:ext uri="{FF2B5EF4-FFF2-40B4-BE49-F238E27FC236}">
                <a16:creationId xmlns:a16="http://schemas.microsoft.com/office/drawing/2014/main" id="{3E015633-0377-48E3-B29C-377EB602E9AA}"/>
              </a:ext>
            </a:extLst>
          </p:cNvPr>
          <p:cNvSpPr txBox="1"/>
          <p:nvPr/>
        </p:nvSpPr>
        <p:spPr>
          <a:xfrm>
            <a:off x="1299900" y="4878000"/>
            <a:ext cx="6653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mn-lt"/>
                <a:cs typeface="+mn-lt"/>
              </a:rPr>
              <a:t>storm, cyclone, tropical storm</a:t>
            </a:r>
          </a:p>
        </p:txBody>
      </p:sp>
    </p:spTree>
    <p:extLst>
      <p:ext uri="{BB962C8B-B14F-4D97-AF65-F5344CB8AC3E}">
        <p14:creationId xmlns:p14="http://schemas.microsoft.com/office/powerpoint/2010/main" val="22478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build="allAtOnce"/>
      <p:bldP spid="8" grpId="0"/>
      <p:bldP spid="9" grpId="0"/>
      <p:bldP spid="10" grpId="0"/>
      <p:bldP spid="11" grpId="0"/>
      <p:bldP spid="11" grpId="1"/>
      <p:bldP spid="12" grpId="0"/>
      <p:bldP spid="12" grpId="1"/>
      <p:bldP spid="13" grpId="0"/>
      <p:bldP spid="13" grpId="1"/>
      <p:bldP spid="14" grpId="0"/>
      <p:bldP spid="14" grpId="1"/>
      <p:bldP spid="15" grpId="0"/>
      <p:bldP spid="15" grpId="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a:rPr>
              <a:t>Weather Patterns Retell</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F376EDEF-884A-48D7-81AE-288809B0F77C}"/>
              </a:ext>
            </a:extLst>
          </p:cNvPr>
          <p:cNvSpPr txBox="1"/>
          <p:nvPr/>
        </p:nvSpPr>
        <p:spPr>
          <a:xfrm>
            <a:off x="165725" y="1214130"/>
            <a:ext cx="2214113" cy="646331"/>
          </a:xfrm>
          <a:prstGeom prst="rect">
            <a:avLst/>
          </a:prstGeom>
          <a:solidFill>
            <a:srgbClr val="FF96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topic</a:t>
            </a:r>
          </a:p>
        </p:txBody>
      </p:sp>
      <p:sp>
        <p:nvSpPr>
          <p:cNvPr id="6" name="TextBox 5">
            <a:extLst>
              <a:ext uri="{FF2B5EF4-FFF2-40B4-BE49-F238E27FC236}">
                <a16:creationId xmlns:a16="http://schemas.microsoft.com/office/drawing/2014/main" id="{1FDED000-E7B1-446A-AFAE-3D3816714E77}"/>
              </a:ext>
            </a:extLst>
          </p:cNvPr>
          <p:cNvSpPr txBox="1"/>
          <p:nvPr/>
        </p:nvSpPr>
        <p:spPr>
          <a:xfrm>
            <a:off x="2514229" y="2194854"/>
            <a:ext cx="1852612" cy="646331"/>
          </a:xfrm>
          <a:prstGeom prst="rect">
            <a:avLst/>
          </a:prstGeom>
          <a:solidFill>
            <a:schemeClr val="bg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fact 1</a:t>
            </a:r>
          </a:p>
        </p:txBody>
      </p:sp>
      <p:sp>
        <p:nvSpPr>
          <p:cNvPr id="8" name="TextBox 7">
            <a:extLst>
              <a:ext uri="{FF2B5EF4-FFF2-40B4-BE49-F238E27FC236}">
                <a16:creationId xmlns:a16="http://schemas.microsoft.com/office/drawing/2014/main" id="{75491587-2EA1-4F9B-BB9C-291B77076E15}"/>
              </a:ext>
            </a:extLst>
          </p:cNvPr>
          <p:cNvSpPr txBox="1"/>
          <p:nvPr/>
        </p:nvSpPr>
        <p:spPr>
          <a:xfrm>
            <a:off x="4366841" y="2518019"/>
            <a:ext cx="2171541" cy="656208"/>
          </a:xfrm>
          <a:prstGeom prst="rect">
            <a:avLst/>
          </a:prstGeom>
          <a:solidFill>
            <a:schemeClr val="bg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fact 2</a:t>
            </a:r>
          </a:p>
        </p:txBody>
      </p:sp>
      <p:sp>
        <p:nvSpPr>
          <p:cNvPr id="10" name="TextBox 9">
            <a:extLst>
              <a:ext uri="{FF2B5EF4-FFF2-40B4-BE49-F238E27FC236}">
                <a16:creationId xmlns:a16="http://schemas.microsoft.com/office/drawing/2014/main" id="{CEAA5C6B-8680-483F-90D2-165DD064F367}"/>
              </a:ext>
            </a:extLst>
          </p:cNvPr>
          <p:cNvSpPr txBox="1"/>
          <p:nvPr/>
        </p:nvSpPr>
        <p:spPr>
          <a:xfrm>
            <a:off x="6516080" y="2859322"/>
            <a:ext cx="2139105" cy="656209"/>
          </a:xfrm>
          <a:prstGeom prst="rect">
            <a:avLst/>
          </a:prstGeom>
          <a:solidFill>
            <a:schemeClr val="bg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 fact3</a:t>
            </a:r>
          </a:p>
        </p:txBody>
      </p:sp>
      <p:sp>
        <p:nvSpPr>
          <p:cNvPr id="14" name="TextBox 13">
            <a:extLst>
              <a:ext uri="{FF2B5EF4-FFF2-40B4-BE49-F238E27FC236}">
                <a16:creationId xmlns:a16="http://schemas.microsoft.com/office/drawing/2014/main" id="{2345BBFA-6E12-4E2C-AB2C-9952399D61F3}"/>
              </a:ext>
            </a:extLst>
          </p:cNvPr>
          <p:cNvSpPr txBox="1"/>
          <p:nvPr/>
        </p:nvSpPr>
        <p:spPr>
          <a:xfrm>
            <a:off x="3669118" y="5288171"/>
            <a:ext cx="4986067" cy="1200329"/>
          </a:xfrm>
          <a:prstGeom prst="rect">
            <a:avLst/>
          </a:prstGeom>
          <a:solidFill>
            <a:schemeClr val="accent6">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bg1"/>
                </a:solidFill>
                <a:latin typeface="Comic Sans MS"/>
              </a:rPr>
              <a:t>My favorite thing I learned was....</a:t>
            </a:r>
          </a:p>
        </p:txBody>
      </p:sp>
      <p:sp>
        <p:nvSpPr>
          <p:cNvPr id="3" name="Cloud Callout 2"/>
          <p:cNvSpPr/>
          <p:nvPr/>
        </p:nvSpPr>
        <p:spPr>
          <a:xfrm>
            <a:off x="407614" y="3598401"/>
            <a:ext cx="3746809" cy="1426738"/>
          </a:xfrm>
          <a:prstGeom prst="cloudCallout">
            <a:avLst>
              <a:gd name="adj1" fmla="val -32143"/>
              <a:gd name="adj2" fmla="val 84384"/>
            </a:avLst>
          </a:prstGeom>
          <a:solidFill>
            <a:srgbClr val="BD65C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a:rPr>
              <a:t>I wonder....</a:t>
            </a:r>
          </a:p>
          <a:p>
            <a:pPr algn="ctr"/>
            <a:endParaRPr lang="en-US" dirty="0">
              <a:latin typeface="Comic Sans MS" panose="030F0702030302020204" pitchFamily="66" charset="0"/>
            </a:endParaRP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1000"/>
                                        <p:tgtEl>
                                          <p:spTgt spid="8"/>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15679</TotalTime>
  <Words>1201</Words>
  <Application>Microsoft Office PowerPoint</Application>
  <PresentationFormat>On-screen Show (4:3)</PresentationFormat>
  <Paragraphs>116</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Comic Sans MS</vt:lpstr>
      <vt:lpstr>Office Theme</vt:lpstr>
      <vt:lpstr>Weather Patterns</vt:lpstr>
      <vt:lpstr>Adjectives with Feeling </vt:lpstr>
      <vt:lpstr>A Hurricane of Adjectives  </vt:lpstr>
      <vt:lpstr>PowerPoint Presentation</vt:lpstr>
      <vt:lpstr>A Wave of Vocabulary  </vt:lpstr>
      <vt:lpstr>Synonym Practice</vt:lpstr>
      <vt:lpstr>Weather Patterns Retell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 Harstead</cp:lastModifiedBy>
  <cp:revision>400</cp:revision>
  <dcterms:created xsi:type="dcterms:W3CDTF">2012-04-20T18:25:02Z</dcterms:created>
  <dcterms:modified xsi:type="dcterms:W3CDTF">2021-12-10T15:24:14Z</dcterms:modified>
</cp:coreProperties>
</file>