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56" r:id="rId3"/>
    <p:sldId id="353" r:id="rId4"/>
    <p:sldId id="349" r:id="rId5"/>
    <p:sldId id="350" r:id="rId6"/>
    <p:sldId id="355" r:id="rId7"/>
    <p:sldId id="357" r:id="rId8"/>
    <p:sldId id="354" r:id="rId9"/>
    <p:sldId id="346"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27"/>
    <a:srgbClr val="283B80"/>
    <a:srgbClr val="D60093"/>
    <a:srgbClr val="3B7ABE"/>
    <a:srgbClr val="182C6F"/>
    <a:srgbClr val="FCFCFC"/>
    <a:srgbClr val="003399"/>
    <a:srgbClr val="000064"/>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0" autoAdjust="0"/>
    <p:restoredTop sz="62063" autoAdjust="0"/>
  </p:normalViewPr>
  <p:slideViewPr>
    <p:cSldViewPr snapToGrid="0">
      <p:cViewPr varScale="1">
        <p:scale>
          <a:sx n="41" d="100"/>
          <a:sy n="41" d="100"/>
        </p:scale>
        <p:origin x="228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Today we will review past and present tense verb endings. We will also review the use of adjectives and end with the 5 finger retell. We will be using dry erase boards or paper for a few slides. Please gather the supplies you need now.</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196926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b="1"/>
              <a:t>Say: </a:t>
            </a:r>
            <a:r>
              <a:rPr lang="en-US"/>
              <a:t>This week we've been learning about the rules for changing verbs to past and present tense. Let’s look at some examples. </a:t>
            </a:r>
          </a:p>
          <a:p>
            <a:r>
              <a:rPr lang="en-US"/>
              <a:t>Does anyone remember the rule for words that end in e? (Give the students a moment to answer.) If the verb ends in e, we drop the e and add –ed or -ing. </a:t>
            </a:r>
            <a:endParaRPr lang="en-US">
              <a:cs typeface="Calibri"/>
            </a:endParaRPr>
          </a:p>
          <a:p>
            <a:r>
              <a:rPr lang="en-US"/>
              <a:t>For example, let’s change the verb bake (click to show the word in the chart). </a:t>
            </a:r>
          </a:p>
          <a:p>
            <a:r>
              <a:rPr lang="en-US"/>
              <a:t>To change the tense of bake to past tense, we drop the e and add -ed (click to show the word in the chart -baked). </a:t>
            </a:r>
            <a:endParaRPr lang="en-US">
              <a:cs typeface="Calibri"/>
            </a:endParaRPr>
          </a:p>
          <a:p>
            <a:r>
              <a:rPr lang="en-US"/>
              <a:t>To change the tense of bake to the present tense, we drop the e and add -</a:t>
            </a:r>
            <a:r>
              <a:rPr lang="en-US" err="1"/>
              <a:t>ing</a:t>
            </a:r>
            <a:r>
              <a:rPr lang="en-US"/>
              <a:t> (click to show the word in the chart - baking). </a:t>
            </a:r>
            <a:endParaRPr lang="en-US">
              <a:cs typeface="Calibri"/>
            </a:endParaRPr>
          </a:p>
          <a:p>
            <a:endParaRPr lang="en-US"/>
          </a:p>
          <a:p>
            <a:r>
              <a:rPr lang="en-US"/>
              <a:t>What is the rule for words that end in y?  (Give the students a moment to answer.) We change the y to </a:t>
            </a:r>
            <a:r>
              <a:rPr lang="en-US" err="1"/>
              <a:t>i</a:t>
            </a:r>
            <a:r>
              <a:rPr lang="en-US"/>
              <a:t> before adding –ed.  We don’t need to do that for the –</a:t>
            </a:r>
            <a:r>
              <a:rPr lang="en-US" err="1"/>
              <a:t>ing</a:t>
            </a:r>
            <a:r>
              <a:rPr lang="en-US"/>
              <a:t> ending though. We just add –</a:t>
            </a:r>
            <a:r>
              <a:rPr lang="en-US" err="1"/>
              <a:t>ing.</a:t>
            </a:r>
            <a:r>
              <a:rPr lang="en-US"/>
              <a:t> For example, let’s change the verb cry to past tense.  (Click to show the word in the chart).  </a:t>
            </a:r>
          </a:p>
          <a:p>
            <a:r>
              <a:rPr lang="en-US"/>
              <a:t>We change the y to an </a:t>
            </a:r>
            <a:r>
              <a:rPr lang="en-US" err="1"/>
              <a:t>i</a:t>
            </a:r>
            <a:r>
              <a:rPr lang="en-US"/>
              <a:t> and add -ed (click to show the word in the chart -cried). For present tense, we just add </a:t>
            </a:r>
            <a:r>
              <a:rPr lang="en-US" err="1"/>
              <a:t>ing</a:t>
            </a:r>
            <a:r>
              <a:rPr lang="en-US"/>
              <a:t> (click to show the word in the chart -crying). </a:t>
            </a:r>
          </a:p>
          <a:p>
            <a:r>
              <a:rPr lang="en-US"/>
              <a:t>Sometimes we need to double that final consonant before adding the ending.  If our verb has a short vowel sound, what do we do? (Give the students a moment to answer.) </a:t>
            </a:r>
          </a:p>
          <a:p>
            <a:r>
              <a:rPr lang="en-US"/>
              <a:t> We double the consonant. Because it has a short vowel sound, we need to double the consonant at the end before adding –ed. </a:t>
            </a:r>
            <a:endParaRPr lang="en-US">
              <a:cs typeface="Calibri"/>
            </a:endParaRPr>
          </a:p>
          <a:p>
            <a:r>
              <a:rPr lang="en-US"/>
              <a:t>For example, let’s look at the word stop (click to show the word in the chart). Do you hear the short vowel sound? In order to change stop to the past tense, we double the p and add -ed (click to show the word in the chart- stopped). For present tense, we double the p and add -</a:t>
            </a:r>
            <a:r>
              <a:rPr lang="en-US" err="1"/>
              <a:t>ing</a:t>
            </a:r>
            <a:r>
              <a:rPr lang="en-US"/>
              <a:t> (click to show the word in the chart -stopping).</a:t>
            </a:r>
            <a:endParaRPr lang="en-US">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Let’s practice some changing verbs! On this slide, there are several verbs. We will take turns picking a word and then everyone will write the correct past and present tense spelling on their board or paper. After everyone is finished writing, we can click on the word and see if you are correct. (Allow one student at a time to pick a word, then have the students write the past and present tense on paper or a white board to hold up. When the students are ready, click on the word to make the correct past and present tense words appear. They can check their answers and the teacher can check for mastery when the boards are held up.</a:t>
            </a:r>
          </a:p>
          <a:p>
            <a:r>
              <a:rPr lang="en-US" sz="1200" b="1" kern="1200" dirty="0">
                <a:solidFill>
                  <a:schemeClr val="tx1"/>
                </a:solidFill>
                <a:effectLst/>
                <a:latin typeface="+mn-lt"/>
                <a:ea typeface="+mn-ea"/>
                <a:cs typeface="+mn-cs"/>
              </a:rPr>
              <a:t>grab, nap, try, dry, skate, shine</a:t>
            </a:r>
            <a:r>
              <a:rPr lang="en-US" dirty="0"/>
              <a:t>)</a:t>
            </a: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254045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 use of adjectives enhances our writing and helps the reader understand what we are trying to convey. An adjective is a word used to describe a noun. For example, let’s take a look at the picture on the screen.   (Click to show the sentence.) We could write a sentence that says “I see a dog.” and we would be correct. However, it doesn’t give the reader much information. What adjectives can we add to make the sentence better? (Give the students a chance to discuss some adjectives -big, spotted, colorful, cute, etc. Then instruct the students to write their new sentence on their whiteboards or paper. Give all the students a chance to share their sentences. Then click to show and read the example sentence, “I see a cute and colorful spotted dog.”)</a:t>
            </a:r>
          </a:p>
          <a:p>
            <a:endParaRPr lang="en-US" dirty="0">
              <a:cs typeface="Calibri"/>
            </a:endParaRPr>
          </a:p>
          <a:p>
            <a:endParaRPr lang="en-US" dirty="0">
              <a:cs typeface="Calibri"/>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r>
              <a:rPr lang="en-US" b="1" dirty="0"/>
              <a:t>Say: </a:t>
            </a:r>
            <a:r>
              <a:rPr lang="en-US" dirty="0"/>
              <a:t>We are going to make a graphic organizer. Using your whiteboard or paper, please draw a graphic organizer like the one on the screen. Make sure the circles are big enough to write inside of them. Start with a big circle in the middle of the page and add six</a:t>
            </a:r>
            <a:r>
              <a:rPr lang="en-US" baseline="0" dirty="0"/>
              <a:t> more connected circles</a:t>
            </a:r>
            <a:r>
              <a:rPr lang="en-US" dirty="0"/>
              <a:t> around the outside. Watch my example, don’t write anything else yet. </a:t>
            </a:r>
          </a:p>
          <a:p>
            <a:r>
              <a:rPr lang="en-US" dirty="0"/>
              <a:t>In the middle of my organizer, I wrote a noun (click to show the word elephant). </a:t>
            </a:r>
            <a:endParaRPr lang="en-US" dirty="0">
              <a:cs typeface="Calibri"/>
            </a:endParaRPr>
          </a:p>
          <a:p>
            <a:r>
              <a:rPr lang="en-US" dirty="0"/>
              <a:t>In each outer</a:t>
            </a:r>
            <a:r>
              <a:rPr lang="en-US" baseline="0" dirty="0"/>
              <a:t> circle</a:t>
            </a:r>
            <a:r>
              <a:rPr lang="en-US" dirty="0"/>
              <a:t> I wrote an adjective that describes an elephant (click to show and say each adjective –strong, smart, wrinkled, loud, huge, gray) </a:t>
            </a:r>
            <a:endParaRPr lang="en-US" dirty="0">
              <a:cs typeface="Calibri"/>
            </a:endParaRPr>
          </a:p>
          <a:p>
            <a:r>
              <a:rPr lang="en-US" dirty="0"/>
              <a:t>In your circle, I’d like you to write a noun. (Give the students a moment to fill in their circle. Have each student tell you what they are writing. If any student struggles, remind them that a noun is a person, place, or a thing. You can help with ideas if they don’t have one. [ex a friend, a pet, something in their house, a park or somewhere they like to visit.) </a:t>
            </a:r>
          </a:p>
          <a:p>
            <a:r>
              <a:rPr lang="en-US" dirty="0"/>
              <a:t>Please fill in each outer</a:t>
            </a:r>
            <a:r>
              <a:rPr lang="en-US" baseline="0" dirty="0"/>
              <a:t> circle</a:t>
            </a:r>
            <a:r>
              <a:rPr lang="en-US" dirty="0"/>
              <a:t> with an adjective that describes your noun. (Give the students time to work. When complete, ask each student to share their answers. If a student struggles to fill all their circles, ask the other students to help brainstorm ideas.) </a:t>
            </a:r>
            <a:endParaRPr lang="en-US" dirty="0">
              <a:cs typeface="Calibri"/>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Let’s review our vocabulary words! On the top of the screen in the gray box are the words, and the bottom has the definitions. Choose the definition that matches each word. (Choose one student at a time. Have them choose a word and definition that they think matches. Click on the word to make it move to the correct definition. Repeat for each word. There are three on this slide and three on the next slide.</a:t>
            </a:r>
          </a:p>
          <a:p>
            <a:r>
              <a:rPr lang="en-US" b="1" dirty="0"/>
              <a:t>opponent</a:t>
            </a:r>
            <a:r>
              <a:rPr lang="en-US" dirty="0"/>
              <a:t> - a person or thing that stands against another </a:t>
            </a:r>
            <a:endParaRPr lang="en-US" dirty="0">
              <a:cs typeface="Calibri"/>
            </a:endParaRPr>
          </a:p>
          <a:p>
            <a:r>
              <a:rPr lang="en-US" b="1" dirty="0"/>
              <a:t>convince </a:t>
            </a:r>
            <a:r>
              <a:rPr lang="en-US" dirty="0"/>
              <a:t>- to make a person agree or believe by arguing or showing evidence </a:t>
            </a:r>
            <a:endParaRPr lang="en-US" dirty="0">
              <a:cs typeface="Calibri"/>
            </a:endParaRPr>
          </a:p>
          <a:p>
            <a:r>
              <a:rPr lang="en-US" b="1" dirty="0"/>
              <a:t>friendship </a:t>
            </a:r>
            <a:r>
              <a:rPr lang="en-US" dirty="0"/>
              <a:t>- the state of being friends) </a:t>
            </a:r>
            <a:endParaRPr lang="en-US" dirty="0">
              <a:cs typeface="Calibri"/>
            </a:endParaRPr>
          </a:p>
          <a:p>
            <a:br>
              <a:rPr lang="en-US" dirty="0"/>
            </a:br>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Let’s continue with the</a:t>
            </a:r>
            <a:r>
              <a:rPr lang="en-US" baseline="0" dirty="0"/>
              <a:t> last three</a:t>
            </a:r>
            <a:endParaRPr lang="en-US" dirty="0"/>
          </a:p>
          <a:p>
            <a:r>
              <a:rPr lang="en-US" dirty="0"/>
              <a:t> </a:t>
            </a:r>
            <a:endParaRPr lang="en-US" dirty="0">
              <a:cs typeface="Calibri"/>
            </a:endParaRPr>
          </a:p>
          <a:p>
            <a:r>
              <a:rPr lang="en-US" b="1" dirty="0"/>
              <a:t>(confess</a:t>
            </a:r>
            <a:r>
              <a:rPr lang="en-US" dirty="0"/>
              <a:t> - to make known </a:t>
            </a:r>
            <a:endParaRPr lang="en-US" dirty="0">
              <a:cs typeface="Calibri"/>
            </a:endParaRPr>
          </a:p>
          <a:p>
            <a:r>
              <a:rPr lang="en-US" b="1" dirty="0"/>
              <a:t>accuse</a:t>
            </a:r>
            <a:r>
              <a:rPr lang="en-US" dirty="0"/>
              <a:t> - to charge with a fault, and especially with a crime </a:t>
            </a:r>
          </a:p>
          <a:p>
            <a:r>
              <a:rPr lang="en-US" b="1" dirty="0"/>
              <a:t>defend</a:t>
            </a:r>
            <a:r>
              <a:rPr lang="en-US" dirty="0"/>
              <a:t> - to support against opposition) </a:t>
            </a:r>
            <a:endParaRPr lang="en-US" dirty="0">
              <a:cs typeface="Calibri"/>
            </a:endParaRPr>
          </a:p>
          <a:p>
            <a:br>
              <a:rPr lang="en-US" dirty="0"/>
            </a:br>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72386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 are going to use our white boards or paper again for this slide. </a:t>
            </a:r>
            <a:endParaRPr lang="en-US" dirty="0">
              <a:cs typeface="Calibri"/>
            </a:endParaRPr>
          </a:p>
          <a:p>
            <a:r>
              <a:rPr lang="en-US" dirty="0"/>
              <a:t>I will show you the words one at a time. For each word, we are going to write what the word makes us think of, then we will share our answers with the group. Remember, we need to keep the words appropriate for school. Here is the first one (click to show the word-defend). </a:t>
            </a:r>
            <a:endParaRPr lang="en-US" dirty="0">
              <a:cs typeface="Calibri"/>
            </a:endParaRPr>
          </a:p>
          <a:p>
            <a:r>
              <a:rPr lang="en-US" dirty="0"/>
              <a:t>What does this word make you think of? (Discuss answers, lead students at first if they need a little help. There aren’t any wrong answers, it’s whatever the student associates with the word. </a:t>
            </a:r>
            <a:endParaRPr lang="en-US" dirty="0">
              <a:cs typeface="Calibri"/>
            </a:endParaRPr>
          </a:p>
          <a:p>
            <a:r>
              <a:rPr lang="en-US" dirty="0"/>
              <a:t>When finished sharing, click to show a new word and repeat the process. </a:t>
            </a:r>
            <a:endParaRPr lang="en-US" dirty="0">
              <a:cs typeface="Calibri"/>
            </a:endParaRPr>
          </a:p>
          <a:p>
            <a:r>
              <a:rPr lang="en-US" b="1" dirty="0"/>
              <a:t>Ex: defend- court, police, lawyer, football, offense, crime, basketball-</a:t>
            </a:r>
            <a:r>
              <a:rPr lang="en-US" b="1" dirty="0" err="1"/>
              <a:t>ect</a:t>
            </a:r>
            <a:r>
              <a:rPr lang="en-US" dirty="0"/>
              <a:t> </a:t>
            </a:r>
            <a:endParaRPr lang="en-US" dirty="0">
              <a:cs typeface="Calibri"/>
            </a:endParaRPr>
          </a:p>
          <a:p>
            <a:r>
              <a:rPr lang="en-US" b="1" dirty="0"/>
              <a:t>opponent</a:t>
            </a:r>
            <a:r>
              <a:rPr lang="en-US" dirty="0"/>
              <a:t> - sports, defense, offense, enemy </a:t>
            </a:r>
            <a:endParaRPr lang="en-US" dirty="0">
              <a:cs typeface="Calibri"/>
            </a:endParaRPr>
          </a:p>
          <a:p>
            <a:r>
              <a:rPr lang="en-US" b="1" dirty="0"/>
              <a:t>convince </a:t>
            </a:r>
            <a:r>
              <a:rPr lang="en-US" dirty="0"/>
              <a:t>- persuade, buying something, commercials </a:t>
            </a:r>
            <a:endParaRPr lang="en-US" dirty="0">
              <a:cs typeface="Calibri"/>
            </a:endParaRPr>
          </a:p>
          <a:p>
            <a:r>
              <a:rPr lang="en-US" b="1" dirty="0"/>
              <a:t>friendship </a:t>
            </a:r>
            <a:r>
              <a:rPr lang="en-US" dirty="0"/>
              <a:t>- friendly, nice, kind –students might list the names of friends or events they went to with friends </a:t>
            </a:r>
            <a:endParaRPr lang="en-US" dirty="0">
              <a:cs typeface="Calibri"/>
            </a:endParaRPr>
          </a:p>
          <a:p>
            <a:r>
              <a:rPr lang="en-US" b="1" dirty="0"/>
              <a:t>confess</a:t>
            </a:r>
            <a:r>
              <a:rPr lang="en-US" dirty="0"/>
              <a:t> - lie, truth, trouble, crime, love </a:t>
            </a:r>
          </a:p>
          <a:p>
            <a:r>
              <a:rPr lang="en-US" b="1" dirty="0"/>
              <a:t>accuse</a:t>
            </a:r>
            <a:r>
              <a:rPr lang="en-US" dirty="0"/>
              <a:t> - angry, fight, argument)</a:t>
            </a:r>
            <a:endParaRPr lang="en-US" dirty="0">
              <a:cs typeface="Calibri"/>
            </a:endParaRPr>
          </a:p>
          <a:p>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[Insert Shutterstock image Id:</a:t>
            </a:r>
            <a:r>
              <a:rPr lang="en-US" b="1" dirty="0"/>
              <a:t> </a:t>
            </a:r>
            <a:r>
              <a:rPr lang="en-US" dirty="0"/>
              <a:t>221243806</a:t>
            </a:r>
            <a:r>
              <a:rPr lang="en-US" dirty="0">
                <a:cs typeface="Calibri"/>
              </a:rPr>
              <a:t> </a:t>
            </a:r>
            <a:r>
              <a:rPr lang="en-US" dirty="0"/>
              <a:t>and 1054962065</a:t>
            </a:r>
            <a:r>
              <a:rPr lang="en-US" dirty="0">
                <a:cs typeface="Calibri"/>
              </a:rPr>
              <a:t> both set to appear on the first click</a:t>
            </a:r>
            <a:r>
              <a:rPr lang="en-US" b="1" dirty="0">
                <a:cs typeface="Calibri"/>
              </a:rPr>
              <a:t>]</a:t>
            </a:r>
            <a:endParaRPr lang="en-US" b="1" dirty="0"/>
          </a:p>
          <a:p>
            <a:r>
              <a:rPr lang="en-US" b="1" dirty="0"/>
              <a:t>Say: </a:t>
            </a:r>
            <a:r>
              <a:rPr lang="en-US" dirty="0"/>
              <a:t>It’s time for the five finger retell!</a:t>
            </a:r>
            <a:r>
              <a:rPr lang="en-US" b="1" dirty="0"/>
              <a:t> </a:t>
            </a:r>
            <a:r>
              <a:rPr lang="en-US" dirty="0"/>
              <a:t>(Click to show the hand and images appear.) </a:t>
            </a:r>
            <a:endParaRPr lang="en-US" dirty="0">
              <a:cs typeface="Calibri"/>
            </a:endParaRPr>
          </a:p>
          <a:p>
            <a:r>
              <a:rPr lang="en-US" dirty="0"/>
              <a:t>Show me your fingers! (Have the students hold up their hand and point to each finger as they go through the retell.) </a:t>
            </a:r>
            <a:endParaRPr lang="en-US" dirty="0">
              <a:cs typeface="Calibri"/>
            </a:endParaRPr>
          </a:p>
          <a:p>
            <a:r>
              <a:rPr lang="en-US" b="1" dirty="0"/>
              <a:t>Characters-</a:t>
            </a:r>
            <a:r>
              <a:rPr lang="en-US" dirty="0"/>
              <a:t>Eddie and Dillon </a:t>
            </a:r>
            <a:endParaRPr lang="en-US" dirty="0">
              <a:cs typeface="Calibri"/>
            </a:endParaRPr>
          </a:p>
          <a:p>
            <a:r>
              <a:rPr lang="en-US" b="1" dirty="0"/>
              <a:t>Setting-</a:t>
            </a:r>
            <a:r>
              <a:rPr lang="en-US" dirty="0"/>
              <a:t> mostly the Eddie’s house, a little time in school and on the bus </a:t>
            </a:r>
            <a:endParaRPr lang="en-US" dirty="0">
              <a:cs typeface="Calibri"/>
            </a:endParaRPr>
          </a:p>
          <a:p>
            <a:r>
              <a:rPr lang="en-US" b="1" dirty="0"/>
              <a:t>Problem</a:t>
            </a:r>
            <a:r>
              <a:rPr lang="en-US" dirty="0"/>
              <a:t>- Eddie and Dillon get in a fight over who won a game. </a:t>
            </a:r>
            <a:endParaRPr lang="en-US" dirty="0">
              <a:cs typeface="Calibri"/>
            </a:endParaRPr>
          </a:p>
          <a:p>
            <a:r>
              <a:rPr lang="en-US" b="1" dirty="0"/>
              <a:t>Events- </a:t>
            </a:r>
            <a:endParaRPr lang="en-US" dirty="0"/>
          </a:p>
          <a:p>
            <a:r>
              <a:rPr lang="en-US" dirty="0"/>
              <a:t>*Eddie and Dillon are best friends and spend a lot of time together. </a:t>
            </a:r>
            <a:endParaRPr lang="en-US" dirty="0">
              <a:cs typeface="Calibri"/>
            </a:endParaRPr>
          </a:p>
          <a:p>
            <a:r>
              <a:rPr lang="en-US" dirty="0"/>
              <a:t>*Eddie gets a new video racing game. </a:t>
            </a:r>
          </a:p>
          <a:p>
            <a:r>
              <a:rPr lang="en-US" dirty="0"/>
              <a:t>*They spend a lot of time learning how to play the game. </a:t>
            </a:r>
          </a:p>
          <a:p>
            <a:r>
              <a:rPr lang="en-US" dirty="0"/>
              <a:t>*They decide to race, Eddie goes first, then Dillon gets a turn. </a:t>
            </a:r>
            <a:endParaRPr lang="en-US" dirty="0">
              <a:cs typeface="Calibri"/>
            </a:endParaRPr>
          </a:p>
          <a:p>
            <a:r>
              <a:rPr lang="en-US" dirty="0"/>
              <a:t>*Eddie wins the most points, but Dillon has the quickest time. </a:t>
            </a:r>
            <a:endParaRPr lang="en-US" dirty="0">
              <a:cs typeface="Calibri"/>
            </a:endParaRPr>
          </a:p>
          <a:p>
            <a:r>
              <a:rPr lang="en-US" dirty="0"/>
              <a:t>*Both boys say they won, and they get in a big fight. </a:t>
            </a:r>
            <a:endParaRPr lang="en-US" dirty="0">
              <a:cs typeface="Calibri"/>
            </a:endParaRPr>
          </a:p>
          <a:p>
            <a:r>
              <a:rPr lang="en-US" dirty="0"/>
              <a:t>*Dillon and Eddie say the friendship is over. They don’t speak to each other for a week. </a:t>
            </a:r>
            <a:endParaRPr lang="en-US" dirty="0">
              <a:cs typeface="Calibri"/>
            </a:endParaRPr>
          </a:p>
          <a:p>
            <a:r>
              <a:rPr lang="en-US" b="1" dirty="0"/>
              <a:t>Solution- </a:t>
            </a:r>
            <a:r>
              <a:rPr lang="en-US" dirty="0"/>
              <a:t>Dillon finally goes to Eddie’s house and apologizes. Eddie apologizes too. The boys decide to play again- one time for points, and the next time for the fastest score. They both say that they will have fun no matter who wins! </a:t>
            </a:r>
          </a:p>
          <a:p>
            <a:r>
              <a:rPr lang="en-US" b="1" dirty="0"/>
              <a:t>Text connection- Say: </a:t>
            </a:r>
            <a:r>
              <a:rPr lang="en-US" dirty="0"/>
              <a:t>Tell me about a time when you and a friend had a fight. How did you resolve it?</a:t>
            </a:r>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9228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a:rPr>
              <a:t>Making Mistakes</a:t>
            </a:r>
            <a:endParaRPr lang="en-US" sz="6000" dirty="0">
              <a:latin typeface="Comic Sans MS" panose="030F0902030302020204" pitchFamily="66" charset="0"/>
            </a:endParaRP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vert="horz" lIns="91440" tIns="45720" rIns="91440" bIns="45720" rtlCol="0" anchor="t">
            <a:normAutofit/>
          </a:bodyPr>
          <a:lstStyle/>
          <a:p>
            <a:r>
              <a:rPr lang="en-US" sz="4000">
                <a:latin typeface="Comic Sans MS"/>
              </a:rPr>
              <a:t>Verb Endings and Adjectives</a:t>
            </a:r>
            <a:endParaRPr lang="en-US" sz="4000">
              <a:latin typeface="Comic Sans MS" panose="030F0902030302020204" pitchFamily="66" charset="0"/>
            </a:endParaRP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normAutofit fontScale="90000"/>
          </a:bodyPr>
          <a:lstStyle/>
          <a:p>
            <a:r>
              <a:rPr lang="en-US" dirty="0">
                <a:latin typeface="Comic Sans MS"/>
                <a:ea typeface="+mj-lt"/>
                <a:cs typeface="+mj-lt"/>
              </a:rPr>
              <a:t>Past and Present Tense Verbs</a:t>
            </a:r>
            <a:br>
              <a:rPr lang="en-US" dirty="0">
                <a:latin typeface="Comic Sans MS"/>
              </a:rPr>
            </a:br>
            <a:endParaRPr lang="en-US" dirty="0">
              <a:latin typeface="Comic Sans MS"/>
            </a:endParaRPr>
          </a:p>
        </p:txBody>
      </p:sp>
      <p:graphicFrame>
        <p:nvGraphicFramePr>
          <p:cNvPr id="4" name="Table 3">
            <a:extLst>
              <a:ext uri="{FF2B5EF4-FFF2-40B4-BE49-F238E27FC236}">
                <a16:creationId xmlns:a16="http://schemas.microsoft.com/office/drawing/2014/main" id="{A2C55DE6-8DC8-49D3-8754-A9724529A125}"/>
              </a:ext>
            </a:extLst>
          </p:cNvPr>
          <p:cNvGraphicFramePr>
            <a:graphicFrameLocks noGrp="1"/>
          </p:cNvGraphicFramePr>
          <p:nvPr>
            <p:extLst>
              <p:ext uri="{D42A27DB-BD31-4B8C-83A1-F6EECF244321}">
                <p14:modId xmlns:p14="http://schemas.microsoft.com/office/powerpoint/2010/main" val="1286763041"/>
              </p:ext>
            </p:extLst>
          </p:nvPr>
        </p:nvGraphicFramePr>
        <p:xfrm>
          <a:off x="373811" y="1293962"/>
          <a:ext cx="8401050" cy="3016703"/>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091967935"/>
                    </a:ext>
                  </a:extLst>
                </a:gridCol>
                <a:gridCol w="2800350">
                  <a:extLst>
                    <a:ext uri="{9D8B030D-6E8A-4147-A177-3AD203B41FA5}">
                      <a16:colId xmlns:a16="http://schemas.microsoft.com/office/drawing/2014/main" val="2730402888"/>
                    </a:ext>
                  </a:extLst>
                </a:gridCol>
                <a:gridCol w="2800350">
                  <a:extLst>
                    <a:ext uri="{9D8B030D-6E8A-4147-A177-3AD203B41FA5}">
                      <a16:colId xmlns:a16="http://schemas.microsoft.com/office/drawing/2014/main" val="3018115834"/>
                    </a:ext>
                  </a:extLst>
                </a:gridCol>
              </a:tblGrid>
              <a:tr h="685800">
                <a:tc>
                  <a:txBody>
                    <a:bodyPr/>
                    <a:lstStyle/>
                    <a:p>
                      <a:pPr algn="ctr" fontAlgn="base"/>
                      <a:r>
                        <a:rPr lang="en-US" sz="3600">
                          <a:effectLst/>
                        </a:rPr>
                        <a:t>Base</a:t>
                      </a:r>
                      <a:r>
                        <a:rPr lang="en-US" sz="3600" baseline="0">
                          <a:effectLst/>
                        </a:rPr>
                        <a:t> word</a:t>
                      </a:r>
                      <a:r>
                        <a:rPr lang="en-US" sz="3600">
                          <a:effectLst/>
                        </a:rPr>
                        <a:t>​</a:t>
                      </a:r>
                      <a:endParaRPr lang="en-US">
                        <a:effectLst/>
                      </a:endParaRPr>
                    </a:p>
                  </a:txBody>
                  <a:tcPr>
                    <a:solidFill>
                      <a:schemeClr val="accent4"/>
                    </a:solidFill>
                  </a:tcPr>
                </a:tc>
                <a:tc>
                  <a:txBody>
                    <a:bodyPr/>
                    <a:lstStyle/>
                    <a:p>
                      <a:pPr algn="ctr" fontAlgn="base"/>
                      <a:r>
                        <a:rPr lang="en-US" sz="3600">
                          <a:effectLst/>
                        </a:rPr>
                        <a:t>-</a:t>
                      </a:r>
                      <a:r>
                        <a:rPr lang="en-US" sz="3600" err="1">
                          <a:effectLst/>
                        </a:rPr>
                        <a:t>ed</a:t>
                      </a:r>
                      <a:endParaRPr lang="en-US">
                        <a:effectLst/>
                      </a:endParaRPr>
                    </a:p>
                  </a:txBody>
                  <a:tcPr>
                    <a:solidFill>
                      <a:schemeClr val="accent4"/>
                    </a:solidFill>
                  </a:tcPr>
                </a:tc>
                <a:tc>
                  <a:txBody>
                    <a:bodyPr/>
                    <a:lstStyle/>
                    <a:p>
                      <a:pPr algn="ctr" fontAlgn="base"/>
                      <a:r>
                        <a:rPr lang="en-US" sz="3600" err="1">
                          <a:effectLst/>
                        </a:rPr>
                        <a:t>ing</a:t>
                      </a:r>
                      <a:r>
                        <a:rPr lang="en-US" sz="3600">
                          <a:effectLst/>
                        </a:rPr>
                        <a:t>​</a:t>
                      </a:r>
                      <a:endParaRPr lang="en-US">
                        <a:effectLst/>
                      </a:endParaRPr>
                    </a:p>
                  </a:txBody>
                  <a:tcPr>
                    <a:solidFill>
                      <a:schemeClr val="accent4"/>
                    </a:solidFill>
                  </a:tcPr>
                </a:tc>
                <a:extLst>
                  <a:ext uri="{0D108BD9-81ED-4DB2-BD59-A6C34878D82A}">
                    <a16:rowId xmlns:a16="http://schemas.microsoft.com/office/drawing/2014/main" val="498722365"/>
                  </a:ext>
                </a:extLst>
              </a:tr>
              <a:tr h="673553">
                <a:tc>
                  <a:txBody>
                    <a:bodyPr/>
                    <a:lstStyle/>
                    <a:p>
                      <a:pPr algn="ctr" fontAlgn="auto"/>
                      <a:r>
                        <a:rPr lang="en-US" sz="3200">
                          <a:effectLst/>
                          <a:latin typeface="Comic Sans MS"/>
                        </a:rPr>
                        <a:t>​bake</a:t>
                      </a:r>
                    </a:p>
                  </a:txBody>
                  <a:tcPr>
                    <a:solidFill>
                      <a:schemeClr val="bg2"/>
                    </a:solidFill>
                  </a:tcPr>
                </a:tc>
                <a:tc>
                  <a:txBody>
                    <a:bodyPr/>
                    <a:lstStyle/>
                    <a:p>
                      <a:pPr algn="ctr" fontAlgn="auto"/>
                      <a:r>
                        <a:rPr lang="en-US" sz="3200">
                          <a:effectLst/>
                          <a:latin typeface="Comic Sans MS"/>
                        </a:rPr>
                        <a:t>​bak</a:t>
                      </a:r>
                      <a:r>
                        <a:rPr lang="en-US" sz="3200" u="sng">
                          <a:effectLst/>
                          <a:latin typeface="Comic Sans MS"/>
                        </a:rPr>
                        <a:t>ed</a:t>
                      </a:r>
                    </a:p>
                  </a:txBody>
                  <a:tcPr>
                    <a:solidFill>
                      <a:schemeClr val="bg2"/>
                    </a:solidFill>
                  </a:tcPr>
                </a:tc>
                <a:tc>
                  <a:txBody>
                    <a:bodyPr/>
                    <a:lstStyle/>
                    <a:p>
                      <a:pPr algn="ctr" fontAlgn="auto"/>
                      <a:r>
                        <a:rPr lang="en-US" sz="3200">
                          <a:effectLst/>
                          <a:latin typeface="Comic Sans MS"/>
                        </a:rPr>
                        <a:t>​bak</a:t>
                      </a:r>
                      <a:r>
                        <a:rPr lang="en-US" sz="3200" u="sng">
                          <a:effectLst/>
                          <a:latin typeface="Comic Sans MS"/>
                        </a:rPr>
                        <a:t>ing</a:t>
                      </a:r>
                    </a:p>
                  </a:txBody>
                  <a:tcPr>
                    <a:solidFill>
                      <a:schemeClr val="bg2"/>
                    </a:solidFill>
                  </a:tcPr>
                </a:tc>
                <a:extLst>
                  <a:ext uri="{0D108BD9-81ED-4DB2-BD59-A6C34878D82A}">
                    <a16:rowId xmlns:a16="http://schemas.microsoft.com/office/drawing/2014/main" val="3637291454"/>
                  </a:ext>
                </a:extLst>
              </a:tr>
              <a:tr h="828675">
                <a:tc>
                  <a:txBody>
                    <a:bodyPr/>
                    <a:lstStyle/>
                    <a:p>
                      <a:pPr algn="ctr" fontAlgn="auto"/>
                      <a:r>
                        <a:rPr lang="en-US" sz="3200">
                          <a:effectLst/>
                          <a:latin typeface="Comic Sans MS"/>
                        </a:rPr>
                        <a:t>​cry</a:t>
                      </a:r>
                      <a:endParaRPr lang="en-US" sz="3200" u="sng">
                        <a:effectLst/>
                        <a:latin typeface="Comic Sans MS"/>
                      </a:endParaRPr>
                    </a:p>
                  </a:txBody>
                  <a:tcPr>
                    <a:solidFill>
                      <a:schemeClr val="bg2"/>
                    </a:solidFill>
                  </a:tcPr>
                </a:tc>
                <a:tc>
                  <a:txBody>
                    <a:bodyPr/>
                    <a:lstStyle/>
                    <a:p>
                      <a:pPr algn="ctr" fontAlgn="auto"/>
                      <a:r>
                        <a:rPr lang="en-US" sz="3200" u="none">
                          <a:effectLst/>
                          <a:latin typeface="Comic Sans MS"/>
                        </a:rPr>
                        <a:t>cr</a:t>
                      </a:r>
                      <a:r>
                        <a:rPr lang="en-US" sz="3200" u="sng">
                          <a:effectLst/>
                          <a:latin typeface="Comic Sans MS"/>
                        </a:rPr>
                        <a:t>ied​</a:t>
                      </a:r>
                    </a:p>
                  </a:txBody>
                  <a:tcPr>
                    <a:solidFill>
                      <a:schemeClr val="bg2"/>
                    </a:solidFill>
                  </a:tcPr>
                </a:tc>
                <a:tc>
                  <a:txBody>
                    <a:bodyPr/>
                    <a:lstStyle/>
                    <a:p>
                      <a:pPr algn="ctr" fontAlgn="auto"/>
                      <a:r>
                        <a:rPr lang="en-US" sz="3200" u="none">
                          <a:effectLst/>
                          <a:latin typeface="Comic Sans MS"/>
                        </a:rPr>
                        <a:t>cry</a:t>
                      </a:r>
                      <a:r>
                        <a:rPr lang="en-US" sz="3200" u="sng">
                          <a:effectLst/>
                          <a:latin typeface="Comic Sans MS"/>
                        </a:rPr>
                        <a:t>ing​</a:t>
                      </a:r>
                    </a:p>
                  </a:txBody>
                  <a:tcPr>
                    <a:solidFill>
                      <a:schemeClr val="bg2"/>
                    </a:solidFill>
                  </a:tcPr>
                </a:tc>
                <a:extLst>
                  <a:ext uri="{0D108BD9-81ED-4DB2-BD59-A6C34878D82A}">
                    <a16:rowId xmlns:a16="http://schemas.microsoft.com/office/drawing/2014/main" val="1287390"/>
                  </a:ext>
                </a:extLst>
              </a:tr>
              <a:tr h="828675">
                <a:tc>
                  <a:txBody>
                    <a:bodyPr/>
                    <a:lstStyle/>
                    <a:p>
                      <a:pPr lvl="0" algn="ctr">
                        <a:buNone/>
                      </a:pPr>
                      <a:r>
                        <a:rPr lang="en-US" sz="3200">
                          <a:effectLst/>
                          <a:latin typeface="Comic Sans MS"/>
                        </a:rPr>
                        <a:t>stop</a:t>
                      </a:r>
                    </a:p>
                  </a:txBody>
                  <a:tcPr>
                    <a:solidFill>
                      <a:schemeClr val="bg2"/>
                    </a:solidFill>
                  </a:tcPr>
                </a:tc>
                <a:tc>
                  <a:txBody>
                    <a:bodyPr/>
                    <a:lstStyle/>
                    <a:p>
                      <a:pPr lvl="0" algn="ctr">
                        <a:buNone/>
                      </a:pPr>
                      <a:r>
                        <a:rPr lang="en-US" sz="3200" u="none">
                          <a:effectLst/>
                          <a:latin typeface="Comic Sans MS"/>
                        </a:rPr>
                        <a:t>stop</a:t>
                      </a:r>
                      <a:r>
                        <a:rPr lang="en-US" sz="3200" u="sng">
                          <a:effectLst/>
                          <a:latin typeface="Comic Sans MS"/>
                        </a:rPr>
                        <a:t>ped</a:t>
                      </a:r>
                    </a:p>
                  </a:txBody>
                  <a:tcPr>
                    <a:solidFill>
                      <a:schemeClr val="bg2"/>
                    </a:solidFill>
                  </a:tcPr>
                </a:tc>
                <a:tc>
                  <a:txBody>
                    <a:bodyPr/>
                    <a:lstStyle/>
                    <a:p>
                      <a:pPr lvl="0" algn="ctr">
                        <a:buNone/>
                      </a:pPr>
                      <a:r>
                        <a:rPr lang="en-US" sz="3200">
                          <a:effectLst/>
                          <a:latin typeface="Comic Sans MS"/>
                        </a:rPr>
                        <a:t>stop</a:t>
                      </a:r>
                      <a:r>
                        <a:rPr lang="en-US" sz="3200" u="sng">
                          <a:effectLst/>
                          <a:latin typeface="Comic Sans MS"/>
                        </a:rPr>
                        <a:t>ping</a:t>
                      </a:r>
                    </a:p>
                  </a:txBody>
                  <a:tcPr>
                    <a:solidFill>
                      <a:schemeClr val="bg2"/>
                    </a:solidFill>
                  </a:tcPr>
                </a:tc>
                <a:extLst>
                  <a:ext uri="{0D108BD9-81ED-4DB2-BD59-A6C34878D82A}">
                    <a16:rowId xmlns:a16="http://schemas.microsoft.com/office/drawing/2014/main" val="1355060590"/>
                  </a:ext>
                </a:extLst>
              </a:tr>
            </a:tbl>
          </a:graphicData>
        </a:graphic>
      </p:graphicFrame>
      <p:sp>
        <p:nvSpPr>
          <p:cNvPr id="6" name="TextBox 5" title="blank square">
            <a:extLst>
              <a:ext uri="{FF2B5EF4-FFF2-40B4-BE49-F238E27FC236}">
                <a16:creationId xmlns:a16="http://schemas.microsoft.com/office/drawing/2014/main" id="{F48C365B-B560-4AD0-95E8-640CC2D272CA}"/>
              </a:ext>
            </a:extLst>
          </p:cNvPr>
          <p:cNvSpPr txBox="1"/>
          <p:nvPr/>
        </p:nvSpPr>
        <p:spPr>
          <a:xfrm>
            <a:off x="6400603" y="2067265"/>
            <a:ext cx="2225616" cy="646331"/>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endParaRPr lang="en-US">
              <a:cs typeface="Calibri"/>
            </a:endParaRPr>
          </a:p>
        </p:txBody>
      </p:sp>
      <p:sp>
        <p:nvSpPr>
          <p:cNvPr id="7" name="TextBox 6" title="blank square">
            <a:extLst>
              <a:ext uri="{FF2B5EF4-FFF2-40B4-BE49-F238E27FC236}">
                <a16:creationId xmlns:a16="http://schemas.microsoft.com/office/drawing/2014/main" id="{F8BD0A0D-F1EE-4EB1-94FB-C431934BEE44}"/>
              </a:ext>
            </a:extLst>
          </p:cNvPr>
          <p:cNvSpPr txBox="1"/>
          <p:nvPr/>
        </p:nvSpPr>
        <p:spPr>
          <a:xfrm>
            <a:off x="6461184" y="2713596"/>
            <a:ext cx="2225616" cy="646331"/>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endParaRPr lang="en-US">
              <a:cs typeface="Calibri"/>
            </a:endParaRPr>
          </a:p>
        </p:txBody>
      </p:sp>
      <p:sp>
        <p:nvSpPr>
          <p:cNvPr id="8" name="TextBox 7" title="blank square">
            <a:extLst>
              <a:ext uri="{FF2B5EF4-FFF2-40B4-BE49-F238E27FC236}">
                <a16:creationId xmlns:a16="http://schemas.microsoft.com/office/drawing/2014/main" id="{7726C3E6-AAF2-42F9-AAD6-3FF9984C4CBD}"/>
              </a:ext>
            </a:extLst>
          </p:cNvPr>
          <p:cNvSpPr txBox="1"/>
          <p:nvPr/>
        </p:nvSpPr>
        <p:spPr>
          <a:xfrm>
            <a:off x="6003985" y="3603329"/>
            <a:ext cx="2225616" cy="646331"/>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endParaRPr lang="en-US">
              <a:cs typeface="Calibri"/>
            </a:endParaRPr>
          </a:p>
        </p:txBody>
      </p:sp>
      <p:sp>
        <p:nvSpPr>
          <p:cNvPr id="9" name="TextBox 8" title="blank square">
            <a:extLst>
              <a:ext uri="{FF2B5EF4-FFF2-40B4-BE49-F238E27FC236}">
                <a16:creationId xmlns:a16="http://schemas.microsoft.com/office/drawing/2014/main" id="{FAA40855-CEC7-4D67-9C7A-7AFEAA444F77}"/>
              </a:ext>
            </a:extLst>
          </p:cNvPr>
          <p:cNvSpPr txBox="1"/>
          <p:nvPr/>
        </p:nvSpPr>
        <p:spPr>
          <a:xfrm>
            <a:off x="3311150" y="2048070"/>
            <a:ext cx="2225616" cy="646331"/>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endParaRPr lang="en-US">
              <a:cs typeface="Calibri"/>
            </a:endParaRPr>
          </a:p>
        </p:txBody>
      </p:sp>
      <p:sp>
        <p:nvSpPr>
          <p:cNvPr id="10" name="TextBox 9" title="blank square">
            <a:extLst>
              <a:ext uri="{FF2B5EF4-FFF2-40B4-BE49-F238E27FC236}">
                <a16:creationId xmlns:a16="http://schemas.microsoft.com/office/drawing/2014/main" id="{16414D95-5A30-4E56-BFD1-C6F0AA5193BE}"/>
              </a:ext>
            </a:extLst>
          </p:cNvPr>
          <p:cNvSpPr txBox="1"/>
          <p:nvPr/>
        </p:nvSpPr>
        <p:spPr>
          <a:xfrm>
            <a:off x="3317013" y="3558823"/>
            <a:ext cx="2225616" cy="646331"/>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endParaRPr lang="en-US">
              <a:cs typeface="Calibri"/>
            </a:endParaRPr>
          </a:p>
        </p:txBody>
      </p:sp>
      <p:sp>
        <p:nvSpPr>
          <p:cNvPr id="11" name="TextBox 10" title="blank square">
            <a:extLst>
              <a:ext uri="{FF2B5EF4-FFF2-40B4-BE49-F238E27FC236}">
                <a16:creationId xmlns:a16="http://schemas.microsoft.com/office/drawing/2014/main" id="{AE70E042-739F-4D31-8546-3593CA76935D}"/>
              </a:ext>
            </a:extLst>
          </p:cNvPr>
          <p:cNvSpPr txBox="1"/>
          <p:nvPr/>
        </p:nvSpPr>
        <p:spPr>
          <a:xfrm>
            <a:off x="630041" y="2713596"/>
            <a:ext cx="2225616" cy="646331"/>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endParaRPr lang="en-US">
              <a:cs typeface="Calibri"/>
            </a:endParaRPr>
          </a:p>
        </p:txBody>
      </p:sp>
      <p:sp>
        <p:nvSpPr>
          <p:cNvPr id="12" name="TextBox 11" title="blank square">
            <a:extLst>
              <a:ext uri="{FF2B5EF4-FFF2-40B4-BE49-F238E27FC236}">
                <a16:creationId xmlns:a16="http://schemas.microsoft.com/office/drawing/2014/main" id="{38FC4CAC-3C72-4A2A-B0E4-66063EBFA44F}"/>
              </a:ext>
            </a:extLst>
          </p:cNvPr>
          <p:cNvSpPr txBox="1"/>
          <p:nvPr/>
        </p:nvSpPr>
        <p:spPr>
          <a:xfrm>
            <a:off x="3317013" y="2713596"/>
            <a:ext cx="2225616" cy="646331"/>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endParaRPr lang="en-US">
              <a:cs typeface="Calibri"/>
            </a:endParaRPr>
          </a:p>
        </p:txBody>
      </p:sp>
      <p:sp>
        <p:nvSpPr>
          <p:cNvPr id="13" name="TextBox 12" title="blank square">
            <a:extLst>
              <a:ext uri="{FF2B5EF4-FFF2-40B4-BE49-F238E27FC236}">
                <a16:creationId xmlns:a16="http://schemas.microsoft.com/office/drawing/2014/main" id="{D8594F90-5F86-4A68-9DFA-D07F8CD2D38D}"/>
              </a:ext>
            </a:extLst>
          </p:cNvPr>
          <p:cNvSpPr txBox="1"/>
          <p:nvPr/>
        </p:nvSpPr>
        <p:spPr>
          <a:xfrm>
            <a:off x="630041" y="3551328"/>
            <a:ext cx="2225616" cy="646331"/>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endParaRPr lang="en-US">
              <a:cs typeface="Calibri"/>
            </a:endParaRPr>
          </a:p>
        </p:txBody>
      </p:sp>
      <p:sp>
        <p:nvSpPr>
          <p:cNvPr id="14" name="TextBox 13" title="blank square">
            <a:extLst>
              <a:ext uri="{FF2B5EF4-FFF2-40B4-BE49-F238E27FC236}">
                <a16:creationId xmlns:a16="http://schemas.microsoft.com/office/drawing/2014/main" id="{11755CCE-AB20-4030-A5F0-011A3EF2B5F5}"/>
              </a:ext>
            </a:extLst>
          </p:cNvPr>
          <p:cNvSpPr txBox="1"/>
          <p:nvPr/>
        </p:nvSpPr>
        <p:spPr>
          <a:xfrm>
            <a:off x="623624" y="2062178"/>
            <a:ext cx="2225616" cy="646331"/>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a:p>
            <a:endParaRPr lang="en-US">
              <a:cs typeface="Calibri"/>
            </a:endParaRPr>
          </a:p>
        </p:txBody>
      </p:sp>
    </p:spTree>
    <p:extLst>
      <p:ext uri="{BB962C8B-B14F-4D97-AF65-F5344CB8AC3E}">
        <p14:creationId xmlns:p14="http://schemas.microsoft.com/office/powerpoint/2010/main" val="66898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894E-99BF-466A-9CE4-40F374334867}"/>
              </a:ext>
            </a:extLst>
          </p:cNvPr>
          <p:cNvSpPr txBox="1">
            <a:spLocks noGrp="1"/>
          </p:cNvSpPr>
          <p:nvPr>
            <p:ph type="title" idx="4294967295"/>
          </p:nvPr>
        </p:nvSpPr>
        <p:spPr>
          <a:xfrm>
            <a:off x="457200" y="256261"/>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457200" rtl="0" eaLnBrk="1" latinLnBrk="0" hangingPunct="1">
              <a:spcBef>
                <a:spcPct val="0"/>
              </a:spcBef>
              <a:buNone/>
              <a:defRPr sz="4400" kern="1200">
                <a:solidFill>
                  <a:srgbClr val="182C6F"/>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182C6F"/>
                </a:solidFill>
                <a:effectLst/>
                <a:uLnTx/>
                <a:uFillTx/>
                <a:latin typeface="Comic Sans MS"/>
                <a:ea typeface="+mj-ea"/>
                <a:cs typeface="+mj-cs"/>
              </a:rPr>
              <a:t>Can You Change the Verb?</a:t>
            </a:r>
            <a:br>
              <a:rPr kumimoji="0" lang="en-US" sz="4400" b="0" i="0" u="none" strike="noStrike" kern="1200" cap="none" spc="0" normalizeH="0" baseline="0" noProof="0" dirty="0">
                <a:ln>
                  <a:noFill/>
                </a:ln>
                <a:solidFill>
                  <a:srgbClr val="182C6F"/>
                </a:solidFill>
                <a:effectLst/>
                <a:uLnTx/>
                <a:uFillTx/>
                <a:latin typeface="Comic Sans MS" panose="030F0702030302020204" pitchFamily="66" charset="0"/>
                <a:ea typeface="+mj-ea"/>
                <a:cs typeface="+mj-cs"/>
              </a:rPr>
            </a:br>
            <a:endParaRPr kumimoji="0" lang="en-US" sz="4400" b="0" i="0" u="none" strike="noStrike" kern="1200" cap="none" spc="0" normalizeH="0" baseline="0" noProof="0" dirty="0">
              <a:ln>
                <a:noFill/>
              </a:ln>
              <a:solidFill>
                <a:srgbClr val="182C6F"/>
              </a:solidFill>
              <a:effectLst/>
              <a:uLnTx/>
              <a:uFillTx/>
              <a:latin typeface="Comic Sans MS" panose="030F0702030302020204" pitchFamily="66" charset="0"/>
              <a:ea typeface="+mj-ea"/>
              <a:cs typeface="+mj-cs"/>
            </a:endParaRPr>
          </a:p>
        </p:txBody>
      </p:sp>
      <p:sp>
        <p:nvSpPr>
          <p:cNvPr id="4" name="TextBox 3">
            <a:extLst>
              <a:ext uri="{FF2B5EF4-FFF2-40B4-BE49-F238E27FC236}">
                <a16:creationId xmlns:a16="http://schemas.microsoft.com/office/drawing/2014/main" id="{1434B78A-40F8-4FE2-9D55-B3C79F83A9A5}"/>
              </a:ext>
            </a:extLst>
          </p:cNvPr>
          <p:cNvSpPr txBox="1"/>
          <p:nvPr/>
        </p:nvSpPr>
        <p:spPr>
          <a:xfrm>
            <a:off x="297277" y="2403805"/>
            <a:ext cx="2557192" cy="1323439"/>
          </a:xfrm>
          <a:prstGeom prst="rect">
            <a:avLst/>
          </a:prstGeom>
          <a:solidFill>
            <a:srgbClr val="F24B6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omic Sans MS"/>
              </a:rPr>
              <a:t>grabbed</a:t>
            </a:r>
          </a:p>
          <a:p>
            <a:pPr algn="ctr"/>
            <a:r>
              <a:rPr lang="en-US" sz="4000" b="1" dirty="0">
                <a:latin typeface="Comic Sans MS"/>
              </a:rPr>
              <a:t>grabbing</a:t>
            </a:r>
          </a:p>
        </p:txBody>
      </p:sp>
      <p:sp>
        <p:nvSpPr>
          <p:cNvPr id="5" name="TextBox 4">
            <a:extLst>
              <a:ext uri="{FF2B5EF4-FFF2-40B4-BE49-F238E27FC236}">
                <a16:creationId xmlns:a16="http://schemas.microsoft.com/office/drawing/2014/main" id="{F1741C9D-FC13-46DB-BE0D-83FBA010ACCD}"/>
              </a:ext>
            </a:extLst>
          </p:cNvPr>
          <p:cNvSpPr txBox="1"/>
          <p:nvPr/>
        </p:nvSpPr>
        <p:spPr>
          <a:xfrm>
            <a:off x="3552265" y="5306436"/>
            <a:ext cx="2176967" cy="1323439"/>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omic Sans MS"/>
              </a:rPr>
              <a:t>napped napping</a:t>
            </a:r>
          </a:p>
        </p:txBody>
      </p:sp>
      <p:sp>
        <p:nvSpPr>
          <p:cNvPr id="6" name="TextBox 5">
            <a:extLst>
              <a:ext uri="{FF2B5EF4-FFF2-40B4-BE49-F238E27FC236}">
                <a16:creationId xmlns:a16="http://schemas.microsoft.com/office/drawing/2014/main" id="{7B61256A-DD52-489C-BD47-7C8F301E7C5F}"/>
              </a:ext>
            </a:extLst>
          </p:cNvPr>
          <p:cNvSpPr txBox="1"/>
          <p:nvPr/>
        </p:nvSpPr>
        <p:spPr>
          <a:xfrm>
            <a:off x="6975234" y="2446026"/>
            <a:ext cx="1711566" cy="1323439"/>
          </a:xfrm>
          <a:prstGeom prst="rect">
            <a:avLst/>
          </a:prstGeom>
          <a:solidFill>
            <a:schemeClr val="bg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omic Sans MS"/>
              </a:rPr>
              <a:t>tried</a:t>
            </a:r>
          </a:p>
          <a:p>
            <a:pPr algn="ctr"/>
            <a:r>
              <a:rPr lang="en-US" sz="4000" b="1" dirty="0">
                <a:latin typeface="Comic Sans MS"/>
              </a:rPr>
              <a:t>trying</a:t>
            </a:r>
          </a:p>
        </p:txBody>
      </p:sp>
      <p:sp>
        <p:nvSpPr>
          <p:cNvPr id="8" name="TextBox 7">
            <a:extLst>
              <a:ext uri="{FF2B5EF4-FFF2-40B4-BE49-F238E27FC236}">
                <a16:creationId xmlns:a16="http://schemas.microsoft.com/office/drawing/2014/main" id="{B34B11CA-B9FD-4E57-80AD-C96C79FBDC47}"/>
              </a:ext>
            </a:extLst>
          </p:cNvPr>
          <p:cNvSpPr txBox="1"/>
          <p:nvPr/>
        </p:nvSpPr>
        <p:spPr>
          <a:xfrm>
            <a:off x="6975234" y="5298346"/>
            <a:ext cx="1906573" cy="1323439"/>
          </a:xfrm>
          <a:prstGeom prst="rect">
            <a:avLst/>
          </a:prstGeom>
          <a:solidFill>
            <a:srgbClr val="D6009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omic Sans MS"/>
              </a:rPr>
              <a:t>dried</a:t>
            </a:r>
          </a:p>
          <a:p>
            <a:pPr algn="ctr"/>
            <a:r>
              <a:rPr lang="en-US" sz="4000" b="1" dirty="0">
                <a:latin typeface="Comic Sans MS"/>
              </a:rPr>
              <a:t>drying</a:t>
            </a:r>
          </a:p>
        </p:txBody>
      </p:sp>
      <p:sp>
        <p:nvSpPr>
          <p:cNvPr id="10" name="TextBox 9">
            <a:extLst>
              <a:ext uri="{FF2B5EF4-FFF2-40B4-BE49-F238E27FC236}">
                <a16:creationId xmlns:a16="http://schemas.microsoft.com/office/drawing/2014/main" id="{5C4C779B-BB97-4BB8-85D4-4ED740FFF6C7}"/>
              </a:ext>
            </a:extLst>
          </p:cNvPr>
          <p:cNvSpPr txBox="1"/>
          <p:nvPr/>
        </p:nvSpPr>
        <p:spPr>
          <a:xfrm>
            <a:off x="3514294" y="2446025"/>
            <a:ext cx="2141289" cy="1323439"/>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omic Sans MS"/>
              </a:rPr>
              <a:t>skated</a:t>
            </a:r>
          </a:p>
          <a:p>
            <a:pPr algn="ctr"/>
            <a:r>
              <a:rPr lang="en-US" sz="4000" b="1" dirty="0">
                <a:latin typeface="Comic Sans MS"/>
                <a:cs typeface="Calibri"/>
              </a:rPr>
              <a:t>skating</a:t>
            </a:r>
            <a:endParaRPr lang="en-US" sz="4000" b="1" dirty="0">
              <a:cs typeface="Calibri"/>
            </a:endParaRPr>
          </a:p>
        </p:txBody>
      </p:sp>
      <p:sp>
        <p:nvSpPr>
          <p:cNvPr id="11" name="TextBox 10">
            <a:extLst>
              <a:ext uri="{FF2B5EF4-FFF2-40B4-BE49-F238E27FC236}">
                <a16:creationId xmlns:a16="http://schemas.microsoft.com/office/drawing/2014/main" id="{726CF8F6-690A-4666-A4CB-DF97C6D2D3E8}"/>
              </a:ext>
            </a:extLst>
          </p:cNvPr>
          <p:cNvSpPr txBox="1"/>
          <p:nvPr/>
        </p:nvSpPr>
        <p:spPr>
          <a:xfrm>
            <a:off x="413692" y="5306436"/>
            <a:ext cx="2039086" cy="1323439"/>
          </a:xfrm>
          <a:prstGeom prst="rect">
            <a:avLst/>
          </a:prstGeom>
          <a:solidFill>
            <a:srgbClr val="3B7AB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omic Sans MS"/>
              </a:rPr>
              <a:t>shined</a:t>
            </a:r>
          </a:p>
          <a:p>
            <a:pPr algn="ctr"/>
            <a:r>
              <a:rPr lang="en-US" sz="4000" b="1" dirty="0">
                <a:latin typeface="Comic Sans MS"/>
              </a:rPr>
              <a:t>shining</a:t>
            </a:r>
            <a:endParaRPr lang="en-US" sz="4000" b="1" dirty="0"/>
          </a:p>
        </p:txBody>
      </p:sp>
      <p:sp>
        <p:nvSpPr>
          <p:cNvPr id="12" name="TextBox 1">
            <a:extLst>
              <a:ext uri="{FF2B5EF4-FFF2-40B4-BE49-F238E27FC236}">
                <a16:creationId xmlns:a16="http://schemas.microsoft.com/office/drawing/2014/main" id="{44B71E6C-D37B-42C1-8DEB-128B84166773}"/>
              </a:ext>
            </a:extLst>
          </p:cNvPr>
          <p:cNvSpPr txBox="1"/>
          <p:nvPr/>
        </p:nvSpPr>
        <p:spPr>
          <a:xfrm>
            <a:off x="773500" y="1376793"/>
            <a:ext cx="1506748" cy="722263"/>
          </a:xfrm>
          <a:prstGeom prst="rect">
            <a:avLst/>
          </a:prstGeom>
          <a:solidFill>
            <a:srgbClr val="F24B6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b="1" dirty="0">
                <a:latin typeface="Comic Sans MS"/>
              </a:rPr>
              <a:t>grab</a:t>
            </a:r>
          </a:p>
        </p:txBody>
      </p:sp>
      <p:sp>
        <p:nvSpPr>
          <p:cNvPr id="13" name="TextBox 1">
            <a:extLst>
              <a:ext uri="{FF2B5EF4-FFF2-40B4-BE49-F238E27FC236}">
                <a16:creationId xmlns:a16="http://schemas.microsoft.com/office/drawing/2014/main" id="{44B71E6C-D37B-42C1-8DEB-128B84166773}"/>
              </a:ext>
            </a:extLst>
          </p:cNvPr>
          <p:cNvSpPr txBox="1"/>
          <p:nvPr/>
        </p:nvSpPr>
        <p:spPr>
          <a:xfrm>
            <a:off x="3893646" y="4383023"/>
            <a:ext cx="1403091" cy="707886"/>
          </a:xfrm>
          <a:prstGeom prst="rect">
            <a:avLst/>
          </a:prstGeom>
          <a:solidFill>
            <a:srgbClr val="FFC00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b="1" dirty="0">
                <a:latin typeface="Comic Sans MS"/>
              </a:rPr>
              <a:t>nap</a:t>
            </a:r>
          </a:p>
        </p:txBody>
      </p:sp>
      <p:sp>
        <p:nvSpPr>
          <p:cNvPr id="14" name="TextBox 1">
            <a:extLst>
              <a:ext uri="{FF2B5EF4-FFF2-40B4-BE49-F238E27FC236}">
                <a16:creationId xmlns:a16="http://schemas.microsoft.com/office/drawing/2014/main" id="{44B71E6C-D37B-42C1-8DEB-128B84166773}"/>
              </a:ext>
            </a:extLst>
          </p:cNvPr>
          <p:cNvSpPr txBox="1"/>
          <p:nvPr/>
        </p:nvSpPr>
        <p:spPr>
          <a:xfrm>
            <a:off x="7128417" y="1383982"/>
            <a:ext cx="1453695" cy="707886"/>
          </a:xfrm>
          <a:prstGeom prst="rect">
            <a:avLst/>
          </a:prstGeom>
          <a:solidFill>
            <a:schemeClr val="bg2">
              <a:lumMod val="7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b="1" dirty="0">
                <a:latin typeface="Comic Sans MS"/>
              </a:rPr>
              <a:t>try</a:t>
            </a:r>
          </a:p>
        </p:txBody>
      </p:sp>
      <p:sp>
        <p:nvSpPr>
          <p:cNvPr id="16" name="TextBox 1">
            <a:extLst>
              <a:ext uri="{FF2B5EF4-FFF2-40B4-BE49-F238E27FC236}">
                <a16:creationId xmlns:a16="http://schemas.microsoft.com/office/drawing/2014/main" id="{44B71E6C-D37B-42C1-8DEB-128B84166773}"/>
              </a:ext>
            </a:extLst>
          </p:cNvPr>
          <p:cNvSpPr txBox="1"/>
          <p:nvPr/>
        </p:nvSpPr>
        <p:spPr>
          <a:xfrm>
            <a:off x="7128417" y="4346276"/>
            <a:ext cx="1502952" cy="722263"/>
          </a:xfrm>
          <a:prstGeom prst="rect">
            <a:avLst/>
          </a:prstGeom>
          <a:solidFill>
            <a:srgbClr val="D60093"/>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b="1" dirty="0">
                <a:latin typeface="Comic Sans MS"/>
              </a:rPr>
              <a:t>dry</a:t>
            </a:r>
          </a:p>
        </p:txBody>
      </p:sp>
      <p:sp>
        <p:nvSpPr>
          <p:cNvPr id="18" name="TextBox 1">
            <a:extLst>
              <a:ext uri="{FF2B5EF4-FFF2-40B4-BE49-F238E27FC236}">
                <a16:creationId xmlns:a16="http://schemas.microsoft.com/office/drawing/2014/main" id="{44B71E6C-D37B-42C1-8DEB-128B84166773}"/>
              </a:ext>
            </a:extLst>
          </p:cNvPr>
          <p:cNvSpPr txBox="1"/>
          <p:nvPr/>
        </p:nvSpPr>
        <p:spPr>
          <a:xfrm>
            <a:off x="3759678" y="1383982"/>
            <a:ext cx="1650522" cy="707886"/>
          </a:xfrm>
          <a:prstGeom prst="rect">
            <a:avLst/>
          </a:prstGeom>
          <a:solidFill>
            <a:srgbClr val="92D05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b="1" dirty="0">
                <a:latin typeface="Comic Sans MS"/>
              </a:rPr>
              <a:t>skate</a:t>
            </a:r>
          </a:p>
        </p:txBody>
      </p:sp>
      <p:sp>
        <p:nvSpPr>
          <p:cNvPr id="19" name="TextBox 1">
            <a:extLst>
              <a:ext uri="{FF2B5EF4-FFF2-40B4-BE49-F238E27FC236}">
                <a16:creationId xmlns:a16="http://schemas.microsoft.com/office/drawing/2014/main" id="{44B71E6C-D37B-42C1-8DEB-128B84166773}"/>
              </a:ext>
            </a:extLst>
          </p:cNvPr>
          <p:cNvSpPr txBox="1"/>
          <p:nvPr/>
        </p:nvSpPr>
        <p:spPr>
          <a:xfrm>
            <a:off x="684547" y="4373468"/>
            <a:ext cx="1630017" cy="707886"/>
          </a:xfrm>
          <a:prstGeom prst="rect">
            <a:avLst/>
          </a:prstGeom>
          <a:solidFill>
            <a:srgbClr val="3B7ABE"/>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b="1" dirty="0">
                <a:latin typeface="Comic Sans MS"/>
              </a:rPr>
              <a:t>shine</a:t>
            </a:r>
            <a:endParaRPr lang="en-US" sz="4000" b="1" dirty="0"/>
          </a:p>
        </p:txBody>
      </p:sp>
    </p:spTree>
    <p:extLst>
      <p:ext uri="{BB962C8B-B14F-4D97-AF65-F5344CB8AC3E}">
        <p14:creationId xmlns:p14="http://schemas.microsoft.com/office/powerpoint/2010/main" val="806603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4" grpId="1" animBg="1"/>
      <p:bldP spid="5" grpId="0" animBg="1"/>
      <p:bldP spid="6"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a:rPr>
              <a:t>Awesome Adjectives!</a:t>
            </a:r>
            <a:br>
              <a:rPr lang="en-US" dirty="0">
                <a:latin typeface="Comic Sans MS" panose="030F0702030302020204" pitchFamily="66" charset="0"/>
              </a:rPr>
            </a:br>
            <a:endParaRPr lang="en-US" dirty="0">
              <a:latin typeface="Comic Sans MS" panose="030F0702030302020204" pitchFamily="66" charset="0"/>
            </a:endParaRPr>
          </a:p>
        </p:txBody>
      </p:sp>
      <p:pic>
        <p:nvPicPr>
          <p:cNvPr id="3" name="Picture 3" descr="Dog playing with paint">
            <a:extLst>
              <a:ext uri="{FF2B5EF4-FFF2-40B4-BE49-F238E27FC236}">
                <a16:creationId xmlns:a16="http://schemas.microsoft.com/office/drawing/2014/main" id="{648E0EE4-2CCC-47C6-8E10-A4E2256169CE}"/>
              </a:ext>
            </a:extLst>
          </p:cNvPr>
          <p:cNvPicPr>
            <a:picLocks noChangeAspect="1"/>
          </p:cNvPicPr>
          <p:nvPr/>
        </p:nvPicPr>
        <p:blipFill>
          <a:blip r:embed="rId3"/>
          <a:stretch>
            <a:fillRect/>
          </a:stretch>
        </p:blipFill>
        <p:spPr>
          <a:xfrm>
            <a:off x="2524664" y="1341574"/>
            <a:ext cx="3749615" cy="3039040"/>
          </a:xfrm>
          <a:prstGeom prst="rect">
            <a:avLst/>
          </a:prstGeom>
        </p:spPr>
      </p:pic>
      <p:sp>
        <p:nvSpPr>
          <p:cNvPr id="4" name="TextBox 3">
            <a:extLst>
              <a:ext uri="{FF2B5EF4-FFF2-40B4-BE49-F238E27FC236}">
                <a16:creationId xmlns:a16="http://schemas.microsoft.com/office/drawing/2014/main" id="{2E58AC8F-33E3-40A9-BCE9-AFF2670A2ADA}"/>
              </a:ext>
            </a:extLst>
          </p:cNvPr>
          <p:cNvSpPr txBox="1"/>
          <p:nvPr/>
        </p:nvSpPr>
        <p:spPr>
          <a:xfrm>
            <a:off x="2800959" y="4739664"/>
            <a:ext cx="347332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mic Sans MS"/>
              </a:rPr>
              <a:t>I see a dog.</a:t>
            </a:r>
          </a:p>
        </p:txBody>
      </p:sp>
      <p:sp>
        <p:nvSpPr>
          <p:cNvPr id="6" name="TextBox 5">
            <a:extLst>
              <a:ext uri="{FF2B5EF4-FFF2-40B4-BE49-F238E27FC236}">
                <a16:creationId xmlns:a16="http://schemas.microsoft.com/office/drawing/2014/main" id="{786752F2-E831-4D6E-970E-207BD8678F35}"/>
              </a:ext>
            </a:extLst>
          </p:cNvPr>
          <p:cNvSpPr txBox="1"/>
          <p:nvPr/>
        </p:nvSpPr>
        <p:spPr>
          <a:xfrm>
            <a:off x="975035" y="5444155"/>
            <a:ext cx="712516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mic Sans MS"/>
              </a:rPr>
              <a:t>I see a </a:t>
            </a:r>
            <a:r>
              <a:rPr lang="en-US" sz="4000" b="1">
                <a:latin typeface="Comic Sans MS"/>
              </a:rPr>
              <a:t>cute </a:t>
            </a:r>
            <a:r>
              <a:rPr lang="en-US" sz="4000">
                <a:latin typeface="Comic Sans MS"/>
              </a:rPr>
              <a:t>and </a:t>
            </a:r>
            <a:r>
              <a:rPr lang="en-US" sz="4000" b="1">
                <a:latin typeface="Comic Sans MS"/>
              </a:rPr>
              <a:t>colorful spotted </a:t>
            </a:r>
            <a:r>
              <a:rPr lang="en-US" sz="4000">
                <a:latin typeface="Comic Sans MS"/>
              </a:rPr>
              <a:t>dog.</a:t>
            </a:r>
          </a:p>
        </p:txBody>
      </p:sp>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a:latin typeface="Comic Sans MS"/>
              </a:rPr>
              <a:t>Brainstorming Adjectives!</a:t>
            </a:r>
            <a:br>
              <a:rPr lang="en-US">
                <a:latin typeface="Comic Sans MS" panose="030F0702030302020204" pitchFamily="66" charset="0"/>
              </a:rPr>
            </a:br>
            <a:endParaRPr lang="en-US">
              <a:latin typeface="Comic Sans MS" panose="030F0702030302020204" pitchFamily="66" charset="0"/>
            </a:endParaRPr>
          </a:p>
        </p:txBody>
      </p:sp>
      <p:sp>
        <p:nvSpPr>
          <p:cNvPr id="16" name="TextBox 15">
            <a:extLst>
              <a:ext uri="{FF2B5EF4-FFF2-40B4-BE49-F238E27FC236}">
                <a16:creationId xmlns:a16="http://schemas.microsoft.com/office/drawing/2014/main" id="{2E58AC8F-33E3-40A9-BCE9-AFF2670A2ADA}"/>
              </a:ext>
            </a:extLst>
          </p:cNvPr>
          <p:cNvSpPr txBox="1"/>
          <p:nvPr/>
        </p:nvSpPr>
        <p:spPr>
          <a:xfrm>
            <a:off x="2835340" y="3443505"/>
            <a:ext cx="347332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mic Sans MS"/>
              </a:rPr>
              <a:t>elephant</a:t>
            </a:r>
          </a:p>
        </p:txBody>
      </p:sp>
      <p:sp>
        <p:nvSpPr>
          <p:cNvPr id="14" name="Oval 13" title="blue oval"/>
          <p:cNvSpPr/>
          <p:nvPr/>
        </p:nvSpPr>
        <p:spPr>
          <a:xfrm>
            <a:off x="3248526" y="2956266"/>
            <a:ext cx="2646947" cy="1682363"/>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title="blue oval"/>
          <p:cNvSpPr/>
          <p:nvPr/>
        </p:nvSpPr>
        <p:spPr>
          <a:xfrm>
            <a:off x="3188367" y="1030283"/>
            <a:ext cx="2009276" cy="1438745"/>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title="blue oval"/>
          <p:cNvSpPr/>
          <p:nvPr/>
        </p:nvSpPr>
        <p:spPr>
          <a:xfrm>
            <a:off x="290218" y="1417638"/>
            <a:ext cx="1834795" cy="1570497"/>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title="blue oval"/>
          <p:cNvSpPr/>
          <p:nvPr/>
        </p:nvSpPr>
        <p:spPr>
          <a:xfrm>
            <a:off x="6381805" y="3917752"/>
            <a:ext cx="2378141" cy="1613688"/>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title="blue oval"/>
          <p:cNvSpPr/>
          <p:nvPr/>
        </p:nvSpPr>
        <p:spPr>
          <a:xfrm>
            <a:off x="290218" y="3917752"/>
            <a:ext cx="2067013" cy="1431677"/>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title="blue oval"/>
          <p:cNvSpPr/>
          <p:nvPr/>
        </p:nvSpPr>
        <p:spPr>
          <a:xfrm>
            <a:off x="3248526" y="5164077"/>
            <a:ext cx="2286000" cy="1500419"/>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title="blue oval"/>
          <p:cNvSpPr/>
          <p:nvPr/>
        </p:nvSpPr>
        <p:spPr>
          <a:xfrm>
            <a:off x="6454992" y="1354713"/>
            <a:ext cx="2085473" cy="1682363"/>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58AC8F-33E3-40A9-BCE9-AFF2670A2ADA}"/>
              </a:ext>
            </a:extLst>
          </p:cNvPr>
          <p:cNvSpPr txBox="1"/>
          <p:nvPr/>
        </p:nvSpPr>
        <p:spPr>
          <a:xfrm>
            <a:off x="6158588" y="1805251"/>
            <a:ext cx="28445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mic Sans MS"/>
              </a:rPr>
              <a:t>smart</a:t>
            </a:r>
          </a:p>
        </p:txBody>
      </p:sp>
      <p:sp>
        <p:nvSpPr>
          <p:cNvPr id="25" name="TextBox 24">
            <a:extLst>
              <a:ext uri="{FF2B5EF4-FFF2-40B4-BE49-F238E27FC236}">
                <a16:creationId xmlns:a16="http://schemas.microsoft.com/office/drawing/2014/main" id="{2E58AC8F-33E3-40A9-BCE9-AFF2670A2ADA}"/>
              </a:ext>
            </a:extLst>
          </p:cNvPr>
          <p:cNvSpPr txBox="1"/>
          <p:nvPr/>
        </p:nvSpPr>
        <p:spPr>
          <a:xfrm>
            <a:off x="6401754" y="4309766"/>
            <a:ext cx="23581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mic Sans MS"/>
              </a:rPr>
              <a:t>wrinkled</a:t>
            </a:r>
          </a:p>
        </p:txBody>
      </p:sp>
      <p:sp>
        <p:nvSpPr>
          <p:cNvPr id="26" name="TextBox 25">
            <a:extLst>
              <a:ext uri="{FF2B5EF4-FFF2-40B4-BE49-F238E27FC236}">
                <a16:creationId xmlns:a16="http://schemas.microsoft.com/office/drawing/2014/main" id="{2E58AC8F-33E3-40A9-BCE9-AFF2670A2ADA}"/>
              </a:ext>
            </a:extLst>
          </p:cNvPr>
          <p:cNvSpPr txBox="1"/>
          <p:nvPr/>
        </p:nvSpPr>
        <p:spPr>
          <a:xfrm>
            <a:off x="3573328" y="5560343"/>
            <a:ext cx="163639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mic Sans MS"/>
              </a:rPr>
              <a:t>loud</a:t>
            </a:r>
          </a:p>
        </p:txBody>
      </p:sp>
      <p:sp>
        <p:nvSpPr>
          <p:cNvPr id="27" name="TextBox 26">
            <a:extLst>
              <a:ext uri="{FF2B5EF4-FFF2-40B4-BE49-F238E27FC236}">
                <a16:creationId xmlns:a16="http://schemas.microsoft.com/office/drawing/2014/main" id="{2E58AC8F-33E3-40A9-BCE9-AFF2670A2ADA}"/>
              </a:ext>
            </a:extLst>
          </p:cNvPr>
          <p:cNvSpPr txBox="1"/>
          <p:nvPr/>
        </p:nvSpPr>
        <p:spPr>
          <a:xfrm>
            <a:off x="385950" y="1761141"/>
            <a:ext cx="168177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mic Sans MS"/>
              </a:rPr>
              <a:t>gray</a:t>
            </a:r>
          </a:p>
        </p:txBody>
      </p:sp>
      <p:sp>
        <p:nvSpPr>
          <p:cNvPr id="28" name="TextBox 27">
            <a:extLst>
              <a:ext uri="{FF2B5EF4-FFF2-40B4-BE49-F238E27FC236}">
                <a16:creationId xmlns:a16="http://schemas.microsoft.com/office/drawing/2014/main" id="{2E58AC8F-33E3-40A9-BCE9-AFF2670A2ADA}"/>
              </a:ext>
            </a:extLst>
          </p:cNvPr>
          <p:cNvSpPr txBox="1"/>
          <p:nvPr/>
        </p:nvSpPr>
        <p:spPr>
          <a:xfrm>
            <a:off x="505324" y="4309766"/>
            <a:ext cx="170848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mic Sans MS"/>
              </a:rPr>
              <a:t>huge</a:t>
            </a:r>
          </a:p>
        </p:txBody>
      </p:sp>
      <p:sp>
        <p:nvSpPr>
          <p:cNvPr id="29" name="TextBox 28">
            <a:extLst>
              <a:ext uri="{FF2B5EF4-FFF2-40B4-BE49-F238E27FC236}">
                <a16:creationId xmlns:a16="http://schemas.microsoft.com/office/drawing/2014/main" id="{2E58AC8F-33E3-40A9-BCE9-AFF2670A2ADA}"/>
              </a:ext>
            </a:extLst>
          </p:cNvPr>
          <p:cNvSpPr txBox="1"/>
          <p:nvPr/>
        </p:nvSpPr>
        <p:spPr>
          <a:xfrm>
            <a:off x="3120845" y="1326419"/>
            <a:ext cx="21788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mic Sans MS"/>
              </a:rPr>
              <a:t>strong</a:t>
            </a:r>
          </a:p>
        </p:txBody>
      </p:sp>
      <p:cxnSp>
        <p:nvCxnSpPr>
          <p:cNvPr id="17" name="Straight Connector 16" title="connecting line"/>
          <p:cNvCxnSpPr>
            <a:cxnSpLocks/>
          </p:cNvCxnSpPr>
          <p:nvPr/>
        </p:nvCxnSpPr>
        <p:spPr>
          <a:xfrm>
            <a:off x="2078121" y="2531135"/>
            <a:ext cx="1371600" cy="822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title="connecting line"/>
          <p:cNvCxnSpPr/>
          <p:nvPr/>
        </p:nvCxnSpPr>
        <p:spPr>
          <a:xfrm flipH="1">
            <a:off x="5698149" y="2709144"/>
            <a:ext cx="949436" cy="591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title="connecting line"/>
          <p:cNvCxnSpPr/>
          <p:nvPr/>
        </p:nvCxnSpPr>
        <p:spPr>
          <a:xfrm>
            <a:off x="4294087" y="2469027"/>
            <a:ext cx="146713" cy="487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title="connecting line"/>
          <p:cNvCxnSpPr>
            <a:endCxn id="22" idx="0"/>
          </p:cNvCxnSpPr>
          <p:nvPr/>
        </p:nvCxnSpPr>
        <p:spPr>
          <a:xfrm flipH="1">
            <a:off x="4391526" y="4633590"/>
            <a:ext cx="49274" cy="5304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title="connecting line"/>
          <p:cNvCxnSpPr/>
          <p:nvPr/>
        </p:nvCxnSpPr>
        <p:spPr>
          <a:xfrm flipV="1">
            <a:off x="2269664" y="4021075"/>
            <a:ext cx="978862" cy="37423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title="connecting line"/>
          <p:cNvCxnSpPr>
            <a:cxnSpLocks/>
          </p:cNvCxnSpPr>
          <p:nvPr/>
        </p:nvCxnSpPr>
        <p:spPr>
          <a:xfrm>
            <a:off x="5895473" y="4021075"/>
            <a:ext cx="582965" cy="33868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title="gray box around words"/>
          <p:cNvSpPr/>
          <p:nvPr/>
        </p:nvSpPr>
        <p:spPr>
          <a:xfrm>
            <a:off x="457200" y="1482749"/>
            <a:ext cx="8229600" cy="789367"/>
          </a:xfrm>
          <a:prstGeom prst="round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a:latin typeface="Comic Sans MS"/>
              </a:rPr>
              <a:t>Good Deeds Vocabulary Review</a:t>
            </a:r>
            <a:br>
              <a:rPr lang="en-US">
                <a:latin typeface="Comic Sans MS" panose="030F0702030302020204" pitchFamily="66" charset="0"/>
              </a:rPr>
            </a:br>
            <a:endParaRPr lang="en-US">
              <a:latin typeface="Comic Sans MS" panose="030F0702030302020204" pitchFamily="66" charset="0"/>
            </a:endParaRPr>
          </a:p>
        </p:txBody>
      </p:sp>
      <p:sp>
        <p:nvSpPr>
          <p:cNvPr id="4" name="TextBox 3">
            <a:extLst>
              <a:ext uri="{FF2B5EF4-FFF2-40B4-BE49-F238E27FC236}">
                <a16:creationId xmlns:a16="http://schemas.microsoft.com/office/drawing/2014/main" id="{AB7193AE-0B74-4A69-BA49-BA0A03A267F3}"/>
              </a:ext>
            </a:extLst>
          </p:cNvPr>
          <p:cNvSpPr txBox="1"/>
          <p:nvPr/>
        </p:nvSpPr>
        <p:spPr>
          <a:xfrm>
            <a:off x="5982418" y="152983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Comic Sans MS"/>
              </a:rPr>
              <a:t>friendship</a:t>
            </a:r>
          </a:p>
        </p:txBody>
      </p:sp>
      <p:sp>
        <p:nvSpPr>
          <p:cNvPr id="5" name="TextBox 4">
            <a:extLst>
              <a:ext uri="{FF2B5EF4-FFF2-40B4-BE49-F238E27FC236}">
                <a16:creationId xmlns:a16="http://schemas.microsoft.com/office/drawing/2014/main" id="{5D34A169-E92F-4278-9D79-A0E18B0EFE39}"/>
              </a:ext>
            </a:extLst>
          </p:cNvPr>
          <p:cNvSpPr txBox="1"/>
          <p:nvPr/>
        </p:nvSpPr>
        <p:spPr>
          <a:xfrm>
            <a:off x="323491" y="150771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Comic Sans MS"/>
              </a:rPr>
              <a:t>opponent</a:t>
            </a:r>
          </a:p>
        </p:txBody>
      </p:sp>
      <p:sp>
        <p:nvSpPr>
          <p:cNvPr id="6" name="TextBox 5">
            <a:extLst>
              <a:ext uri="{FF2B5EF4-FFF2-40B4-BE49-F238E27FC236}">
                <a16:creationId xmlns:a16="http://schemas.microsoft.com/office/drawing/2014/main" id="{FFB1854B-3C53-4EE5-9A1F-FE3750D29F7B}"/>
              </a:ext>
            </a:extLst>
          </p:cNvPr>
          <p:cNvSpPr txBox="1"/>
          <p:nvPr/>
        </p:nvSpPr>
        <p:spPr>
          <a:xfrm>
            <a:off x="3095445" y="151122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Comic Sans MS"/>
              </a:rPr>
              <a:t>convince</a:t>
            </a:r>
          </a:p>
        </p:txBody>
      </p:sp>
      <p:sp>
        <p:nvSpPr>
          <p:cNvPr id="14" name="TextBox 13">
            <a:extLst>
              <a:ext uri="{FF2B5EF4-FFF2-40B4-BE49-F238E27FC236}">
                <a16:creationId xmlns:a16="http://schemas.microsoft.com/office/drawing/2014/main" id="{DD1B554B-19F7-4CEC-9D59-2B225F39C412}"/>
              </a:ext>
            </a:extLst>
          </p:cNvPr>
          <p:cNvSpPr txBox="1"/>
          <p:nvPr/>
        </p:nvSpPr>
        <p:spPr>
          <a:xfrm>
            <a:off x="3095445" y="4474284"/>
            <a:ext cx="6037055" cy="584775"/>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omic Sans MS"/>
                <a:ea typeface="+mn-lt"/>
                <a:cs typeface="+mn-lt"/>
              </a:rPr>
              <a:t>the state of being friends </a:t>
            </a:r>
          </a:p>
        </p:txBody>
      </p:sp>
      <p:sp>
        <p:nvSpPr>
          <p:cNvPr id="15" name="TextBox 14">
            <a:extLst>
              <a:ext uri="{FF2B5EF4-FFF2-40B4-BE49-F238E27FC236}">
                <a16:creationId xmlns:a16="http://schemas.microsoft.com/office/drawing/2014/main" id="{476BA47C-35BF-4D3E-82D6-94CFC29EF695}"/>
              </a:ext>
            </a:extLst>
          </p:cNvPr>
          <p:cNvSpPr txBox="1"/>
          <p:nvPr/>
        </p:nvSpPr>
        <p:spPr>
          <a:xfrm>
            <a:off x="2336799" y="5518855"/>
            <a:ext cx="6807201" cy="1077218"/>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ea typeface="+mn-lt"/>
                <a:cs typeface="+mn-lt"/>
              </a:rPr>
              <a:t>  to make a person agree or believe by arguing or showing evidence</a:t>
            </a:r>
            <a:endParaRPr lang="en-US" sz="3600">
              <a:latin typeface="Comic Sans MS"/>
            </a:endParaRPr>
          </a:p>
        </p:txBody>
      </p:sp>
      <p:sp>
        <p:nvSpPr>
          <p:cNvPr id="17" name="TextBox 16">
            <a:extLst>
              <a:ext uri="{FF2B5EF4-FFF2-40B4-BE49-F238E27FC236}">
                <a16:creationId xmlns:a16="http://schemas.microsoft.com/office/drawing/2014/main" id="{54162C8F-55F8-47BF-993B-FB45F529EA8E}"/>
              </a:ext>
            </a:extLst>
          </p:cNvPr>
          <p:cNvSpPr txBox="1"/>
          <p:nvPr/>
        </p:nvSpPr>
        <p:spPr>
          <a:xfrm>
            <a:off x="3095445" y="2937271"/>
            <a:ext cx="6048555" cy="1077218"/>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ea typeface="+mn-lt"/>
                <a:cs typeface="+mn-lt"/>
              </a:rPr>
              <a:t> </a:t>
            </a:r>
            <a:r>
              <a:rPr lang="en-US" sz="3200">
                <a:latin typeface="Comic Sans MS" panose="030F0702030302020204" pitchFamily="66" charset="0"/>
              </a:rPr>
              <a:t>a person or thing that stands against another</a:t>
            </a:r>
            <a:endParaRPr lang="en-US" sz="3600">
              <a:latin typeface="Comic Sans MS" panose="030F0702030302020204" pitchFamily="66" charset="0"/>
            </a:endParaRPr>
          </a:p>
        </p:txBody>
      </p:sp>
    </p:spTree>
    <p:extLst>
      <p:ext uri="{BB962C8B-B14F-4D97-AF65-F5344CB8AC3E}">
        <p14:creationId xmlns:p14="http://schemas.microsoft.com/office/powerpoint/2010/main" val="13027751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0.03125 0.20926 " pathEditMode="relative" rAng="0" ptsTypes="AA">
                                      <p:cBhvr>
                                        <p:cTn id="6" dur="2000" fill="hold"/>
                                        <p:tgtEl>
                                          <p:spTgt spid="5"/>
                                        </p:tgtEl>
                                        <p:attrNameLst>
                                          <p:attrName>ppt_x</p:attrName>
                                          <p:attrName>ppt_y</p:attrName>
                                        </p:attrNameLst>
                                      </p:cBhvr>
                                      <p:rCtr x="1563" y="10463"/>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66667E-6 -2.96296E-6 L -0.34687 0.62315 " pathEditMode="relative" rAng="0" ptsTypes="AA">
                                      <p:cBhvr>
                                        <p:cTn id="11" dur="2000" fill="hold"/>
                                        <p:tgtEl>
                                          <p:spTgt spid="6"/>
                                        </p:tgtEl>
                                        <p:attrNameLst>
                                          <p:attrName>ppt_x</p:attrName>
                                          <p:attrName>ppt_y</p:attrName>
                                        </p:attrNameLst>
                                      </p:cBhvr>
                                      <p:rCtr x="-17344" y="31157"/>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7.40741E-7 L -0.59306 0.4169 " pathEditMode="relative" rAng="0" ptsTypes="AA">
                                      <p:cBhvr>
                                        <p:cTn id="16" dur="2000" fill="hold"/>
                                        <p:tgtEl>
                                          <p:spTgt spid="4"/>
                                        </p:tgtEl>
                                        <p:attrNameLst>
                                          <p:attrName>ppt_x</p:attrName>
                                          <p:attrName>ppt_y</p:attrName>
                                        </p:attrNameLst>
                                      </p:cBhvr>
                                      <p:rCtr x="-29653" y="20833"/>
                                    </p:animMotion>
                                  </p:childTnLst>
                                </p:cTn>
                              </p:par>
                            </p:childTnLst>
                          </p:cTn>
                        </p:par>
                      </p:childTnLst>
                    </p:cTn>
                  </p:par>
                </p:childTnLst>
              </p:cTn>
              <p:nextCondLst>
                <p:cond evt="onClick" delay="0">
                  <p:tgtEl>
                    <p:spTgt spid="4"/>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title="gray box around words"/>
          <p:cNvSpPr/>
          <p:nvPr/>
        </p:nvSpPr>
        <p:spPr>
          <a:xfrm>
            <a:off x="457200" y="1417638"/>
            <a:ext cx="8229600" cy="789367"/>
          </a:xfrm>
          <a:prstGeom prst="round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a:latin typeface="Comic Sans MS"/>
              </a:rPr>
              <a:t> Vocabulary Review Continued</a:t>
            </a:r>
            <a:br>
              <a:rPr lang="en-US">
                <a:latin typeface="Comic Sans MS" panose="030F0702030302020204" pitchFamily="66" charset="0"/>
              </a:rPr>
            </a:br>
            <a:endParaRPr lang="en-US">
              <a:latin typeface="Comic Sans MS" panose="030F0702030302020204" pitchFamily="66" charset="0"/>
            </a:endParaRPr>
          </a:p>
        </p:txBody>
      </p:sp>
      <p:sp>
        <p:nvSpPr>
          <p:cNvPr id="8" name="TextBox 7">
            <a:extLst>
              <a:ext uri="{FF2B5EF4-FFF2-40B4-BE49-F238E27FC236}">
                <a16:creationId xmlns:a16="http://schemas.microsoft.com/office/drawing/2014/main" id="{7A039446-9A59-4695-A4DB-4AC5DFBCAF99}"/>
              </a:ext>
            </a:extLst>
          </p:cNvPr>
          <p:cNvSpPr txBox="1"/>
          <p:nvPr/>
        </p:nvSpPr>
        <p:spPr>
          <a:xfrm>
            <a:off x="177521" y="146689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Comic Sans MS"/>
              </a:rPr>
              <a:t>confess</a:t>
            </a:r>
          </a:p>
        </p:txBody>
      </p:sp>
      <p:sp>
        <p:nvSpPr>
          <p:cNvPr id="9" name="TextBox 8">
            <a:extLst>
              <a:ext uri="{FF2B5EF4-FFF2-40B4-BE49-F238E27FC236}">
                <a16:creationId xmlns:a16="http://schemas.microsoft.com/office/drawing/2014/main" id="{23735074-FA64-4218-8270-6711468E2EDA}"/>
              </a:ext>
            </a:extLst>
          </p:cNvPr>
          <p:cNvSpPr txBox="1"/>
          <p:nvPr/>
        </p:nvSpPr>
        <p:spPr>
          <a:xfrm>
            <a:off x="5943600" y="146689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Comic Sans MS"/>
              </a:rPr>
              <a:t>accuse</a:t>
            </a:r>
          </a:p>
        </p:txBody>
      </p:sp>
      <p:sp>
        <p:nvSpPr>
          <p:cNvPr id="11" name="TextBox 10">
            <a:extLst>
              <a:ext uri="{FF2B5EF4-FFF2-40B4-BE49-F238E27FC236}">
                <a16:creationId xmlns:a16="http://schemas.microsoft.com/office/drawing/2014/main" id="{719B8F6E-A64D-497B-8AFE-9C0BB3C9A5C4}"/>
              </a:ext>
            </a:extLst>
          </p:cNvPr>
          <p:cNvSpPr txBox="1"/>
          <p:nvPr/>
        </p:nvSpPr>
        <p:spPr>
          <a:xfrm>
            <a:off x="3382767" y="2740975"/>
            <a:ext cx="5761233" cy="1077218"/>
          </a:xfrm>
          <a:prstGeom prst="rect">
            <a:avLst/>
          </a:prstGeom>
          <a:solidFill>
            <a:srgbClr val="FF962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omic Sans MS"/>
                <a:ea typeface="+mn-lt"/>
                <a:cs typeface="+mn-lt"/>
              </a:rPr>
              <a:t> to support against opposition </a:t>
            </a:r>
          </a:p>
        </p:txBody>
      </p:sp>
      <p:sp>
        <p:nvSpPr>
          <p:cNvPr id="12" name="TextBox 11">
            <a:extLst>
              <a:ext uri="{FF2B5EF4-FFF2-40B4-BE49-F238E27FC236}">
                <a16:creationId xmlns:a16="http://schemas.microsoft.com/office/drawing/2014/main" id="{87849666-BAAF-44F9-99B1-4CAD7A32080E}"/>
              </a:ext>
            </a:extLst>
          </p:cNvPr>
          <p:cNvSpPr txBox="1"/>
          <p:nvPr/>
        </p:nvSpPr>
        <p:spPr>
          <a:xfrm>
            <a:off x="3419542" y="4352164"/>
            <a:ext cx="5724458" cy="1077218"/>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ea typeface="+mn-lt"/>
                <a:cs typeface="+mn-lt"/>
              </a:rPr>
              <a:t> </a:t>
            </a:r>
            <a:r>
              <a:rPr lang="en-US" sz="3200">
                <a:latin typeface="Comic Sans MS" panose="030F0702030302020204" pitchFamily="66" charset="0"/>
              </a:rPr>
              <a:t>to charge with a fault, and especially with a crime </a:t>
            </a:r>
          </a:p>
        </p:txBody>
      </p:sp>
      <p:sp>
        <p:nvSpPr>
          <p:cNvPr id="13" name="TextBox 12">
            <a:extLst>
              <a:ext uri="{FF2B5EF4-FFF2-40B4-BE49-F238E27FC236}">
                <a16:creationId xmlns:a16="http://schemas.microsoft.com/office/drawing/2014/main" id="{3E015633-0377-48E3-B29C-377EB602E9AA}"/>
              </a:ext>
            </a:extLst>
          </p:cNvPr>
          <p:cNvSpPr txBox="1"/>
          <p:nvPr/>
        </p:nvSpPr>
        <p:spPr>
          <a:xfrm>
            <a:off x="4292321" y="5963353"/>
            <a:ext cx="4868627" cy="584775"/>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ea typeface="+mn-lt"/>
                <a:cs typeface="+mn-lt"/>
              </a:rPr>
              <a:t>to make known</a:t>
            </a:r>
            <a:endParaRPr lang="en-US" sz="3600">
              <a:latin typeface="Comic Sans MS"/>
            </a:endParaRPr>
          </a:p>
        </p:txBody>
      </p:sp>
      <p:sp>
        <p:nvSpPr>
          <p:cNvPr id="18" name="TextBox 17">
            <a:extLst>
              <a:ext uri="{FF2B5EF4-FFF2-40B4-BE49-F238E27FC236}">
                <a16:creationId xmlns:a16="http://schemas.microsoft.com/office/drawing/2014/main" id="{23735074-FA64-4218-8270-6711468E2EDA}"/>
              </a:ext>
            </a:extLst>
          </p:cNvPr>
          <p:cNvSpPr txBox="1"/>
          <p:nvPr/>
        </p:nvSpPr>
        <p:spPr>
          <a:xfrm>
            <a:off x="2920721" y="146689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Comic Sans MS"/>
              </a:rPr>
              <a:t>defend</a:t>
            </a:r>
          </a:p>
        </p:txBody>
      </p:sp>
    </p:spTree>
    <p:extLst>
      <p:ext uri="{BB962C8B-B14F-4D97-AF65-F5344CB8AC3E}">
        <p14:creationId xmlns:p14="http://schemas.microsoft.com/office/powerpoint/2010/main" val="2640877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556 -0.0206 L 0.15 0.63657 " pathEditMode="relative" rAng="0" ptsTypes="AA">
                                      <p:cBhvr>
                                        <p:cTn id="6" dur="2000" fill="hold"/>
                                        <p:tgtEl>
                                          <p:spTgt spid="8"/>
                                        </p:tgtEl>
                                        <p:attrNameLst>
                                          <p:attrName>ppt_x</p:attrName>
                                          <p:attrName>ppt_y</p:attrName>
                                        </p:attrNameLst>
                                      </p:cBhvr>
                                      <p:rCtr x="7222" y="32847"/>
                                    </p:animMotion>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44444E-6 2.96296E-6 L -0.20277 0.19953 " pathEditMode="relative" rAng="0" ptsTypes="AA">
                                      <p:cBhvr>
                                        <p:cTn id="11" dur="2000" fill="hold"/>
                                        <p:tgtEl>
                                          <p:spTgt spid="18"/>
                                        </p:tgtEl>
                                        <p:attrNameLst>
                                          <p:attrName>ppt_x</p:attrName>
                                          <p:attrName>ppt_y</p:attrName>
                                        </p:attrNameLst>
                                      </p:cBhvr>
                                      <p:rCtr x="-10139" y="9977"/>
                                    </p:animMotion>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 2.96296E-6 L -0.53889 0.42916 " pathEditMode="relative" rAng="0" ptsTypes="AA">
                                      <p:cBhvr>
                                        <p:cTn id="16" dur="2000" fill="hold"/>
                                        <p:tgtEl>
                                          <p:spTgt spid="9"/>
                                        </p:tgtEl>
                                        <p:attrNameLst>
                                          <p:attrName>ppt_x</p:attrName>
                                          <p:attrName>ppt_y</p:attrName>
                                        </p:attrNameLst>
                                      </p:cBhvr>
                                      <p:rCtr x="-26944" y="21458"/>
                                    </p:animMotion>
                                  </p:childTnLst>
                                </p:cTn>
                              </p:par>
                            </p:childTnLst>
                          </p:cTn>
                        </p:par>
                      </p:childTnLst>
                    </p:cTn>
                  </p:par>
                </p:childTnLst>
              </p:cTn>
              <p:nextCondLst>
                <p:cond evt="onClick" delay="0">
                  <p:tgtEl>
                    <p:spTgt spid="9"/>
                  </p:tgtEl>
                </p:cond>
              </p:nextCondLst>
            </p:seq>
          </p:childTnLst>
        </p:cTn>
      </p:par>
    </p:tnLst>
    <p:bldLst>
      <p:bldP spid="8" grpId="0"/>
      <p:bldP spid="9"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A television with a blue screen.">
            <a:extLst>
              <a:ext uri="{FF2B5EF4-FFF2-40B4-BE49-F238E27FC236}">
                <a16:creationId xmlns:a16="http://schemas.microsoft.com/office/drawing/2014/main" id="{B821EB92-C82D-4454-A4C4-EAEA0AA300E5}"/>
              </a:ext>
            </a:extLst>
          </p:cNvPr>
          <p:cNvPicPr>
            <a:picLocks noChangeAspect="1"/>
          </p:cNvPicPr>
          <p:nvPr/>
        </p:nvPicPr>
        <p:blipFill rotWithShape="1">
          <a:blip r:embed="rId3"/>
          <a:srcRect l="22951" t="20939" r="22523" b="21887"/>
          <a:stretch/>
        </p:blipFill>
        <p:spPr>
          <a:xfrm>
            <a:off x="1528866" y="2215344"/>
            <a:ext cx="6148008" cy="4297680"/>
          </a:xfrm>
          <a:prstGeom prst="rect">
            <a:avLst/>
          </a:prstGeom>
        </p:spPr>
      </p:pic>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a:bodyPr>
          <a:lstStyle/>
          <a:p>
            <a:r>
              <a:rPr lang="en-US">
                <a:latin typeface="Comic Sans MS"/>
              </a:rPr>
              <a:t>Making Connections</a:t>
            </a:r>
            <a:endParaRPr lang="en-US"/>
          </a:p>
        </p:txBody>
      </p:sp>
      <p:sp>
        <p:nvSpPr>
          <p:cNvPr id="4" name="TextBox 3">
            <a:extLst>
              <a:ext uri="{FF2B5EF4-FFF2-40B4-BE49-F238E27FC236}">
                <a16:creationId xmlns:a16="http://schemas.microsoft.com/office/drawing/2014/main" id="{0A586F1D-8181-4DD0-9F5E-37F3981338D0}"/>
              </a:ext>
            </a:extLst>
          </p:cNvPr>
          <p:cNvSpPr txBox="1"/>
          <p:nvPr/>
        </p:nvSpPr>
        <p:spPr>
          <a:xfrm>
            <a:off x="4444041" y="2871341"/>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mic Sans MS"/>
              </a:rPr>
              <a:t>opponent</a:t>
            </a:r>
          </a:p>
        </p:txBody>
      </p:sp>
      <p:sp>
        <p:nvSpPr>
          <p:cNvPr id="6" name="TextBox 5">
            <a:extLst>
              <a:ext uri="{FF2B5EF4-FFF2-40B4-BE49-F238E27FC236}">
                <a16:creationId xmlns:a16="http://schemas.microsoft.com/office/drawing/2014/main" id="{F2094A98-4265-4147-8CE6-C6D2909DAC62}"/>
              </a:ext>
            </a:extLst>
          </p:cNvPr>
          <p:cNvSpPr txBox="1"/>
          <p:nvPr/>
        </p:nvSpPr>
        <p:spPr>
          <a:xfrm>
            <a:off x="4649450" y="4892518"/>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mic Sans MS"/>
              </a:rPr>
              <a:t>accuse</a:t>
            </a:r>
          </a:p>
        </p:txBody>
      </p:sp>
      <p:sp>
        <p:nvSpPr>
          <p:cNvPr id="7" name="TextBox 6">
            <a:extLst>
              <a:ext uri="{FF2B5EF4-FFF2-40B4-BE49-F238E27FC236}">
                <a16:creationId xmlns:a16="http://schemas.microsoft.com/office/drawing/2014/main" id="{2E58AC8F-33E3-40A9-BCE9-AFF2670A2ADA}"/>
              </a:ext>
            </a:extLst>
          </p:cNvPr>
          <p:cNvSpPr txBox="1"/>
          <p:nvPr/>
        </p:nvSpPr>
        <p:spPr>
          <a:xfrm>
            <a:off x="1575758" y="2812212"/>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mic Sans MS"/>
              </a:rPr>
              <a:t>defend</a:t>
            </a:r>
          </a:p>
        </p:txBody>
      </p:sp>
      <p:sp>
        <p:nvSpPr>
          <p:cNvPr id="8" name="TextBox 7">
            <a:extLst>
              <a:ext uri="{FF2B5EF4-FFF2-40B4-BE49-F238E27FC236}">
                <a16:creationId xmlns:a16="http://schemas.microsoft.com/office/drawing/2014/main" id="{A621F8E2-27AD-4997-AF2B-1D02C5BB6DD6}"/>
              </a:ext>
            </a:extLst>
          </p:cNvPr>
          <p:cNvSpPr txBox="1"/>
          <p:nvPr/>
        </p:nvSpPr>
        <p:spPr>
          <a:xfrm>
            <a:off x="4557999" y="3898513"/>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mic Sans MS"/>
              </a:rPr>
              <a:t>friendship</a:t>
            </a:r>
          </a:p>
        </p:txBody>
      </p:sp>
      <p:sp>
        <p:nvSpPr>
          <p:cNvPr id="9" name="TextBox 8">
            <a:extLst>
              <a:ext uri="{FF2B5EF4-FFF2-40B4-BE49-F238E27FC236}">
                <a16:creationId xmlns:a16="http://schemas.microsoft.com/office/drawing/2014/main" id="{D9C1D48E-8521-4D0E-97FA-9BCAC21DE647}"/>
              </a:ext>
            </a:extLst>
          </p:cNvPr>
          <p:cNvSpPr txBox="1"/>
          <p:nvPr/>
        </p:nvSpPr>
        <p:spPr>
          <a:xfrm>
            <a:off x="1561380" y="4892865"/>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mic Sans MS"/>
              </a:rPr>
              <a:t>confess</a:t>
            </a:r>
          </a:p>
        </p:txBody>
      </p:sp>
      <p:sp>
        <p:nvSpPr>
          <p:cNvPr id="10" name="TextBox 9">
            <a:extLst>
              <a:ext uri="{FF2B5EF4-FFF2-40B4-BE49-F238E27FC236}">
                <a16:creationId xmlns:a16="http://schemas.microsoft.com/office/drawing/2014/main" id="{4A73F67C-E11A-4D8C-A0D0-CAB64386FE70}"/>
              </a:ext>
            </a:extLst>
          </p:cNvPr>
          <p:cNvSpPr txBox="1"/>
          <p:nvPr/>
        </p:nvSpPr>
        <p:spPr>
          <a:xfrm>
            <a:off x="1567508" y="3892135"/>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mic Sans MS"/>
              </a:rPr>
              <a:t>convince</a:t>
            </a:r>
          </a:p>
        </p:txBody>
      </p:sp>
    </p:spTree>
    <p:extLst>
      <p:ext uri="{BB962C8B-B14F-4D97-AF65-F5344CB8AC3E}">
        <p14:creationId xmlns:p14="http://schemas.microsoft.com/office/powerpoint/2010/main" val="30029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7" grpId="0" build="allAtOnce"/>
      <p:bldP spid="8" grpId="0"/>
      <p:bldP spid="8" grpId="1"/>
      <p:bldP spid="9" grpId="0"/>
      <p:bldP spid="9"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dirty="0">
                <a:latin typeface="Comic Sans MS"/>
              </a:rPr>
              <a:t>Give Me Five!</a:t>
            </a:r>
            <a:br>
              <a:rPr lang="en-US" dirty="0">
                <a:latin typeface="Comic Sans MS" panose="030F0702030302020204" pitchFamily="66" charset="0"/>
              </a:rPr>
            </a:br>
            <a:endParaRPr lang="en-US" dirty="0">
              <a:latin typeface="Comic Sans MS" panose="030F0702030302020204" pitchFamily="66" charset="0"/>
            </a:endParaRPr>
          </a:p>
        </p:txBody>
      </p:sp>
      <p:pic>
        <p:nvPicPr>
          <p:cNvPr id="3" name="Picture 3" descr="Two boys playing video games">
            <a:extLst>
              <a:ext uri="{FF2B5EF4-FFF2-40B4-BE49-F238E27FC236}">
                <a16:creationId xmlns:a16="http://schemas.microsoft.com/office/drawing/2014/main" id="{97DB6507-83E4-46A3-9661-166AA6668876}"/>
              </a:ext>
            </a:extLst>
          </p:cNvPr>
          <p:cNvPicPr>
            <a:picLocks noChangeAspect="1"/>
          </p:cNvPicPr>
          <p:nvPr/>
        </p:nvPicPr>
        <p:blipFill>
          <a:blip r:embed="rId3"/>
          <a:srcRect/>
          <a:stretch/>
        </p:blipFill>
        <p:spPr>
          <a:xfrm>
            <a:off x="509109" y="1761606"/>
            <a:ext cx="2272162" cy="1509122"/>
          </a:xfrm>
          <a:prstGeom prst="rect">
            <a:avLst/>
          </a:prstGeom>
        </p:spPr>
      </p:pic>
      <p:pic>
        <p:nvPicPr>
          <p:cNvPr id="4" name="Picture 4" descr="a video game with a racing car">
            <a:extLst>
              <a:ext uri="{FF2B5EF4-FFF2-40B4-BE49-F238E27FC236}">
                <a16:creationId xmlns:a16="http://schemas.microsoft.com/office/drawing/2014/main" id="{5E84AA84-0BE1-4515-A9C9-A1211DB89E06}"/>
              </a:ext>
            </a:extLst>
          </p:cNvPr>
          <p:cNvPicPr>
            <a:picLocks noChangeAspect="1"/>
          </p:cNvPicPr>
          <p:nvPr/>
        </p:nvPicPr>
        <p:blipFill>
          <a:blip r:embed="rId4"/>
          <a:srcRect/>
          <a:stretch/>
        </p:blipFill>
        <p:spPr>
          <a:xfrm>
            <a:off x="6446808" y="4380494"/>
            <a:ext cx="1851804" cy="1851804"/>
          </a:xfrm>
          <a:prstGeom prst="rect">
            <a:avLst/>
          </a:prstGeom>
        </p:spPr>
      </p:pic>
      <p:sp>
        <p:nvSpPr>
          <p:cNvPr id="8" name="AutoShape 6" descr="data:image/png;base64,%20iVBORw0KGgoAAAANSUhEUgAAAPgAAAEOCAYAAACkbdq7AAAAAXNSR0IArs4c6QAAAARnQU1BAACxjwv8YQUAAAAJcEhZcwAADsMAAA7DAcdvqGQAAKX2SURBVHhe7F0HYBRFF/52r6X3kAoJvffee+/SEVABBbGgKCoqIgL2rihi7wUQURCk9ya9QygBQkjvyfXd/725iz8lCaEHcp8el5vd25udne+VmTdv4IILLrjgggsuuOCCCy644IILLrjgggsuuOCCCy644IILLrjgggsuuOCCCy644IILLrjgggsuuOCCCy644IILLrjgQimA5Hx34S6EMhABqGyoqwSGl4fO4K7Jy05Sz587LH2IQ/TgFedpLtzFcBH8LoTaFm721m59pCoNR0rlqjeBX5kykk4PNTfHrKbEnsSx3Yuth0987vYZYpxfceEuhYvgdxnU+xBqa1TpFbluh8Fy5Qa+8AygUg0doDd+2ooJiD8O++61e0yHt031mpm3mL/nwt0JF8HvIuQ8iDC3hnU+0bQd0A+RtaBY7URsfjG7nZBkSFodJGsW7NuWnMvaseSRgGnGRc6jLtxlkJ3vLtzhOHUf3HR1qk7VtO7fT40gcpvNpK1tF5OboSpQrWYoWi9omvSI8KnZalbWU/oazqMu3GVwEfwuQXC14KHaeu1GqBE1icAWZ2kRsFlh1/lAU7dDTX2FipN/GwS984gLdxFcBL8LkDwZVQ0V6z0vV2/uTQr6cq1dCCQiuRpcCbpqTYd2q+bV3Vnswl0EF8HvfMge5ao8r23QsTKb3cIsLzZUstgVyLVbuunLV3320CMIdB5w4S6Bi+B3ODKf0zbVl6/bB2UqkdldDNP8Uih2wM0fuhqtGoYF+97jLHXhLoGL4HcwdjwEnS40erSmelM/1V48s7wgqDY75KgaeveylQekPAYfZ7ELdwFcBL+DERGABtpKdbtKgZFQ7YWb5pLEL0m8CoLKWtzTH5oKtRtp/QzNncUu3AVwEfwOhldodG9txbqRMLhBdtdf/HLjlw4SvaDV0pN2PGpZq4Hk/PtCqIoETWTVQDm0Qtdp9A1nsQt3OFyBLoQzzeAe0kZXSecfWFfx8A6FNTdNTks/gGPG4/J8pDlPK1E4PRrhoT27/aI07tt6894EnE9IhdFkhclogdVqQ06OGZlZeUhJy0IelVksVhjNVnRoVQOPju8JTyK+Yr8gHF3WQFaNsKz9dUv2oqWDgr7DOecRF+5glHqCm59EXW21Oo+gbLU+cpmoEHj7A3lZUFLis6TUs7uUMzG/y8fiFspfIM75lRKB7BcMnbz6jp3/5ylv30Ej3xEEvhQajQQPdzdy1DXQkNbOyTXCbLHh69kPY9TI9lBIIPwHMt9lnRbWHX9n5qyZ1zdgRs465xEX7mCUaoKbZnr31lZr+ZqmfvuaCC4PlSxTnjbiRpE09I85Gzh1EPZjOzbYDm9/3W1m3t/ii7cZKnE379Pq0zy63zd1y0nglVd/hlajQaXoMqSINfj8u9Vo1bI67h3cCn5e7mTB66Alk/3gwdN4edZvqFc7GkvmTYGeLHXlwihWnQHS2T3IWf3L016Px7xL7XDtI3culAiUWoJnv6DpZGjc6wddq34hqs4bqo3DOp0mKweKsJ/KZiv5rMhNhbJzRZJxz5oXvV5I+dxx0u3D6eHwL9O3w19uHUa0tGk8kZaZLQjuF+iNo4fOoEPP6Xj+mQF47KkBILucnjLdD92HLceEQSPewdYdMdi94Q2ElvGDYrM7r0qQdZBNyTCu/GGh+5ebh0vrYHIeceEORakcZEt4AhUMlZu9qWvRJ4SDQ0RoZz65GTzazCS326CYLVAM/pBb9i9jaNz13ZyZ/mPpyG0VjIHRuvJa35Da0HtDQ/UuE+CNAB8PkkkSrBY7+eB2xJ1NIQuE6p5ngpJLJM82CSEQEuwDi9kGI5nql0GlMnd/qF6B9Y81uLOCXtQa0CvjEGF52ru58op/D+WVwD6WKV5tc+5F2O1+XrcTpY7gZwbC3a9ypWe0jTvXh8EHxAjnkcLARLdCUWRoG/f0cmvU9TXLdN+BzoO3BUb/kGbakCgfVZJJDqli1ZjQxFaFfG49JCL6v7uOw5iRA9mgdQgr8sdN5KefT8yAt7cbfDwN4tYugjhPD71fcJi3n1clZ2mJhtIC3tYXfLqpT9SfrXTrvUbTbfAqpeN9i9Uu9/+h6TxsuXv/Livs70W/kEvkd36lVKHUEdy/blA/Xe32w6TIGkQM0liFzA1fBvLNFVULTaNuQXLt1q9nPqNt5jxyy+HhG9AEwRFQ7ReY1wQOWAmPCEDNahHYtvMEvvllHY+0Qfb1BMgXX7/5CLZTefVqkfDhsku+z4Sn24Q2ONyg9fKt6ywtsbA8jebqA/U+lTsO+lXqMmqspv3wynKTHu70fCSpRgtJbtRNL3ccVVPTYdgMQ4umnyU+iTtCaN1I8FBSqUHGGAS4N2g4S9ukew1FdqcOfUkHvxLYjNe6QRMU4i/npEY9Ehi3/O3dyHUevSU49xA8PCtXe05bvUWYqrJ8vkANkwbWe7jB3U2H+Yu2YsvWYzgdm4jU5EwsXbwdb763CKfOJOGFp/ujYYNKF/vfDJZ1vF4c5JqcOXTytcXJJWJQ8VKog+A7dVTYJLlZt9fkFr1bSxUbGhSDLz1O1RHww4KLXiwAFUkDKbgc5IDgKnpjSplJ/omr3thbesYWSpUG15b3biqHV2kL9wBhdl8LVBuZ674R0NZt29m3VtlHnMW3DJI3omWfwHLQsol9wbiBE6rZinv6NsP05weRC27FJ18sx0OPzsHz03/GoaNxuP/etujfh4yPS8mdD1bhbuTbGzyi6VOJ812Nj6K8vWOdb+TO906Xm98TpfqUhcJThByHX0B7SHQ/Kq+NL1MV2pqtB7nVCh3uPFQqUGoITnpOQkDZXpqoanruw9cF8tul8g2grdT4sdRJaOEsvSUw+HiX1/iHeBdmfLFPriO349kn++OfhS/gxcn3YFD/Frjv3nb48uPxeP/1B+Dr5Xa59v4P1Dg6d0gGn3Jb7wX9TsmB+WHU0TVp/qOmy8h+UuVmOkWRSOAysS8dTLgEdFwhwSxVbqJBePWJp+5DqPPIXY9SQ/DDjyBADgprDz96tkXEbRcL3GFUibR4Oz+PCjWe2jMC5NDeGkjuHhXgE6QVRCwEIkKNCNy8WTXMmD4c33/xGL7+7BGMHt3ZQW5O5VQYmCsaHTQeXr5lQuHvKLz9yJri1VbbruO3mg7Dm6sB0aS1i0HsC6GQya71gK5Cncp+1QK6OUvvepQaggeHetbW+kVWVDVu1DGuV4UTWEj4hkNXq3mX6AqevZylNx16N58KkleARinCDOGINNmDTHgNPV4SRA5Dm/5hQhh0kD3dIPOxAsG2jgzVw9vL7KUNdhbeVuQ+iSbuDVvNltsNrqd4hQk36VrAPrmmXFVJ4xfOBC8Vfb/UEBwevg11YVF6lTt8IeDVVrIsO19Xdj+ZZJoqDb08omvef24YgpzFNw+DoLF7+pSTPDixQ8HaS9bK2H/gNL748h/M/mQJpk77EY9P+hKTJn+F51/8Hi+/8jPe/3ARziWkF05yurTO4KH3g4F+6PYiYwIqGRq2el/brFdNxUBNfC1r3vPBgt3DF1rfMjUPPAk/Z+ldjVJDcDc374rwCXQ85EsgiM0rr3QaGIm0OSTpLaJMX4SmI/AyS69gyFUatvGp7t/JWXrTsMMIg17vWYbY5ywpALIGb36wCA8+NhePPv0VZr79Oz79ajk+mrsMr723CNNfn4/JL3yPjVuOkDmgE2QuCJLBU/a2q7eV4HH9EOhWv/7Hmhb9mive5FrZzM4j1wi2YGRyP3yDgj31iHKW3tUoFQRv2xZaxdOvAtx9WO06Sx3goBBJq8He3Sfx+tsLMe6RT3HfmA/x5OQv8fvCzciz2hzhqgWBfXG7yuuoPfRR1Yaf6ntztYJ7OQTLbn5B7CMX7n+qaN+6Bvp2b4T7h7XFs0/0xdszR+LNGSMwbEAL+Hq7Q0NCKyIswNEWhRgqirunLtOL7OHbhMRB8ApqW+FVQ4u+XdXA8mJgU2b3goTw9UEigge6B3jow50FdzVKxTz4r63gFVGjyiPaKo3CFJ7ndZJDJEHQa/DX0h146PG5+HXhFuw7eAbnz6dhw5ajWLxsJ/UrG5o2rQy9nse1CiAVXUsyeJOjmBaht57c+Npa80nnkRuOJ3rrKvhXqD9SE1ndlxfFFAQub1CnPPr1aYqBfZuhU5f6aNa8Gpq3qI7ePRqTQLIL7V2tagSaUzkHx1wGclHUnDTkxe5b984/WVudpbcM1Moa7cjQR3Ut+0ySKjfV8kg5C9kz8amw0PPwEtF69BzJwpLoufDf6oVLX4uAJGuh5GVIWWePbH57Rc4OZ/Fdi1Khwd1CESh7ePuz5uN50XwwuWNjkzDrzQWIOZmA4CAf+Pt5YtZLw/DRWw/AnTrS2x/+hQV/bBXme8EZUUiLs1aoUMtLVyZiIHXOKzvv14hQs+qpMbiTGiviJ6gCLL/cSNuxQFKNZig5JijZRugNWowc2gahIX5Ys+4AVCJLYVleJI1W0mmL8gVuHjKeNbTV1G71lFy9pUGxkQVl0GPztqMYPOIdPPrUlzDTDWbQPc0lt2P6jF+wY+dxMbBY2L1cDHpaendZ0rjd9vGFW4FSQXCLFzxVHbH1Au6JvkDafOv2GGzfdQLPPtkXX84ej9xcM9ZtPIT7RnfFF59MgI003o+/bEBycqYw5QsEB834RUAOjup5fgLKOUtvOMwG9wDVw9tNjIwXARGfTpqZBwGdxooDZitCyvgJQZaRmSsSQxRKCkkDg5ZYc4uRNRDBntXrP6et346sLZJlJMzyck2Y/fk/2EZE9vJ0E2vap7/2GyY8/SVefm0eBo18F8tX7yFLqpjVpYt66nXFkQZ3PEoFwSWdh17lhdIXKVf+W0V8fIogQae2tdGrX3M8Pr47fiON/fmni9Gnf3MMptfufbE4dTLRMe1UAFSViCTroI2uFe4WFdzTWXzDYdYb3BQt51+6Rmi02H/wNOLPpwviFEpubhBZkjS8QP4WQ98scryudpvOYPefp8O0Mk7FJmLrv8cwgNyOz+ZMwPr1B/HZ1ytRt1Y5PHR/R5xPTMcHs/9GemrOVfjopaLrl467NBD9IGsK7M2yTKY3vefmGKnDy5j4cHe0aFIFr777B7ZvOoSGDSoinbRdembexfLhAhBVxByrFF5JcvcP68rZTp2Hbih0Ok6+RoLqIrV8FdBKWEvkOHc+DQ3r8o7COqHlLwMTn+7HfFFOp5sPXsCjrdzwMVSoLyLPBMi/jqf6pqbl4J7eTch4kfDlt6vgptfhrZmjMGfOI+jVrSH2HjiN2LNJdI/FIDjdm1W1XWMj3lkoHQTXCq/1InqyGcsmelRUMHR6rTDTVasVkdEheP7pe8To+ONPfYEVq/Yg0N8bAX7kshXVJXjKzMMf2pAK9ct7oIqz9IZC5igd9hMK07yFgE8X8/oWO/p0b4gvPhyHJyf0FANyhYGJdCu7R9xzCDRUqj5N06BjsCJ2Q/1/3TLJ32ZrI7pcMPZsP4Zlq/eiW6d6aNGsqihv07I6cvNMMOYVYxqNg3gsRnu22Wh0ltzVKBUENyqkutQC9C918HqkyWpUjcCPv23E2dPJoqxbtwYYe19H/Lv7FPl2+9GKOlLlSmwyFhHiyeCVS5FVyhiC/W9KfLpOo9HImqJG2C4GK3ueWuJa55ksYkagWp3yGDOuG8oSWVRb4QSnBlMVziZxi+DnFzJGU7djF/iEO6IE80FC1UACmGXrkZhzeO2d38lq12AQuU5uASR0qTXS0nOI6LLIO1csmHIsWpvpvPPTXY1SQfAcxW4msU023yUq2GpH+agy6NqxHk6dScb0V3+DOc8iOsrE8d3Qq2t94fe9/MIg+AX7OlRhEeD84prgcgYpsGzbNW1vvP9q0JIe1pCwKtKUcEAmEzYr14gvyVftM+xNNOnwAroPfBWv0j2eO5kgNFlRoHtRrTb7dYSNFR85T6KuW9XGY7WVG8k8an4RyNKKigwUsxsPP/klFi7egW6d66JL53rYu/kofvlhDX6ctxER4f4IKkPPqJAIv/+DjudlWmyqnOIsuKtRKggONS9b5XzClxBD+J+kEO8d2hpVSUPPW7QVp06TH0edigNBfvn6Cfz0xeOo3aASUpPSkZyWzWNPzm9fDpU7l5cvdCHRtSvWBC+3vLFQ6HmxlrrCKDrPGaemZuHJ577B2Mc/w+Ytx0Rwy979p/HCjF8w8sGPEHc2uegBKfJTVRv5LDcZ6iDodVWqj9HUaFZZlS9fAktSBpUqhuPeQa0Eibu0r41pzw2Cp78Xvv95HYaN/lBMdQ7u1xxRZckqKWohDYOub8vNMp3QGktkOuwbjVJBcDUeaRpzbrYw/S4hqGq2oXa1svj4rdF4a/q9CCMtwJ2Ex5c8Pdyh9/XA5rX7cd/Yj/AUEcZU1NQS+/UaA+SgiEjPAI8b7ofzpHRBmxZcCK4ad/EPP/kbX/2wFp3a1sJPXz2OBb8+i1++fRId6fOajYfw7uwlJCc4uUNBYAPdrtqudVXHVSC7hlsTTXTdYQipJAYqLwUHsHiQif7cE33x27eT8O1nj6JWzSio5JePH9sZ784aiU/eGYNHH+rGWamIv0V4FWy1kFGi5GSlpVtzXSb63YLtbjDlWi0Ogl/SpXmwjTtRp071MO7BbvD1chedRGg36jEL5m3AA498iiXLdyPuXCrZAIWQW4CuxQP2/iH+uqDwWs7CGwab3aZVmZVFmOgS+d1nSKN98tVyMXbw2ezx6NGnGSpFh6BjtwZ49/X7EF02CIuX7UBSYroI4LkULCQkahhJvbkmOt2F1i2s0kOaao2DFPZoCnD5hTCl5+BFLlKjtrURWj6EH5o4t1KlcDw5sQ8eHNMZ/qTRixpTEOBrmXNhMmad/nk3MpyldzVKBcGf8oFZseQlwGp0PORLIAJDzFbhpivU7XjhSUZmHp6b+j2G3f8BTpxKxIjBrfDlJxNEOiQxAl8I+JgUECzpA0Jq7+l8Y9eJZ7t7B8lafdHzQETYQ0fOIjvHiDGjOqJClbJQsvOgmEhz0T3VqVeBfNj64v7On08vdG6fhKFqs1/VXsRXDeMLaCFH1boHAeUKXCUm1gnQ/Rw+Eof33v0dEyfMxpef/o2TsQmQOByABDNbYKrFmXTySmDrJzsVVmvO4XnzhKFz16NUEBzToUhW42mYHKOthYPJrcfhQ3G4b9xHeOP9PxEY4IW3ZozA57MfRnnSHlfsSKyF3LwB34BqQZUQ4Cy9IbBrNXrupIWLFwdsrMnoJEUIIsdGDuJL/NJpUa5ckPjTLJJOFtAe9AXZZrH55piTnSU3HAfI95bDqz6iqdXCU4xdXAIhh7Ua/EwWVKe+MzDp+e/x4adLMfbxueh6z6v48tuVMPM0PVW/KIF7IdgasCedVTMseXudRXc9SgfBCZkmYxKMOdSxL9fg+ZD0OuzZcxJjH/0Efy7dhTo1y+GbOY/gycd6w400CWv5K4J9QE7M6OFXVu+vu6EJE8j81jgG2ZwFBYE6PU/paYgc837fjJT4NEg+no4NCf08cZ6skcV0b14eBoSH+tP5BQgsvr6iqN5a5aYlJ4yqaGijqdyoC3zCyEW63FDgZ8Hx8o9P/gbe5Da99NwA1KgeSe5FMFJTsvDE899h/sIthYcPXwayBsggsaYlZCTL5t3OwrsepYbg7jbTaTUnQ3iwBYFHns+eTcbjT3+FzdtjxGjtvJ8mo2v/lnSQhAJJf14bzlqgcBHBYHZQp/PyD5J9Am/oSLosyTruqEWBV4dVrByGwf2aYvmafXjwsc+w5M9tQnD99MNqjBr7oVi40ZP8cU6xXOioMxHfdJMWGx6rBIMhInqUtkpjvwK1N7W3ldylDz5ZImY65nw4DtNfHoEK5cqgd4+G+PjdsWI24+PPliI9PUc8lytCpnsxZcKUm3rk0L7EU87Sux6lR4NLUpI1J9NWKD2pk5w9k4It22LERzt1LNYQP3+1DBvW7ceJkwnIyDbCylwnP7zQNeIEUn7QBpbRGHz969DHohlZfEiyrBcmelEanAljIDP85ecHo3O7Oli0+F8MuPcttO76Eh4YN1uMoPfr2RhTJw8g+vJoecEXI62qmmTppvipoQPQWKrcoCPnxxN7k18Ciep/+mwK9uw/LQJa2nWoC1hsYoUcryIbfl9HDB/YAnsPniGhnErPrhiCiAmefh45psyN4+aiVESxMUoNwbOVrDglO5Ns9MtH0gVIk9UkE3Dqs/egacNKOHw0Hq+8+huGj/kIbXpMR6N2U9Ch13SMnfAJ3v/oL8QcjyeuFdJ8nG/dNwSyl1/LM83g5iy9Xkgkg3QO57QIhhMUIkNUuRD8MPdRvPfaKPTsUh9tW9bAyMGtRNkPnz+GkBD/IscTFCKeTUsO/A3Gb0RHXWTlntryNcPJl6FbKeBe6EZZoJpMFtLYjagyfI4CNxKseSRk+XiThpVFhJuZzikOWFYZ409Zs3MyeNfUohvwLkKpIfjRFE2ixZqTADtvxnc5wdkU9PX2wEvPD8KS+c/ht+8n4ZP3xuK5J/vh3kEtUa9OeaSl5+L7XzbgySnf4ad5G6FSRytwTpz9WjdfaHzD6tvb35jUQIOY4DwHVphQuQQ8XhAU6I2Jj/XGgu8m4c+fn8YXnzyCocPawpNXzlIdRe45Lb/ospfch91mQ54k3/BR9E6jEamJrNQZgWWFECkQVBdeYGK3K4gI9XOECJNvxYQW2yRTOS8+Ybh70L1cia+svc3ZsGYnHzanJh50lpYKlBqCH/szM1cx5xyHKZvuuuDbFuunzTYEBnijJWm80aO74LVX7sWXnz6CX4gkf/w8Gd+TBnx31ij069VEdLRCTVwygHVh5QP9fAJuyBZHE5jg3FOp7sVRPzKRAW7U+UkIgQfYPMmQIDJznfkadrJiTERiXv+emZkLGw8O5oO4rpLtbLaZbjjBNdVCW2tCqtRRdZ7U4JcTPF/MpJIwzSFzPI8DELmQ6mww6EmrW3E2Jh6L/v4XFcqXQUREoOOeioAIDspMhDEzcWPMIXO8s7hUoNQQfPohWMym7APITiuU4AxhDHIkW54ZSq6JTHcbdSwdQsL8Ua9ZNYwY0xlPTr4HdetWIP+x8I7FUVlyWHnofEM7OouuC+3oRdR2hKpeAWxV7N57Eh/NXoyXXv4Jz0/5Fk9P/goTn/wC4x77FPeP/xj9yS/vMfA1dO47E+17vYKvflwrFqYIk1k0gl0hY/iGElypBIMuKKKfXK6yrqDBNYYopTpEEXFDSXvr2L/mc2UJOoMWO/eewsAR72Dz9mN4cFQH+HGASxHPga0Bicx70/nTxuz0pPWD5+GmBu+UNJQagjOsJvNhNTOVWFKAWV0AhPlN5mtaWpZYG/7HrxuweN5mHNgRA7PZItIEFQrWTh4B0PmHNY59ENedvDA2ivUvZ1ssuu5sdvMuos9M/UHMCMx4fb6Yz//g078x5+sV+OLbNfj25/X4e/lu7NkXi2MnzuPsuVQkp2YJEgnQG1kmdpv10pUf14f0QbrK+uCodpyJFkXF0JBf3a1zPSz57TkxVcljCkx6fz8v5JHgPUYafNIjvTBiSDtIvB9ZwbLCCboZSy6sSbHH4hTTTmdhqUGpIniWJS3WkpVKzhubhkUThY9yFNX6DQcxYuxHIriCtV7voW+gY58ZmDLtRySlZBVBcup1HJcSVj7CI9yjobPwmrG/BbwsbgZf4U8WCXIOdDr4+HjA39cTD43uhFenDcM7M0fi43dGY8bUISgT7IPIcH988fE4LP79efxNrwnkjvC+ZqzxGJJVRN3f0HlwXWCZPpromoHsvhTFSp6F4Hn6mjXKQeecreC63TesDWa//yDmfT8JM18cQuforxh4xMMWSvJZNTfl7Kb2WTVincWlBqWK4JrU7Di7KSdO5Ne+gqnL2ToPHj6DMY99hqUr9ojQzto1y+JhIoyWdOl7n/yNF6b/KDb4K3CgjcBmqCa0goe7T1BzZ9E1Q/WARuXoFfLEi4KwsMnvZt+1do2yeO2VEXiWyPD4xL548KHueH7qMIwc1hZZWUZ4+3iiWbs6aNy4siOW+wKzWWuz5oYkWm7YiqsDTyKAtPcAhFWi37myYcB1EZrbCV4vEB0dgtHU/p14a3cSrMVJOCOpdlhO78tIUcx/Yvq6G2qR3AkoVQSPTTBn2k1ZJ9lku1K4CguAL75bg9NnkjHhwS5oVL8CUtNyMYY03W8/P4va1SPxzY/rsHL1XkjsuxYAnuOV/ENkXVBks90Try9nup68b0hXVN9OqGJOLT0jFxn0IikkxhMUIjWPnrduXg0Wqx2xpxLIHDZDIWHwf01I7UKkkKj2FVJunA8e5evTVVuxTk2IwbWiicmBKzKn4eF4AxK04rNWi0xyIx568CMsXLCJGqQI9ygfGjonKxE5CSd3zo/02+AsLVUoVQR/7TiyzFkZx5GXCTXf3ywArJGt5Ott3XZUrBOf+vwQTCctyFFT02f+gqYNK2Lai0OhIxOe9+Fm7VKwFieNaPCENiyqYnl3VHYWXhP83cDZXLQOuVS4ecvH9GRhNKhdDgeOnMU2ugeqqFgdJ4Jz6HU+MVOYwfnm+EXgImEGKMjydRRdL853hqc+vOK9mgr1DJyXvShwHVOonTdvOSqE5/59p5GYnAkz3dO/+2Lxw28bcfTEeSL4lWUdrzuwndijnLfm/Ty9z848Z3GpQqki+Lp1sNnyMmKUrDSlqBtnstpIoxlJs3mQL2ggDdKjeyOMu78T/lq2C+9/9Cc6tqmJyIhAERCTS9qRwysvAxOFlW5AZJjsW6aus/Sa4K1nE50IfgXLg3+SrZOOrWvDw92AN99fhA1r9iHLZIGJSHtk7yl89+MaKPQ350cvUFbQRex2Vc0MLlKSFBseTfVt5Yp1m8MzQAiOwsDjGbuofgNGvIOWXaaKEf7mXV4Uo/wPj/sYH3/6N8kqLSpx+iyysDhrTWEgdwZSbgpyEk8c/ldr/8tZXOpQqgjOsJkyT1pzMrIgUUcrzHemTqgnszswyFsEVMQnpIs55Gef6ocGdaPxzgeL8cfif8WINWdK0RRyHQYPpmvKROi1wRGND9QAR2VcE7Q60uCs3jiY/kq0I+HUpHlVjB7ZToR7Dn/gfYwe+xEeeng2Bo98B1v+jUHzRpXRvHEVEQJ6Gej+ebHoScP1E/xUW7gZylXtoy1fK0Bs/MgSqACwUOXw4Lc//FNMgXUgATq4XzPUp/ZOTc/G1z+uxaKlO5FDwvTDT5bi1Zd/wrGYc8J8LwgytZMSdwjJeWk/jBlz/KatiivpKHUENxsz49TcjETHNE1hBCdSuunRsW1tnIlLwabNh8l3VREaGYhXpw2H2WrF089/J9aJNyWiuHu6CTO9QLC/6RUATXBkg/BW177xvMbuJPgVNDhDZKOh+r84eSCeerQXudlWLPhrO77/daNISdWvV2N88OYDCAryKWQUWuXxA5sx7fpDVcs019XURFbvjoAIERtQFGxmG1lEcWjRtAq++fJxfPXF4/jlu6ew9PcX8Or04Qjw94Q3tfWmLUfwwsxf8cqbC8RmkSJj7IUgq0kyZyI3LuZEQnra787SUolSR/DtRmuSPSslCRZO/uAsLAjUGXt3ayjin7/4ZhViyJ/lgIuO7erggXvbISMrD7WqR2L86E6CxIWpOrYGoHWH5BNSVQrzreQsvmr4UJ8lJVfcKXwxAl2GCPzay8Ox7u9pWPTzZPz1yzPY9M8MfD/3MdSpxZvoFzKGxjejSpYU/XUnRZBQtlxvbXT1cqrEQTRFyAuSqlqymqpUjoDZZIUbmeKe5B5FlPFDg1Y10LBeBTpJEstG//7jBYwZ0R61q0VCprpeahSIyLXkU0jLil88NTv+pu0VdyfghhKc2llS+iEwbwKilKdR0fgoyiv9UYbKizn6e/Mx/DhSzFlpJzlkteCBMSesdlSlDsQ7cv675yTmfLEcdirjKbKnSSsu+OEp/P7j06hSJUL0sAJ9cALna+Y0TrqQSG9NcEgTbiPnoauCj5H7Lf9I8b/O2pnnkWvULI8+97RAL7qXOk2qwMvPk54I+bAcwsovIhJHsTmuzP+qsJKdf8KrULlVLKSMQ7g+uMJAzrd2USrkAsA/xAljJ4zpjJrVIpCbYxKuBi9/VXPN2LjxkBjraNO8Orr2aIQvZj8sdk5lL/yicGEyzSWbCbmxR5LSshIXrpt+Y6Px7jTcMIKbn0AD2wfVZkqjun/n1mfIQrXLiL/1vYb9iZHdf1Tn1HvL+qLvwNxRIDbcZsyjrmbMOGrLTFWKyu7C2VD0RI5Hx3VDt451EUCk4MUPvGFfWIg/+hJhylcrK0alOQLMISwKJp8wTQPCofMLbh3fEO7O4qsDe+/8I0UJpQsg1L2BvkT3YTWakJWchXPkUhw/fBbHjp3DETKF9+w9ib17T2EzuSBHj8WLe3bcgtjbzLo29vpMdLlSWH85unYNlSyYIsNJneB1AG2a18Dsd8YiktpYbI5IgshIxN6x5xSCg7wRFVUGIPIrVluBbhGfj/Q4GJNOrj6usZe6yLVLUbzecgXkzQoabKjRbIZco3kVBBOHtQZuaXpi9ABImiIrFUr8qWycPbpXPXVwmfV0/M/un+K2mU4n3g0dWLZxv690dTp4c0cpDDwaLWkkpGbmQUfv3qTpODKK0x5Zco1iPfKGTYex/9AZVK8SiQkkDDwNWrrtSxUfkY00v3X9r0mZ2xe3CZ5pOeo8UGyYHkZ1/aBRv0mNetRSOLFMEeYuWxM2qgNvi7x42S6x40d6Vi7SM/LEEkwRREKE45BWVp0cFFO+XBnM/2ESwsICRWhn+tLPVwe8v6kbdpIyvwacug9+Ie2br3Tv8VBDhQh+pbnv/8CCierPdWTNzPfC35zz5XKYzVY8PqEnNFTOsugyOL9r/ndR9onjW8fUnHBqnvNIqcV1a/CM59BQV73p+3LbQVXUsGr0MDxIutJD4UR41DUUUliqXznINdt4yx2Gt5K7j5mua9XuT9vLPuOUPvB2XuaWIs1qPGnPSMouiiQM6kZCSwQGesMnyFcQ+2xcCuZ+/g/6DHMs1pg89Qd889M6nDmXItIksVC4HHQdSQttcLkyGk+/xs7Cq0J2EDysso7aix9ZQb37/+CECSx0Jr3wrRh9/mXhFqxZfxCnzySJPdY4nttOl+CdOiMjAlCrRlk0a1xZLCMVwkmxQ7ZbTUTuazZv/aM9u+kr1K0D3ju9mOQWVgdbKBewl9szIz0Hrck0H/9gV+HrFUhuBk9JZicj59yxXXPDfFY4S0s1rovga6aRri5b9Wltwy5hiuxJJpWZHib1CSYOPwV+p87C6bXFCi3ZHVL5uhpN99E15S73zVZ61/s5d6K2qfNytwwntWqsLSslQYSscocqCrKM7IwczP91PcY8/AmatH8B456Yi81bj8LH213Mk2uJ2NGRgfRe+LXYRJUiKsDg69fBWXRVMMnuOkWjLXzi90LQPSUmZBChU9G/VxP88+eL2LXhDfy79jX8u3omtq+ehS3LZ2D9PzOw7PcX8fe8KXh71igxQq0y8+m5eah2DlMtjEpFYvNAuHtEVBqpqVRPd6XAlnzwnDbH/hvpty1MaxJSPDYALzd89s0qjHxoNpISi9jCmcDTlraTe+wppszvP+i/t1SkRb4SrovgtRRDa02Fhl3gF06m+P8tOSGJ3fSQvdzp5SZ8QSGYieyKhUxElXzDmu00mq6je7p37Pmr7bWgsUqza/RNrwFDJmWlm42ZMTBmU2WLbgLJXYed+2Ix5tHPhDb08XEXO5D+/O2T2PDPK/jms0fIPI8Q0zZffb1SzJcXCBZ8XoGQ/SKaH3kIQc7SYsMia3TUhlcMdBEgLRwa5idG0Q16Ddq2rY2ataJRNjJI7A8eEOANPx8P+LgbYCDCiHl8IqLQjHx5Ihk9w2vW3jWr6NvJFes1E4EtV9De/HMc4HL0aBxef/t3PDJxLp585iu88e7v+IMsD47EW7vxIPQGDTx8qYsUlp6JY4ByUpB37tiR7apHqQ1suRTXRXCPwPAOmvI1/R0mk0PYc1/hgY69e0/iFyLEvF83iofHkpdNWIbYT9tqhuIdDqnVwCi59cAPrMMqva7cgGWVxQK5eBZT9kE1I4n4XbhGECDLg7OP8j7hTz3SU2R6ef/NB9CTNGN4eCAGDGktVjiFh/ljxlu/43RskiMk9FJwI2kM0IVWKBta1tDIWVps0DW1qujFhCvoVdVmQ81qZfH5h+MwYnBr6Pmh8OATaUhw9Bf9zT64SHBB9RIv53cF5UgQWy8ami4+OLBFV7bKPZrydQLYgLtSZTl7alx8Kp6Y8g2mvPILvv5hLT75Yjmee/lnDL7vPQy/921s3HJEWEkHDp2FKddUYPvy1Jh65hCSjanfj5qwL8lZXOpxzQSf1hZa1SewiuwbKF04QspE/v7XdRhAD2bMo3PwwMOz0ZN81VlvzhfbwIpMI/ngbWQk0u51Onho2w15zNq4weeZj19fzHZxkWc2HiA/3HYlhchzxbwryLtv3o83ZoxA3TrlBemVbKNjs4RsE1q3qoG+PZvg3Pl07Nh93EGkAvo1+7dyWHkPjUdwK2dRsSGTrpXECN+Vwb+jpw7fp18z9OzbDNu2H8Vbby3ArFfnYfYnS7BnzylhEhcYBcbtwW6V5tr8b68mqKWNqtkFAWHCYrsiqL9s2xGD1esPYkDfplj08zP48YvH8PxT/dCmRXWR2cVosmL7zhO4lwg/cuwHiDlx/uJluiKwJQvZ52POJKlZC5ylLhCumeCPRcJD7+ETCB1vGOcoY8makpaNmW/+TlI5HUMGtcQA0nznE9Px4qzf8MzU75GVnXdxxyLTkP1zuXwDSd95eE/PRi2+zp6Ams6jNw2ZGuMJW3pyriQ6YdEs57lsb3c9eAhN7BDCA1HOr4j5b/qYH6WVlcN7VFNZAZdUeZVWQJik8Y9stmYQvJzFxYJOI2vJxyxeviYGj6QbLXiDBGunvjPxzEs/Ytpr8/D4M1+jXe9XMG3WLzCR8Lqc5FRxEtg2hTNHXj3cy1boqYuqWk6VuF8Uo7ISt6VjcG34oFboQ31m+NC2mDFtOBYvegEjh7UREWy9uzWAnpTD8jX7sWvfKTHgmQ8R2JJ4AumZ8Qv/iYsrdWu+i8I1E3xPGXibDR7eDquRNBNrZg+9eKY87cL+3yMP98S33z+N3396GpUrhuLL79Zg4aJtUC81sehLioVMdv9oaDoMa+nRqu23yuPglMM3DdsS1LOWvIxzhSVhvBB8T4rNYdKK8QUiBWsQMQhE9z1/wSbM/2u7WF3G98kEKRB8IYMndOHRlepXRFVnabFg4GgZnrgvuqoC4naofr+RD/vK6/MRGRaAKpVCEeDnhT49GsLdoMUMEsIfz10GRcuXveSiJMAsdjEZd1WIn4AoQ0SVQQitJNyEYsGqoEHd8qhVvSwOHT7L260IISpxUBE11579sahRtSy+/uwRbFg+U+z4yppdtTgzL7H2thuRffZIUkZu0vzppTyw5VJcM8G9LTBpbRYTd1ru8Lt2ncC75INmk4bu2LYm4hLSsHTJNthyjejaqymenNBDLCbYuPWoCBi5rFMxbKQdvcIgtx3UUG3eZq75JpJ8giEz02bLPgpjpugkxQFbKJwIwkb1T03PwfbtMXhl5s944tmvEU/m+f33tkOjhtS5Cw0BZW1FwiG4bKjWN6i+s7RY8NFpJI3M+2cy6DpFgC35jIwc/PDLepHm6MfvnsTkx/uIFXLjx3TBN3MeRaC/F374dT1iTyaJe8qHuDIpb0WxXzXBPcqH9ZbL1qipaj3FNYoD3h64fGQQ3nxlBLq0p8ftbDt29U6eTMD+g6dJOIXB19cT5coGoXuPxggr40cCxCFEhfZOi4cp9fTKRB+l1OxYUlxcM8HDFiFPY7Hm8aoss13F3G9W4qkXvseZM8kYc19HeLobMPfrVTh8IBbmnDzsIAHAqFYlwhHIwJ29IBDJVc9QyC0HNNU0bfspkfyG79IpMJ0Uhcl4ADlFJ2HMB3e44+T7PUVkHnL/++g/7C0MGvEWpr06X6w4e+LhHpg5bZhIzl/U+BQPPMlBEQYpuFzTv7uJHYGLBQ3xhTqz6lDPVwDdT1JihpgL79m1ARo2qoI2LWvAQJp7xaq96NqnKR4Y2R7HTyaKjQrFAJwT4vIkiK32fBVZPBx7DD5uQeVGytE1idvFV6JigI8shvYd6qBJ4yrk/jutH+ojmZl5Yp+1Jo0qCgtRIV9cJK7IP4cqyxlbzLEHslKzUhd2HZWY6zjgQj6umeAHarHrbLGDBL2slaDVOS61asNBNGtdG6OGthHJ/L74dhXMZhsqlA/Bh2/cjwfv6wA5/wEVApVJ7hsBTet7WmiatPrENO7mDLyZ87IP2tKSrtwIrHjJ5N268zg+mLMMvy/eTpbIERj0Ojz6UFf88/sLeGPmCHJLfIWVUuDglROC/N68uiy8Tr3w4q8us6iSG1np2mL54ERSK2lGK2nsiuXLgNMKl4sKRoe2tbBk2S4knUtBj051hUbn5ArOrzhBf7GLodivKh9bmTKePfUV6zZQ9b78XWdp0RDuDsfA88i+o8BhJRG5FasV1SqFY+EPT2EgCSSV3D5Ryf9XlP6mds5JQU7c4d2/RPisdJa6cAGumeBfjyZda8qm1s2Cjh7Q0IGthQn15rt/YMFv6/EAEblCdDB+/G0TEuNS8cKLQ/HYIz3h4+n+fwlcBFQrmes+RPI2A1vrWjb/PGMUKjoP3TCYLTnHbTlp6SRR6NOFPecS8CHyDbu2q41PPxgr9sZavfglbF01Cx+9+yDatKkp1o9vJffj8ae+xO59pxxxAJxFhUfULwSrcI07NL4hVXVhhmLfU5aXu49dq9UXi+B0jhtZULzVcWaWUZizbtTuXTvWw8nTSdi6+Qhy88yCYHoSXJfdOrtKNluxt/dZ0xZubiEVRkmVG2qLNXLOoN/msZqPPv1bzLAsIaHJ06npOUZhLckGA7z9PdG5c31yJ7zJKri8z7ArYos7Yk/LSfljuiuwpUBcM8HnDYbdbMreb8tKs/O0Uatm1TDjxSHwI5/vwUfm4NvvVyOAHkxqWjZizyRRp1GgGK1CgzmCYNxEMv6isnIIc90nEnKrAW29OjT/ImccrisryqWwZKckWkUSRlJWVwh44QG2YNLQD47thkcm9EA70oa8AEWMqtN9sR/PKZI++XIFfl24BSBzODvP4pgavFCjs0lKza4NivB1DynbiI0D55EioZANIfMsWXHOpt9w9zAIP3snuUZZmWS50g81a1IFlSqE4oNPl+D9OUvpfnxQvUo4XfyCeXC+vmJBkNl03lFwZTRuZWinrdigKTz8i629OTb/XGI6Jk/9Hi/O+AW9hr6Jrv1n4f6xH2Hm6/OxZu0+ZGXzcyFtTuTmarG2/28OnMcbrUYYzxw5f9hNu9hR6MKluGaCM9KNuTFqemKe6LRE4JFD2+LLj8ejerUIfPz5cuzYfRJhIX6ICOfdJ+yOuUvq7Af2n8IiIgFL7VOxiY4Hx9NNBUCY64HR0LQf0s69fce5yiRc1eBUUTh3HFk2Y9Zx3tamOH64CA7hlUzU8YQ/6NQqnCCQCc1ZTN1IePH2vJOf/AJD73sXI8Z+iP2Hz4p7zGeRiBsIjOA0ws3Qq3gRfKStdGK56H9MLAJ0fV8fD1SuGI71W44g5licIH356BA0alBRzDmvXLMfg+9pjho1ykHlRSf54KwrRHiNqi0WU1l7y2UrDtJUqOOvKsWRPg6wRg4J8sazE/uiV9f6aNKwIukJO/5cthNTX/0NQ+9/D/eOeR+LqY+wpuZFP7wKLiU1i8ciWEIAqWeQm520qu/YE44BHhcuw3URPMlf2m9JjE0RmpY6EJO4V68m+P2Hp/HtnAl49aUh+P6zR1GVtQRJ4rjzqWIetku/WRj10Me4d/QH6NpvJt798E/Y6Pss1QsCm+uqH2nyNgOaqI3afaaMvzEDb9sqIceWnXkMuZnCXC0W+DTnqSyweAT62PF4vP/W73h++i9itdZBMjXf/nix2FyAO6WRyvj+/9O+HLbq4QfJq0yTpMqgxrkyVFnWiY5dDLAA8fQ0oGO7WkR0d+TlmoUfrqO6Dr2nBe7p3RizyNp64an+It+ciD//D/Q3a2G95sp+FKFWfQ5sqd0R/uH0u1cxuEZChPeCmzplEL77aiIW/foMVv31Ehb/OlmEAnNOd14J9wJp9zyTGas3HkKfIW9g1jsLRZvLZNOYzxyyJdqyF1C7FkfslUoUs1cXAhVS6ue15wV0HT3ATv6yZLc5+jGbksKUonZn4tP/CYkZGPPIp6LT16gaia5d6iE+PhXLV+0T6X2fe7Ivpr84GGSHFuhvCejItM9OgLr25y2W7Zvuc/sQjr1+rwPnP4y6P6DpgC/11VrICgmS4oJHdWNPJeLdT5bgx982iI0J3Ul780g151AfOaQVxo3piioVwxDICRa4HS6AxAFCh9YhY8NvIwOeSfjBWVwokufUnBzUluzY8OooTj1Z2eeSjxt3Pg3lwvxF3YhT9GyIGvSu4bEBaufLUjZxG5/4Fznrfhrq/eTZX52lBYIvZ/qg/DS3TvdNUyNrCUFcXAhTm+uQL1i5UtxG9JENnLSUTPy7M4aEow39+zTBq28swKvv/YFnqZ+8NHU4nXAeaRt+2bkreXfXzo9lpzou4sKluC4NzpIzQzGvURNOgZPcMfgZcacRvimZsTwnzFbfH39tE+Ru06IaFi+YgnffGYNfvn4Sv347SYz0fvz5P/hz8Q5HjvHCxA4PvHmFcvx6c7l+4znp43DdG+zbjDmnVVNmGvX2/3e2K4DJfexYPIY/+CE++mwZfEgT3T+8Lb4ma2XOew+KiCutVovGTasiONjnMnIzxOoy3rvMx7+Ns6hI6HgYnwRnAZcqEBxt5+nphqp1y8OdfG14OMY8JDedyDcnpsZYE7IwvgBiuSsJ6jz1ynuDJzyKaE3ZqgMQWp6EcrEsegEeRIs7l4Lffl2PrZsPIz4uBRa2cthNo/rwdD/ni+vevTHu6d9cSJJ+RPIfvngcTz3SSwTHqEmxyM3N+HNjSna687IuFIDrIzgh1mZcazx/Kk2yO83QS8BmJY+Wrlp3QMwRP/N4X5SvFCGS8KtWOzp3b4jXpg0XO0n++fcOmMmc5IjMQsHugH9Z6Frd08Gzcb13EidceyJDRkZ2doI9Jz2R4+KLQ3BhylMn/Hn+JmzZHoNe3RrgN3JJvvrkYQwhknfuWBe1qkWSj7vPkcetMLAZ7B0MvU9oy0OPINBZWiio04udRYsL9llzso3YvPYAFi7YjF9/XodvvlyOj8kdemXGT5j60o8kZBci9myyIFw+uAXsRFZbMVaTeZUL7yFHVK+par0c91MMcPtJeo1YQz9k9IciRfLQUe/ioUfnYBb53ryC7PDhs/SY6efZwjCawWmbalYvh/73NCeh5U4Ez4Pp/KnEzPSUldOni3wQLhSC6yb4+uSzMdnZSZuQGc92n7P0AtADNRHBY08nITIyENWrRwpNzBB+O0nuRvUqCq2XmJRJwoD8xQsG3ERYqIHMxgv8c2EKhlSBpnGP/j5VKz5z5jqWmu6yWZKUzLRzsHBe/CsTXIDqnZySJf7s07MxGreuBYnvJTsP3t7uaE6a+2x8muiohZKSp8u0btCUiSofFmCo5ywtFDKrWta6xYAgESn8RUt3YOCIt3HfuNkYTe7RuElf4PHnvsW01+Zj5tu/46XX5mHPgViymv4fycaw221qriTmDgtFyr3w0YaUu08TXVNSrjKwhbNNVCwfgvq1o0ST7zt0Ft/+sl6sV7h//Gz0JV978P3viY0n8mdZOPOOQsJfWDA5ychLPbvlsC2+VO31fS24boKTBLVkGjPn284eJUucheklJKEnwstEvUjymonMFk6R5DQLhTYkc3HLjmOwkMT28/UUWUyFc0f/8XQah4SuXLkLZ86mCK2UDw6EkMvXl7R12z8S3Nf/XmfxVeO+15GWm5d6AnlZjvpcAaKDkgBq3LCimGd+nbTgxuU76J60wizmJIf3DmyJR8Z2cUxBFTaeQOBrSeEV3GS/oNbOokJBrcK2KzdNMcBnSaIunLedp8s4I8r9w9riyQm9MOnx3qheldPjqSKR5EUXpSZQ7TZFy/sZFQFtNZ+euui6DVWDHxwLdooPXoU36J4WWLPkZezZ8KZIRrGU3LYXnhkAD3c9Yk4kYAm5c6s3HLhkBxrqFfTRcu64JSsjfung55DpPOBCIbhugjPS7Onrc5LPHJCM5A5dEtfNo6VeXm5o3qQKzp5Lw1ffrxYpg2TSdJKHAft2xOC1txeKHSt6k7nuziYYfUfyNIjN/+6f8Ak6938VP5JJ/F/EE4M0IC8A0dZuq9fWbPNK1hTtFUlSCFQlLyvGlplKVumVCc7gqKrhA1th1tShYvcQXn7JxODv8/LS5k2q4uMPxqFmzSjxuTCIPcQDIyRdQESzY1cIW9UpvOyKH9eVKc4yiHfj7NO9Edb8PR3bV7+KpfOfw2cfj8c7bz6Ad94Zg69njxd13rDlCHknJCwvIJLKNTMXHqp67DEYDCHRIzWVG8i8Qu5awHnVfKkPBAd6o0JUGXTr2hAzXx0l3DXej/0ZEkKj7+tE1t7/r6/y7ZN5bjt/8sQZm2WDo9SFonBDCL4sITEuK/3cIlv8cfK5LyYJayktmalDSatxHvG3PvgLEx6bg3k/r8cH7/2Be8d8gANH4kQIa59ejdk+FHPKy5fuxMixH4qpkp6d66EvHWOf/SKQ5rBLBmgbdg/zqNbozbyHUdZ55Kpgzc05rmanZouli8UA3xMnYXzykV5YtvAFjBzezjGYSOX5o8NEEDqTrBAPRzabgiCxmW7whD4kuppf7cKXyP5GfLCrsofD8inkYpeA68Ij+pXIFGYSsdBUeBPCPBNgtiGqXBn4+niKOHqrlerxXyXpnb6siK1fCkagt76DtgJvReTveF7XAKoePT4S0s6RfB6URa4JnTrVFRGQvKAnJJSuzyc6IXGkbmoccpLObGpXr+p1z6CUBtwQgvMSvfPWrD9Mpw+ckiyXB41w569TOxpzPxyHbp3qiQ3o7yXyPvH8dzgXn44pk/ph5kvD4EMmOq80m/v5cuGL7d4biwfv74jPP52AGtXLicGWSyEpRCyvYGia9WqmrVltespj8HEeKjbSDKaTSnpSOiku+lQ8ArE5ztN5ERGBQhMxoXgKihMEvklm+8iHPsbDT3yGFSt2iWnDSwUfQ3RdNrtDokLdAoIaiMICoDaDPsvDECyCOy7o8FcEn8p+O7kSEkcN8kg6WVNsQXHWFJ66jAwPgF7Po/P516X74BEu1cwL2y/DAUDvHllhkKZiAz+ezrpaiDEVstzEzqGXtgm1qY+/J6LKBotdXU1G80Xtxr3KcmZ/7nlL9p9oX/q2Ar4W3BCCM5Y+/MDutJQzvytnD9FDvMRMp87DywJ58OnXrydi9eJpYjqJM3esX/Yypr84FP5BvsgjCT515i949OkvkZKejelTBuH9Nx5AGElyIeELgRh0C6sKTf1OI7xCgx5wFhcb6zWGs5aMlARYebeT4hGcIe6LucCtqJMFkT+au0wEZ/Ao+5yvV2HYAx9i7rerxEh1QS4ACwltUIRB4x/aZA25ts7ii2D2pueklYilxX9cTKRsas9vv1uN19/4HW+99TtefW0eniOh2nvgq3jj/UVijp7nmHkAk12pfGgVe25Ulr3A6aeQx1FXX6FOeykgTFhQVwOOy9974LSow99koZlJYIuNFziSkd0vIv7pU4niHE8SRhomd3612PXLS0PeudiDCwPC1jlLXbgCbhjBp0vTlYOS9F3u8R2nedeQy7Q4kYH9UR8vd7RvW0ts5M6ZO2rViIKOHnBGehamvPQDXnvnD6ERvyBtP/W5gfTMdURu6/8fdIHgRP0K5BrNdbr6bSdZprq1dR4oFiZOTMsyGzNERNvVEJxJlJaRg5dn/oq3312EzMxcrFi7T9T/YxJgU57qh8xsI155fR42bD4s5qAvhVCc3gHQhkbVrnx/wTnpyvpRrWQtqzz6VGRD/B/UbkdOJuD5V37GlJd/xDPUtix43nhvkQhV5UHNEUNao0nzalC5ff8DqWWFnpbhchOdfln2qFixt6ZszWghi/7T+sUECcB9h84I4cJRaQNGvoOvvl2JLdQ2u3Ydxw8kjB6c8CnOJ2SgcYOKYgHPf5YFEzz+KDKsWX9NH7ndMYXhwhVxwwjO6PHggX3J2cnfKid2CH+pIAifi7N2GHmRBmleen5xZ5MwcfKX+PCzZWI/7u++eBSjRnV0LFAhKc+aT/Yks47NzMKmnUibqCBtULdDOalKw1ev1h+3mXOPKJmpanHDQQV0WmyjjvnKm79j0zZOZGEXvqO/nyfatatNGvN+TBjbWeRq+3XeJhHMwWb8RXBOl8n+YVU8owwFLosNJUtVI0kFN2hhsNoREeKHQX2boX/Pxhg5tI1Yp//ME30xdlQHkfKZA49OHouHpLtQ8JBVQv8VxKCEsYjSRVTuw4EtxU2HfBHoWbZtWQPjH+gktl5e8s9ujJkwB+16T0fbXtMx8sGPsHXHcdzTuwl69WwkptMEwemZyFYTcuOOpcVZs/50Xs2FYuCGEpyx2WCYk3py/yFJzIsX3SclMg2zc/Lw5LPf4LufNqBh3fIiGqx7zyakVRzx7SLemyT/5k2HxeKUzOw8Eh4FV1u1W6F6hkDbqGsLuVa1Vzg/t/PQFZFiNx6yZSRYizuSLiCpYo6fUbd2FPwCvMUacSMJsOw0ogjd3xMP90RIsA927juF5PTcy+tO9yhWlwWGB+gCIxpSyWUV0JNsk2VqzKsQPjxvHBHijzdnjsDPXz+Obz59mKyih/DGzJH4dPYEPDOxD7b8ewyLl+6gXsDTT/yz9BIK3K6ayPNwXOn/8KoS3kMTVaOWqvMUAvVqwcK6HPnX7HbN+24SPqf68HRih9a1UK9WFHp1bYCZLw7B+6/fh/DQAHEPAqwsMs8hJyt59bwj5656V5jSjBtO8JEjd52Pt2S+Yzm6zSbz4oMi/EYOxuDBFNYkQYE+mDl9OJq3rik2m2NNwv4Z7xgy8bmv0G/omxj3+GfYvuuEI5y1EPAmCxyvravfcUTtBkEPO4uviEyr7ZialZxBF6CKFZPkRAbWRLz5wf5DZ5FLHbha5XBkZOQiOTlLjPonJGWK6AAr/X1hssYLIWLvA8OgCQxvnjgIxJ6LEeDBspB3tKe2vIx2hYNXv/H+agY9WTb8w6wRSfjw/gyczDAk2Bf7Dp6B1WKlS1Mh142nHxXFnqe9eGfRfQ/DXxNa/j65XA3N1YSlXgYSDAZvNzRuUwtjJ/TEh++MxU/fTsKCnybjuy8n4oXJ96AsCQElf4UbW2+cteXsMXtqRuqijz5CgYN/LhSMG05wxjFrzoK0xBOLkRQj/K5CQYQIDfVDzWqRYhngl1+vRNxxNhl5lZYOa9bsF8T+cM4yuLvrSNp3RYO6FYgtRQ2gkj9OZJKrt9K612492fiCppPzQJHYkyefM2eT2UGmYIEsLAhEzEqVwtGqWVVhbv5LvmTFCqEimUJWjglp51Lx0GNzYDHb0LVDHYTwdBWT+VLwcLS7P2Tv4EYIRYiz9D9kMf/IjnEy0FFYDPwnp9hK4FF/Nne5jNwEs5H3D3VMU7GX8B/ouF1VbDat+SIWlwvz6ayPqiUCW660UyhDuFUkiC9Mb8yDbNn0u5vWHcAfv6zDyiU7kHA+lVwaD5QJ9Ye/l2Of9YtiB1iombNhSos7mJ2ZvMlZ6kIxcVMIPnjcycyYvJz3sw5vi5dNnNSwEH+cCB4U5Esm2f0Y0LcJggK8HJ2SOsbf/+zCA+NnYz9pmJFD2mD5ny9hynMDRQpd/l7RoE4LDTSNuoZqq7eYVpxFKY9OT86xWjgJYwbVtwihdAG4MwYQaXm/cI7We37aT9iw5bAY/WXt6e3rgWnPD8bPpJnYJNZzeUEEJ4apsg6agLAIbWTQZZsi+Lqz686OaD5jrww+k10bEwk7OxFbImtIcqMXES4uLgUz3l5AQjUblSuFiV1D/htFF8LAbk2T/p+d9NR9cDOUib5fU6meXJyMLcLcp/8XL/kXa9bvp2pT1YncSSmZeGTSXHTo/Qr63/sOOvedgU59ZmL6zF/FghN2QS4czWewS6OmnIExNX7FV2Uy45zFLhQTN4XgjDYPvbQxIe3sbNvRLRa58JgJIa1bNK+GX756Ah+9ORoRZJ4dJX/1sae+FEsdn3ikJ2Z/9BCqVosQg3LCnCUI7cADb5cOWjnBif9Uz2BoG3Zp5V672ovnR1xu+l4KoylnH++EKrRGMSA0IhGoV8/GGDOyPbbtPI4//96JiPAAVCFTXe9uwMBBrdC9VyORgKFAcjvBq8s0ERVkvU+Zds6i/8MxuE//Fa9eTDAm8pbtR/HgI5/isae/xBtvLcBrb87Hc1O/x/BR7+D7XzagTs2y6NXd4fY7RquZmPSuKLaMJOFZCPhEGtppK9dvCa8gOlYMgtOzWb/lKEaRgOacfGI7JyLqW+8tot/dKITKkP7N0L5NTbGZ48uvz8f4iXNxLj7FESj0H+g+yGUyx59ITctMXjV33LXtdFqacdMIDmmwfW29arNTT+1djvhD9JB5g+uCwSTnaDfenoYf6mffrBC5w/p2b4Spzw6At4cblDzHYBYrMY5R3/5vDL7+aiVphayLVkNdCJEoIrwa+ePtR/rXChnjLC4UuXl5By0piYpUzIg2BpPWi4g8/flBeGP6cLFV0JvT70WD2tEipFVkAc0xF0luAfZrfUKg8y3Tcvd9IDv4//AhDU50I/V7FY+LBB/vKPrDvI34lNrpObIunp/+M954/09sIPJ17VgHs98ei9o1osRc/n9gfquq3USeDn/8rCF07qFRQ7QV6/lcql0LAvvy7NN/+uU/IvnFwL7NxHqDE+R68YKS5o0r49fvn8YXcx/DT99Nwh8/P4PO7evgr6U78ekXK4QgcAz40bXYvctLgznhxJ7VbrnbRaELV4WbR3DCuEbzMvd6SFMz9m+Il3OSqdMVPjgmCED9x5Jnwo5dp0Sgw4hhbeAT7OeYTiOwmafq9fjjz61imeGkKd9gO2nNC/N6XwQ2N8mcl6u31mtrNH8xezLaO48UCMWec8Kel5EmFlI5O1lxwKO9gX5emPxEX3zx6cMYMrAVtPR9h1YkFOdSzukyTWBk5ZBybhflnjvqA4NJp/cXbnj+NYuA+F2673v6NMXHb43GrJeGYtbUIXiV3j99ZwzWL30Z87+dhFYta4j2+a+eXFHS0Bq7JaeiB0Sj39MO9XSV6raHX/G2ImLL4Xx8mkjX1ZIss/79motexnup89z7hHHdUbNeBXjReaH+3uhIFsSH740R6a4WL9uJPE666GwvNs9t507aszISlj/mSupwTbipBGd0HfzvnrO2jBnWQxusskJ9pkgt5Ijl9vTQUT+zI5MeNmeGcexS6o48ix0ffbIYI8Z+hLT0HDzyYHd07Mhc+D+DOIqOBUF+kUSmr/DHG3cPdq/d4vWi/PH0hPQkW14W9cS8K9TzcggBZVNgoB/mXT3+T5rig7+jiazk5uETcFGgjoVcWG4Z58digccpOAc9J4h8/tmBeP65QZhC7+PHd0frVjXhxVYRadrL6knulLtdyWywDhY6InuVK99bU65mFO9vTic7TyoCxE4jXddCr6ysPLGPGA+0aunlbtCjeuUwuiHeTtrmGEwjC6daxTAx0JpHwp2FgIPh9LKbYT17OPGcRlrmuLgLV4ubTnDGAr3PDwkJJ35RT+8RUlk8vALA00ha0saDSOqbqQNwCuZv5izFpm1HsHrVXkx+9ms89cJ38PX1IH/9frw4ZSCOxSbieMw5QWr2yy1ErhyeZnP2Rc4mw5pH9QiA3LRnY8+61V5M7gNvx9GLkXoUOaS8YhxJGAuuY1FgspB5WyweFASefpKCIuEWEN7iwtVlNh+SUExwvpmrAJM8P6DoohcHGvHI/aXgy/OAn6Sq0lbYM8YiShtRrY90NRlb6DfDQ/zFdkS8YeDAe9/GzJd/FJtGcAqpnxdsJjmoOMZPeB26l5vYFebo8fMIDvaFuwe5cjzizzEUaXHISo/b9NyEcuTjuXAtKNh5vcFYN++0pec9vkcDMrNauwdHhMCdXMyL5mYuAD3c6iTNzWYLVqw5gEV//4tl/+zCvAWbsHbTYZHP7ZN3x2Lg8LY4F5ciVqb9+OtGtCZzk9MzP/38d/j+5/VoTeahf4A3/YyTbdypfMvwBp01tOrZ1Bkrc/6dTrVwHHSgyjHY63T3reUdWqEtvEPoO8Xs1DcIYhxN70amRJzenHd4+Xubkcjlj3YwBPqXrT5aX66aX3H84GsGWS2SYoYt9sCx+C0n57v1Ch/sVq/DfShTgWzl4rUF18/NXY/6RHCOB1i/+TBWrN6Hf3edEGG7Bw6ehokEcFhYgAgSijmegFmvz8fyNfswcXwPYV2wYOJJA9uhjfbYlFPTn2u8+4Dz8i5cJW6JBmd0Gnno0OnspLdNhzZlS6qFrLCCf5o7CCcIfOXFoWIhCk9BxZ1LRWJyFtq2rC4WqHTp2gBkB8Lf112kZN655ySGj/5AvOb9sRW5ZPa5Uye7VJWyGS1Xb+6mqd5sSsazuCwXGhFesebmHLNkpNqlIkb+bxZIbwmSyaEVgn0Cff9bXaaxqxriPqm0q7cqrg7C3AHdvFXXGN7uIdFD5bLVNY5VfMUXLByHUJXcgzkfjsOKP14Q+9Lxri86Eblowsy3fkfHHtPQqvOL6NrrZfzw2waROvm+YeSZsKtDxopkzERuytmYI/oc18KS68AtIzij3piBv54/f+xH9fh26rWFu5Qswd10WjRsXh0Vo0PETqUjh7TGD19ORJ16FcnMNJOZaYNPsD8mkNTnJY+8C2VsbDImPtwDv/8yGSEhfg6/+EKQRubBaG2jriFeNVu8k1pQvLo5I1bJy0wlm5T6+80m1KXgOWgSQoER7jrfiKbTnM/Hw12v0fDolSCgOPHmgG+Xfl+x5Jl01dFLjq7bXHUja+saLBn2rz31OrRuXQvvvvEANi9/BQt/nIwniOwcGGS3KWJLqzq1ovDKC4PxxUfjERTs44hxYDcuiTS+Mf2PIWMSUpyXdOEacEsJDmm6Za+/z6upx/7dJaWcuuKoukqamBdJ/PLtk5j9zhhBZCY3d3IOYz1x+Azee38R4uLThMvM2/dyJFlgaAArosvB5LCT/+kRBG3Tng08a1SdmTjh4n26szPTE2x5aec4ueOtJziPvNMb710WElX3sVGO1WWShW+PtPjNBpFb1Rhg8A1r5Fun82Rtxfqaq9lI8FKIjSLY36dXQIAXevZshPfeGo2/5z+HJfOnYMmCKVj6+wt4ccoglCH/Wwy6EblluxnGcycyMrLSltBlbqZIu+txawlO6N9/w9mjUt7UvEMb0iVTlhhhLQwc1MJrwdu3rwtvTx71dXQ2XjvM86ocxPEbmeS8K8YbM0bA29sNM16fhwVk8vGqrQvpKRIN5AfGcGbWsKrQNeoy1Lts6Dg6/N+pm5ORomRnnoY5t1A34qaCSAGdBzTBkVUMYY7VZV4WYriq3HwTnQfYZANZOD0qatsNq6YYvB31uQEQ+6vnUbuTa+Xt5YFGjSujYcNKcNNqHAN/Th9f4qnAnETkZZ1fvzv9rMv3vk7ckkG2S/HVgnEnxmzZ4emnqm3kkAokornjFiyo2SfnZBH50zk8+MKJDB5+4nMsW7UXHdrUxOdk3vW5pwU8SYMv+HO7GHXv2aU+gsr4iu/zd84npmPl6n0kKAxir2lhCgdHajSW3FpToo7umbVRJZMCWLwTlie7eDX2jKjaXPJiS+DGdPCrAmdIVhQPTeo5z5caGQP0wWWHydWaNJICIuVrMZevFqrWQJqcxzBu8L075ZN4pkToi+fgCWQx8bOynNqjJJ/a/XGHZ9I3Oo+4cI24DSqKIE1XDsM0O+3s/uVIjgG0hfvjl8Ggwy/zN+KPv3egaaNK+OSDh1CtZjnAZMUDozrhuUl9UYn8dp53/U9mGLT45KvlGDDybXz+3WqALADOh6ZAC7lBp3Bd7RYz0seivPNsVc3LOmbNSuORQGfRrQWviFOCoyF3GztIHvbsbF2fh0dJUfU0vE/bLQELkVs8g+AAtbctD5ak2OOJmanrqcBlnl8nbg/BCb0eOJRwXMl7LfvAxnNyMRd4CL4RMXnDAUa/Xo1QtV4lgEx3DpxwJ3PvleeHYOnCF1ChXLA4h/N/gfz1cpFBCAn2E4kOHKCLcby6exA09bs096xffdoZ5/rxrLzMk2pOKlXqNmjv/0Bed2AEEFZNo/jT+20SNrcSHJqqpscjN+nM5vcqhrvWfd8A3DaCM5qP2LPubMa5TywHN9rkYghrYc1RR+eMoIw//96FP39dh6xsIzgGmgd1+IbcWUO7G0T5Tz+vww9frkCvrg3x8zdP4N7BrcC7aeabhqwt1bBqkOt3GFGmQRD748iTTKftmSlp5BjSp9tFLKofCyBe3y4Guu5+ZcZrAKxnjuZk5KUvnTf40C0yV+5u3FaC8xONqVL+o6Rzh5bh3IEiF6Tkg5MojL63LQb2aYp9B05jzIRPsH7TIUhOM18oOp0O2/89hvsfno0HH52Dz4jgvG1Su071EBriLwbv/g/yB+12aKq30ujqtnnOOgXtv/S0nLZmpp6HxUgtdPdrzhIBHtA0ZsEYfyxmg4fWNfd9g3BbBtkuxC9fHbX0HF7mYGByai/34LK+ipuPI194YVBU+Pl7oWe3+ujbvSF6dWuIhvXKw52XjxLJ7aRxv/puFR58bI5Y8NC8SWW88+oosTe2SANF378cRHKZ/PHQsl5KdkbVJuvO/KmEe1f2KFe9WZFRdy7cINAz0ZLVFXcQiSd3ft1x3AlX3rUbhNtOcMZ38xISh/X1yQkw5nXWhlbUMtkc9njBYJIadFqERQSifIUwIrdWrGLiKKlZby7A89N/gs1mx2Pju+GDt8agSpUIMRJfJIjEkt4Lso9/pFZN9khLP33eO6puK8kvjPckcp7kwk0BzxqQaDbtWZ11MC/h+W8WZ8Q7j7hwnSgRBGc06uEXE2HMjvAweNaXAyJJUxdNKuY/m9psXvPcdkp6DqZM/REffPq3CKp4Y/q9eOap/vAmX5wVhMho4hQEIrPppVFuBDEl5hsEWe9RQ5uRHqwtWytE9gvWuAh+k8Hp5jLPIf3YljVP5Vg+OL4s7XYM4d+VKFEO5uJv61dvrvP5NaDVgNqqdyiR9wpal8DJASxE8kef+hJffL9GZE55Z9ZIjHmgM5GY+oks49TJ81i94SBiY5OEed+mRXU0rl9BEP+ycFaOBefR88xkKB6+5M+zgCjcmnDhOkHPTyKC2/cuR8zhzQ/WGH/wC+cRF24AStwI0s4v646oWabCHEOLAZ48T30l/5cDI3jL4dY9puH4yQTMemkYHh7XHRrW8ETM337fjGmv/YbTZ1LEzqYsEAL8vDDhoS54flJ/6HWkoG2Xkpw6Ha/O5FF0F7lvLojcsiUbmRt/i9l/ene31pOSTjqPuHADUGJM9HzMXZSw/4GNr4f6y3JTNYhzMxRNMCaxTq9F21Y1MeSeFujboxGRm+QWmeHLV+0R+2KnpeVg/OjOeHpiX0RHBePgobMiRRBfu00b3tvbca2L4BpYuyVg7S0lxSD9xO4f5yUeX7Bu3cXpml24PpTIOaCf/mgR3iVXWhTYuHcjpUwlETt+JYj0vLwkw8J5+SRYFRUjxnyAP5buwKtTh+HpSf0gkv8R1q3aizGPzhFZYRb+9DTatq0t4qFduMUgS4kMMBh3Ls06u3fVsKpPnfvbecSFG4TbOw9eCIb32xwfY86dlnd0UxKnXRaj6leASAFk5gAW6jfUa1KSMrF28yHUql4Wgwe2dJyTbYSaY0bbzvXwyENdRUKC1Wv30xEyyamzuXBrIbL7GDNgTI7dHWNP3+UsduEGokQSnPGuV+V/ziWe/sRybJuqYRv6aghImjwjO1fk/S5frgyCgrxFKiG+hohgoxdvjcOWeWZmnsscv01goWo7f1Ixp59f2Wtynshe48KNRYkl+LzB8+zrgt3npMfuXoHk42IwptjgYBgfDwQFeotVZJlZRrHghMNZeV9qe64Ff/zlyMJbvnwIXduxPzZ3OJcmv1WgdlbtsMcdPX9ayVtBHwsaCXHhOlFiCc54sO+2xBi78lrOvnXnZVOGIGJxwPPZwSF+6NahLrb8G4NPP1uG1LQcMReelmPEWx/8iXmLtqJm9Uj07tFIbF7ACRvFPDnPkbtw88HPMiMBWUmnd8zx1O51lrpwg1HiRtEvxdeLzseO6uYt+ZpNnTShlVjFOo8UDc7OyivINm49ggV/bsP+/bE4ciQOn839B59+tQIRYQH44I0H0KRJFWG6H6Zjn3y2FAmJmSJHtws3F5ze2nJ0kxKXePzthx469a+z2IUbjBJPcEadqY32lD15pqa3u2d11T+yeD4zafHwyGA0a1xFZO/kTe95QC3+fBq6d6mPN18Zgc6d6xG5ZaxctRvjHp+LX3/fglqk1duRVpdsCv2My2q8KZA1kEw5yN2/+uRaXerzCxdm5jiPuHCDccc4nGu+q1Ornlvw737N+lVWvEPBudWuBOFTkybnLXTOn0tFekYevL3ciPgB8PRxbFU2f/4mPPHcNzgXnyY+t2tVA8MHtxKb5nNGGE7u6MINhtYAOfZfnN655N3oMfufcpa6cBNwR40o7f26xv1Vwut86taot5vCxkcxR79lXvLJUzL8zlqZ58vp87ffr8akKd+SALBiQJ8m0Oq0WMshrWeS0aZldXz67ljUqF4O/+1VXRyI3yLBQr682KeAhYzjiIDDJlAhUT1UO33iUNmSaChwpfleLnWJuK4cm3+tdXYuLMnbNC97+6ldXdpPPL3VecSFm4A7wkTPR6MHKp+ITEuK8DS415MCyhJLi0dwMTMmCKVQv5Vgstow98vlmDz1Bxi0WrF31yv0uqdfc3TuVA/ZWblYvHQnjp9KRJ+ejWAw6BwXKQxMaB6goxczQ821Qk3KgxKXBeVkBpQT6bCfTIdyJgtqQi7UdBNgprpryVR110Fy4xF++urtdgm0sqMuImiIBJTFTvXkF9XVQi8WRlQu6aneYuEOV5oEQFFtcyk4ci01Fqmn/v17nfngZ3//7dgDzYWbg0vEc8nHkt8bV2lpNsz3bTawtuIbTqQovgnNWjWPtPFrb/2O92f/TRpbxsdvj8GIe9uJkXQhALzdcSYmHj0Hvia201k871l06dIACm+HdGlrMSF0GiK0TZDYtj8B9qNJUM5mQknOgZptIl/TkVyQyauyICBSw0AE8XGDHOINOdofmpqh0NYNg1zOl65JZOHsscWTXdcPVtJMaNLU9lQjlJhUuodkuocMElJ0D7nEP47V53vn+yUXRwr2hBzpC03FQMgVAyCX8aBrkGCz0nmXxvVfCPoN3nvOsndF7skDK++rPuHUAucRF24S7jiCM7Z913BQLZ/wbz1aDHJXOAtMMZdzyuSPJ6Zkov/QN0Vet9emDcOzkwdA4ig456oy3uMsN8+CHgNexfoth/H954+RAGgPJYe0LrcWm6wc8krvyrkcWFedhHVdDBQihZqe5xAUTjeAIebVL2hloeyESUHF/J6v/ct4Q9uwLHS9qkPbhASXO5GOrnXTtDrXj+6VtbN9fxKs/xyDdfsZuqdMgIVZvlDiunMVnPcgcQHdvspk99BDDvaGpkYItC2joW1eDnKoh+NcJvpldSeCkzCx7lttzls/b5TfCym/OQ+4cJPgfGx3HmK+bfh+hcpNJ6JGezIdi7fqKz+IZcPWI0hIzkS/7o2gJ9JfuGSUdzHdsukgBo14F+kZOVj550to3rwqFKOViEjamol9PAOWRYdg+esgESJDcP4/H5//dv5OseAkuxBSNvqDyK5pEgXDyAbQtihLJjORkDX6lW+veOCq0T2rZHrbt52D+Ze9sG0+SdaG2REDoOF7uMJ95NdZvJMQ4HrT96RwP+jbV4KehJRcM5jqTtdjM/9CovPqsbxkWFZ890/ckm1DKs4DSRQXbhbuKB/8QjTpEXQgJCerubd/UFl4BVMnoo5UTETzdrW1oiCzhnJ2Pu7KMpmfqQnpmPrKL9i6IwZ9yf+e8GA3aiQ6x00PNdEIyw97YXx9DawrjoDsfcfe5EwMQW7n62qQ/x0WEGwZ0G8pJ1JgW3Uc9nPZ0ET6QY7wcQiAC3hyTWCtS/W1H0qB8YMtMH+4AfbD5+nniZzkVxf7Pv6rM7/omnxd/m6WEbadZ2FdfQJqXCZkXw/IYd5kKdAxHlAU4LakMmNmWY395K43VpmpIV24WbhjCb7wr6SsoT28zwYacztpQ6K9Va2bQ6MUAyITDJugTnBGGI5yO3zoDJ6b+gN+XbgFNZ27mIZFBtJlJVjXxMI4czUs8/dApY7Mg2OCEDca+WSj+tn3xcO29SyZ6wZoqwYRiYhQl5m9xYMYELOopLEPwDhrFewbTtKNUzkPDBZF5quBcwBOzbPCvuccbOtPQU0zQy4fCCnQ/QL/XIbG108rx53wHZOVuOCD03DNRd4k3LEEZ2SMSI5tnq738pSk1tqQCnIx+X0RmNzpmbmY88U/eHrK91i36TAa1SuPT997EA2aV4FCpqvpi10wvb0Gakyyc/T4FjQbaUcxgJeSA/um04BJgbZBhBigu2qSM+kyLDC+tR6WuVuIdLnCf+bY/JsBFkSC6Nkm0uhxRPZESGF+0Fb0d9SdrRE3H8im7Ai9cujfV9fbHYnuXbjhuDlP+BZi2j/Ny4xPsP8U2qR3RyWsGmmJ4s9ZczYYJtLkF7/H2x8vFmW9ujXAO7NGoUrdaPKvs5H3+jpY/thPSo465q0gdkFwDrbphzSA2zNtIPmQ1uXpq+KABJISnwvjSytgXXvMIZxuhuVRGKjePN0m+bvD/fE20A+tTW3OJJcgG1NhXfTxwpV/HhrWYxnMzm/cdVCj4KY2hgei9KHw8opU3N2jZINHiKo3BEpanQc9I19VqzcQHWXJbrfDZEyRrOY01ZwbD2PWKSTnHU87ajn30TLk8BbXzssWC3c8wRmrfm7UorHsN9+79aAwxZ20RDFyuTHEoBsR/Nsf12LJyj1o1bQqRg1vB3/SNraT6TBOW0n+JJGCR7RvlBl7rWDNR0TRDaoL9+fbQ/YkDcnTUkXBjch9moTUC//AtumE0Nq3DcIlkqAf0wxuE5pSXTTEcwn2HX+nZ675aUTgTMtdk+xBaQFv1EeYPci/giYgpAb8/OrDO7CG6uFXVvX09df4Bmnh5U2WFbktOnomvMuu2NmHnjGboVYLPes8ICcLSnqygoyUZCk76YA9OX6zJu3cJhzO2iP/gmItr70rCM7Y83W9x6uVrfW2vl53nco7VBYzCIZ5y1vmKNSwPI3GfqntRAbyXl4JG2s83vqopLQSP3zS3LrhjeA+hTS5nipWyLwzuxLK+VzkvUiae81RMcZw2+9DjH2ocBvRCG6TWopYACnlLMzLv/ohff2+8WE/INd55h0HtR8C1cqopYRHN5HKRDWWAspUV72DyssBoZ7wD4bIry+zgJXEY1S5fzr+cLwuhOiUPEDCGW/obz7XmgOkJ5A1FpuNc8e2WU7s/8VwJGWe/COynN8qECWl6143ntrT2fOJA5lfRNbqOFSNbgCRkfXShisEYhSZXoqWGj/ZRKRYDuvKI46BNG7skgSe0rOrMExsC7eHG9PfDvP9IvB9GFUYX1kFy/y9JcMCyQcJJJ65cLuvCdwmt6Y+L8G29c/kjNXzhgS/Zl7jPOuOALW6zvo0mshlwjtJ4ZU7SmUrV4R/RLhUJtwxU6DRUxekZ8HPjGd5iql0Lgc9O3YneYpRomuYMmGP2WNU96/7y35i/0tub6HQfdzuGoIztn9Rp1YV/5DffJv2ra54hlDnv4oYcg09CPILTTPXwPLDTmHeimmgkgieW/Y0wP2NHtB3qwQYL75PyU0H42c7YHp7tbBOxNx2SQKTnNjhRkLK/XHS5OePIm/5d5+fGn/g0Vp0d86zSiSo2rI6GqFKOe/OUnj5QYiq3VQqVz1ACo6QofekE2TwHnmOac1rJXRRYLKTe0NCHCmxsGxctNW6b+PDXm9jj/OEi3BXEZxx4Ju6D1QIqz7bvXEfd7EVITd0cUDa2vzdPphm/EOEoO+VVHI7oZqs0FQPhccHfaCp4Pv/QTe6D9vmc8h7ZAFUjkjj0NiSCNZq1M7ur/eG2z1VYVvzW4pp9fzh3m/aVzjPKFFQeyHIVte3jhwe3hvB5XpKZWtUlsrXEKY3G1ASWVKODS35dSvAMxV6SFnxMK/6aW3Ohi0jg75AnPPgfyihT/86MLHa8fpxCZE+Wn19Kahc8QhO/qp9fwryXiJyc3ZVEXBSssEx7cr5TEhWCdrW0WSBU8eieqtpFhinLodyKkVErJVYsAA122A/lAhNg2joalf0kG3mRk9WjD3wxkbltPOs2wpqUf3zT6Duy/2jhqJVg2ek2s2flht1aivVbBOIkAqkrHUOV1D0sVtF7AvA7pmHPzQGfbTGFJc+Y2nGpumXVOSu0+CMXxe1Lt8pR10Y0Kx/XSWASF6Uqc6mOXE679llsP590OF33ylg1UG+mcf7/aDrEk33Se7Z7O0wfbBezEPfCU9XzbNA170GPN/sBVmXDfu632PM29Y85fmG8S/nKbccyhiEKGFubdXIqr005as1l0IqVkJ4eVIEpK3JjRMLnG6K+X0NYHNdspAF9NORpLVLu0Z8iDPOIwIlX1VdA4b03XDqhJL7kvHQujzZmkckLlyT8WizbV0sbOtPOEhxJ4G1IJnq5q+2C89VOZoGy+/7HNr8DhHdov1XH4fl78NQPAKhaT2wslub7p+aX/Z68ABpUOdpNx0HakBveQoN7W+EvaJ2bP+31PPBL7Q9Ro+UmvarhPINoOh8RWpu2MntKSnkZvDgncYDCIyq6h4WWNdZ+h/uPhPdic/rJMQ84Obl5yuhuVwmmtQ0l15iRunIpM2xwfTRJtgPJzrCNu80sAWSmAU5zB+2radhWxUjXI47xjYjIcWbVShns6BrEQUE+0EOr+wDD5/ugY2yy02PSD0wfRfSnWffUOygHvD+cJSdPjiwT3DX6tPkum1ekpv37irVbR8mhVYyqDpPwWXHjEw+qUtew/K+ARp7niTFHt4y658MR7pgJ+6UbnBNWPp9g7AGGo8fyzTu0V4Nrgz10ig3Nx1sG88i74lFIr78tkWqXS/IVOdlmyovVU3PIdLfefehGq0wjG8F98ktiPAKWZ4asaWRfe+6Azi++wN5e9Kf8kIkOU+/LijdEGyub6inL1elK0LKdpXDKtVCVHXAM9gx48guXTGnWEsEtHrIKSeQsPzrWWETjrzoLBW4qwnO2PxtvU61fMK+9W7aP1xx93UMTDDYvCX/xfjOJpjnbCwZgSDXAw544frfyjDUGwmqvxTiA68fhkET7u5Ygsod15YD5dgOixSzezVO7vsZu7L/kf8qXhTXpVAnop49JLyDVK5yV0RWbihHVgpEYCRpQPo9EU9AmvpOhM4AOW4/0lb9+HTg4zHvOEsF7nqC47dBmiPm4xOjy1R73dCop06RyHzlUU8ecc60Inf877DtPOMguAu3FTz15/5MJ7iNb0Qa3TkdzoNILLTy0qCePpirxOw7KMUdX6WkxK3UJOKA/EPhWl3tBF9LFZTX+eorqREVe0nRNVuhbLUoKTRKCzdfUtJ0XTG95RT6JQwiik3i+AzVOQVXMGS9AeqRTUjbuui+oMdPfOcsFrj7CU4YpE7Tv/7tXx+Ur9JsvFStLfGbCK6XyfxLRs6Y3xwZTErK1JjNOe3CMco3+unwdXnhCrsiHBlV0mCxQa4bCa8vBkLyovqxFheghqD6yvyMbEaoyeegJpzKRlLcOWQlx8CUc0Ky2+KJrLxgRVa1ugBZ71ZO8Q6ojYDwivANcpMjKhrgU4YuxQk+qA2Ec10yzXBBbJ0WRpMZFqMNHp56aCVSSGI67lJwGiwtzNv/MB8+vLZ7/YnnLooGLBUEZ8xa3y14xNnMbyOrt+0uRdeHSgS3zDuEvOcWO7KmlISmoI4nV4yCpkp5WNdspQ5PWuxGhZjayQQO8IW2aT3Y9hyCej655JnzHPziZYDnx/dA2yKCtHYB05vUHmLLYRZQCh23GgFjFrVVHn3mE4i0LBw5VNTgRYLbIL6miBRUfELJJLWoFj1qTpxhJ8Gzcs0+fPbVChw/mYgBfZvi6Yl94MlJR7iNLgSHr1qykLHh1317Tm7q2v6ZvATnEYESKMZvDl5osyz5WGbyC6YzB0naG6mfyFBOpjk6VQmJ01bNVhiG9IbHtIlERh/qtJd0cNY4JNXVnDx65Yq//9NC9K7mUWe3Or+Tf67ZcQ6/a+tUg8fbL0Bbt6rjvJLW13lEPdsM2+546uuFPBO+F5sVisVMpFVhJ/9Z8Q6DElgJvNW0UqYyFL9yUHjOmsNGSUjyS0wnlUBy811ynjrZk/xoXv9PffH7n9dh2OgPBbmjo8rg90VbcYr+FmHHl4D7MRJOIDczeemx43mpzuL/UGoIzshddvy42ZyzD3YiiCJBicsQneq2g/udIBxp8DJBjnTFRGLRKXnulcHahzq3pkFNGB4cAsMjo6Bt2dBxjM6R3N1gGNobmhqVHYKBztX17QLDyP6OXkTCQ/LzgUTaTc0k4cCuAI8WF2j23SawoCUXQjmUACWH6nbFGHoVEpvaPI3F98KzJPwS0WVshpc8Ql8IzjDL6wbi41OxZcth5OSaiNQJePODP1GrRlksnDcFP3/7pMgsVJaIzhbXRbpIpu9bspEduz/uvDFj4bi5oJu/GHfovNC1wX4U9p49Axp7RFRqrhoCYP51jyA55xS7beBOSCTTD+gOjxceg65JPUie7tBUioJ+WB/xbtu6R3R+w8Mj4Pnqc9C1bwFtozow9O5MZqgets07BHk9Zz4NTa1qsP61AroubeD54StCcCjnEuA+4ynou7WHHOhPrwDoBnaDtnUTKDGnyKdNp55QQroC527T66BrVxGSP5nX/+Vyu3vAPrbkbkBmRi7eeHchJj77Lb75YQ1MRiuCy/jii29WYsrT/dGiaVWcOBaH0+dS8e/O4+SFmBEZEeC8Cl9HC/X4NiSe3vvZgYA638+bd+iyxipVGnwedRdjbvIxS2qiIrNpbrZfLBFvB5jgVAkpLBhyhXKQvDzJf3SDpnolaMqTPx5dlmqtQEdkdH/sAdhPnUHOqCeQM+wxElgn4f74A0TqqlDOJ8GyaQd0HVtBP7wf3CaPhxKfAOP7X5EQMEBbpSJZB4Hkk2ogV6brViwPbflygDf5qiUoMostTk5TpSTnUrPc7odzY8B3wdmDxLJkek9Nz8V336/GAw/PxjsfLUarZlUx8eEeaNywEoIDfcTGmC/N+BUNW05G6+4vkwD4Bi/N+g33jHwH23efFFtgQ0uvjLNIO/bvzv1u+jmDB89jH+QylCoNznisqeLlHVmluzYwyss87wBpr2xh+tw2ODuxfedBWP5YBm3zBlCzcpAz/DFYflwI69J1wgQ3jBkKLZnfxlkfcm8R5riuQW0y5y2wLFsH5cQZICsb+vbNSFO3I5/OHXnT3oV9w3aoiSmw/LYYcNdDR354zvjnYX7vS5j/XAE1PpE6SwmK4GOBR1pb37I8NJVJIBWS0OJOgWNbascULKfLksjXPnb4LIaMeheHj8Xj1enD8fqMkWjbvg6qVY5AgI87ypcLJhmvQ41qZTFkYCuMHtkOqSlZOHDkLAb0aYoKVcpCys2GcefS3KPWtEntR+zaLH6gAJQqDc6ISMpJ0yv2DDGgw3PhJcECZJKTT6ymZkA1GsVGDGp6FpSUdKi55Iu7GSCXDRWnuj89Dl4fvSJG2k3fzkcukVU5cJQ0vwds+4/CsnYbJG8vWNZsgfXvNcIaYKgZmUJwiIyy2aQhU+na9LnE+ak8Os5+eIaJqsbWjbO8BMKhmQuuID9SJvexY+fwxpvz8cD4j/HcC99hx+bDqFQpDJUrhiOqbBAG92/BmdigZJugmCzQ0Bd79W+OJx/phfp1ohEdFYxf5m/G8jX7MO6+TmjevAaQlwfz/jVqbOb5D5rc2+dP508WiFJHcKMn3O2yxl3sC1aSllOyFUEPV80mQhNZJSI1rzEmBoqeJDKgkp9sIzM858FnkD38cZjenAPrqk1QebSciCsH+ZNZ79jbXA4PhRTgJ+aWBWnofnn0XZjo5AbwriqSGFkuYWC+cEKILBMc014FE6gkgFvPSO3rNMLo3ZFiiT9Leh3+XrYT/Ya9iXdnL0ZKajZ+mr8RDz/+GVIy89C9Wz0yuEw4czaFv/nfbYo8/fQsWbs/8vSXGHrfe1iz/gBmvjgEs14ZCU/S7OrhDUhMPPrF1z661yFNd47CFoxSR/BcH39/RevmIxIheJIfww1aEvoQ9wpedHHmHKTAADFaruvWFtpmZLITMe2HjtNJKmzrtsG6lszujCxI4WWgbdUIko+X8O3cxg6Frlk92PccgK5xHbg9NJzMQ75HRwYVJT6JnrgG2oa1oaHjun5dyD+n4zweUWJA7cCVNVtLnnVxAWQ3PfYfOoPhoz/A7v2nIZNpzULaTG3Ja/VPn07CE+Q7e3gY8M9fL+HpSf3oW0xkCXay1np1aSh2zlm0eDs9HvpOviXAt2+yok3zqpj3zZP45auJ2LjsFTz6aF+48/5vRO7zsXt/2xhueP6tfpvJvywapc4Hn9HNr56uQv1BcmiUzrohloiTcGvynBcHPGVFD9jQvyuRux309/SA/XgsbJt3QU1JE8Q03D8Y2vo1oOvQHG4TRsFt/Aih1eHpAc93p9Lfu5D7xMvQ1qNzeneGFBEC+/a9JCTI9CeNrWtaD7q+XcV8O/vpwoznqTjW8iUFRBJts3LQNo50COASCLb+EhLT8eb7i+BF5ObR749n/40Vq/eiUZOq2LDhIH5asBFvvToKxlwT7n/wY2Fyz37vIVStXg7BwT5Yv+kQNm89gnatayI0LOCiIBadVosKlcJRkcx5b3K5kJcFy77V6vkz++bvCgp8blCn5fHOU4tEqSP4cz3KtDFUbthHCg6XbQeSYdtyquSsAycNoMQlkP+dIcxU69+rYeXBMZudCJ4O++6D4jSZNLfs6wvlXCKdsxbWNZvoHvSi3PLTn3RPu2A/dgqaahUghwTDtnQtdRCj8L3tdH3+Hfu+IzDN+cGh1dmaKTFQxaC+tnUFEmi8e2zJsS7EDjg8N89GH/2dm2fGPyv3YNPWo/iN/OS1Gw+iSuVwdOpcH7t2ncA6IrAxz4KP5y5Dnx6N8P7bYxBdNRJnj5+HkYRqkK8HPv9uDerWKIdGjStfZkmJ8RJoIWUlwXRglfl0wonZG+tXfGZI83nFIjfDaReUHqTMqTU1sMPwV9Ry1WGafwCmyUQgMn3+c6RuN7hDs+9NhBUBK1yvfAKy2cpz9uSj86OTzBaoRvJVeQ6bzuFtgFURy0490GqFFFoGkocbkTjRUUYmLx+XeIpF+Hp0LvmKJQqiXircX+oC/Yg6TlPdeew2QWZSUxtnppOApGcTEBqAf7ccxqOTv8a+g2dgojoOG9gSTzzeG9VZ4/p5YtWKPeg64FX4erlj+vOD8dCjvaF302LD8t14duoPqFUtEm/MGok/F/+LRnXLo2bNclAunDGQSJhwIEvyCeQe3ph2ypw+46MKNefObTQ3z3lGsVDafHDJW+fhCYOb6ETacn6QvEpYMIUYENOKUfV84v4H9peZ8Nm59MqBytFvOirjc5i8RrODIHwOCQg1KQXKqThHGYPKJb620IpUVtLIzWC/m4WVj8GhfW7zo+H5a7PFjjff/QNNO76Axu1fwBOTvsD5xAxUIhP6mSf6oAyZ2wH+nmjSsjq8SaBynRs3qoy2zatDQwKZtf0y8rUffehjDL7vPSSnZqNn94bw9/fGfSM7oCZp8P/Izc9O1hIxSRAf34y0XUsP75XyxtQetPGDqyU3o1QR/Dd+XhqNgQP0uR/JYV6QwnyECVyiwA+ZyV3QFEy+AODXhefwd5jo/J4PPoe0+kUQ16Zr8KskgoWRpx5SEO8zfnvZLXLlk/Z+/YM/8Nz0n1E+uoxY+LFu4yHyuz3x449PY/oLQ9GBfOiFf/2LY3tOAd5uOEZa3Wi04P23RqNVs2p496O/8OgTc7GBtP6Yke2xYtFU9O3dFAppfvHKN801OjHYJmechWnnYuPZmH/nrQwKHtiyz+o/qDLX1BgXqIe7H2PrwCO8XaXB+gp16/BupLzjpn1vgsjsyXt/u+BEvt97obC4ReDtmDQRvtAPqiP2M7tVI/wiIMWdBAtZNSJ0mTQqD6TFkL88kUzxbp3q49uvJqJ37ybo1KYWoiOD4E7tI2klhJbxw3c/rcP5pAxoSFlMmPQlwkL90Yn87j6d6qFb1wYY2L8Zxo/uIojtR763wtOX+SBTnMkt56ZCOrUDqUe3Hjidmz7j8c4dX3291qeXpUK+GpQqDa4vD51Nr/cWmo81hZsGmnoRjlH0fDO21IPagduHiXU7pqnoN+VwX8iswW/BAJuYuyYi79sfi3ff+QOvzvwVq1ftBQ9vsUt06GgcjCYr7h/ZDr4BXmLHVA5UCQzyFQKAg3JaNK+GKU/1E/40rwJjn715kypArgnubjrhXzdsWBnhPFLOU6H55GYBqiViW3Ihn9iCzB2Lk06c3f/uJk/N0DpDN3y2LGh6kdsSFQeliuAhkSQnNZzfhjowdSTWT9raIZDKOPKZlSoweXgQ7wISceeTw0PgOXsmDA8MuiUEuwj8TMhE1VQKguRLvuyFg043AILM5MYwocWIOJeRC8Pat+fA1zDrrQV45+O/MGjUe5jx5gJwGic3Nz3VC2KlF50trD4m5vnzaVi5ci8ys42CRE9M6IkFPzyFT94dg19J01eIKiPWoLP5rZC5ruSaBbFFr+MBNF7HrVB7n96NvC0L82JP7fxts97Ud8jAqs/17f6PY7rkBqBUEdxPpueqkQ35t83TEJoKAZCrBF/dQBtrtsK0G5czMQo6fmEZn1OQ1XDZOUV08qJ+Kx987NLj1PHkCmXh9th9YmpNzINzbxfnUSOFBEHfu6OIprvo97m+hf1efhm/i3oXcM6VwF8hjaepHUpEogpdwyUKgyA0ETstKxfHjp5Dcko23Z8eO3Yew6Tnv0G5ckFY8vsL2Ln5LRH7/fFny7B2zT7Uq1cenh56fP3tKpw9mYDzqdlYsmQHBox6B/c9/DEOx8QLi0cny+jcsS7uH9URVSpHOBJMXAgx7kHams6TrbmQ4vbAtGV++tlDG5dscLcNKT+g7b09eqzculOaS1L3xqFUEdw7j58zic78ASZOCeRvgLZ5tJDkV+yUHCPOSRV4eoqTLVzyEFUqBydYIMnPi0DEOfmX5I7Po96kJXlqSyT548/8nQvBo+f8XZ7+4uvTS/x9Ianob1HG3+Xr0G+K374QfC/iHKpDfr0Y/F26B22junB7fDTkiDBnogi7WBShxMUj99EXkfvc63QPVBce1CPC8jkqb2vL9eHQWBYK+WBCi3tz3HOh93YlkMCVQ32gqUN1ukEWldDa3u6w0n3/8Mt6DBrxDhq0fRZPTvmGHoUNPy/YDL1Oh0/eGYtmLaojOjoUD93XGUazDZu3HEFodBgefrArVq7Zj659Z6BrnxkYcv97QjM///Q9qFYlQrQFx82zhuZ48ovITd2NM8zIik0MnuHYZmTt+PNc/MENP+zTmEb1H3rv4G7dli6+UsjptYLldqlBzn0IdR90zzy51T2tFDs1PEdUGLRiw4Cch3+Hei6DHgaZ7wWBHqIUHAB9j3aQoyJFQIpl4T9QM8lNYp+VjmtqV4Gua1vqpGSeZWXDumwt7Nv3CY7LoUEw9O8G68Zt0NStCW29miIE1bJ4Jew79zk6glYLw4h+sB8+LhaM6No1F7y2rd8C64oNVF+6EPttRChN84bQt2sKyd9PzHNb/loJJSbWMWrOhCNoWzaCjlen0XdsqzbBtn2vY6qNXBT3R0ZBf29f5D70HGyH6PfoexztxnPjuh7tIfl4wzJvieM3yazlyDlNswaQPT2gxMbBvHCZSPvEHVuOCKF76wLrmi1CcGjqVKd2yYblzxWw7yFrk6fyigFOnawfWB8er3WhmyYBwb99HWByW4hsi1fsxup1B/DjrxvQpFElNG5QCWFlfDCGtO1gIquNhMlS0t5MVA75TU7JQsMOU1C7RllMfKwXTp1IRF6eGTt3nYCXlwdataiKDu1rIzw8kIQakZrHKy4EPyN2AwlybrrYJNCUcFrNMWXuSjfnLEvV6ZYN7f/CjtNSe7b7bypcBKcW4Lnh3KkrYfl1l8iwcRnowbMp6/Hm89C1akxPjUmmwvzrYhinvgUlzyTWa3u8OUUs9rBzPLmfr0iZlPvoVCLnRkcChk9mQs3NhRwUIDSd5OsLNe48ch56Frbdh8hdiITXgrnCD2WCC9PZxxMqmZV5L7wOy+/LxZyqfsQ98JgyQcx1K+fOE8FCYT8Wi9ynZkAh4aDS9w1jhsBj0oMALyyh+7OfPENCjOoXTab5k2OhCQ2me3WD/RRpFU4VdD4JOU9Mh5qQDO+fPwY83ZB9z3ihsTl7DK9F5/NYmLAAs/27F7mPvUSCLhG6Ph3g9cF0KOkZkIMDHffm7w/l+CnkjJ9CAuvEf0smCwWRmRdaeH0yALqO0YLsVwMmM7eNIBdbKUQ6bsfUjFy07TYNB4/G4RHSxK+8PAwBvl70W+Qb0731GfIG+ddmrF0yzREjYNBg3Yo96H7Pq2KgzcvDTazX/uOXZ5BnsVMTSNBxHyHrj+MQWAA7KyBekqSBxLni0uOAc0eRnXo+PYvE6znJvjBP0a1vf8/SeDrpEolw81CqTPQCwQ+IhK3+ntpEKg6AuaTtqdPxf4YHhwmNapz7IzLbDRbv+m5tIAX5iwwshoeGQVM2ArnPvIasziORO2YyfVkiP5eIwVqTyCGRJuOUTMZZHyGrLV3j1Y8glwsnTdrfoXWd89YcXmr66Q9kdhqGnNGT6foeMAzrJ5aESmXD4fHMOCjJ6cgZMRFZvcfA9On30NavCX2vDmKgjNM2eTzzMOxn45Ez9FFkDySiUh30HVtBTUuHciJWaGtVIXM7OVVoZPu5RKGNOKYdvt5iMQvnfZPrVIXb/YNgP5+I7EETkN11BEzvfwFdC7Ig+pKmtRCZmbw8vRTgj7yX3xP3Znr7E2iqVIB+cC9BuP8zoRBQvbV1I6FpQiYvmcdXA+Ffk5XBK7aOHDkrYsQVJ9l9fT3IjA5HmSAfjLy3LQKCSajSb0lEbg3VuXbNKGz9NwZvf7wYh+m7C37bgAcf+wz16kbjnVdH4eExnfHSswPF73hoZdBdkrvCed6Y3ETq/CkuEiayKQtS7E5Yti7ITd25ZNfB9NMv/x3s1f7zKs3vbdp/1U/tByyLu5XkZpQqgntwfAuvkxSamx6OE9yhNPVDSHNUJb/xks5FUppHlnVtm4nUSMbXP4X9yEmY5vwI49ufQUnLImKHQ1OtEsw/LID5m3lAbh5sa8msXrIS2pqVxfeFb02tbfrwa5jm/iJiy83f/07m8TEiZy2xIox9VzYRLUvXwDTjQyhkAlv/2QDLon8gly9HLkIgdE3rklb2guWfNZBIc3t9MgtuY4dBOR0nFqSwoNCTtcAayvTabLGc1LphO4zPvwnbjv2wrtuOnFGTYF25Xlw/99nXkE1CIO8psi6I7BKRmwWWmp4tiKCtXR1SoB+M09+HffNOIRjM3y8Uml9LJOeUUWJZJwlC0/tfwvzVPMe9fT0fdhIkuro1SHB6OsYKCgM/Erpv/eA6kL1IGPL4ASE/C0pRYHJzXPfnX69Ah97T0bzLVLTs+hJee3MBMjLzoCUN3L1LfWRRvc+fo/axkV6m6yssuInk48d2QbfOdfHaOwtJ07+EBx7+FCEhvvjo7bF45LE+mPHKvWhQvwIUMuPFiDi1K7s8PL3FoaSyORsyZ27et1rN2Lbw5OlDG77ZI5se+Kh5u861+q2cPrT1b3un15p+lYMRNw6liuC59CKPkRXyxaDPHChkGFkfCCLtRQ8+33lh0jFB5QA/WNgPNlscaZXIxzR9swBqdq5juaaHu1jgIdL5sj8rybAT6fhCgrxkxvPAkUKmNGsbuBtEuKn94DHIRCo5gDRLLg92kU93+pww7/PNWvuuA5CJJDIRTQ4NEf6ygbS+x7Qn6PIqjO99gZwHnyWf+W8xMqypXVWMEdj2HRX14pd1+QbYNv0rrAG2FHgQUGTk5LrwGAL7yWxi8twufeYsrCKqiuvF0VZcJ64zh8CSAFMSk8kM93Hcqxiko3OOnXRYIe5uUKh97JyIwt8XMt1/UQErqskGbdNo6NqXd7Q9gTlkJzJdgd9CU3/z/Ro8/uw3iCSf+I1XRqBLx3r48LOl+PzblSQ7VLRuUR3+ZJb/8dd2mOg5sOBg8G9FlwvG158+gu/nPorXpw/Ht59MwLxvn0LDBkTqzFxyv0hb5w/4ifbSUw9SIKedgXR8E7J2Lk2L37dq6YlzB57a7SEPjh6+cXTT7kvmTS83naTJ7UepIjhDWEgFdRp6iJrawdD3r03mIj3QC0xKMV1EHVmQgf1i1sbs4/Ex+kdJyyDTN1NkOVXZNORz6Psy51MjkjC5weQljQjSKCJTSf7luYy/Y6Df4EEuHn0mggjSEfj6rElF3DgRXozOk/axLl4t0jrlPjQFpo+/g23bHiFsmKiSO5Gaflf8CF/PSRrxm877UlMzyRKg80hbi/TKvPCEwTykcySyEnjOlgUFR3exC+AYkSfik7CROPsrZ5th4nIiCf4ND14Ek39jBB5FzxcehYEjxrwM5ILUJxOf2oA/Uzsnkbk94akvsGbTIbH2miPNZLp/kWKY/6Y68Zz2+XOpeOvDP9G+TQ188/ljeOix3njvzQfQqnl1zF+0DVlpOahUNQID+jTB/D+3YceO41QfR9syeOQ7wM8TPXs1wejRXdB/YAuEhvpBMVG75UuX/HlrqxHy2X2w//sXUvavPBQTd+DtfdkJAxZHlxlVa/jm9zp0XbKTvnNBA9x+lDqCO8hVwDPgIubZ0DrQVA+FaqQOz8+XpL2SmCJGhd1G3ENmfAuHVqpMGqdfZ0ghQcKHtW7cDn3PTo40xdQB+RiPmtv2HYHKSzQZpJHk6AjqA8xa+qzTQwoNdhxjt4GOK0Q2TWSow/SlevJpmrAy/wkU69ZdJBRI+xLJlMRUMfLLA3uG4X2hIfOdp8/sMbHQVC4Pw+ghkKLo90jzazu3JP+2Dv2GI8DHfiYOcnAAuR5NYXhwqEgWwXUQC1jot+RIshTIUrFu2SUGy9yfGQ9Nw1qAnzcMj9wHbaVokXyCV3uxlcNNKkeFi2sLAcECievNd1BQezuhmu3QdahC9Yimm3Nqbza7iWB/L9+Dr39cCxt9f8WqvZjwxGcYPOodTJz8FbZsOyzmzI/GnBO+9+iRHVAmMhDIyIEbtX8NIvXRY+cQG5uArPQcdGpfm2SkBosW/0tN4GiDfAjzO8/seDkDUv4D+9c2sr4OrYNx82/pcUc3rfjXmjl6vZ9bpyr9xz3XetimteMa/cxpWUokShXBz3MIsF3heQ1nySUgzS1X9CNiNHHsVWYlUhHRlJNnYJ5P5m+AP7x/+xQ+q36Gz+Kv4fXxTGiJNKyhzXN/goVMYI9Zz8Fn9a/w+mgmlIxMGN+ZK0aVRY8ibaYhX1r4cERmeBigqRgtjrNJm79wRI4mf5u1OJ9DnV2qUkGcwxrTvuMATLO/JUHTEj5rfobXn1/Ae8nX8Jw9Q0xv8W9Yfv1T+L/uT4yB7+pf4LPiR3h/9wEM40cIS0RMm5E/zjucuE95DJ5vPC8yroqEA2ydsGnsT+4AaXjlbDzdw+dCm3nNmwOflT/D/cFhsCxfB8uCpQ7LgutJpv1/98bCiLS5loSMcE049xtbKZfCbCOh4A/DmMZkTWjBxhX71GwNRJHp3LFdbazdcAiTOHXR/e+LueiMrDz8tnAL7rn3XWzZfJgepUpV0CIwkNwF/m12EejNaLKIKLOJz36NTr2mI5v+fvf1+9GJrilR/QoXOU6Ia5HFkJME884lptOndn26JMy3e/t7+vRu3mfp1wPaLjwPaXAhHank4P+2SinAsNpwC64S3ccQWb2yKhOBWGteCtZElQJhjyf/eB89Q04GQVrPtvsA7EdOQDl1VrzzNJH1n3Wkuf8lwWAT8+G2jTscyRpIC7J2M73zGex7D5PP7NDGrNmZVPx9MaVDPVFDmtJK17JzVhbqU5xiSTl+WmRhcdSPzgklKyE+CZYVGyGRuW7bvR/2o6dIW5PgILNcIT/ePH8JrItWgs1lNSlVaHpO/8Q+P/vCVh70o/qyLy3GAIh09sMxYkmpeckqWL773WFmk0XAVbUf5XvcJ87l3Ok2TjZB5FdT00WGVtNH3zjSRtFxiUjGGtu2k+pF5/I4hAgwiQiFjeph27pbCB5BmnwIrS7B/cm20HeuAE5jzdeyskVC57LZ7k0a+svv1mDz9qMYPqgV5swej0fHd0ftWlEi1VFKciZakX/95Xer4UdmNqcd5ge48I+t+OjTpahD5/GYalS5Mrj/3nZo360BKkWXEWMhRYOnu6j+KTHI27s64URu8svVhs96ZV7ZyWfTpi8r8aS+EBe0+N2PP0bDu13Xdl/6th06SDGQOce7YRQEIrX9XC7yJiyE/RCRnOc9WerzABt1IIf056ajjs2mNHdeBvvKQpvR+cIPpzKOZWaQkBDLH8XUygXNzmRjzcnfYwIwyXgQiP8Wp9F3eCpGHGO3gd7pXJU0lCAqn8smMo/As/bi32ZQXUVEWT745/l8rm8+yNTn3+NqckYYURfBbqfgYyHEv0cQc9v8W3wO+9bOKT0Bvrd8XHBvvNWOykKKr+e8Tj4475j+nvpwn9ERGoOMpMQMzP16JdZvOozwUH9MGNcN9epEo32Pl3E+IR1/zZuCmvUriug8la777JRv8fk3q/DPHy9gzlfLRebRhnRcT89u955YtGhSGR9/8BA8PA1wozr7cOKL/PsqEkRuugcpdg9Sj2/bcVyjvtxswNolzoN3HOhplR60l6HWaxDaRh9do7Fq8HaQqiCQRpKD3CCXDYJ97UnqVKQpqZOIcFbq2PwuXkwm7vT5YKLzi/s7EyGfAAzu4E6tdVFnZ0HABPnvOnyMP+efQ+9MeiZr/jn0fVEXHtXl0+g3RV34t/Mh6stLH/PrS8e5TheCz+fjF94H1y3/dSFZmdD8e3wL/NsX/hafy/eW/718CCF34b0R+HCeBdoGUXB/pRO0ge4i5/fjT3+NOV+vQFCgN06eTsTBg2fRZ0BLSKRtl67YjW4d66FC+RDw4Jds0JJstmPeH1vINPfGtBeHIsDbA8mpmSSTZJFdZepzA1E2Mlhs2Geg+haP3AROtpCdiPQdf+1ea7Df32XAxk3OI3ckLngapQKS8aumr7t1GPwMb1AnwiELA7cMmcuWH/fDOGuFg2CXEsSFq4eRLI9ygfB8tw+0DctQM8v46quVeHjSFyI18KQn+iCJNPbxEwlo0rgy4s+no1XXqejVtQFmv/cgtCxhSLiwVucVYBoSQltXv0pWgF6ko2KBIiwVmyNS7apAwolNc9uOReYDZ3c/1GDMkYv22r4TcYFoLRVQ8+x2i8PUdZYUBtZU5FvrB9aA4f7GDne4MI3vQvHA04/+nnB/uh00DUJJOyuwURtv+fcYalaPxNgHOonE/2Eh/mjduiYM7m4oVzEUfXs0wpJ/duHQ4bNCyPIimLBgP0x5si/GjGgvLCB2WRyWDs9EWK+e3AzOqJJ8HGnxMWvmdKs031l6R6O0ERwmmHJhtXC4y5XBpjNZo27jm5C/WJc6FnWa4nzPhcvBJjL5x+4T20Lfo7KYXuM5d57TtxEZPd0NYl6bzxMb3RPRz5CpnpqUhX69mogFIJzBNN8t4U38Bw1shfHje5AnIZHiJpLTs+HXNYGj0iw5yDu6LSPGbn5nbsTiq85/VhJR6giuM+ak2k259mI7J6RleArH/Zk20HWuTiYA+eMukl8deK09NaPh4ZYwDK/tCKphrUts1JE/XbVSOPYcOI3tpMl5kYuVyLtk2Q70GfwGJk/5RmRH4UQKzTm1MAmDfBKLfGakuUVsw/WABISIbjuzD/Epcd+9WGH/WueROx6ljuCy1ZZiN/NCaUYxWW5RIAXo4TGjM3Ttq4oR4GtXFaUMVgchDeNbwn0cuTq84Q8TnpreQUxJJEoIKeODkWM+xMiRb6NNt2m4d/SHMFusaN+6Bry93THm/s5o1bzatZneV4JEZlpOEtJi9+47bkr/ZF17kAS6O1DqRo0mtJbCPSOr9tWGVvC8KsnPI+s+OmialIUSmwklJolaj83F4poCpRBs/ZBJ7fZgM7hNaOrobZxk40KQSc65yjhJ4YlTiYg9nYwQ8q8ffagr3po5Ai1b1hCuEceNszl/40HaW1JhPrDOcjbuyMwWDx9f5jxwV6DU9c64F3X1g9sO/k3fqFclRWE1Qp3wasAJIs7lwPjKKthWHiUHnaePXCS/FCrHlFO76B9qAfeHG5NvRG1EZQWCTWS9Fulp2cjMNSE00AdupLVFMoWbobEvBCc9jD+ExO1/LVnnrh01ZMjWErFI5Eah1Jno6ao1SzEbs6kHOkuuEhxeGeEF91fIXO9Z05GYwGWuXwQRKabVwPBkW7g/0gTQF0FuBrUf+9P+fp6ILhsMNxaiHBd+s8nNA2vGDGQf2JB4VMardxu5GaWO4OfykK5kZ2bAZrl2+4VJXsYD7jM7Qz+kgWN0vagOXJpgskHycoPHi53JNG9IPYyEH5vqxYBY9MEDZ7eiLclq4KhE5dBGnM5NfrftqB2FbqJ/J6PUEdywC1l2U14yrDzOdh2mNZmPEo+uT+1AHbk5tSQ1JZWVWrARk2eFFOkLj1k9YBhWW4x4X1W22lsJnvNOOIKE80f/nh9imOMsvetQ6gjefh1sRlNmvJqbff2us1htJsEwsQUMk9oCngZw8oJSN7JBHOY0Rpq6EfB4vSd0PSqKdesXxaiXJAjTPA1ZR7efP2HNfnV6j+3XvcFASUWpIzjDbso+ZstKtYjFE9cLHkzSAG6jG8DjlW4i7S+uMmHgHQ0OYOE13d2qw+OdXtC2iCQz3RHEUiIhTHMFlmNbzAlZ5977yLPGVueRuxKlkuBWc+5xZCXnOD9eP9hn5M31+1aF57t9oakeVjoG33iOm0fKRzeF5+sk3Cr6OoRbCb5tzswixe1HWuy+xR9XDfts3uB5N3kk7/aiVBI83s0aa01PyoTKmvYG2NN8CfY1SXNpmoXB48M+0Lav7DDXWcPdbWCTnIgs+XrAY0onuD/bCvDWigG2Eg32uzPPI+PAhpgdBrcZHzVbdtea5vkolQTfl559TsnNiIfFJEy2GwbWXNTx5Qq+8HytGwzDGjpMVZ42ulv8cg4xNZK/XS0U7m/0dGzSz7HjxRwpv21gv9uWB9P+Ncbj9oxpvYdu2us8clejVBJ83HQYjcasGOSRAL8RfvilMNrEenK3F9vDMKmd2DNaaPM7HWyNWMgV6VIdnu/1hq4T51Gj+yqpg2lOcIZbnhKzHdmEhIwzHzeurr8rVooVB6WS4AQ1z2Q8qKYlkAK/CU1A2prnxiUd4DauETxmdocc6V/i/dMiIawQ8rcfaAqP17pCrhYgpsVK/v3wQhINpHP7kXR635/LfbzeRKOd7JuVCpRWgiNbMe2wJp0x3UgL/TLw4BtpOF2PSvB8vw809fJHmO8glvNAIdVZ8vOA+9SucH+mNfne+jtnpoAz1mScRcbBTQePKMpL4/qsK7EZUG8GSi3BT+ZlHLZkJZMfnkdC/iY2A5OZyKCtVwYeH/SGtnsNEactgkBKul/Oa7PJtZBrhMHjvT4w3FuLCE/1Zm1+J4BzmZsykbt/dWqMPWdax1GcybJ0odQSvO+e3BSTKXMv8tKpFW7+ojpBlEhveMzqIlZXifTFl26TVJJAQojTKOtIIHm+T4KpdVm6hzvHxVDZLLeZYN67yhKbcX5Wk+HP/OE8VKpQagmOebCbTZlbkEF++M0YaCsIRHLJRwe3SS3h/nxnSP6ejswmJQ0ccquV4Ta+FTxmdoGmov8d4m87Qc9TJktDObQe51JOfjKvQYXZd0IO85uB0ktwgikve5c5+bxZcuYfv+ngnxBpn1QYhteCxxu9RAJCx+BbCWAP1UFo6SBvuM/oDreJzSB5k6XBZXcMJCGwpTO7kRh3cN4/vrpXpteaZ3EeLHUo1QS3pqeesOamnobVSP3iFjrE7NuS5ta1j4Lnx/2gaRLlMNdvZ1JH4W9boa0TAc8P+sIwoIZjWozHC+4YELl518/zh5FydNvmbbLmxQm9NpIPVnpR6jK6XIimjezW8kHBjT3Comup7n63nmBEHjnMC9oW5aGmmWE/kij2RrgwH/ktAZOY/e1eZFVM6wxtraA7TGs7odFDTjmOjH2r9u+G8kjPoRv3OY+UWpRqgi/cAtsjHdzCvPzCu2oCI8lSvw1mMpFL8neDtlkUJEWCfe95h+a8FSSnn+DkDLxlsMiZNqkl5BAPsd79jgNnZkk7jew9y08dVnPHth2yeYvzSKlGqTbRCao5I3mPNT0hWcSl30oz/ULw4Bv5um5PtoD7cx3EhgvCV7+ZIFnG8eSyvyfcXuoCt8fI3/bS3pnk5h1AM84ha9+qhL3ImNh88LaNziOlHqWd4IjRWWKsGXFHYM6+fQRnMKHJPtffVw8es7pDCvK6edNSPKDH8eSVy8Djrd4wDKlJ7gn9fkmPJy8ITO6cROTsWZV8KDftidYDd/zlPOICodQTvNfkvMS8tMQdSnqiKnJj307wijTSoLo+VeHxWnfI5QIdy05vJETgjY38/grweLc3tG3KOqLrSmrmlaIgyJ2EnJ3/JMeY0p5ufu/W35xHXHCi1BOc/FA125S9xZZwilR4CejkrF3NVmjbRxPJu0FTNUSMuN8QMLltdmh714b7Wz2grRnoIPcdyG1B7uxk5Oz6J+1QXsLkBkM2fk8W2J14JzcVLoITtnm4bzPFHz/lMNNLQJMwEXnKqnkE3F/vDk0lIjlr8uvxIMSUF7kAwxrCY3oHyOGedM070N9m8Gh5Nmnu3f9kHTYlT246bPt3LnIXDBfBCSMfOh6XlZ3wj3qeN+YvIRML3F1NZEo3CCE/uadDk+deY7wGZ16hN/1DzeE+pS0kX5249p0HknA8Wp4dT+RemhaTlzipyZAtX7nIXThcBHfiuGJZaD59IFPiwabrUpU3ENxtSXNr6gSLgTdB8qvxyfk2eGGIzrHpn8fE5pB4AwLLHTiYxgOgvHgk9RSydy6NO2BKnthgKJHbhSLhIrgTnwR57spOi9+GrATRkUoMhCYnkjcMgfu0zpCjAoq9SEVsQGDQwf2JtjA81JhIojhWst1pYHJzRpbEI8jctfzYISVnfPMh235wae4ro1QHulyIQ/OS7ff18PYMNHj3kkMqOqaNShLIh5aj/aGJCoR1U6xIUyzx3miFQBUpnXVwe7wNDKMb0P0Qse/EkXKOK2d+n96D1COb927VSOPbD1i7ynnUhSvApcEvQKo5Y3luUuxJyZxJLVOCtDiDuUmaW9uhPNyf7wRJT350YVv7cLlGgtuEljA8UJ++y+S+AzU3PQMZdkhHNyLh6MYV69zkET3uWekKYrkKuDT4BdD3y81tZvMM9/YOaAH/iJKnxRlEVE3NMmI9uW3LabK6ifkXhrXSZ17HbXioBQwPN+FZwDuP3MLf1okN+a37Vtnizhz84Z9y5R4b0fnPE84zXCgmXAS/ADsXQxndUc7z1nr21EdU9FJ532ihOksYqP9ra4ZCSTXBvj+eTHUqYFLwHLrFDv2g+nB/upVjxu+OIzdVmjV3WiyMB1dnn0k7/e7cpm2mPlvvs1KVaulGwUXwS9C9n3dqGbNSyzMooja8Ah3mbUkDaWnJoIW2VhiUw8mwx6aK6T3OGqPrWAUeUzuK2PY7a6kngbOwQIEcuxPpRzYdibHkTKk9qOMnmwJm5TnPcOEq4fLBL0GfcefzMrIT5ltiD2ZIEhPkAvO3BEHlzQ/D3OH2TDvIEX5Qs4zQ1AmH27PtIAW53fzFKjcSZH3wOm7ZlAVl19+IO7Zt8b8yhjUcuO57SNNLbbKGGwGXBi8AkQ9UPl8rOaWNR0Sl8qq7b8nU4gxeTx7pDcnHE/YTafB4qQt09ck/v9Hx6zcLwtfmgTQFUvwR5O5alnbanP7qZw2rPTe+xbzTzrNcuA6UTPVUArB7To0HalSs/5mucR8dD1qViJRKBYGfoE2F/XQWNJX8HfUsqXW9EJzoknOn5aTAcmy7kp54fN1RL5832vZe8o/zDBduAFwmeiFYX85rQca5mHVS8ikxoltiwVzWSdDyRgRsaZR0crPWZnPcYoR88l9k7/47/nRSzCsLo0JGush94+HS4EVg59c1utUMqbHA0Lifh8Lz4iXVVL8TwMTmaDQWQEnHYYzZYUs2ZfxxWq++36bPmq10/A4aNLhz4NLgReDP2ENr01PP/KEmHxfmpAvXADbFhZ9Nf6adgW3nX7bkvSv+3avmjpgfETiqTd+1m1zkvnlwafAr4MiH0UOia7T93tCoh04pyb54SYKYy+bxWxUyZ6zNSoT51H5rdlLsvnMGzU9rq1T88Yk6XyY6TnbhZsJF8Csg/t1yI4NbDvxaW62FRrFxcgQXwQuE0wRncst2C5CbCqSdRU7Cmdzc3OSdqTbr79tq1Px9dO1Pzzq/4cItgIvgV8DZTyo/FNFi0GdS+QZQrK4p2QLB89gk+KScFCA9Dtakc8g2ZsVm2/L+SYVpyX6/sF33d5p/znm2C7cQLoJfAWc/rvxgeMuBc+UKDV0ELwisuYncyt4V9qyUM7GZeu36FK12eboib1tcPTr+oyofmZ1nunAb4CL4FeAi+BXAI+P2PGSv+Hrz596WwU/13urS1CUIrqFhF64PPCQhS/CEdG5S760JjkIXSgpcBHfhxkBSuS+5LMISBhfBXXDhLoaL4C64cBfDRXAXXLiL4SK4Cy7cxXAR3AUX7mK4CO6CC3cxXAR3wYW7GC6Cu+DCXQwXwV1w4S6Gi+AuuHAXw0VwF24IJEl2LZQvgXAR3IVrgqqq4mVXFP7HsejEhRIHF8FduAqoID6rCv+jSordLtK4KrxrqUgt7UKJg4vgLhQJ1tJM6HxS0z8E8UGReOtPWbLa7TaiOe+C6EJJg4vgLhQChwnuJLbjT1LZdECBJBOxFSs53hbqQia7opoVBbydiovkJQwugrvwHxwsVlU2vW020tp2IjN4gzYywyXYoCVCy7KZWGyGKpnoK7mSpOYSrbPoPcdxFRdKElwEd4G1NIjOsJMqZjDTJYnNb8VG5LaRGW6mrmIhIptIBORJspQtSVKWBDVTgpQuQ0pWVE2m83IulCC4CF7K4OQvv4QnTdqaQL61XVKItERq0tQafhGhFXqRCU7aO48kQK4EOVsCaWtVTacrpUpQkuh1noh+lsqS+fKOX3GhpMBF8FIEpjKDNTUpbfqL/gUZ4qytNeRDyyr50ZKVNTUZ50Yqy6FjWcIEl5FO30jTQEqUVCSQ4X5OkjRnSEicpmMxWj3inT/jQgmCi+B3MYjB7FMLYtvZsRYWOA+SiRdpa5m1NREbbH6zX20kgpNPLeWQT51JWjlDlpBK7ymkuRNkFXF0/Iwky6fIND9B5x2XNJqjqiQfsVslJrhLg5cwuAh+l8FBaiYzD5IRo8m9pncitNP8liQb+dBWIriT1LKRzO880uREatLWCpFaJlKDSS2Rplbj6e8zRPhYuvxJep1Q7cpxVZaPqYoUI6tyjKyVjtkluDKqlkC4CH4XwEFq5+w0/amqskNTy0RqSWXzm94lG53KxOYBMyN9KY9M7Rz2qWVJSqf3NEmVkoncCXSMtLF0VtLgNGn5k+R7H1cVOUaVtcdUST2mkaWjGonIrZWPw2qPlWz60wZ/KZmu4dLgJQwugt+hEAwWvrTK1OahMnqnAhCZQaQW2poIrXHMVTvMb5CmBpngCg+WZRL5ya9GCokC8qslHiyLIy1+mjR3LH0+oZIJrkogYqvHyNAnja3E0C+dgGKJVXXmM5LJdA45SgK8tMlIJX/dhRIHF8FvE5igF77zVFX+3wWCDvFhPsfOc9RMbBE/Rv8zqZnQssZCWpvnqsnslhwDZSoTWs0mMmdKkpxBuj2NfOkUulIiETpelqU4SUN+tSST+U2kVnBckBnKUUjyUVmrIY2tP66F7oTGajuttZviVNVwXsogUmvd0yQ5LBO+OTm4f51r25cSCBfBbzDySehwfpm0/O4wnwUb6R/HKLZqt9nIV6a/mbBCD1Oxncr4M78LP9pxvsIvAp/pJDH50JJkJn/aRETkoBMis5QHu8L+dC5pbyK1xANl6WR2pxCxk+lhn6fz4onsZ2XIrKlPUQXppZxQNWSCS3IMVTaG9D+b3ydkjXKKxMYZ1Uya2jM3AYopGbqgNCmESF2uag4OHTQh+hMrXdJOmt8VjF4CQZaaC0WhoL3JHIqWSUwN6GxBIjV/cr6LEvEPfZIIjs5Ph+kTfVEcIn7xX/wh/zHwMYXK85deOi7m9G1JWtBLXIvOY9+alDmV2Ol0m0o+tqxKNroAB4bbJNLmdHkzaXIzCQQiv90hAKDm0ecc+m6OCjmH/s6msmxVUrJhV3PIt861SvY8vUaTp2ZZzfD1McGaa0WA3irmyRFMv9+O70fUkcqcdXWhJMJF8CvgzEdVxoa1uOdzqXwDlQju6MxMMiKiIK8sU2cXNKR/6H9BQEFSLie+iSZmQvJJfALT1EFymf/iIiY0nZ5P/nzi89+O75AZwANlRGZ6UQGbBTZZlnnemohORIZqpZ8lnxtm+kUzXZYJbqTvsO9N71IeEToXipqjKFKuLDOpieCQcjWSnTS+kicxqXVkDWSSdaC3mCWzrw3hFWzYuUlFw3gi98uiRi5S3zlwEfwKiPu46uigxn3naqo0sqk2az4BCYLe/MlZJphK5OU/2D2mv2TSslzm0OC8rJL+ZuIrqiyIKv6mU/KJTfY8e038xgV8ro2+I0tEbNLM/2vf/HXjqMIo/t17Z3YX22FZC9aEP0Ygb4q4sxO7oQgSFBE0jmRKXoIHiNPRUEQkSHmGvABlGsp0SQNEsmIERRQIxt6dmfuPc+7sSkZBmpZY90ijOzNr3Vnb+n3nfDN3wnwhilEwWewzqqcXPlSNEN+gmDSI1uy7K0KP2sJ9AE7Q4dxBT7XRJ+gKpgZAY+6ZDMqZlEUl/kWt3Hojo5mVw4dBnr/jZXuEL/IY4eAWv1DWK6gMeIeO7k6+euvq3ndmsuMCEmtCsf2rJQoBMdpinKMvwwZbhwWhBJzuqsTBSVOUxr4XYzz65HatN/pWYNzCzVla9wfjvAqzukEjjpGPuBThRv/NNeECh9WBd8b5HLvBZBg9ojj7cql0ALA61j5wRVqsC91UUZmZC72qcA6R29WytFzJi9NGlSdWBm9amZ46OV0OsonvBajp1tmpX31lwDv0+72N/dWtvW/M5KqPjW1XgSUoE5B0aIDoObY9sU7Pm+G2gXEa+zotLgFohBQbYrUD8AScEX3RUxNwTdQ5b1ssUCLwOXtqsXDjBlXDat5QM4jkngtV2GObBnGgFmutKdF3G2li4y3KTAN3biRYRHdtVVHW0dVW2aGV5omLg8tW1rxT6ijIg9+iXDtIv1eG+nwpA96ho+8vXR9f2fu6mGx7cTa5bgIPLh0JsQHAkUADOUOA+V4013PDcSOOhe4Ll0UHT1hBrNPRIF7P14AHTKJNMLiWjyqY4AB6wfnp7CgCmJ/rTAtg65TtqV7tDAAGxCVhHijb1N71SkA8w8+/Xrr4vA5q1HfxGIXEHXtZGjhZHaMIPQryy2FQkxvYfwaQ95kOMtDnWBnwDh3dmeyOd258WW5c8dE17IcZvwEIO2oABACD9w69LXthwM5loMECSVcq03i+ckm40cHz9UsXe66fRsxRIEwXhYf7YjrTpoIS8d1iJ5rIeoAzIFmHMngUkcJJyTF65TGFR5F4e8Wrv6Y4g6IQ4cTuYhDbD+r9aYw/H0c1GaBYXALEBLqN3u2/nQEkw33elQHv0NNvL2+sffz5rvlwB6BYrxGrYb0BcRru2IKe4nefWBJmAWrGSYH9wGMUgRJgVuJVD0WBTj/QgLEJ6tQBZD7Z6kdZw8a1YCcnolYGUfjwarlA/OfnCADDkVfPfgXA64B5FuW9C3DfdQD6YwvpQ2zpphi1fxbc/wQaF8ZhBvy8KwPeIQC+uvbpF++WH+1GqacJIFVrOCsgXQGsMx1U/zWAi/48IhqHGgAuAfoqKLpqAJwWoA77iPRDdNOP4K5bUQ4P0VHTYS/OIfvzDGzb2EjsfNiGMydtRrmP4TGc+ODlR1Yx3tRn73hniLMy4B366fZGf7z12dJw8xMAWkf5AydHF9Ats62uMM7g0W9E5RGJPziO8sNE1PUxIPsbYDEWU2cd9QDbrZegU+nZ97/F2208vwB1cTz/OCurUxnwDhEqeXDTyDW4Z9ICVoK6UOumVHbMrP+PRP4BWa6dS8w2qk8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5" descr="5 finger retell graphic. Hand with labels characters, setting, problem, events, solution, and text connection.">
            <a:extLst>
              <a:ext uri="{FF2B5EF4-FFF2-40B4-BE49-F238E27FC236}">
                <a16:creationId xmlns:a16="http://schemas.microsoft.com/office/drawing/2014/main" id="{981753E6-6330-4B13-B77D-6BD28313283C}"/>
              </a:ext>
            </a:extLst>
          </p:cNvPr>
          <p:cNvPicPr>
            <a:picLocks noChangeAspect="1"/>
          </p:cNvPicPr>
          <p:nvPr/>
        </p:nvPicPr>
        <p:blipFill>
          <a:blip r:embed="rId5"/>
          <a:stretch>
            <a:fillRect/>
          </a:stretch>
        </p:blipFill>
        <p:spPr>
          <a:xfrm>
            <a:off x="2610928" y="1420713"/>
            <a:ext cx="4094671" cy="4447895"/>
          </a:xfrm>
          <a:prstGeom prst="rect">
            <a:avLst/>
          </a:prstGeom>
        </p:spPr>
      </p:pic>
    </p:spTree>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39</TotalTime>
  <Words>1840</Words>
  <Application>Microsoft Office PowerPoint</Application>
  <PresentationFormat>On-screen Show (4:3)</PresentationFormat>
  <Paragraphs>144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Making Mistakes</vt:lpstr>
      <vt:lpstr>Past and Present Tense Verbs </vt:lpstr>
      <vt:lpstr>Can You Change the Verb? </vt:lpstr>
      <vt:lpstr>Awesome Adjectives! </vt:lpstr>
      <vt:lpstr>Brainstorming Adjectives! </vt:lpstr>
      <vt:lpstr>Good Deeds Vocabulary Review </vt:lpstr>
      <vt:lpstr> Vocabulary Review Continued </vt:lpstr>
      <vt:lpstr>Making Connections</vt:lpstr>
      <vt:lpstr>Give Me Five!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Richard Harstead</cp:lastModifiedBy>
  <cp:revision>18</cp:revision>
  <dcterms:created xsi:type="dcterms:W3CDTF">2012-04-20T18:25:02Z</dcterms:created>
  <dcterms:modified xsi:type="dcterms:W3CDTF">2021-12-08T14:01:50Z</dcterms:modified>
</cp:coreProperties>
</file>