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344" r:id="rId2"/>
    <p:sldId id="345" r:id="rId3"/>
    <p:sldId id="353" r:id="rId4"/>
    <p:sldId id="355" r:id="rId5"/>
    <p:sldId id="354" r:id="rId6"/>
    <p:sldId id="346" r:id="rId7"/>
    <p:sldId id="352" r:id="rId8"/>
  </p:sldIdLst>
  <p:sldSz cx="9144000" cy="6858000" type="screen4x3"/>
  <p:notesSz cx="6858000" cy="9144000"/>
  <p:custDataLst>
    <p:tags r:id="rId1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B80"/>
    <a:srgbClr val="D60093"/>
    <a:srgbClr val="3B7ABE"/>
    <a:srgbClr val="182C6F"/>
    <a:srgbClr val="FCFCFC"/>
    <a:srgbClr val="003399"/>
    <a:srgbClr val="000064"/>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1" autoAdjust="0"/>
    <p:restoredTop sz="89319" autoAdjust="0"/>
  </p:normalViewPr>
  <p:slideViewPr>
    <p:cSldViewPr snapToGrid="0">
      <p:cViewPr varScale="1">
        <p:scale>
          <a:sx n="61" d="100"/>
          <a:sy n="61" d="100"/>
        </p:scale>
        <p:origin x="288"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8D203-957B-4E0D-BFEF-AC11BFDF7A2F}" type="datetimeFigureOut">
              <a:rPr lang="en-US" smtClean="0"/>
              <a:t>12/6/2021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13B794-5A4F-4F47-9EB8-2D6C2FE8DF19}" type="slidenum">
              <a:rPr lang="en-US" smtClean="0"/>
              <a:t>‹#›</a:t>
            </a:fld>
            <a:endParaRPr lang="en-US"/>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 Today we will review and practice irregular verbs. We will also review our vocabulary and end with the five finger retell.</a:t>
            </a:r>
          </a:p>
        </p:txBody>
      </p:sp>
      <p:sp>
        <p:nvSpPr>
          <p:cNvPr id="4" name="Slide Number Placeholder 3"/>
          <p:cNvSpPr>
            <a:spLocks noGrp="1"/>
          </p:cNvSpPr>
          <p:nvPr>
            <p:ph type="sldNum" sz="quarter" idx="5"/>
          </p:nvPr>
        </p:nvSpPr>
        <p:spPr/>
        <p:txBody>
          <a:bodyPr/>
          <a:lstStyle/>
          <a:p>
            <a:fld id="{1813B794-5A4F-4F47-9EB8-2D6C2FE8DF19}" type="slidenum">
              <a:rPr lang="en-US" smtClean="0"/>
              <a:t>1</a:t>
            </a:fld>
            <a:endParaRPr lang="en-US"/>
          </a:p>
        </p:txBody>
      </p:sp>
    </p:spTree>
    <p:extLst>
      <p:ext uri="{BB962C8B-B14F-4D97-AF65-F5344CB8AC3E}">
        <p14:creationId xmlns:p14="http://schemas.microsoft.com/office/powerpoint/2010/main" val="1969267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In this module we are learning about past tense irregular verbs. Who can tell me what an irregular verb is? (Give the students a moment to answer then click to show the definition.)</a:t>
            </a:r>
            <a:r>
              <a:rPr lang="en-US" b="1" dirty="0"/>
              <a:t>  </a:t>
            </a:r>
            <a:r>
              <a:rPr lang="en-US" dirty="0"/>
              <a:t> </a:t>
            </a:r>
          </a:p>
          <a:p>
            <a:r>
              <a:rPr lang="en-US" dirty="0"/>
              <a:t>An irregular verb is a verb that doesn’t follow a specific spelling pattern when changed to past tense. </a:t>
            </a:r>
            <a:endParaRPr lang="en-US" dirty="0">
              <a:cs typeface="Calibri"/>
            </a:endParaRPr>
          </a:p>
          <a:p>
            <a:r>
              <a:rPr lang="en-US" dirty="0"/>
              <a:t>For example, here we have the word walk (click to show the word). To make this past tense, we simply add ed to the end of the word (click to show the new spelling). </a:t>
            </a:r>
            <a:endParaRPr lang="en-US" dirty="0">
              <a:cs typeface="Calibri"/>
            </a:endParaRPr>
          </a:p>
          <a:p>
            <a:r>
              <a:rPr lang="en-US" dirty="0"/>
              <a:t>This is a regular verb. We add ed and nothing else changes. Here is an example of an irregular verb- give (click to show the word). </a:t>
            </a:r>
            <a:endParaRPr lang="en-US" dirty="0">
              <a:cs typeface="Calibri"/>
            </a:endParaRPr>
          </a:p>
          <a:p>
            <a:r>
              <a:rPr lang="en-US" dirty="0"/>
              <a:t>This word doesn’t follow a regular pattern. If it did, it would be </a:t>
            </a:r>
            <a:r>
              <a:rPr lang="en-US" dirty="0" err="1"/>
              <a:t>gived</a:t>
            </a:r>
            <a:r>
              <a:rPr lang="en-US" dirty="0"/>
              <a:t> (click to show the word). </a:t>
            </a:r>
          </a:p>
          <a:p>
            <a:r>
              <a:rPr lang="en-US" dirty="0"/>
              <a:t>We know </a:t>
            </a:r>
            <a:r>
              <a:rPr lang="en-US" dirty="0" err="1"/>
              <a:t>gived</a:t>
            </a:r>
            <a:r>
              <a:rPr lang="en-US" dirty="0"/>
              <a:t> isn’t a real word. Who can tell me what the past tense of give is? (Give the students a moment to answer then click to show the word- gave.) </a:t>
            </a:r>
            <a:endParaRPr lang="en-US" dirty="0">
              <a:cs typeface="Calibri"/>
            </a:endParaRPr>
          </a:p>
          <a:p>
            <a:r>
              <a:rPr lang="en-US" dirty="0"/>
              <a:t>Gave is the past tense of give. The vowel and the pronunciation have both changed. </a:t>
            </a:r>
            <a:endParaRPr lang="en-US" dirty="0">
              <a:cs typeface="Calibri"/>
            </a:endParaRPr>
          </a:p>
          <a:p>
            <a:r>
              <a:rPr lang="en-US" dirty="0"/>
              <a:t>Because these verbs are irregular, they don’t have a specific rule to follow. The more you practice them, the easier it will be to identify and learn them. </a:t>
            </a:r>
            <a:endParaRPr lang="en-US" dirty="0">
              <a:cs typeface="Calibri"/>
            </a:endParaRPr>
          </a:p>
          <a:p>
            <a:r>
              <a:rPr lang="en-US" dirty="0">
                <a:cs typeface="+mn-lt"/>
              </a:rPr>
              <a:t>On the next two slides we will be using dry erase boards or paper. Please gather the supplies you need now.  (Wait for the students to return.)</a:t>
            </a:r>
            <a:br>
              <a:rPr lang="en-US" dirty="0">
                <a:cs typeface="+mn-lt"/>
              </a:rPr>
            </a:br>
            <a:endParaRPr lang="en-US" dirty="0"/>
          </a:p>
          <a:p>
            <a:endParaRPr lang="en-US" dirty="0">
              <a:cs typeface="Calibri"/>
            </a:endParaRPr>
          </a:p>
          <a:p>
            <a:endParaRPr lang="en-US" dirty="0"/>
          </a:p>
          <a:p>
            <a:endParaRPr lang="en-US" dirty="0"/>
          </a:p>
          <a:p>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a:p>
        </p:txBody>
      </p:sp>
    </p:spTree>
    <p:extLst>
      <p:ext uri="{BB962C8B-B14F-4D97-AF65-F5344CB8AC3E}">
        <p14:creationId xmlns:p14="http://schemas.microsoft.com/office/powerpoint/2010/main" val="904538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r>
              <a:rPr lang="en-US"/>
              <a:t>Let’s practice some irregular verbs! On this slide, there are several irregular verbs. We will take turns picking a word and then everyone will write the correct past tense spelling on their board or paper. After everyone writes the past tense, we can click on the word and see if you are correct. (Allow one student at a time to pick a word, then have the students write the past tense on paper or a white board to hold up. When the students are ready, click on the word to make the correct past tense appear. They can check their answers.)</a:t>
            </a:r>
            <a:endParaRPr lang="en-US">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a:p>
        </p:txBody>
      </p:sp>
    </p:spTree>
    <p:extLst>
      <p:ext uri="{BB962C8B-B14F-4D97-AF65-F5344CB8AC3E}">
        <p14:creationId xmlns:p14="http://schemas.microsoft.com/office/powerpoint/2010/main" val="2540452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Let’s review our vocabulary words from this week. When I read a definition, please write the  word that matches the definition on your dry erase board or paper. Then when I say so, hold your board or paper up for me to see what you wrote. </a:t>
            </a:r>
          </a:p>
          <a:p>
            <a:r>
              <a:rPr lang="en-US" dirty="0"/>
              <a:t>Here is the first one- - pay no attention to. Which word matches this definition? (Give the students a moment to answer then ask them to hold up their boards/paper. Check student work, then click to make the correct answer disappear - ignore.  Click for a new definition. Repeat with the remaining words.</a:t>
            </a:r>
            <a:r>
              <a:rPr lang="en-US" b="1" dirty="0"/>
              <a:t> </a:t>
            </a:r>
            <a:r>
              <a:rPr lang="en-US" dirty="0"/>
              <a:t>  </a:t>
            </a:r>
          </a:p>
          <a:p>
            <a:r>
              <a:rPr lang="en-US" dirty="0"/>
              <a:t>easily or strongly affected or hurt - sensitive</a:t>
            </a:r>
            <a:endParaRPr lang="en-US" dirty="0">
              <a:cs typeface="Calibri"/>
            </a:endParaRPr>
          </a:p>
          <a:p>
            <a:r>
              <a:rPr lang="en-US" dirty="0"/>
              <a:t>being at the other end, side, or corner - opposite</a:t>
            </a:r>
            <a:endParaRPr lang="en-US" dirty="0">
              <a:cs typeface="Calibri"/>
            </a:endParaRPr>
          </a:p>
          <a:p>
            <a:r>
              <a:rPr lang="en-US" dirty="0"/>
              <a:t>moving or changing slightly - gradual</a:t>
            </a:r>
            <a:endParaRPr lang="en-US" dirty="0">
              <a:cs typeface="Calibri"/>
            </a:endParaRPr>
          </a:p>
          <a:p>
            <a:r>
              <a:rPr lang="en-US" dirty="0"/>
              <a:t>a particular feeling or way of thinking about something - attitude</a:t>
            </a:r>
            <a:endParaRPr lang="en-US" dirty="0">
              <a:cs typeface="Calibri"/>
            </a:endParaRPr>
          </a:p>
          <a:p>
            <a:r>
              <a:rPr lang="en-US" dirty="0"/>
              <a:t>to follow as a pattern, model, or example - imitate</a:t>
            </a:r>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a:p>
        </p:txBody>
      </p:sp>
    </p:spTree>
    <p:extLst>
      <p:ext uri="{BB962C8B-B14F-4D97-AF65-F5344CB8AC3E}">
        <p14:creationId xmlns:p14="http://schemas.microsoft.com/office/powerpoint/2010/main" val="4192289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Let’s practice using our vocabulary words in a sentence. When the word shows up on the chalkboard, please use it in a sentence for me. Here is an example. (Click to show the word imitate.) </a:t>
            </a:r>
            <a:endParaRPr lang="en-US" dirty="0">
              <a:cs typeface="Calibri"/>
            </a:endParaRPr>
          </a:p>
          <a:p>
            <a:r>
              <a:rPr lang="en-US" dirty="0"/>
              <a:t>Imitate. The monkeys at the zoo like to imitate the people they see. Can you please give me a sentence for the word opposite? (Click to show the word.) </a:t>
            </a:r>
            <a:endParaRPr lang="en-US" dirty="0">
              <a:cs typeface="Calibri"/>
            </a:endParaRPr>
          </a:p>
          <a:p>
            <a:r>
              <a:rPr lang="en-US" dirty="0"/>
              <a:t>(Repeat process for remaining words and give each student a chance to  give you a sentence- click to show each word. If a student struggles, review the meaning of the word on the previous slide. </a:t>
            </a:r>
            <a:endParaRPr lang="en-US" dirty="0">
              <a:cs typeface="Calibri"/>
            </a:endParaRPr>
          </a:p>
          <a:p>
            <a:r>
              <a:rPr lang="en-US" dirty="0"/>
              <a:t>3. gradual </a:t>
            </a:r>
            <a:endParaRPr lang="en-US" dirty="0">
              <a:cs typeface="Calibri"/>
            </a:endParaRPr>
          </a:p>
          <a:p>
            <a:r>
              <a:rPr lang="en-US" dirty="0"/>
              <a:t>4. ignore </a:t>
            </a:r>
            <a:endParaRPr lang="en-US" dirty="0">
              <a:cs typeface="Calibri"/>
            </a:endParaRPr>
          </a:p>
          <a:p>
            <a:r>
              <a:rPr lang="en-US" dirty="0"/>
              <a:t>5. sensitive </a:t>
            </a:r>
            <a:endParaRPr lang="en-US" dirty="0">
              <a:cs typeface="Calibri"/>
            </a:endParaRPr>
          </a:p>
          <a:p>
            <a:r>
              <a:rPr lang="en-US" dirty="0"/>
              <a:t>6. attitude) </a:t>
            </a:r>
            <a:endParaRPr lang="en-US" dirty="0">
              <a:cs typeface="Calibri"/>
            </a:endParaRPr>
          </a:p>
          <a:p>
            <a:endParaRPr lang="en-US" b="1" dirty="0">
              <a:cs typeface="Calibri"/>
            </a:endParaRPr>
          </a:p>
          <a:p>
            <a:endParaRPr lang="en-US" b="1"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a:p>
        </p:txBody>
      </p:sp>
    </p:spTree>
    <p:extLst>
      <p:ext uri="{BB962C8B-B14F-4D97-AF65-F5344CB8AC3E}">
        <p14:creationId xmlns:p14="http://schemas.microsoft.com/office/powerpoint/2010/main" val="3454744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It’s time for the five finger retell!</a:t>
            </a:r>
            <a:r>
              <a:rPr lang="en-US" b="1" dirty="0"/>
              <a:t> </a:t>
            </a:r>
            <a:r>
              <a:rPr lang="en-US" dirty="0"/>
              <a:t>(Click to show the hand and images appear.) </a:t>
            </a:r>
          </a:p>
          <a:p>
            <a:r>
              <a:rPr lang="en-US" dirty="0"/>
              <a:t>Show me your fingers! (Have students hold up hand and point to each finger as they go through the retell.) </a:t>
            </a:r>
          </a:p>
          <a:p>
            <a:r>
              <a:rPr lang="en-US" b="1" dirty="0"/>
              <a:t>Characters-</a:t>
            </a:r>
            <a:r>
              <a:rPr lang="en-US" dirty="0"/>
              <a:t>mom, dad, the boy, his baby brother Jacob and cousin Jay </a:t>
            </a:r>
            <a:endParaRPr lang="en-US" dirty="0">
              <a:cs typeface="Calibri"/>
            </a:endParaRPr>
          </a:p>
          <a:p>
            <a:r>
              <a:rPr lang="en-US" b="1" dirty="0"/>
              <a:t>Setting-</a:t>
            </a:r>
            <a:r>
              <a:rPr lang="en-US" dirty="0"/>
              <a:t> mostly the boy’s house </a:t>
            </a:r>
            <a:endParaRPr lang="en-US" dirty="0">
              <a:cs typeface="Calibri"/>
            </a:endParaRPr>
          </a:p>
          <a:p>
            <a:r>
              <a:rPr lang="en-US" b="1" dirty="0"/>
              <a:t>Problem- </a:t>
            </a:r>
            <a:r>
              <a:rPr lang="en-US" dirty="0"/>
              <a:t>the boy isn’t happy with his baby brother </a:t>
            </a:r>
            <a:endParaRPr lang="en-US" dirty="0">
              <a:cs typeface="Calibri"/>
            </a:endParaRPr>
          </a:p>
          <a:p>
            <a:r>
              <a:rPr lang="en-US" b="1" dirty="0"/>
              <a:t>Events- </a:t>
            </a:r>
            <a:endParaRPr lang="en-US" dirty="0"/>
          </a:p>
          <a:p>
            <a:r>
              <a:rPr lang="en-US" dirty="0"/>
              <a:t>*The boy is excited about his new baby brother. </a:t>
            </a:r>
          </a:p>
          <a:p>
            <a:r>
              <a:rPr lang="en-US" dirty="0"/>
              <a:t>*He wants to be a good big brother. </a:t>
            </a:r>
          </a:p>
          <a:p>
            <a:r>
              <a:rPr lang="en-US" dirty="0"/>
              <a:t>*He holds the baby in the hospital and is happy. </a:t>
            </a:r>
          </a:p>
          <a:p>
            <a:r>
              <a:rPr lang="en-US" dirty="0"/>
              <a:t>*The baby comes home, and mom and dad are busy with the baby all the time. </a:t>
            </a:r>
          </a:p>
          <a:p>
            <a:r>
              <a:rPr lang="en-US" dirty="0"/>
              <a:t>*The boy is jealous and decided to ignore his brother. </a:t>
            </a:r>
          </a:p>
          <a:p>
            <a:r>
              <a:rPr lang="en-US" dirty="0"/>
              <a:t>*His cousin Jay comes over and says that Jacob is loud, cries a lot and is ugly. </a:t>
            </a:r>
          </a:p>
          <a:p>
            <a:r>
              <a:rPr lang="en-US" b="1" dirty="0"/>
              <a:t>Solution- </a:t>
            </a:r>
            <a:r>
              <a:rPr lang="en-US" dirty="0"/>
              <a:t>When Jay says those things, the boy defends his brother. The boy goes back inside and kisses Jacob on the forehead. Jacob smiles, and the boy realizes that he loves his baby brother and wants to spend time with him. </a:t>
            </a:r>
            <a:r>
              <a:rPr lang="en-US" b="1" dirty="0"/>
              <a:t>Text connection- Say: </a:t>
            </a:r>
            <a:r>
              <a:rPr lang="en-US" dirty="0"/>
              <a:t>Do you have any siblings? Are you the youngest or oldest? What do you like to do with your siblings? If you don’t have any, would you rather have a sister or a brother?</a:t>
            </a:r>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a:p>
        </p:txBody>
      </p:sp>
    </p:spTree>
    <p:extLst>
      <p:ext uri="{BB962C8B-B14F-4D97-AF65-F5344CB8AC3E}">
        <p14:creationId xmlns:p14="http://schemas.microsoft.com/office/powerpoint/2010/main" val="4192289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a:p>
        </p:txBody>
      </p:sp>
    </p:spTree>
    <p:extLst>
      <p:ext uri="{BB962C8B-B14F-4D97-AF65-F5344CB8AC3E}">
        <p14:creationId xmlns:p14="http://schemas.microsoft.com/office/powerpoint/2010/main" val="416153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a:rPr>
              <a:t>Good Deeds</a:t>
            </a:r>
            <a:endParaRPr lang="en-US" sz="6000" dirty="0">
              <a:latin typeface="Comic Sans MS" panose="030F0902030302020204" pitchFamily="66" charset="0"/>
            </a:endParaRP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vert="horz" lIns="91440" tIns="45720" rIns="91440" bIns="45720" rtlCol="0" anchor="t">
            <a:normAutofit/>
          </a:bodyPr>
          <a:lstStyle/>
          <a:p>
            <a:r>
              <a:rPr lang="en-US" sz="4000">
                <a:latin typeface="Comic Sans MS"/>
              </a:rPr>
              <a:t>Irregular Verbs and Vocabulary</a:t>
            </a:r>
            <a:endParaRPr lang="en-US" sz="4000">
              <a:latin typeface="Comic Sans MS" panose="030F0902030302020204" pitchFamily="66" charset="0"/>
            </a:endParaRPr>
          </a:p>
        </p:txBody>
      </p:sp>
    </p:spTree>
    <p:extLst>
      <p:ext uri="{BB962C8B-B14F-4D97-AF65-F5344CB8AC3E}">
        <p14:creationId xmlns:p14="http://schemas.microsoft.com/office/powerpoint/2010/main" val="3328551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17C2-5DBC-4E59-8BB3-763F8AC63E22}"/>
              </a:ext>
            </a:extLst>
          </p:cNvPr>
          <p:cNvSpPr>
            <a:spLocks noGrp="1"/>
          </p:cNvSpPr>
          <p:nvPr>
            <p:ph type="title"/>
          </p:nvPr>
        </p:nvSpPr>
        <p:spPr/>
        <p:txBody>
          <a:bodyPr>
            <a:normAutofit fontScale="90000"/>
          </a:bodyPr>
          <a:lstStyle/>
          <a:p>
            <a:r>
              <a:rPr lang="en-US" dirty="0" err="1">
                <a:latin typeface="Comic Sans MS"/>
              </a:rPr>
              <a:t>Gived</a:t>
            </a:r>
            <a:r>
              <a:rPr lang="en-US" dirty="0">
                <a:latin typeface="Comic Sans MS"/>
              </a:rPr>
              <a:t> or Gave?</a:t>
            </a:r>
            <a:br>
              <a:rPr lang="en-US" dirty="0">
                <a:latin typeface="Comic Sans MS" panose="030F0702030302020204" pitchFamily="66" charset="0"/>
              </a:rPr>
            </a:br>
            <a:endParaRPr lang="en-US" dirty="0">
              <a:latin typeface="Comic Sans MS" panose="030F0702030302020204" pitchFamily="66" charset="0"/>
            </a:endParaRPr>
          </a:p>
        </p:txBody>
      </p:sp>
      <p:sp>
        <p:nvSpPr>
          <p:cNvPr id="3" name="TextBox 1">
            <a:extLst>
              <a:ext uri="{FF2B5EF4-FFF2-40B4-BE49-F238E27FC236}">
                <a16:creationId xmlns:a16="http://schemas.microsoft.com/office/drawing/2014/main" id="{44B71E6C-D37B-42C1-8DEB-128B84166773}"/>
              </a:ext>
            </a:extLst>
          </p:cNvPr>
          <p:cNvSpPr txBox="1"/>
          <p:nvPr/>
        </p:nvSpPr>
        <p:spPr>
          <a:xfrm>
            <a:off x="2603485" y="1292259"/>
            <a:ext cx="3670793" cy="646331"/>
          </a:xfrm>
          <a:prstGeom prst="rect">
            <a:avLst/>
          </a:prstGeom>
          <a:solidFill>
            <a:srgbClr val="92D05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600" b="1" dirty="0">
                <a:latin typeface="Comic Sans MS"/>
              </a:rPr>
              <a:t>irregular verbs</a:t>
            </a:r>
          </a:p>
        </p:txBody>
      </p:sp>
      <p:pic>
        <p:nvPicPr>
          <p:cNvPr id="4" name="Picture 4" descr="Young boy with hand on chin">
            <a:extLst>
              <a:ext uri="{FF2B5EF4-FFF2-40B4-BE49-F238E27FC236}">
                <a16:creationId xmlns:a16="http://schemas.microsoft.com/office/drawing/2014/main" id="{EB629088-6E22-4F19-B69E-FE790501C2CD}"/>
              </a:ext>
            </a:extLst>
          </p:cNvPr>
          <p:cNvPicPr>
            <a:picLocks noChangeAspect="1"/>
          </p:cNvPicPr>
          <p:nvPr/>
        </p:nvPicPr>
        <p:blipFill>
          <a:blip r:embed="rId3"/>
          <a:stretch>
            <a:fillRect/>
          </a:stretch>
        </p:blipFill>
        <p:spPr>
          <a:xfrm>
            <a:off x="7817453" y="3700732"/>
            <a:ext cx="870302" cy="3007744"/>
          </a:xfrm>
          <a:prstGeom prst="rect">
            <a:avLst/>
          </a:prstGeom>
        </p:spPr>
      </p:pic>
      <p:sp>
        <p:nvSpPr>
          <p:cNvPr id="6" name="TextBox 5">
            <a:extLst>
              <a:ext uri="{FF2B5EF4-FFF2-40B4-BE49-F238E27FC236}">
                <a16:creationId xmlns:a16="http://schemas.microsoft.com/office/drawing/2014/main" id="{7D77816D-0988-49AC-9DDA-DD92C71596CE}"/>
              </a:ext>
            </a:extLst>
          </p:cNvPr>
          <p:cNvSpPr txBox="1"/>
          <p:nvPr/>
        </p:nvSpPr>
        <p:spPr>
          <a:xfrm>
            <a:off x="1719531" y="3833005"/>
            <a:ext cx="2743200"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a:latin typeface="Comic Sans MS"/>
              </a:rPr>
              <a:t>walk</a:t>
            </a:r>
          </a:p>
        </p:txBody>
      </p:sp>
      <p:sp>
        <p:nvSpPr>
          <p:cNvPr id="8" name="TextBox 7">
            <a:extLst>
              <a:ext uri="{FF2B5EF4-FFF2-40B4-BE49-F238E27FC236}">
                <a16:creationId xmlns:a16="http://schemas.microsoft.com/office/drawing/2014/main" id="{46845FD0-CBD2-4DAF-A0DD-AFD1042D9E1A}"/>
              </a:ext>
            </a:extLst>
          </p:cNvPr>
          <p:cNvSpPr txBox="1"/>
          <p:nvPr/>
        </p:nvSpPr>
        <p:spPr>
          <a:xfrm>
            <a:off x="4917843" y="3831429"/>
            <a:ext cx="1866832" cy="707886"/>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latin typeface="Comic Sans MS"/>
              </a:rPr>
              <a:t>walked</a:t>
            </a:r>
          </a:p>
        </p:txBody>
      </p:sp>
      <p:sp>
        <p:nvSpPr>
          <p:cNvPr id="9" name="TextBox 8">
            <a:extLst>
              <a:ext uri="{FF2B5EF4-FFF2-40B4-BE49-F238E27FC236}">
                <a16:creationId xmlns:a16="http://schemas.microsoft.com/office/drawing/2014/main" id="{C75A0BF0-1E64-4164-AF9F-4077532347D2}"/>
              </a:ext>
            </a:extLst>
          </p:cNvPr>
          <p:cNvSpPr txBox="1"/>
          <p:nvPr/>
        </p:nvSpPr>
        <p:spPr>
          <a:xfrm>
            <a:off x="799381" y="5055080"/>
            <a:ext cx="2743200"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a:latin typeface="Comic Sans MS"/>
              </a:rPr>
              <a:t>give</a:t>
            </a:r>
          </a:p>
        </p:txBody>
      </p:sp>
      <p:sp>
        <p:nvSpPr>
          <p:cNvPr id="10" name="TextBox 9">
            <a:extLst>
              <a:ext uri="{FF2B5EF4-FFF2-40B4-BE49-F238E27FC236}">
                <a16:creationId xmlns:a16="http://schemas.microsoft.com/office/drawing/2014/main" id="{F83C8275-492C-4185-9AE9-9855F8C08028}"/>
              </a:ext>
            </a:extLst>
          </p:cNvPr>
          <p:cNvSpPr txBox="1"/>
          <p:nvPr/>
        </p:nvSpPr>
        <p:spPr>
          <a:xfrm>
            <a:off x="2855343" y="5055079"/>
            <a:ext cx="2743200"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err="1">
                <a:latin typeface="Comic Sans MS"/>
              </a:rPr>
              <a:t>gived</a:t>
            </a:r>
          </a:p>
        </p:txBody>
      </p:sp>
      <p:sp>
        <p:nvSpPr>
          <p:cNvPr id="11" name="TextBox 10">
            <a:extLst>
              <a:ext uri="{FF2B5EF4-FFF2-40B4-BE49-F238E27FC236}">
                <a16:creationId xmlns:a16="http://schemas.microsoft.com/office/drawing/2014/main" id="{FF0EC2AD-E132-41D1-B694-14A9E75F8C7B}"/>
              </a:ext>
            </a:extLst>
          </p:cNvPr>
          <p:cNvSpPr txBox="1"/>
          <p:nvPr/>
        </p:nvSpPr>
        <p:spPr>
          <a:xfrm>
            <a:off x="5213229" y="5055080"/>
            <a:ext cx="1276061" cy="707886"/>
          </a:xfrm>
          <a:prstGeom prst="rect">
            <a:avLst/>
          </a:prstGeom>
          <a:solidFill>
            <a:srgbClr val="E067DE"/>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a:latin typeface="Comic Sans MS"/>
              </a:rPr>
              <a:t>gave</a:t>
            </a:r>
          </a:p>
        </p:txBody>
      </p:sp>
      <p:sp>
        <p:nvSpPr>
          <p:cNvPr id="12" name="TextBox 11">
            <a:extLst>
              <a:ext uri="{FF2B5EF4-FFF2-40B4-BE49-F238E27FC236}">
                <a16:creationId xmlns:a16="http://schemas.microsoft.com/office/drawing/2014/main" id="{296A3847-70ED-46FA-BC0B-F7D65DB5F2D8}"/>
              </a:ext>
            </a:extLst>
          </p:cNvPr>
          <p:cNvSpPr txBox="1"/>
          <p:nvPr/>
        </p:nvSpPr>
        <p:spPr>
          <a:xfrm>
            <a:off x="1740652" y="2452779"/>
            <a:ext cx="5662697" cy="1077218"/>
          </a:xfrm>
          <a:prstGeom prst="rect">
            <a:avLst/>
          </a:prstGeom>
          <a:solidFill>
            <a:srgbClr val="92D05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200" dirty="0">
                <a:ea typeface="+mn-lt"/>
                <a:cs typeface="+mn-lt"/>
              </a:rPr>
              <a:t>a verb that doesn’t follow a specific spelling pattern</a:t>
            </a:r>
            <a:endParaRPr lang="en-US" sz="3200" dirty="0"/>
          </a:p>
        </p:txBody>
      </p:sp>
      <p:sp>
        <p:nvSpPr>
          <p:cNvPr id="5" name="&quot;Not Allowed&quot; Symbol 4" descr="A circle with a line through it indicating the word gived is incorrect.">
            <a:extLst>
              <a:ext uri="{FF2B5EF4-FFF2-40B4-BE49-F238E27FC236}">
                <a16:creationId xmlns:a16="http://schemas.microsoft.com/office/drawing/2014/main" id="{06C06924-0973-4FD2-9BEF-CCDE235D410D}"/>
              </a:ext>
            </a:extLst>
          </p:cNvPr>
          <p:cNvSpPr/>
          <p:nvPr/>
        </p:nvSpPr>
        <p:spPr>
          <a:xfrm>
            <a:off x="3041891" y="4927908"/>
            <a:ext cx="1061883" cy="962228"/>
          </a:xfrm>
          <a:prstGeom prst="noSmoking">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191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p:bldP spid="11" grpId="0" animBg="1"/>
      <p:bldP spid="12"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7894E-99BF-466A-9CE4-40F374334867}"/>
              </a:ext>
            </a:extLst>
          </p:cNvPr>
          <p:cNvSpPr txBox="1">
            <a:spLocks noGrp="1"/>
          </p:cNvSpPr>
          <p:nvPr>
            <p:ph type="title" idx="4294967295"/>
          </p:nvPr>
        </p:nvSpPr>
        <p:spPr>
          <a:xfrm>
            <a:off x="454729" y="299768"/>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ctr" defTabSz="457200" rtl="0" eaLnBrk="1" latinLnBrk="0" hangingPunct="1">
              <a:spcBef>
                <a:spcPct val="0"/>
              </a:spcBef>
              <a:buNone/>
              <a:defRPr sz="4400" kern="1200">
                <a:solidFill>
                  <a:srgbClr val="182C6F"/>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182C6F"/>
                </a:solidFill>
                <a:effectLst/>
                <a:uLnTx/>
                <a:uFillTx/>
                <a:latin typeface="Comic Sans MS"/>
                <a:ea typeface="+mj-lt"/>
                <a:cs typeface="+mj-lt"/>
              </a:rPr>
              <a:t>Irregular Verb Practice</a:t>
            </a:r>
            <a:br>
              <a:rPr kumimoji="0" lang="en-US" sz="4400" b="0" i="0" u="none" strike="noStrike" kern="1200" cap="none" spc="0" normalizeH="0" baseline="0" noProof="0" dirty="0">
                <a:ln>
                  <a:noFill/>
                </a:ln>
                <a:solidFill>
                  <a:srgbClr val="182C6F"/>
                </a:solidFill>
                <a:effectLst/>
                <a:uLnTx/>
                <a:uFillTx/>
                <a:latin typeface="Comic Sans MS" panose="030F0702030302020204" pitchFamily="66" charset="0"/>
                <a:ea typeface="+mj-ea"/>
                <a:cs typeface="+mj-cs"/>
              </a:rPr>
            </a:br>
            <a:endParaRPr kumimoji="0" lang="en-US" sz="4400" b="0" i="0" u="none" strike="noStrike" kern="1200" cap="none" spc="0" normalizeH="0" baseline="0" noProof="0" dirty="0">
              <a:ln>
                <a:noFill/>
              </a:ln>
              <a:solidFill>
                <a:srgbClr val="182C6F"/>
              </a:solidFill>
              <a:effectLst/>
              <a:uLnTx/>
              <a:uFillTx/>
              <a:latin typeface="Comic Sans MS" panose="030F0702030302020204" pitchFamily="66" charset="0"/>
              <a:ea typeface="+mj-ea"/>
              <a:cs typeface="+mj-cs"/>
            </a:endParaRPr>
          </a:p>
        </p:txBody>
      </p:sp>
      <p:sp>
        <p:nvSpPr>
          <p:cNvPr id="4" name="TextBox 3">
            <a:extLst>
              <a:ext uri="{FF2B5EF4-FFF2-40B4-BE49-F238E27FC236}">
                <a16:creationId xmlns:a16="http://schemas.microsoft.com/office/drawing/2014/main" id="{1434B78A-40F8-4FE2-9D55-B3C79F83A9A5}"/>
              </a:ext>
            </a:extLst>
          </p:cNvPr>
          <p:cNvSpPr txBox="1"/>
          <p:nvPr/>
        </p:nvSpPr>
        <p:spPr>
          <a:xfrm>
            <a:off x="932273" y="1586141"/>
            <a:ext cx="1521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latin typeface="Comic Sans MS"/>
              </a:rPr>
              <a:t>hold</a:t>
            </a:r>
          </a:p>
        </p:txBody>
      </p:sp>
      <p:sp>
        <p:nvSpPr>
          <p:cNvPr id="5" name="TextBox 4">
            <a:extLst>
              <a:ext uri="{FF2B5EF4-FFF2-40B4-BE49-F238E27FC236}">
                <a16:creationId xmlns:a16="http://schemas.microsoft.com/office/drawing/2014/main" id="{F1741C9D-FC13-46DB-BE0D-83FBA010ACCD}"/>
              </a:ext>
            </a:extLst>
          </p:cNvPr>
          <p:cNvSpPr txBox="1"/>
          <p:nvPr/>
        </p:nvSpPr>
        <p:spPr>
          <a:xfrm>
            <a:off x="932273" y="2847049"/>
            <a:ext cx="167927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latin typeface="Comic Sans MS"/>
              </a:rPr>
              <a:t>feel</a:t>
            </a:r>
          </a:p>
        </p:txBody>
      </p:sp>
      <p:sp>
        <p:nvSpPr>
          <p:cNvPr id="6" name="TextBox 5">
            <a:extLst>
              <a:ext uri="{FF2B5EF4-FFF2-40B4-BE49-F238E27FC236}">
                <a16:creationId xmlns:a16="http://schemas.microsoft.com/office/drawing/2014/main" id="{7B61256A-DD52-489C-BD47-7C8F301E7C5F}"/>
              </a:ext>
            </a:extLst>
          </p:cNvPr>
          <p:cNvSpPr txBox="1"/>
          <p:nvPr/>
        </p:nvSpPr>
        <p:spPr>
          <a:xfrm>
            <a:off x="932273" y="4221452"/>
            <a:ext cx="1463616" cy="7222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latin typeface="Comic Sans MS"/>
              </a:rPr>
              <a:t>find</a:t>
            </a:r>
          </a:p>
        </p:txBody>
      </p:sp>
      <p:sp>
        <p:nvSpPr>
          <p:cNvPr id="7" name="TextBox 6">
            <a:extLst>
              <a:ext uri="{FF2B5EF4-FFF2-40B4-BE49-F238E27FC236}">
                <a16:creationId xmlns:a16="http://schemas.microsoft.com/office/drawing/2014/main" id="{7CD65C36-83F3-4B10-81F3-80A15C42A91D}"/>
              </a:ext>
            </a:extLst>
          </p:cNvPr>
          <p:cNvSpPr txBox="1"/>
          <p:nvPr/>
        </p:nvSpPr>
        <p:spPr>
          <a:xfrm>
            <a:off x="6126851" y="4116237"/>
            <a:ext cx="18805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latin typeface="Comic Sans MS"/>
              </a:rPr>
              <a:t> make</a:t>
            </a:r>
          </a:p>
        </p:txBody>
      </p:sp>
      <p:sp>
        <p:nvSpPr>
          <p:cNvPr id="8" name="TextBox 7">
            <a:extLst>
              <a:ext uri="{FF2B5EF4-FFF2-40B4-BE49-F238E27FC236}">
                <a16:creationId xmlns:a16="http://schemas.microsoft.com/office/drawing/2014/main" id="{B34B11CA-B9FD-4E57-80AD-C96C79FBDC47}"/>
              </a:ext>
            </a:extLst>
          </p:cNvPr>
          <p:cNvSpPr txBox="1"/>
          <p:nvPr/>
        </p:nvSpPr>
        <p:spPr>
          <a:xfrm>
            <a:off x="692832" y="5541818"/>
            <a:ext cx="205308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latin typeface="Comic Sans MS"/>
              </a:rPr>
              <a:t> speak</a:t>
            </a:r>
          </a:p>
        </p:txBody>
      </p:sp>
      <p:sp>
        <p:nvSpPr>
          <p:cNvPr id="9" name="TextBox 8">
            <a:extLst>
              <a:ext uri="{FF2B5EF4-FFF2-40B4-BE49-F238E27FC236}">
                <a16:creationId xmlns:a16="http://schemas.microsoft.com/office/drawing/2014/main" id="{27704D53-8C9B-40A4-AFE5-DBC59E86D268}"/>
              </a:ext>
            </a:extLst>
          </p:cNvPr>
          <p:cNvSpPr txBox="1"/>
          <p:nvPr/>
        </p:nvSpPr>
        <p:spPr>
          <a:xfrm>
            <a:off x="6364077" y="1546831"/>
            <a:ext cx="137735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latin typeface="Comic Sans MS"/>
              </a:rPr>
              <a:t>tell</a:t>
            </a:r>
          </a:p>
        </p:txBody>
      </p:sp>
      <p:sp>
        <p:nvSpPr>
          <p:cNvPr id="10" name="TextBox 9">
            <a:extLst>
              <a:ext uri="{FF2B5EF4-FFF2-40B4-BE49-F238E27FC236}">
                <a16:creationId xmlns:a16="http://schemas.microsoft.com/office/drawing/2014/main" id="{5C4C779B-BB97-4BB8-85D4-4ED740FFF6C7}"/>
              </a:ext>
            </a:extLst>
          </p:cNvPr>
          <p:cNvSpPr txBox="1"/>
          <p:nvPr/>
        </p:nvSpPr>
        <p:spPr>
          <a:xfrm>
            <a:off x="6205926" y="2724430"/>
            <a:ext cx="153550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latin typeface="Comic Sans MS"/>
              </a:rPr>
              <a:t> pay</a:t>
            </a:r>
            <a:endParaRPr lang="en-US" sz="4000" b="1">
              <a:cs typeface="Calibri"/>
            </a:endParaRPr>
          </a:p>
        </p:txBody>
      </p:sp>
      <p:sp>
        <p:nvSpPr>
          <p:cNvPr id="11" name="TextBox 10">
            <a:extLst>
              <a:ext uri="{FF2B5EF4-FFF2-40B4-BE49-F238E27FC236}">
                <a16:creationId xmlns:a16="http://schemas.microsoft.com/office/drawing/2014/main" id="{726CF8F6-690A-4666-A4CB-DF97C6D2D3E8}"/>
              </a:ext>
            </a:extLst>
          </p:cNvPr>
          <p:cNvSpPr txBox="1"/>
          <p:nvPr/>
        </p:nvSpPr>
        <p:spPr>
          <a:xfrm>
            <a:off x="6141228" y="5554450"/>
            <a:ext cx="185180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latin typeface="Comic Sans MS"/>
              </a:rPr>
              <a:t> meet</a:t>
            </a:r>
            <a:endParaRPr lang="en-US" sz="4000" b="1"/>
          </a:p>
        </p:txBody>
      </p:sp>
      <p:sp>
        <p:nvSpPr>
          <p:cNvPr id="12" name="TextBox 1">
            <a:extLst>
              <a:ext uri="{FF2B5EF4-FFF2-40B4-BE49-F238E27FC236}">
                <a16:creationId xmlns:a16="http://schemas.microsoft.com/office/drawing/2014/main" id="{44B71E6C-D37B-42C1-8DEB-128B84166773}"/>
              </a:ext>
            </a:extLst>
          </p:cNvPr>
          <p:cNvSpPr txBox="1"/>
          <p:nvPr/>
        </p:nvSpPr>
        <p:spPr>
          <a:xfrm>
            <a:off x="966002" y="1576728"/>
            <a:ext cx="1506748" cy="722263"/>
          </a:xfrm>
          <a:prstGeom prst="rect">
            <a:avLst/>
          </a:prstGeom>
          <a:solidFill>
            <a:srgbClr val="F24B6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b="1" dirty="0">
                <a:latin typeface="Comic Sans MS"/>
              </a:rPr>
              <a:t>held</a:t>
            </a:r>
          </a:p>
        </p:txBody>
      </p:sp>
      <p:sp>
        <p:nvSpPr>
          <p:cNvPr id="13" name="TextBox 1">
            <a:extLst>
              <a:ext uri="{FF2B5EF4-FFF2-40B4-BE49-F238E27FC236}">
                <a16:creationId xmlns:a16="http://schemas.microsoft.com/office/drawing/2014/main" id="{44B71E6C-D37B-42C1-8DEB-128B84166773}"/>
              </a:ext>
            </a:extLst>
          </p:cNvPr>
          <p:cNvSpPr txBox="1"/>
          <p:nvPr/>
        </p:nvSpPr>
        <p:spPr>
          <a:xfrm>
            <a:off x="975405" y="2734397"/>
            <a:ext cx="1593012" cy="707886"/>
          </a:xfrm>
          <a:prstGeom prst="rect">
            <a:avLst/>
          </a:prstGeom>
          <a:solidFill>
            <a:srgbClr val="FFC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b="1" dirty="0">
                <a:latin typeface="Comic Sans MS"/>
              </a:rPr>
              <a:t>felt</a:t>
            </a:r>
          </a:p>
        </p:txBody>
      </p:sp>
      <p:sp>
        <p:nvSpPr>
          <p:cNvPr id="14" name="TextBox 1">
            <a:extLst>
              <a:ext uri="{FF2B5EF4-FFF2-40B4-BE49-F238E27FC236}">
                <a16:creationId xmlns:a16="http://schemas.microsoft.com/office/drawing/2014/main" id="{44B71E6C-D37B-42C1-8DEB-128B84166773}"/>
              </a:ext>
            </a:extLst>
          </p:cNvPr>
          <p:cNvSpPr txBox="1"/>
          <p:nvPr/>
        </p:nvSpPr>
        <p:spPr>
          <a:xfrm>
            <a:off x="914301" y="4293542"/>
            <a:ext cx="1715220" cy="707886"/>
          </a:xfrm>
          <a:prstGeom prst="rect">
            <a:avLst/>
          </a:prstGeom>
          <a:solidFill>
            <a:schemeClr val="bg2">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b="1" dirty="0">
                <a:latin typeface="Comic Sans MS"/>
              </a:rPr>
              <a:t>found</a:t>
            </a:r>
          </a:p>
        </p:txBody>
      </p:sp>
      <p:sp>
        <p:nvSpPr>
          <p:cNvPr id="15" name="TextBox 1">
            <a:extLst>
              <a:ext uri="{FF2B5EF4-FFF2-40B4-BE49-F238E27FC236}">
                <a16:creationId xmlns:a16="http://schemas.microsoft.com/office/drawing/2014/main" id="{44B71E6C-D37B-42C1-8DEB-128B84166773}"/>
              </a:ext>
            </a:extLst>
          </p:cNvPr>
          <p:cNvSpPr txBox="1"/>
          <p:nvPr/>
        </p:nvSpPr>
        <p:spPr>
          <a:xfrm>
            <a:off x="6442971" y="4233490"/>
            <a:ext cx="1758353" cy="707886"/>
          </a:xfrm>
          <a:prstGeom prst="rect">
            <a:avLst/>
          </a:prstGeom>
          <a:solidFill>
            <a:srgbClr val="F7D125"/>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b="1" dirty="0">
                <a:latin typeface="Comic Sans MS"/>
              </a:rPr>
              <a:t>made</a:t>
            </a:r>
          </a:p>
        </p:txBody>
      </p:sp>
      <p:sp>
        <p:nvSpPr>
          <p:cNvPr id="16" name="TextBox 1">
            <a:extLst>
              <a:ext uri="{FF2B5EF4-FFF2-40B4-BE49-F238E27FC236}">
                <a16:creationId xmlns:a16="http://schemas.microsoft.com/office/drawing/2014/main" id="{44B71E6C-D37B-42C1-8DEB-128B84166773}"/>
              </a:ext>
            </a:extLst>
          </p:cNvPr>
          <p:cNvSpPr txBox="1"/>
          <p:nvPr/>
        </p:nvSpPr>
        <p:spPr>
          <a:xfrm>
            <a:off x="914301" y="5610232"/>
            <a:ext cx="1711420" cy="722263"/>
          </a:xfrm>
          <a:prstGeom prst="rect">
            <a:avLst/>
          </a:prstGeom>
          <a:solidFill>
            <a:srgbClr val="D60093"/>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b="1" dirty="0">
                <a:latin typeface="Comic Sans MS"/>
              </a:rPr>
              <a:t>spoke</a:t>
            </a:r>
          </a:p>
        </p:txBody>
      </p:sp>
      <p:sp>
        <p:nvSpPr>
          <p:cNvPr id="17" name="TextBox 1">
            <a:extLst>
              <a:ext uri="{FF2B5EF4-FFF2-40B4-BE49-F238E27FC236}">
                <a16:creationId xmlns:a16="http://schemas.microsoft.com/office/drawing/2014/main" id="{44B71E6C-D37B-42C1-8DEB-128B84166773}"/>
              </a:ext>
            </a:extLst>
          </p:cNvPr>
          <p:cNvSpPr txBox="1"/>
          <p:nvPr/>
        </p:nvSpPr>
        <p:spPr>
          <a:xfrm>
            <a:off x="6442971" y="1589973"/>
            <a:ext cx="1621767" cy="707886"/>
          </a:xfrm>
          <a:prstGeom prst="rect">
            <a:avLst/>
          </a:prstGeom>
          <a:solidFill>
            <a:srgbClr val="E067DE"/>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b="1" dirty="0">
                <a:latin typeface="Comic Sans MS"/>
              </a:rPr>
              <a:t>told</a:t>
            </a:r>
          </a:p>
        </p:txBody>
      </p:sp>
      <p:sp>
        <p:nvSpPr>
          <p:cNvPr id="18" name="TextBox 1">
            <a:extLst>
              <a:ext uri="{FF2B5EF4-FFF2-40B4-BE49-F238E27FC236}">
                <a16:creationId xmlns:a16="http://schemas.microsoft.com/office/drawing/2014/main" id="{44B71E6C-D37B-42C1-8DEB-128B84166773}"/>
              </a:ext>
            </a:extLst>
          </p:cNvPr>
          <p:cNvSpPr txBox="1"/>
          <p:nvPr/>
        </p:nvSpPr>
        <p:spPr>
          <a:xfrm>
            <a:off x="6455385" y="2766000"/>
            <a:ext cx="1650522" cy="707886"/>
          </a:xfrm>
          <a:prstGeom prst="rect">
            <a:avLst/>
          </a:prstGeom>
          <a:solidFill>
            <a:srgbClr val="92D05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b="1" dirty="0">
                <a:latin typeface="Comic Sans MS"/>
              </a:rPr>
              <a:t>paid</a:t>
            </a:r>
          </a:p>
        </p:txBody>
      </p:sp>
      <p:sp>
        <p:nvSpPr>
          <p:cNvPr id="19" name="TextBox 1">
            <a:extLst>
              <a:ext uri="{FF2B5EF4-FFF2-40B4-BE49-F238E27FC236}">
                <a16:creationId xmlns:a16="http://schemas.microsoft.com/office/drawing/2014/main" id="{44B71E6C-D37B-42C1-8DEB-128B84166773}"/>
              </a:ext>
            </a:extLst>
          </p:cNvPr>
          <p:cNvSpPr txBox="1"/>
          <p:nvPr/>
        </p:nvSpPr>
        <p:spPr>
          <a:xfrm>
            <a:off x="6471727" y="5556080"/>
            <a:ext cx="1700842" cy="707886"/>
          </a:xfrm>
          <a:prstGeom prst="rect">
            <a:avLst/>
          </a:prstGeom>
          <a:solidFill>
            <a:srgbClr val="3B7ABE"/>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b="1" dirty="0">
                <a:latin typeface="Comic Sans MS"/>
              </a:rPr>
              <a:t>met</a:t>
            </a:r>
            <a:endParaRPr lang="en-US" sz="4000" b="1" dirty="0"/>
          </a:p>
        </p:txBody>
      </p:sp>
    </p:spTree>
    <p:extLst>
      <p:ext uri="{BB962C8B-B14F-4D97-AF65-F5344CB8AC3E}">
        <p14:creationId xmlns:p14="http://schemas.microsoft.com/office/powerpoint/2010/main" val="806603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childTnLst>
              </p:cTn>
              <p:nextCondLst>
                <p:cond evt="onClick" delay="0">
                  <p:tgtEl>
                    <p:spTgt spid="7"/>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rounded box"/>
          <p:cNvSpPr/>
          <p:nvPr/>
        </p:nvSpPr>
        <p:spPr>
          <a:xfrm>
            <a:off x="161745" y="1507808"/>
            <a:ext cx="8820509" cy="1968430"/>
          </a:xfrm>
          <a:prstGeom prst="roundRect">
            <a:avLst/>
          </a:prstGeom>
          <a:solidFill>
            <a:srgbClr val="C97EF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normAutofit fontScale="90000"/>
          </a:bodyPr>
          <a:lstStyle/>
          <a:p>
            <a:r>
              <a:rPr lang="en-US" dirty="0">
                <a:latin typeface="Comic Sans MS"/>
              </a:rPr>
              <a:t>Good Deeds Vocabulary Review</a:t>
            </a:r>
            <a:br>
              <a:rPr lang="en-US" dirty="0">
                <a:latin typeface="Comic Sans MS" panose="030F0702030302020204" pitchFamily="66" charset="0"/>
              </a:rPr>
            </a:br>
            <a:endParaRPr lang="en-US" dirty="0">
              <a:latin typeface="Comic Sans MS" panose="030F0702030302020204" pitchFamily="66" charset="0"/>
            </a:endParaRPr>
          </a:p>
        </p:txBody>
      </p:sp>
      <p:sp>
        <p:nvSpPr>
          <p:cNvPr id="4" name="TextBox 3">
            <a:extLst>
              <a:ext uri="{FF2B5EF4-FFF2-40B4-BE49-F238E27FC236}">
                <a16:creationId xmlns:a16="http://schemas.microsoft.com/office/drawing/2014/main" id="{AB7193AE-0B74-4A69-BA49-BA0A03A267F3}"/>
              </a:ext>
            </a:extLst>
          </p:cNvPr>
          <p:cNvSpPr txBox="1"/>
          <p:nvPr/>
        </p:nvSpPr>
        <p:spPr>
          <a:xfrm>
            <a:off x="5982418" y="167050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latin typeface="Comic Sans MS"/>
              </a:rPr>
              <a:t>ignore</a:t>
            </a:r>
          </a:p>
        </p:txBody>
      </p:sp>
      <p:sp>
        <p:nvSpPr>
          <p:cNvPr id="5" name="TextBox 4">
            <a:extLst>
              <a:ext uri="{FF2B5EF4-FFF2-40B4-BE49-F238E27FC236}">
                <a16:creationId xmlns:a16="http://schemas.microsoft.com/office/drawing/2014/main" id="{5D34A169-E92F-4278-9D79-A0E18B0EFE39}"/>
              </a:ext>
            </a:extLst>
          </p:cNvPr>
          <p:cNvSpPr txBox="1"/>
          <p:nvPr/>
        </p:nvSpPr>
        <p:spPr>
          <a:xfrm>
            <a:off x="323491" y="167183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latin typeface="Comic Sans MS"/>
              </a:rPr>
              <a:t>sensitive</a:t>
            </a:r>
          </a:p>
        </p:txBody>
      </p:sp>
      <p:sp>
        <p:nvSpPr>
          <p:cNvPr id="6" name="TextBox 5">
            <a:extLst>
              <a:ext uri="{FF2B5EF4-FFF2-40B4-BE49-F238E27FC236}">
                <a16:creationId xmlns:a16="http://schemas.microsoft.com/office/drawing/2014/main" id="{FFB1854B-3C53-4EE5-9A1F-FE3750D29F7B}"/>
              </a:ext>
            </a:extLst>
          </p:cNvPr>
          <p:cNvSpPr txBox="1"/>
          <p:nvPr/>
        </p:nvSpPr>
        <p:spPr>
          <a:xfrm>
            <a:off x="3095445" y="165190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latin typeface="Comic Sans MS"/>
              </a:rPr>
              <a:t>opposite</a:t>
            </a:r>
          </a:p>
        </p:txBody>
      </p:sp>
      <p:sp>
        <p:nvSpPr>
          <p:cNvPr id="7" name="TextBox 6">
            <a:extLst>
              <a:ext uri="{FF2B5EF4-FFF2-40B4-BE49-F238E27FC236}">
                <a16:creationId xmlns:a16="http://schemas.microsoft.com/office/drawing/2014/main" id="{EB21CDC2-1832-4F89-A8BD-4C6488FAC691}"/>
              </a:ext>
            </a:extLst>
          </p:cNvPr>
          <p:cNvSpPr txBox="1"/>
          <p:nvPr/>
        </p:nvSpPr>
        <p:spPr>
          <a:xfrm>
            <a:off x="221411" y="265727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latin typeface="Comic Sans MS"/>
              </a:rPr>
              <a:t>gradual</a:t>
            </a:r>
          </a:p>
        </p:txBody>
      </p:sp>
      <p:sp>
        <p:nvSpPr>
          <p:cNvPr id="8" name="TextBox 7">
            <a:extLst>
              <a:ext uri="{FF2B5EF4-FFF2-40B4-BE49-F238E27FC236}">
                <a16:creationId xmlns:a16="http://schemas.microsoft.com/office/drawing/2014/main" id="{7A039446-9A59-4695-A4DB-4AC5DFBCAF99}"/>
              </a:ext>
            </a:extLst>
          </p:cNvPr>
          <p:cNvSpPr txBox="1"/>
          <p:nvPr/>
        </p:nvSpPr>
        <p:spPr>
          <a:xfrm>
            <a:off x="6239054" y="264901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latin typeface="Comic Sans MS"/>
              </a:rPr>
              <a:t>attitude</a:t>
            </a:r>
          </a:p>
        </p:txBody>
      </p:sp>
      <p:sp>
        <p:nvSpPr>
          <p:cNvPr id="9" name="TextBox 8">
            <a:extLst>
              <a:ext uri="{FF2B5EF4-FFF2-40B4-BE49-F238E27FC236}">
                <a16:creationId xmlns:a16="http://schemas.microsoft.com/office/drawing/2014/main" id="{23735074-FA64-4218-8270-6711468E2EDA}"/>
              </a:ext>
            </a:extLst>
          </p:cNvPr>
          <p:cNvSpPr txBox="1"/>
          <p:nvPr/>
        </p:nvSpPr>
        <p:spPr>
          <a:xfrm>
            <a:off x="3239218" y="266673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latin typeface="Comic Sans MS"/>
              </a:rPr>
              <a:t>imitate</a:t>
            </a:r>
          </a:p>
        </p:txBody>
      </p:sp>
      <p:sp>
        <p:nvSpPr>
          <p:cNvPr id="11" name="TextBox 10">
            <a:extLst>
              <a:ext uri="{FF2B5EF4-FFF2-40B4-BE49-F238E27FC236}">
                <a16:creationId xmlns:a16="http://schemas.microsoft.com/office/drawing/2014/main" id="{719B8F6E-A64D-497B-8AFE-9C0BB3C9A5C4}"/>
              </a:ext>
            </a:extLst>
          </p:cNvPr>
          <p:cNvSpPr txBox="1"/>
          <p:nvPr/>
        </p:nvSpPr>
        <p:spPr>
          <a:xfrm>
            <a:off x="1593011" y="4846098"/>
            <a:ext cx="665384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Comic Sans MS"/>
                <a:ea typeface="+mn-lt"/>
                <a:cs typeface="+mn-lt"/>
              </a:rPr>
              <a:t>being at the other end, side, or corner</a:t>
            </a:r>
            <a:endParaRPr lang="en-US" sz="3600">
              <a:latin typeface="Comic Sans MS"/>
            </a:endParaRPr>
          </a:p>
        </p:txBody>
      </p:sp>
      <p:sp>
        <p:nvSpPr>
          <p:cNvPr id="12" name="TextBox 11">
            <a:extLst>
              <a:ext uri="{FF2B5EF4-FFF2-40B4-BE49-F238E27FC236}">
                <a16:creationId xmlns:a16="http://schemas.microsoft.com/office/drawing/2014/main" id="{87849666-BAAF-44F9-99B1-4CAD7A32080E}"/>
              </a:ext>
            </a:extLst>
          </p:cNvPr>
          <p:cNvSpPr txBox="1"/>
          <p:nvPr/>
        </p:nvSpPr>
        <p:spPr>
          <a:xfrm>
            <a:off x="1593011" y="4857873"/>
            <a:ext cx="665384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Comic Sans MS"/>
                <a:ea typeface="+mn-lt"/>
                <a:cs typeface="+mn-lt"/>
              </a:rPr>
              <a:t> easily or strongly affected or hurt</a:t>
            </a:r>
            <a:endParaRPr lang="en-US" sz="3600">
              <a:latin typeface="Comic Sans MS"/>
            </a:endParaRPr>
          </a:p>
        </p:txBody>
      </p:sp>
      <p:sp>
        <p:nvSpPr>
          <p:cNvPr id="13" name="TextBox 12">
            <a:extLst>
              <a:ext uri="{FF2B5EF4-FFF2-40B4-BE49-F238E27FC236}">
                <a16:creationId xmlns:a16="http://schemas.microsoft.com/office/drawing/2014/main" id="{3E015633-0377-48E3-B29C-377EB602E9AA}"/>
              </a:ext>
            </a:extLst>
          </p:cNvPr>
          <p:cNvSpPr txBox="1"/>
          <p:nvPr/>
        </p:nvSpPr>
        <p:spPr>
          <a:xfrm>
            <a:off x="1305707" y="4755888"/>
            <a:ext cx="665384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Comic Sans MS"/>
                <a:ea typeface="+mn-lt"/>
                <a:cs typeface="+mn-lt"/>
              </a:rPr>
              <a:t>a particular feeling or way of thinking about something </a:t>
            </a:r>
          </a:p>
          <a:p>
            <a:pPr algn="ctr"/>
            <a:endParaRPr lang="en-US" sz="3600">
              <a:latin typeface="Comic Sans MS"/>
            </a:endParaRPr>
          </a:p>
        </p:txBody>
      </p:sp>
      <p:sp>
        <p:nvSpPr>
          <p:cNvPr id="14" name="TextBox 13">
            <a:extLst>
              <a:ext uri="{FF2B5EF4-FFF2-40B4-BE49-F238E27FC236}">
                <a16:creationId xmlns:a16="http://schemas.microsoft.com/office/drawing/2014/main" id="{DD1B554B-19F7-4CEC-9D59-2B225F39C412}"/>
              </a:ext>
            </a:extLst>
          </p:cNvPr>
          <p:cNvSpPr txBox="1"/>
          <p:nvPr/>
        </p:nvSpPr>
        <p:spPr>
          <a:xfrm>
            <a:off x="1411613" y="4815320"/>
            <a:ext cx="6653841"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Comic Sans MS"/>
                <a:ea typeface="+mn-lt"/>
                <a:cs typeface="+mn-lt"/>
              </a:rPr>
              <a:t>moving or changing slightly </a:t>
            </a:r>
          </a:p>
          <a:p>
            <a:pPr algn="ctr"/>
            <a:endParaRPr lang="en-US" sz="3600">
              <a:latin typeface="Comic Sans MS"/>
            </a:endParaRPr>
          </a:p>
        </p:txBody>
      </p:sp>
      <p:sp>
        <p:nvSpPr>
          <p:cNvPr id="15" name="TextBox 14">
            <a:extLst>
              <a:ext uri="{FF2B5EF4-FFF2-40B4-BE49-F238E27FC236}">
                <a16:creationId xmlns:a16="http://schemas.microsoft.com/office/drawing/2014/main" id="{476BA47C-35BF-4D3E-82D6-94CFC29EF695}"/>
              </a:ext>
            </a:extLst>
          </p:cNvPr>
          <p:cNvSpPr txBox="1"/>
          <p:nvPr/>
        </p:nvSpPr>
        <p:spPr>
          <a:xfrm>
            <a:off x="1593011" y="4820121"/>
            <a:ext cx="665384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Comic Sans MS"/>
                <a:ea typeface="+mn-lt"/>
                <a:cs typeface="+mn-lt"/>
              </a:rPr>
              <a:t>to follow as a pattern, model, or example </a:t>
            </a:r>
          </a:p>
          <a:p>
            <a:pPr algn="ctr"/>
            <a:endParaRPr lang="en-US" sz="3600">
              <a:latin typeface="Comic Sans MS"/>
            </a:endParaRPr>
          </a:p>
        </p:txBody>
      </p:sp>
      <p:sp>
        <p:nvSpPr>
          <p:cNvPr id="17" name="TextBox 16">
            <a:extLst>
              <a:ext uri="{FF2B5EF4-FFF2-40B4-BE49-F238E27FC236}">
                <a16:creationId xmlns:a16="http://schemas.microsoft.com/office/drawing/2014/main" id="{54162C8F-55F8-47BF-993B-FB45F529EA8E}"/>
              </a:ext>
            </a:extLst>
          </p:cNvPr>
          <p:cNvSpPr txBox="1"/>
          <p:nvPr/>
        </p:nvSpPr>
        <p:spPr>
          <a:xfrm>
            <a:off x="837006" y="4857873"/>
            <a:ext cx="7591244"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Comic Sans MS"/>
                <a:ea typeface="+mn-lt"/>
                <a:cs typeface="+mn-lt"/>
              </a:rPr>
              <a:t> pay no attention to</a:t>
            </a:r>
          </a:p>
          <a:p>
            <a:pPr algn="ctr"/>
            <a:endParaRPr lang="en-US" sz="3600">
              <a:latin typeface="Comic Sans MS"/>
            </a:endParaRPr>
          </a:p>
        </p:txBody>
      </p:sp>
      <p:sp>
        <p:nvSpPr>
          <p:cNvPr id="16" name="TextBox 15">
            <a:extLst>
              <a:ext uri="{FF2B5EF4-FFF2-40B4-BE49-F238E27FC236}">
                <a16:creationId xmlns:a16="http://schemas.microsoft.com/office/drawing/2014/main" id="{5D34A169-E92F-4278-9D79-A0E18B0EFE39}"/>
              </a:ext>
            </a:extLst>
          </p:cNvPr>
          <p:cNvSpPr txBox="1"/>
          <p:nvPr/>
        </p:nvSpPr>
        <p:spPr>
          <a:xfrm>
            <a:off x="3200400" y="904447"/>
            <a:ext cx="2743200" cy="548640"/>
          </a:xfrm>
          <a:prstGeom prst="rect">
            <a:avLst/>
          </a:prstGeom>
          <a:solidFill>
            <a:srgbClr val="92D050"/>
          </a:solidFill>
          <a:ln w="76200">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word bank</a:t>
            </a:r>
          </a:p>
        </p:txBody>
      </p:sp>
    </p:spTree>
    <p:extLst>
      <p:ext uri="{BB962C8B-B14F-4D97-AF65-F5344CB8AC3E}">
        <p14:creationId xmlns:p14="http://schemas.microsoft.com/office/powerpoint/2010/main" val="130277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0" nodeType="clickEffect">
                                  <p:stCondLst>
                                    <p:cond delay="0"/>
                                  </p:stCondLst>
                                  <p:childTnLst>
                                    <p:animEffect transition="out" filter="wipe(down)">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7"/>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2" nodeType="clickEffect">
                                  <p:stCondLst>
                                    <p:cond delay="0"/>
                                  </p:stCondLst>
                                  <p:childTnLst>
                                    <p:set>
                                      <p:cBhvr>
                                        <p:cTn id="37" dur="1" fill="hold">
                                          <p:stCondLst>
                                            <p:cond delay="0"/>
                                          </p:stCondLst>
                                        </p:cTn>
                                        <p:tgtEl>
                                          <p:spTgt spid="17"/>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1"/>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grpId="0" nodeType="clickEffect">
                                  <p:stCondLst>
                                    <p:cond delay="0"/>
                                  </p:stCondLst>
                                  <p:childTnLst>
                                    <p:animEffect transition="out" filter="wipe(down)">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13"/>
                                        </p:tgtEl>
                                        <p:attrNameLst>
                                          <p:attrName>style.visibility</p:attrName>
                                        </p:attrNameLst>
                                      </p:cBhvr>
                                      <p:to>
                                        <p:strVal val="hidden"/>
                                      </p:to>
                                    </p:set>
                                  </p:childTnLst>
                                </p:cTn>
                              </p:par>
                              <p:par>
                                <p:cTn id="62" presetID="1" presetClass="entr" presetSubtype="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xit" presetSubtype="4" fill="hold" grpId="0" nodeType="clickEffect">
                                  <p:stCondLst>
                                    <p:cond delay="0"/>
                                  </p:stCondLst>
                                  <p:childTnLst>
                                    <p:animEffect transition="out" filter="wipe(down)">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P spid="11" grpId="1"/>
      <p:bldP spid="12" grpId="0"/>
      <p:bldP spid="12" grpId="1"/>
      <p:bldP spid="13" grpId="0"/>
      <p:bldP spid="13" grpId="1"/>
      <p:bldP spid="14" grpId="0"/>
      <p:bldP spid="14" grpId="1"/>
      <p:bldP spid="15" grpId="0"/>
      <p:bldP spid="17" grpId="0"/>
      <p:bldP spid="17" grpId="1"/>
      <p:bldP spid="17"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Chalkboard">
            <a:extLst>
              <a:ext uri="{FF2B5EF4-FFF2-40B4-BE49-F238E27FC236}">
                <a16:creationId xmlns:a16="http://schemas.microsoft.com/office/drawing/2014/main" id="{40C7F4FB-893A-46EB-9D59-817319E232E3}"/>
              </a:ext>
            </a:extLst>
          </p:cNvPr>
          <p:cNvPicPr>
            <a:picLocks noChangeAspect="1"/>
          </p:cNvPicPr>
          <p:nvPr/>
        </p:nvPicPr>
        <p:blipFill rotWithShape="1">
          <a:blip r:embed="rId3"/>
          <a:srcRect l="10033" t="15236" r="10343" b="14533"/>
          <a:stretch/>
        </p:blipFill>
        <p:spPr>
          <a:xfrm>
            <a:off x="1387366" y="2349062"/>
            <a:ext cx="6005284" cy="3972910"/>
          </a:xfrm>
          <a:prstGeom prst="rect">
            <a:avLst/>
          </a:prstGeom>
        </p:spPr>
      </p:pic>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normAutofit/>
          </a:bodyPr>
          <a:lstStyle/>
          <a:p>
            <a:r>
              <a:rPr lang="en-US">
                <a:latin typeface="Comic Sans MS"/>
              </a:rPr>
              <a:t>Vocabulary Practice</a:t>
            </a:r>
            <a:endParaRPr lang="en-US"/>
          </a:p>
        </p:txBody>
      </p:sp>
      <p:sp>
        <p:nvSpPr>
          <p:cNvPr id="4" name="TextBox 3">
            <a:extLst>
              <a:ext uri="{FF2B5EF4-FFF2-40B4-BE49-F238E27FC236}">
                <a16:creationId xmlns:a16="http://schemas.microsoft.com/office/drawing/2014/main" id="{0A586F1D-8181-4DD0-9F5E-37F3981338D0}"/>
              </a:ext>
            </a:extLst>
          </p:cNvPr>
          <p:cNvSpPr txBox="1"/>
          <p:nvPr/>
        </p:nvSpPr>
        <p:spPr>
          <a:xfrm>
            <a:off x="4444041" y="2871341"/>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rgbClr val="FFFFFF"/>
                </a:solidFill>
                <a:latin typeface="Comic Sans MS"/>
              </a:rPr>
              <a:t>opposite</a:t>
            </a:r>
          </a:p>
        </p:txBody>
      </p:sp>
      <p:sp>
        <p:nvSpPr>
          <p:cNvPr id="6" name="TextBox 5">
            <a:extLst>
              <a:ext uri="{FF2B5EF4-FFF2-40B4-BE49-F238E27FC236}">
                <a16:creationId xmlns:a16="http://schemas.microsoft.com/office/drawing/2014/main" id="{F2094A98-4265-4147-8CE6-C6D2909DAC62}"/>
              </a:ext>
            </a:extLst>
          </p:cNvPr>
          <p:cNvSpPr txBox="1"/>
          <p:nvPr/>
        </p:nvSpPr>
        <p:spPr>
          <a:xfrm>
            <a:off x="4649450" y="4892518"/>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rgbClr val="FFFFFF"/>
                </a:solidFill>
                <a:latin typeface="Comic Sans MS"/>
              </a:rPr>
              <a:t>attitude</a:t>
            </a:r>
          </a:p>
        </p:txBody>
      </p:sp>
      <p:sp>
        <p:nvSpPr>
          <p:cNvPr id="7" name="TextBox 6">
            <a:extLst>
              <a:ext uri="{FF2B5EF4-FFF2-40B4-BE49-F238E27FC236}">
                <a16:creationId xmlns:a16="http://schemas.microsoft.com/office/drawing/2014/main" id="{2E58AC8F-33E3-40A9-BCE9-AFF2670A2ADA}"/>
              </a:ext>
            </a:extLst>
          </p:cNvPr>
          <p:cNvSpPr txBox="1"/>
          <p:nvPr/>
        </p:nvSpPr>
        <p:spPr>
          <a:xfrm>
            <a:off x="1575758" y="2812212"/>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rgbClr val="FFFFFF"/>
                </a:solidFill>
                <a:latin typeface="Comic Sans MS"/>
              </a:rPr>
              <a:t>imitate</a:t>
            </a:r>
          </a:p>
        </p:txBody>
      </p:sp>
      <p:sp>
        <p:nvSpPr>
          <p:cNvPr id="8" name="TextBox 7">
            <a:extLst>
              <a:ext uri="{FF2B5EF4-FFF2-40B4-BE49-F238E27FC236}">
                <a16:creationId xmlns:a16="http://schemas.microsoft.com/office/drawing/2014/main" id="{A621F8E2-27AD-4997-AF2B-1D02C5BB6DD6}"/>
              </a:ext>
            </a:extLst>
          </p:cNvPr>
          <p:cNvSpPr txBox="1"/>
          <p:nvPr/>
        </p:nvSpPr>
        <p:spPr>
          <a:xfrm>
            <a:off x="4557999" y="3898513"/>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rgbClr val="FFFFFF"/>
                </a:solidFill>
                <a:latin typeface="Comic Sans MS"/>
              </a:rPr>
              <a:t>ignore</a:t>
            </a:r>
          </a:p>
        </p:txBody>
      </p:sp>
      <p:sp>
        <p:nvSpPr>
          <p:cNvPr id="9" name="TextBox 8">
            <a:extLst>
              <a:ext uri="{FF2B5EF4-FFF2-40B4-BE49-F238E27FC236}">
                <a16:creationId xmlns:a16="http://schemas.microsoft.com/office/drawing/2014/main" id="{D9C1D48E-8521-4D0E-97FA-9BCAC21DE647}"/>
              </a:ext>
            </a:extLst>
          </p:cNvPr>
          <p:cNvSpPr txBox="1"/>
          <p:nvPr/>
        </p:nvSpPr>
        <p:spPr>
          <a:xfrm>
            <a:off x="1561380" y="4892865"/>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rgbClr val="FFFFFF"/>
                </a:solidFill>
                <a:latin typeface="Comic Sans MS"/>
              </a:rPr>
              <a:t>sensitive</a:t>
            </a:r>
          </a:p>
        </p:txBody>
      </p:sp>
      <p:sp>
        <p:nvSpPr>
          <p:cNvPr id="10" name="TextBox 9">
            <a:extLst>
              <a:ext uri="{FF2B5EF4-FFF2-40B4-BE49-F238E27FC236}">
                <a16:creationId xmlns:a16="http://schemas.microsoft.com/office/drawing/2014/main" id="{4A73F67C-E11A-4D8C-A0D0-CAB64386FE70}"/>
              </a:ext>
            </a:extLst>
          </p:cNvPr>
          <p:cNvSpPr txBox="1"/>
          <p:nvPr/>
        </p:nvSpPr>
        <p:spPr>
          <a:xfrm>
            <a:off x="1567508" y="3892135"/>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rgbClr val="FFFFFF"/>
                </a:solidFill>
                <a:latin typeface="Comic Sans MS"/>
              </a:rPr>
              <a:t>gradual</a:t>
            </a:r>
          </a:p>
        </p:txBody>
      </p:sp>
    </p:spTree>
    <p:extLst>
      <p:ext uri="{BB962C8B-B14F-4D97-AF65-F5344CB8AC3E}">
        <p14:creationId xmlns:p14="http://schemas.microsoft.com/office/powerpoint/2010/main" val="300297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7" grpId="0" build="allAtOnce"/>
      <p:bldP spid="8" grpId="0"/>
      <p:bldP spid="8" grpId="1"/>
      <p:bldP spid="9" grpId="0"/>
      <p:bldP spid="9" grpId="1"/>
      <p:bldP spid="10" grpId="0"/>
      <p:bldP spid="1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normAutofit fontScale="90000"/>
          </a:bodyPr>
          <a:lstStyle/>
          <a:p>
            <a:r>
              <a:rPr lang="en-US">
                <a:latin typeface="Comic Sans MS"/>
              </a:rPr>
              <a:t>Give Me Five!</a:t>
            </a:r>
            <a:br>
              <a:rPr lang="en-US">
                <a:latin typeface="Comic Sans MS" panose="030F0702030302020204" pitchFamily="66" charset="0"/>
              </a:rPr>
            </a:br>
            <a:endParaRPr lang="en-US">
              <a:latin typeface="Comic Sans MS" panose="030F0702030302020204" pitchFamily="66" charset="0"/>
            </a:endParaRPr>
          </a:p>
        </p:txBody>
      </p:sp>
      <p:pic>
        <p:nvPicPr>
          <p:cNvPr id="3" name="Picture 3" descr="five finger retell diagram">
            <a:extLst>
              <a:ext uri="{FF2B5EF4-FFF2-40B4-BE49-F238E27FC236}">
                <a16:creationId xmlns:a16="http://schemas.microsoft.com/office/drawing/2014/main" id="{F0912F2C-6C4F-4D8E-BF77-BFE79159ABA5}"/>
              </a:ext>
            </a:extLst>
          </p:cNvPr>
          <p:cNvPicPr>
            <a:picLocks noChangeAspect="1"/>
          </p:cNvPicPr>
          <p:nvPr/>
        </p:nvPicPr>
        <p:blipFill>
          <a:blip r:embed="rId3"/>
          <a:stretch>
            <a:fillRect/>
          </a:stretch>
        </p:blipFill>
        <p:spPr>
          <a:xfrm>
            <a:off x="2539042" y="1945071"/>
            <a:ext cx="3404558" cy="3686726"/>
          </a:xfrm>
          <a:prstGeom prst="rect">
            <a:avLst/>
          </a:prstGeom>
        </p:spPr>
      </p:pic>
      <p:pic>
        <p:nvPicPr>
          <p:cNvPr id="4" name="Picture 4" descr="a boy and his little brother">
            <a:extLst>
              <a:ext uri="{FF2B5EF4-FFF2-40B4-BE49-F238E27FC236}">
                <a16:creationId xmlns:a16="http://schemas.microsoft.com/office/drawing/2014/main" id="{3FD13C35-BAC0-496C-AEDA-EE04D2FAA025}"/>
              </a:ext>
            </a:extLst>
          </p:cNvPr>
          <p:cNvPicPr>
            <a:picLocks noChangeAspect="1"/>
          </p:cNvPicPr>
          <p:nvPr/>
        </p:nvPicPr>
        <p:blipFill>
          <a:blip r:embed="rId4"/>
          <a:srcRect/>
          <a:stretch/>
        </p:blipFill>
        <p:spPr>
          <a:xfrm>
            <a:off x="5932098" y="3595777"/>
            <a:ext cx="2743200" cy="2743200"/>
          </a:xfrm>
          <a:prstGeom prst="rect">
            <a:avLst/>
          </a:prstGeom>
        </p:spPr>
      </p:pic>
      <p:pic>
        <p:nvPicPr>
          <p:cNvPr id="5" name="Picture 5" descr="little kid boy dissatisfied with arm folded pose expression">
            <a:extLst>
              <a:ext uri="{FF2B5EF4-FFF2-40B4-BE49-F238E27FC236}">
                <a16:creationId xmlns:a16="http://schemas.microsoft.com/office/drawing/2014/main" id="{8373A1DC-1A95-4676-9549-9943C972A518}"/>
              </a:ext>
            </a:extLst>
          </p:cNvPr>
          <p:cNvPicPr>
            <a:picLocks noChangeAspect="1"/>
          </p:cNvPicPr>
          <p:nvPr/>
        </p:nvPicPr>
        <p:blipFill>
          <a:blip r:embed="rId5"/>
          <a:srcRect/>
          <a:stretch/>
        </p:blipFill>
        <p:spPr>
          <a:xfrm>
            <a:off x="-5751" y="1108494"/>
            <a:ext cx="2743200" cy="2743200"/>
          </a:xfrm>
          <a:prstGeom prst="rect">
            <a:avLst/>
          </a:prstGeom>
        </p:spPr>
      </p:pic>
    </p:spTree>
    <p:extLst>
      <p:ext uri="{BB962C8B-B14F-4D97-AF65-F5344CB8AC3E}">
        <p14:creationId xmlns:p14="http://schemas.microsoft.com/office/powerpoint/2010/main" val="71159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22</TotalTime>
  <Words>1082</Words>
  <Application>Microsoft Office PowerPoint</Application>
  <PresentationFormat>On-screen Show (4:3)</PresentationFormat>
  <Paragraphs>103</Paragraphs>
  <Slides>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Comic Sans MS</vt:lpstr>
      <vt:lpstr>Office Theme</vt:lpstr>
      <vt:lpstr>Good Deeds</vt:lpstr>
      <vt:lpstr>Gived or Gave? </vt:lpstr>
      <vt:lpstr>Irregular Verb Practice </vt:lpstr>
      <vt:lpstr>Good Deeds Vocabulary Review </vt:lpstr>
      <vt:lpstr>Vocabulary Practice</vt:lpstr>
      <vt:lpstr>Give Me Five! </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Richard Harstead</cp:lastModifiedBy>
  <cp:revision>18</cp:revision>
  <dcterms:created xsi:type="dcterms:W3CDTF">2012-04-20T18:25:02Z</dcterms:created>
  <dcterms:modified xsi:type="dcterms:W3CDTF">2021-12-06T12:42:20Z</dcterms:modified>
</cp:coreProperties>
</file>