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344" r:id="rId2"/>
    <p:sldId id="353" r:id="rId3"/>
    <p:sldId id="354" r:id="rId4"/>
    <p:sldId id="355" r:id="rId5"/>
    <p:sldId id="356" r:id="rId6"/>
    <p:sldId id="357" r:id="rId7"/>
    <p:sldId id="362" r:id="rId8"/>
    <p:sldId id="358" r:id="rId9"/>
    <p:sldId id="359" r:id="rId10"/>
    <p:sldId id="360" r:id="rId11"/>
    <p:sldId id="352" r:id="rId12"/>
  </p:sldIdLst>
  <p:sldSz cx="9144000" cy="6858000" type="screen4x3"/>
  <p:notesSz cx="7086600" cy="93726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3B7ABE"/>
    <a:srgbClr val="283B80"/>
    <a:srgbClr val="D60093"/>
    <a:srgbClr val="182C6F"/>
    <a:srgbClr val="FCFCFC"/>
    <a:srgbClr val="000064"/>
    <a:srgbClr val="FF9627"/>
    <a:srgbClr val="9D6D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8" autoAdjust="0"/>
    <p:restoredTop sz="59484" autoAdjust="0"/>
  </p:normalViewPr>
  <p:slideViewPr>
    <p:cSldViewPr snapToGrid="0" snapToObjects="1">
      <p:cViewPr varScale="1">
        <p:scale>
          <a:sx n="39" d="100"/>
          <a:sy n="39" d="100"/>
        </p:scale>
        <p:origin x="230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66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87792D3-AFB1-44B0-9C43-945E39EBE12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860" cy="470258"/>
          </a:xfrm>
          <a:prstGeom prst="rect">
            <a:avLst/>
          </a:prstGeom>
        </p:spPr>
        <p:txBody>
          <a:bodyPr vert="horz" lIns="94046" tIns="47023" rIns="94046" bIns="470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1466A4-2748-4AA0-9B8A-E605C01746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14100" y="0"/>
            <a:ext cx="3070860" cy="470258"/>
          </a:xfrm>
          <a:prstGeom prst="rect">
            <a:avLst/>
          </a:prstGeom>
        </p:spPr>
        <p:txBody>
          <a:bodyPr vert="horz" lIns="94046" tIns="47023" rIns="94046" bIns="47023" rtlCol="0"/>
          <a:lstStyle>
            <a:lvl1pPr algn="r">
              <a:defRPr sz="1200"/>
            </a:lvl1pPr>
          </a:lstStyle>
          <a:p>
            <a:fld id="{F4C8E318-0E6C-4A6A-9F50-7F591F269AD5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EEC7DC-54A8-468C-93D8-8960CAA8722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02344"/>
            <a:ext cx="3070860" cy="470257"/>
          </a:xfrm>
          <a:prstGeom prst="rect">
            <a:avLst/>
          </a:prstGeom>
        </p:spPr>
        <p:txBody>
          <a:bodyPr vert="horz" lIns="94046" tIns="47023" rIns="94046" bIns="470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A64555-ECA8-4C39-BB80-99CB12A2FE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14100" y="8902344"/>
            <a:ext cx="3070860" cy="470257"/>
          </a:xfrm>
          <a:prstGeom prst="rect">
            <a:avLst/>
          </a:prstGeom>
        </p:spPr>
        <p:txBody>
          <a:bodyPr vert="horz" lIns="94046" tIns="47023" rIns="94046" bIns="47023" rtlCol="0" anchor="b"/>
          <a:lstStyle>
            <a:lvl1pPr algn="r">
              <a:defRPr sz="1200"/>
            </a:lvl1pPr>
          </a:lstStyle>
          <a:p>
            <a:fld id="{52A62F81-9558-48E8-B17B-B08921E76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8178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860" cy="468630"/>
          </a:xfrm>
          <a:prstGeom prst="rect">
            <a:avLst/>
          </a:prstGeom>
        </p:spPr>
        <p:txBody>
          <a:bodyPr vert="horz" lIns="94046" tIns="47023" rIns="94046" bIns="470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14100" y="0"/>
            <a:ext cx="3070860" cy="468630"/>
          </a:xfrm>
          <a:prstGeom prst="rect">
            <a:avLst/>
          </a:prstGeom>
        </p:spPr>
        <p:txBody>
          <a:bodyPr vert="horz" lIns="94046" tIns="47023" rIns="94046" bIns="47023" rtlCol="0"/>
          <a:lstStyle>
            <a:lvl1pPr algn="r">
              <a:defRPr sz="1200"/>
            </a:lvl1pPr>
          </a:lstStyle>
          <a:p>
            <a:fld id="{37A8D203-957B-4E0D-BFEF-AC11BFDF7A2F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703263"/>
            <a:ext cx="4686300" cy="3514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046" tIns="47023" rIns="94046" bIns="470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660" y="4451985"/>
            <a:ext cx="5669280" cy="4217670"/>
          </a:xfrm>
          <a:prstGeom prst="rect">
            <a:avLst/>
          </a:prstGeom>
        </p:spPr>
        <p:txBody>
          <a:bodyPr vert="horz" lIns="94046" tIns="47023" rIns="94046" bIns="470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02343"/>
            <a:ext cx="3070860" cy="468630"/>
          </a:xfrm>
          <a:prstGeom prst="rect">
            <a:avLst/>
          </a:prstGeom>
        </p:spPr>
        <p:txBody>
          <a:bodyPr vert="horz" lIns="94046" tIns="47023" rIns="94046" bIns="470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14100" y="8902343"/>
            <a:ext cx="3070860" cy="468630"/>
          </a:xfrm>
          <a:prstGeom prst="rect">
            <a:avLst/>
          </a:prstGeom>
        </p:spPr>
        <p:txBody>
          <a:bodyPr vert="horz" lIns="94046" tIns="47023" rIns="94046" bIns="47023" rtlCol="0" anchor="b"/>
          <a:lstStyle>
            <a:lvl1pPr algn="r">
              <a:defRPr sz="1200"/>
            </a:lvl1pPr>
          </a:lstStyle>
          <a:p>
            <a:fld id="{1813B794-5A4F-4F47-9EB8-2D6C2FE8D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669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 the student.  </a:t>
            </a:r>
          </a:p>
          <a:p>
            <a:r>
              <a:rPr lang="en-US" dirty="0"/>
              <a:t>Teacher:  “Today, we are going to “zoom” through skills together.  We will work on </a:t>
            </a:r>
            <a:r>
              <a:rPr lang="en-US" dirty="0" err="1"/>
              <a:t>CVCe</a:t>
            </a:r>
            <a:r>
              <a:rPr lang="en-US" dirty="0"/>
              <a:t> words (words with the consonant-vowel-consonant- silent e pattern,) sentences and punctuation, vocabulary and </a:t>
            </a:r>
            <a:r>
              <a:rPr lang="en-US" u="sng" dirty="0"/>
              <a:t>Discovering Space.”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845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b="1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Notes to Teacher: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bring the title of the story to the image of space.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Remind the student that we read a story called, </a:t>
            </a:r>
            <a:r>
              <a:rPr lang="en-US" sz="1900" u="sng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Discovering Space.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bring the image of the “Main Idea/Details” graphic organizer. 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 the student to tell you what the main idea of this story is.  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 “What was this story mostly about?”  (This story talked about space.  People have been wondering about and studying our night sky for a long time.)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the main idea: All About Space.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endParaRPr lang="en-US" sz="1900" dirty="0"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Tell the student that I am going to show three details.  His/her job is to tell me if it is a detail from the story, </a:t>
            </a:r>
            <a:r>
              <a:rPr lang="en-US" sz="1900" u="sng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Discovering Space.</a:t>
            </a:r>
            <a:endParaRPr lang="en-US" sz="1900" dirty="0"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40460"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bring up the first sentence: The Big Dipper is a constellation in the sky.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“Is this a detail from this story?”  (Yes.)</a:t>
            </a:r>
          </a:p>
          <a:p>
            <a:pPr>
              <a:lnSpc>
                <a:spcPct val="115000"/>
              </a:lnSpc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the next sentence: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Evan and Barkley enjoyed their adventures.</a:t>
            </a:r>
          </a:p>
          <a:p>
            <a:pPr>
              <a:lnSpc>
                <a:spcPct val="115000"/>
              </a:lnSpc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“Is this a detail from this story?”  (No.)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take this detail off of the screen as this is not a detail from our story.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the next sentence: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People travel to space and learn more about the moon. 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“Is this a detail from the story?”  (Yes.)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endParaRPr lang="en-US" sz="1900" dirty="0"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Review both details from the story.</a:t>
            </a:r>
          </a:p>
          <a:p>
            <a:pPr>
              <a:lnSpc>
                <a:spcPct val="115000"/>
              </a:lnSpc>
            </a:pPr>
            <a:b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Extension Activity (if time permits):</a:t>
            </a:r>
          </a:p>
          <a:p>
            <a:pPr>
              <a:lnSpc>
                <a:spcPct val="115000"/>
              </a:lnSpc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 the student to tell you something else they learned from the story.</a:t>
            </a:r>
          </a:p>
          <a:p>
            <a:pPr>
              <a:lnSpc>
                <a:spcPct val="115000"/>
              </a:lnSpc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Applaud student’s effort and click to move to the final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1994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536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b="1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Notes to Teacher: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Teacher should introduce the slide by telling the student that we are going to work on </a:t>
            </a:r>
            <a:r>
              <a:rPr lang="en-US" sz="1900" dirty="0" err="1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CVCe</a:t>
            </a: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(consonant-vowel-consonant-silent e) words. 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Teacher: “This week, some of your spelling words have the </a:t>
            </a:r>
            <a:r>
              <a:rPr lang="en-US" sz="1900" dirty="0" err="1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CVCe</a:t>
            </a: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pattern.  Let’s take a look at a few!”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Teacher should click to show the words </a:t>
            </a:r>
            <a:r>
              <a:rPr lang="en-US" sz="1900" dirty="0">
                <a:solidFill>
                  <a:srgbClr val="4472C4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9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sz="1900" dirty="0">
                <a:solidFill>
                  <a:srgbClr val="4472C4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900" u="sng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900" dirty="0">
                <a:solidFill>
                  <a:srgbClr val="4472C4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9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sz="1900" dirty="0">
                <a:solidFill>
                  <a:srgbClr val="4472C4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1900" u="sng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e.</a:t>
            </a: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 Allow the student to read the words, noting the silent ‘e’ at the end.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Teacher: “Both words have the vowel, consonant, vowel, silent e pattern.”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Teacher: “Let’s take a look at some pictures.”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Teacher will click to show the picture of a cave. 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Teacher will click to show “</a:t>
            </a:r>
            <a:r>
              <a:rPr lang="en-US" sz="1900" dirty="0" err="1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cav</a:t>
            </a: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_.”  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“What letter is missing at the end of cave?”  (The student should answer ‘e.’)  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The teacher will click to have the ‘e’ appear at the end of the word.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“Let’s try another one.”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Teacher will click to show the picture of a kite.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Teacher will click to show “_it_.”  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“What letters are missing from the word kite?”  (The student should answer ‘k’ and ‘e.’)  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The teacher will click to have the ‘k’ and the ‘e’ appear in the word.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Applaud the student’s effort and then click to go to the next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29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b="1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Notes to Teacher: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Teacher: “Let’s look at some more words that have the </a:t>
            </a:r>
            <a:r>
              <a:rPr lang="en-US" sz="1900" dirty="0" err="1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CVCe</a:t>
            </a: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pattern.”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a picture of a </a:t>
            </a:r>
            <a:r>
              <a:rPr lang="en-US" sz="1900" dirty="0" err="1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group of kids dressed as superheroes with an arrow pointing to a cape.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again to show a picture of a rake.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one more time to show a picture of a cake.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 the student to identify each picture, assisting if needed.  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endParaRPr lang="en-US" sz="1900" dirty="0"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the word cape.</a:t>
            </a:r>
          </a:p>
          <a:p>
            <a:pPr>
              <a:lnSpc>
                <a:spcPct val="115000"/>
              </a:lnSpc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 the student to read the word to you (cape.)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Once the student reads the word cape, click to move the word cape above the arrow pointing to the picture of the cape.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the word cake.</a:t>
            </a:r>
          </a:p>
          <a:p>
            <a:pPr>
              <a:lnSpc>
                <a:spcPct val="115000"/>
              </a:lnSpc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 the student to read the word to you (cake.)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Once the student reads the word cake, click to move the word cake above the picture of the cake.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the word rake.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 the student to read the word to you (rake.)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Once the student reads the word rake, click to move the word rake next to the picture of the rake.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Applaud student’s effort and then click to go to the next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931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b="1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Notes to Teacher:  </a:t>
            </a: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an image of punctuation marks.  Have the student identify each punctuation mark: exclamation mark, period and a question mark.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Teacher: “This week, we are talking about different types of sentences.  Let’s review each type.”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endParaRPr lang="en-US" sz="1900" dirty="0"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40460">
              <a:lnSpc>
                <a:spcPct val="115000"/>
              </a:lnSpc>
              <a:spcAft>
                <a:spcPts val="1029"/>
              </a:spcAft>
              <a:defRPr/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Teacher: “The first sentence type ends with an exclamation mark.”</a:t>
            </a:r>
          </a:p>
          <a:p>
            <a:pPr defTabSz="940460">
              <a:lnSpc>
                <a:spcPct val="115000"/>
              </a:lnSpc>
              <a:spcAft>
                <a:spcPts val="1029"/>
              </a:spcAft>
              <a:defRPr/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the definition for an exclamatory sentence.  Read the definition with the student.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“What type of sentence shows excitement or emotion?” (exclamatory.)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reveal the word “Exclamatory.”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endParaRPr lang="en-US" sz="1900" dirty="0"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40460">
              <a:lnSpc>
                <a:spcPct val="115000"/>
              </a:lnSpc>
              <a:spcAft>
                <a:spcPts val="1029"/>
              </a:spcAft>
              <a:defRPr/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Teacher: “The next sentence type ends with a period.”</a:t>
            </a:r>
          </a:p>
          <a:p>
            <a:pPr defTabSz="940460">
              <a:lnSpc>
                <a:spcPct val="115000"/>
              </a:lnSpc>
              <a:spcAft>
                <a:spcPts val="1029"/>
              </a:spcAft>
              <a:defRPr/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the definition for a declarative sentence.  Read the definition with the student.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“What type of sentence tells us something?” (declarative.)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reveal the word “Declarative.”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endParaRPr lang="en-US" sz="1900" dirty="0"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40460">
              <a:lnSpc>
                <a:spcPct val="115000"/>
              </a:lnSpc>
              <a:spcAft>
                <a:spcPts val="1029"/>
              </a:spcAft>
              <a:defRPr/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Teacher: “The last sentence type ends with a question mark.”</a:t>
            </a:r>
          </a:p>
          <a:p>
            <a:pPr defTabSz="940460">
              <a:lnSpc>
                <a:spcPct val="115000"/>
              </a:lnSpc>
              <a:spcAft>
                <a:spcPts val="1029"/>
              </a:spcAft>
              <a:defRPr/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the definition for an interrogative sentence.  Read the definition with the student.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“What type of sentence asks something?” (interrogative.)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reveal the word “Interrogative.”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Applaud student’s effort and click to go to the next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917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b="1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Notes to Teacher: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Tell the student that we are going to review sentence types and punctuation marks.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bring up the word bank.  Review the sentence types with the student, as well as the punctuation marks.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bring up the first sentence: (read this sentence with expression.) The sun is so hot__ </a:t>
            </a:r>
          </a:p>
          <a:p>
            <a:pPr>
              <a:lnSpc>
                <a:spcPct val="115000"/>
              </a:lnSpc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“What punctuation mark belongs at the end of this sentence? (!)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add the punctuation mark to the end of this sentence.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“What type of sentence is this?” (exclamatory)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identify this as an exclamatory sentence.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bring up the next sentence: Do you see the big dipper__ 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“What punctuation mark belongs at the end of this sentence? (?)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add the punctuation mark to the end of this sentence.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“What type of sentence is this?” (interrogative)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identify this as an interrogative sentence.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bring up the last sentence: I see the moon__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“What punctuation mark belongs at the end of this sentence? (.)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add the punctuation mark to the end of this sentence.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“What type of sentence is this?” (declarative)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identify this as a declarative sentence.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Applaud the student’s effort and click to move to the next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762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b="1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Notes to Teacher: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endParaRPr lang="en-US" sz="1900" b="1" dirty="0"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b="1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Teacher: “</a:t>
            </a: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Let’s review our first three vocabulary words.”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Have the student read (or repeat) each vocabulary word as you bring it to the screen.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explore.  Read the word and have the student repeat the word – explore.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constellation.  Read the word and have the student repeat the word – constellation.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space.  Read the word and have the student repeat the word – space.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endParaRPr lang="en-US" sz="1900" dirty="0"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Teacher: “I am going to tell you a definition.  Tell me which word matches the definition.”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endParaRPr lang="en-US" sz="1900" dirty="0"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 the student: “Which vocabulary word matches this definition: - a group of stars that form a pattern.”  (constellation.)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Allow the student time to tell you that a constellation is a group of stars that form a pattern.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circle the word constellation.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endParaRPr lang="en-US" sz="1900" dirty="0"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 the student: “Which vocabulary word matches this definition: the region beyond Earth’s atmosphere?” (space)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Allow the student time to tell you that space is the region beyond Earth’s atmosphere.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circle the word space.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endParaRPr lang="en-US" sz="1900" dirty="0"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 the student: “Which vocabulary word means to search through?” (explore.)</a:t>
            </a:r>
            <a:b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Allow the student time to tell you that explore means to search through.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Circle the word explore.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endParaRPr lang="en-US" sz="1900" u="sng" dirty="0"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u="sng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Vocabulary: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b="1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explore</a:t>
            </a:r>
            <a:r>
              <a:rPr lang="en-US" sz="19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– to search through.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b="1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constellation</a:t>
            </a:r>
            <a:r>
              <a:rPr lang="en-US" sz="19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– group of stars that form a pattern 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b="1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space</a:t>
            </a:r>
            <a:r>
              <a:rPr lang="en-US" sz="19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– the region beyond Earth’s atmosphere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Before clicking to the next slide, applaud the student’s effort.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endParaRPr lang="en-US" sz="1900" dirty="0"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go to the next slide.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04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b="1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Notes to Teacher: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endParaRPr lang="en-US" sz="1900" b="1" dirty="0"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b="1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Teacher: “</a:t>
            </a: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Let’s review the rest of our vocabulary words.”  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endParaRPr lang="en-US" sz="1900" dirty="0"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Have the student read (or repeat) each vocabulary word as you bring it to the screen.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orbit.  Read the word and have the student repeat the word – orbit.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solar system.  Read the word and have the student repeat the word – solar system.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gravity.  Read the word and have the student repeat the word – gravity.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endParaRPr lang="en-US" sz="1900" dirty="0"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Teacher: “I am going to tell you a definition like I did in our last activity.  Tell me which word matches the definition.”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endParaRPr lang="en-US" sz="1900" dirty="0"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 the student: “What force pulls down on all objects on Earth?” (gravity.)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Allow the student time to tell you that gravity is the force that pulls downs on all objects on Earth. 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circle the word gravity.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endParaRPr lang="en-US" sz="1900" dirty="0"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 the student: “Which vocabulary word means to move in a circle around?” (orbit.)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Allow the student time to tell you that orbit means to move in a circle around.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circle the word orbit.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endParaRPr lang="en-US" sz="1900" dirty="0"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 the student: “What is the name of a star with a group of planets, moons, asteroids and comets that orbit it called?” (solar system.)</a:t>
            </a:r>
            <a:b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Allow the student time to tell you that the solar system is a star with a group of planets, moons, asteroids and comets that orbit it.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Circle the word solar system.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endParaRPr lang="en-US" sz="1900" u="sng" dirty="0"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u="sng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Vocabulary: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40460">
              <a:lnSpc>
                <a:spcPct val="115000"/>
              </a:lnSpc>
              <a:spcAft>
                <a:spcPts val="1029"/>
              </a:spcAft>
              <a:defRPr/>
            </a:pPr>
            <a:r>
              <a:rPr lang="en-US" sz="1900" b="1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orbit</a:t>
            </a:r>
            <a:r>
              <a:rPr lang="en-US" sz="19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– to move in a circle around.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40460">
              <a:lnSpc>
                <a:spcPct val="115000"/>
              </a:lnSpc>
              <a:spcAft>
                <a:spcPts val="1029"/>
              </a:spcAft>
              <a:defRPr/>
            </a:pPr>
            <a:r>
              <a:rPr lang="en-US" sz="1900" b="1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solar system</a:t>
            </a:r>
            <a:r>
              <a:rPr lang="en-US" sz="19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– a star with a group of planets, moons, asteroids, and comets that orbit it.</a:t>
            </a:r>
          </a:p>
          <a:p>
            <a:pPr defTabSz="940460">
              <a:lnSpc>
                <a:spcPct val="115000"/>
              </a:lnSpc>
              <a:spcAft>
                <a:spcPts val="1029"/>
              </a:spcAft>
              <a:defRPr/>
            </a:pPr>
            <a:r>
              <a:rPr lang="en-US" sz="1900" b="1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gravity</a:t>
            </a:r>
            <a:r>
              <a:rPr lang="en-US" sz="19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– the force that pulls down on all objects on Earth.</a:t>
            </a:r>
          </a:p>
          <a:p>
            <a:pPr defTabSz="940460">
              <a:lnSpc>
                <a:spcPct val="115000"/>
              </a:lnSpc>
              <a:spcAft>
                <a:spcPts val="1029"/>
              </a:spcAft>
              <a:defRPr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Applaud the student’s effort and click to move to the next slide.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310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b="1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Notes to Teacher: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Teacher: “Let’s practice using some of our vocabulary words in a sentence.”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bring up the word </a:t>
            </a:r>
            <a:r>
              <a:rPr lang="en-US" sz="1900" u="sng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explore</a:t>
            </a: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.  Read the word aloud.</a:t>
            </a:r>
          </a:p>
          <a:p>
            <a:pPr>
              <a:lnSpc>
                <a:spcPct val="115000"/>
              </a:lnSpc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The student should use this word in a sentence.</a:t>
            </a:r>
          </a:p>
          <a:p>
            <a:pPr>
              <a:lnSpc>
                <a:spcPct val="115000"/>
              </a:lnSpc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*If the student uses the word correctly, applaud his/her answer. 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*If the student is having trouble using the word in a sentence, you may assist the student by reviewing the definition below.</a:t>
            </a:r>
          </a:p>
          <a:p>
            <a:pPr>
              <a:lnSpc>
                <a:spcPct val="115000"/>
              </a:lnSpc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*Follow the same procedure for each of the three words.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endParaRPr lang="en-US" sz="1900" dirty="0"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bring up the word </a:t>
            </a:r>
            <a:r>
              <a:rPr lang="en-US" sz="1900" u="sng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constellation</a:t>
            </a: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.  Read the word aloud.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The student should use this word in a sentence.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endParaRPr lang="en-US" sz="1900" dirty="0"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bring up the word </a:t>
            </a:r>
            <a:r>
              <a:rPr lang="en-US" sz="1900" u="sng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space</a:t>
            </a: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.  Read the word aloud.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The student should use this word in a sentence.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u="sng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Vocabulary: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b="1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explore</a:t>
            </a:r>
            <a:r>
              <a:rPr lang="en-US" sz="19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– to search through.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b="1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constellation</a:t>
            </a:r>
            <a:r>
              <a:rPr lang="en-US" sz="19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– group of stars that form a pattern.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b="1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space</a:t>
            </a:r>
            <a:r>
              <a:rPr lang="en-US" sz="19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– the region beyond Earth’s atmosphere.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Applaud the student’s effort and then click to move to the next slide.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0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b="1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Notes to Teacher: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Tell the student that we are going to talk about the main idea and details of a story.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a graphic organizer for reviewing the main idea and details.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“What is the main idea?”  (Allow the student the opportunity to talk about the main idea.)  Remind the student that the main idea is what the story is mostly about.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“What are details?”  (Allow the student the opportunity to talk about details.)  Explain that the details tell more about the main idea. 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endParaRPr lang="en-US" sz="1900" dirty="0"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detail graphic 1.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detail graphic 2.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detail graphic 3.  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Explain that there are not always three details.  The number of details will vary.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29"/>
              </a:spcAft>
            </a:pPr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Tell the students that we will use this graphic organizer to talk about our story, </a:t>
            </a:r>
            <a:r>
              <a:rPr lang="en-US" sz="1900" u="sng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Discovering Space.</a:t>
            </a:r>
          </a:p>
          <a:p>
            <a:pPr>
              <a:lnSpc>
                <a:spcPct val="115000"/>
              </a:lnSpc>
              <a:spcAft>
                <a:spcPts val="1029"/>
              </a:spcAft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9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go to the next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86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619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024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245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138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158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11/24/2021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635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11/24/2021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600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11/24/2021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458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11/24/2021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805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11/24/2021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281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11/24/2021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092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7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5/2012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Picture 6" descr="sign_pic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957" y="6126163"/>
            <a:ext cx="469245" cy="59531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6364853" y="6413698"/>
            <a:ext cx="20894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HOST: MOLLY ENOCKSON </a:t>
            </a:r>
          </a:p>
        </p:txBody>
      </p:sp>
    </p:spTree>
    <p:extLst>
      <p:ext uri="{BB962C8B-B14F-4D97-AF65-F5344CB8AC3E}">
        <p14:creationId xmlns:p14="http://schemas.microsoft.com/office/powerpoint/2010/main" val="1540261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182C6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3B7ABE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3B7ABE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B7ABE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3B7ABE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3B7ABE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D13B7-8E9E-42BB-8F4D-0CCE26455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400" y="1114425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Comic Sans MS" panose="030F0902030302020204" pitchFamily="66" charset="0"/>
              </a:rPr>
              <a:t>Space Adventures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E6F1BB-9357-48FB-BA91-B5E317061BE0}"/>
              </a:ext>
            </a:extLst>
          </p:cNvPr>
          <p:cNvSpPr txBox="1"/>
          <p:nvPr/>
        </p:nvSpPr>
        <p:spPr>
          <a:xfrm>
            <a:off x="1482376" y="3118947"/>
            <a:ext cx="5620448" cy="620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2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Zooming Through Our Skills!</a:t>
            </a:r>
          </a:p>
        </p:txBody>
      </p:sp>
    </p:spTree>
    <p:extLst>
      <p:ext uri="{BB962C8B-B14F-4D97-AF65-F5344CB8AC3E}">
        <p14:creationId xmlns:p14="http://schemas.microsoft.com/office/powerpoint/2010/main" val="3328551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 descr="Arrow pointing from the Main Idea to one of the details in the story.">
            <a:extLst>
              <a:ext uri="{FF2B5EF4-FFF2-40B4-BE49-F238E27FC236}">
                <a16:creationId xmlns:a16="http://schemas.microsoft.com/office/drawing/2014/main" id="{9D84F754-D9E2-4437-96F2-FC3E096864A0}"/>
              </a:ext>
            </a:extLst>
          </p:cNvPr>
          <p:cNvCxnSpPr>
            <a:cxnSpLocks/>
          </p:cNvCxnSpPr>
          <p:nvPr/>
        </p:nvCxnSpPr>
        <p:spPr>
          <a:xfrm>
            <a:off x="6334250" y="3135185"/>
            <a:ext cx="772767" cy="8054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C797C038-952C-422B-BC0E-2A20AC631073}"/>
              </a:ext>
            </a:extLst>
          </p:cNvPr>
          <p:cNvSpPr/>
          <p:nvPr/>
        </p:nvSpPr>
        <p:spPr>
          <a:xfrm>
            <a:off x="6644268" y="3922164"/>
            <a:ext cx="1473199" cy="609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Detail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0984A0-00C9-4F8C-B5DC-41D4023F1222}"/>
              </a:ext>
            </a:extLst>
          </p:cNvPr>
          <p:cNvSpPr/>
          <p:nvPr/>
        </p:nvSpPr>
        <p:spPr>
          <a:xfrm>
            <a:off x="3943520" y="5680550"/>
            <a:ext cx="1701803" cy="66040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Detail</a:t>
            </a:r>
          </a:p>
        </p:txBody>
      </p:sp>
      <p:cxnSp>
        <p:nvCxnSpPr>
          <p:cNvPr id="6" name="Straight Arrow Connector 5" descr="Arrow pointing from the Main Idea to one of the details in the story.">
            <a:extLst>
              <a:ext uri="{FF2B5EF4-FFF2-40B4-BE49-F238E27FC236}">
                <a16:creationId xmlns:a16="http://schemas.microsoft.com/office/drawing/2014/main" id="{F4A09BBC-DF6F-4E70-95DA-98AFF091C4D5}"/>
              </a:ext>
            </a:extLst>
          </p:cNvPr>
          <p:cNvCxnSpPr>
            <a:cxnSpLocks/>
          </p:cNvCxnSpPr>
          <p:nvPr/>
        </p:nvCxnSpPr>
        <p:spPr>
          <a:xfrm>
            <a:off x="4568029" y="3017253"/>
            <a:ext cx="28355" cy="26632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 descr="Arrow pointing from the Main Idea to the Detail box in the graphic organizer&#10;">
            <a:extLst>
              <a:ext uri="{FF2B5EF4-FFF2-40B4-BE49-F238E27FC236}">
                <a16:creationId xmlns:a16="http://schemas.microsoft.com/office/drawing/2014/main" id="{9C093DEE-6B4B-4A77-ABED-AE0DD05E4C16}"/>
              </a:ext>
            </a:extLst>
          </p:cNvPr>
          <p:cNvGrpSpPr/>
          <p:nvPr/>
        </p:nvGrpSpPr>
        <p:grpSpPr>
          <a:xfrm>
            <a:off x="1233708" y="3095069"/>
            <a:ext cx="1473199" cy="1498606"/>
            <a:chOff x="1462885" y="3467098"/>
            <a:chExt cx="1473199" cy="1498606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5748A04-9596-4A06-B8D3-2D393672EC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6160" y="3467098"/>
              <a:ext cx="611976" cy="92710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5C597CA-CDEB-41E2-B17F-2BAB23382321}"/>
                </a:ext>
              </a:extLst>
            </p:cNvPr>
            <p:cNvSpPr/>
            <p:nvPr/>
          </p:nvSpPr>
          <p:spPr>
            <a:xfrm>
              <a:off x="1462885" y="4356104"/>
              <a:ext cx="1473199" cy="6096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omic Sans MS" panose="030F0702030302020204" pitchFamily="66" charset="0"/>
                </a:rPr>
                <a:t>Detail</a:t>
              </a:r>
            </a:p>
          </p:txBody>
        </p:sp>
      </p:grpSp>
      <p:pic>
        <p:nvPicPr>
          <p:cNvPr id="12" name="Picture 11" descr="Earth from space">
            <a:extLst>
              <a:ext uri="{FF2B5EF4-FFF2-40B4-BE49-F238E27FC236}">
                <a16:creationId xmlns:a16="http://schemas.microsoft.com/office/drawing/2014/main" id="{A1AB33E1-DF00-46C3-99FB-80B761923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858" y="199687"/>
            <a:ext cx="5918200" cy="332898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C34380E-8C44-4A48-8259-E781F0CEA625}"/>
              </a:ext>
            </a:extLst>
          </p:cNvPr>
          <p:cNvSpPr/>
          <p:nvPr/>
        </p:nvSpPr>
        <p:spPr>
          <a:xfrm>
            <a:off x="177238" y="3940593"/>
            <a:ext cx="3525386" cy="17398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400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32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The Big Dipper is a constellation in the sky.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99F2710-7437-4F5A-B221-24A5770A5475}"/>
              </a:ext>
            </a:extLst>
          </p:cNvPr>
          <p:cNvSpPr/>
          <p:nvPr/>
        </p:nvSpPr>
        <p:spPr>
          <a:xfrm>
            <a:off x="3830244" y="4695729"/>
            <a:ext cx="3875436" cy="19938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Evan and Barkley enjoyed their adventures.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FA503DD-1A29-40E2-BF5B-6753BC18FD46}"/>
              </a:ext>
            </a:extLst>
          </p:cNvPr>
          <p:cNvSpPr/>
          <p:nvPr/>
        </p:nvSpPr>
        <p:spPr>
          <a:xfrm>
            <a:off x="5519209" y="3868376"/>
            <a:ext cx="3361524" cy="19938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People travel to space and learn more about the moon.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A2F3A6-F9F3-4297-89F3-497AAA8A38A3}"/>
              </a:ext>
            </a:extLst>
          </p:cNvPr>
          <p:cNvSpPr/>
          <p:nvPr/>
        </p:nvSpPr>
        <p:spPr>
          <a:xfrm>
            <a:off x="2575050" y="1841149"/>
            <a:ext cx="3759200" cy="1244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Main Idea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0B81B0B-B715-4A20-A90B-59F15710CE4E}"/>
              </a:ext>
            </a:extLst>
          </p:cNvPr>
          <p:cNvSpPr/>
          <p:nvPr/>
        </p:nvSpPr>
        <p:spPr>
          <a:xfrm>
            <a:off x="2575050" y="1802376"/>
            <a:ext cx="3759200" cy="1244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All About Space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804DB3-D1A0-4B09-B5A4-1A6DEE000C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9466" y="443973"/>
            <a:ext cx="8229600" cy="1143000"/>
          </a:xfrm>
        </p:spPr>
        <p:txBody>
          <a:bodyPr/>
          <a:lstStyle/>
          <a:p>
            <a:pPr rtl="0" eaLnBrk="1" latinLnBrk="0" hangingPunct="1"/>
            <a:r>
              <a:rPr lang="en-US" sz="4000" u="sng" kern="1200" dirty="0">
                <a:solidFill>
                  <a:srgbClr val="FFFFFF"/>
                </a:solidFill>
                <a:effectLst/>
                <a:latin typeface="Comic Sans MS" panose="030F0702030302020204" pitchFamily="66" charset="0"/>
                <a:ea typeface="+mn-ea"/>
                <a:cs typeface="+mn-cs"/>
              </a:rPr>
              <a:t>Discovering Space</a:t>
            </a: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21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26" grpId="0" animBg="1"/>
      <p:bldP spid="27" grpId="0" animBg="1"/>
      <p:bldP spid="27" grpId="1" animBg="1"/>
      <p:bldP spid="28" grpId="0" animBg="1"/>
      <p:bldP spid="7" grpId="0" animBg="1"/>
      <p:bldP spid="7" grpId="1" animBg="1"/>
      <p:bldP spid="25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D13B7-8E9E-42BB-8F4D-0CCE264550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latin typeface="Comic Sans MS" panose="030F0902030302020204" pitchFamily="66" charset="0"/>
              </a:rPr>
              <a:t>Q &amp; 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E881EE-D65D-48D7-8CA4-D12A907544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Comic Sans MS" panose="030F0902030302020204" pitchFamily="66" charset="0"/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3717781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oung girl holding sign">
            <a:extLst>
              <a:ext uri="{FF2B5EF4-FFF2-40B4-BE49-F238E27FC236}">
                <a16:creationId xmlns:a16="http://schemas.microsoft.com/office/drawing/2014/main" id="{29B48011-C858-4C56-815E-A786B3C7E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600" y="1606432"/>
            <a:ext cx="3073400" cy="49250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1C66C4-A6E8-4435-A80B-30B172AF53F8}"/>
              </a:ext>
            </a:extLst>
          </p:cNvPr>
          <p:cNvSpPr txBox="1"/>
          <p:nvPr/>
        </p:nvSpPr>
        <p:spPr>
          <a:xfrm>
            <a:off x="7150270" y="2767280"/>
            <a:ext cx="14734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Let’s</a:t>
            </a:r>
          </a:p>
          <a:p>
            <a:r>
              <a:rPr lang="en-US" sz="4000" dirty="0">
                <a:latin typeface="Comic Sans MS" panose="030F0702030302020204" pitchFamily="66" charset="0"/>
              </a:rPr>
              <a:t>Read!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B717FC-8CA0-4F8C-9901-8F5D772F62D1}"/>
              </a:ext>
            </a:extLst>
          </p:cNvPr>
          <p:cNvSpPr txBox="1"/>
          <p:nvPr/>
        </p:nvSpPr>
        <p:spPr>
          <a:xfrm>
            <a:off x="889000" y="2413337"/>
            <a:ext cx="1236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3B7ABE"/>
                </a:solidFill>
                <a:latin typeface="Comic Sans MS" panose="030F0702030302020204" pitchFamily="66" charset="0"/>
              </a:rPr>
              <a:t>c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u</a:t>
            </a:r>
            <a:r>
              <a:rPr lang="en-US" sz="4000" dirty="0">
                <a:solidFill>
                  <a:srgbClr val="3B7ABE"/>
                </a:solidFill>
                <a:latin typeface="Comic Sans MS" panose="030F0702030302020204" pitchFamily="66" charset="0"/>
              </a:rPr>
              <a:t>t</a:t>
            </a:r>
            <a:r>
              <a:rPr lang="en-US" sz="4000" u="sng" dirty="0">
                <a:latin typeface="Comic Sans MS" panose="030F0702030302020204" pitchFamily="66" charset="0"/>
              </a:rPr>
              <a:t>e</a:t>
            </a:r>
            <a:endParaRPr lang="en-US" sz="4000" dirty="0">
              <a:solidFill>
                <a:srgbClr val="3B7ABE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255705-181D-4C32-B269-ABDFC7D891E9}"/>
              </a:ext>
            </a:extLst>
          </p:cNvPr>
          <p:cNvSpPr txBox="1"/>
          <p:nvPr/>
        </p:nvSpPr>
        <p:spPr>
          <a:xfrm>
            <a:off x="3683000" y="2457271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3B7ABE"/>
                </a:solidFill>
                <a:latin typeface="Comic Sans MS" panose="030F0702030302020204" pitchFamily="66" charset="0"/>
              </a:rPr>
              <a:t>r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u</a:t>
            </a:r>
            <a:r>
              <a:rPr lang="en-US" sz="4000" dirty="0">
                <a:solidFill>
                  <a:srgbClr val="3B7ABE"/>
                </a:solidFill>
                <a:latin typeface="Comic Sans MS" panose="030F0702030302020204" pitchFamily="66" charset="0"/>
              </a:rPr>
              <a:t>l</a:t>
            </a:r>
            <a:r>
              <a:rPr lang="en-US" sz="4000" u="sng" dirty="0">
                <a:latin typeface="Comic Sans MS" panose="030F0702030302020204" pitchFamily="66" charset="0"/>
              </a:rPr>
              <a:t>e</a:t>
            </a:r>
            <a:endParaRPr lang="en-US" sz="4000" dirty="0">
              <a:solidFill>
                <a:srgbClr val="3B7AB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 descr="Cave at the beach">
            <a:extLst>
              <a:ext uri="{FF2B5EF4-FFF2-40B4-BE49-F238E27FC236}">
                <a16:creationId xmlns:a16="http://schemas.microsoft.com/office/drawing/2014/main" id="{3B9A5A49-362F-4A9A-89A1-2119A67AE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072" y="3972062"/>
            <a:ext cx="3766328" cy="25106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3C3868-E786-4FA6-A14F-22ABB5B5B8A7}"/>
              </a:ext>
            </a:extLst>
          </p:cNvPr>
          <p:cNvSpPr txBox="1"/>
          <p:nvPr/>
        </p:nvSpPr>
        <p:spPr>
          <a:xfrm>
            <a:off x="1253118" y="3321842"/>
            <a:ext cx="16049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Comic Sans MS" panose="030F0702030302020204" pitchFamily="66" charset="0"/>
              </a:rPr>
              <a:t>cav</a:t>
            </a:r>
            <a:r>
              <a:rPr lang="en-US" sz="4000" dirty="0">
                <a:latin typeface="Comic Sans MS" panose="030F0702030302020204" pitchFamily="66" charset="0"/>
              </a:rPr>
              <a:t>__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24287F-F258-4F41-A254-9D2ECBD3ACF4}"/>
              </a:ext>
            </a:extLst>
          </p:cNvPr>
          <p:cNvSpPr txBox="1"/>
          <p:nvPr/>
        </p:nvSpPr>
        <p:spPr>
          <a:xfrm>
            <a:off x="2131782" y="3349956"/>
            <a:ext cx="4651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e</a:t>
            </a:r>
          </a:p>
        </p:txBody>
      </p:sp>
      <p:pic>
        <p:nvPicPr>
          <p:cNvPr id="14" name="Graphic 13" descr="A kite">
            <a:extLst>
              <a:ext uri="{FF2B5EF4-FFF2-40B4-BE49-F238E27FC236}">
                <a16:creationId xmlns:a16="http://schemas.microsoft.com/office/drawing/2014/main" id="{9D5CA523-82A8-4001-9100-4ADD8BE255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8350" y="1434175"/>
            <a:ext cx="4572000" cy="4572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C76DDCA-8605-42D3-84D0-D8CDD8DCF0A9}"/>
              </a:ext>
            </a:extLst>
          </p:cNvPr>
          <p:cNvSpPr txBox="1"/>
          <p:nvPr/>
        </p:nvSpPr>
        <p:spPr>
          <a:xfrm>
            <a:off x="4324435" y="4673600"/>
            <a:ext cx="18598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__it__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B2644D-8CD3-4282-82E3-D831F2E79439}"/>
              </a:ext>
            </a:extLst>
          </p:cNvPr>
          <p:cNvSpPr txBox="1"/>
          <p:nvPr/>
        </p:nvSpPr>
        <p:spPr>
          <a:xfrm>
            <a:off x="4493407" y="4673600"/>
            <a:ext cx="360386" cy="70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A91466-045B-4151-B58F-DCFC253ACF0A}"/>
              </a:ext>
            </a:extLst>
          </p:cNvPr>
          <p:cNvSpPr txBox="1"/>
          <p:nvPr/>
        </p:nvSpPr>
        <p:spPr>
          <a:xfrm>
            <a:off x="5560436" y="4632002"/>
            <a:ext cx="338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227BF4-3DC7-4C06-8B03-CBADAAF21FD0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rtl="0" eaLnBrk="1" latinLnBrk="0" hangingPunct="1"/>
            <a:r>
              <a:rPr lang="en-US" sz="4400" kern="12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+mn-ea"/>
                <a:cs typeface="+mn-cs"/>
              </a:rPr>
              <a:t>Let’s Talk About </a:t>
            </a:r>
            <a:r>
              <a:rPr lang="en-US" sz="4400" kern="1200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+mn-ea"/>
                <a:cs typeface="+mn-cs"/>
              </a:rPr>
              <a:t>CVCe</a:t>
            </a:r>
            <a:r>
              <a:rPr lang="en-US" sz="4400" kern="12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+mn-ea"/>
                <a:cs typeface="+mn-cs"/>
              </a:rPr>
              <a:t> Words!</a:t>
            </a: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51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1" grpId="1"/>
      <p:bldP spid="12" grpId="0"/>
      <p:bldP spid="12" grpId="1"/>
      <p:bldP spid="15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liced tasty chocolate cake on wooden table background">
            <a:extLst>
              <a:ext uri="{FF2B5EF4-FFF2-40B4-BE49-F238E27FC236}">
                <a16:creationId xmlns:a16="http://schemas.microsoft.com/office/drawing/2014/main" id="{F9EB48B3-E8F1-403E-8267-EDDE11B51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202089" y="4351715"/>
            <a:ext cx="3546929" cy="236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llustration of a blue rake on a white background">
            <a:extLst>
              <a:ext uri="{FF2B5EF4-FFF2-40B4-BE49-F238E27FC236}">
                <a16:creationId xmlns:a16="http://schemas.microsoft.com/office/drawing/2014/main" id="{3257DBD0-3456-485E-B5F1-74FB5EFD0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394982" y="4608643"/>
            <a:ext cx="2362200" cy="185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uperhero Kids Aspiration Imagination Playful Fun Concept">
            <a:extLst>
              <a:ext uri="{FF2B5EF4-FFF2-40B4-BE49-F238E27FC236}">
                <a16:creationId xmlns:a16="http://schemas.microsoft.com/office/drawing/2014/main" id="{37C2CD01-21EE-4D80-9BBE-F770F481D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2530027" y="1417426"/>
            <a:ext cx="3754665" cy="250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 descr="Arrow pointing to the cape on the child">
            <a:extLst>
              <a:ext uri="{FF2B5EF4-FFF2-40B4-BE49-F238E27FC236}">
                <a16:creationId xmlns:a16="http://schemas.microsoft.com/office/drawing/2014/main" id="{7D736EC2-5DB8-4C2B-B015-10CAFBE2A106}"/>
              </a:ext>
            </a:extLst>
          </p:cNvPr>
          <p:cNvCxnSpPr>
            <a:cxnSpLocks/>
          </p:cNvCxnSpPr>
          <p:nvPr/>
        </p:nvCxnSpPr>
        <p:spPr>
          <a:xfrm flipH="1">
            <a:off x="5915611" y="2949183"/>
            <a:ext cx="1160012" cy="4950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FC6BD46-D88A-47FA-B4D9-9A3638B8614B}"/>
              </a:ext>
            </a:extLst>
          </p:cNvPr>
          <p:cNvSpPr txBox="1"/>
          <p:nvPr/>
        </p:nvSpPr>
        <p:spPr>
          <a:xfrm>
            <a:off x="3773211" y="215846"/>
            <a:ext cx="12682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cake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13D72E-D6E8-43E9-8EDB-3AE336DC45F4}"/>
              </a:ext>
            </a:extLst>
          </p:cNvPr>
          <p:cNvSpPr txBox="1"/>
          <p:nvPr/>
        </p:nvSpPr>
        <p:spPr>
          <a:xfrm>
            <a:off x="6221548" y="3641598"/>
            <a:ext cx="17081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cake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02ECC0-3851-4DD7-A246-CE3A0652BA11}"/>
              </a:ext>
            </a:extLst>
          </p:cNvPr>
          <p:cNvSpPr txBox="1"/>
          <p:nvPr/>
        </p:nvSpPr>
        <p:spPr>
          <a:xfrm>
            <a:off x="943537" y="90164"/>
            <a:ext cx="12650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cape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231FA1-E79F-4936-8C93-B622BB691C67}"/>
              </a:ext>
            </a:extLst>
          </p:cNvPr>
          <p:cNvSpPr txBox="1"/>
          <p:nvPr/>
        </p:nvSpPr>
        <p:spPr>
          <a:xfrm>
            <a:off x="6776888" y="2241297"/>
            <a:ext cx="17081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cape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C80105-DAC4-4731-AC72-63415FC33F9E}"/>
              </a:ext>
            </a:extLst>
          </p:cNvPr>
          <p:cNvSpPr txBox="1"/>
          <p:nvPr/>
        </p:nvSpPr>
        <p:spPr>
          <a:xfrm>
            <a:off x="6811735" y="285576"/>
            <a:ext cx="12522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rake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D99B46-C834-4ED8-B7B4-C2BDF74AF958}"/>
              </a:ext>
            </a:extLst>
          </p:cNvPr>
          <p:cNvSpPr txBox="1"/>
          <p:nvPr/>
        </p:nvSpPr>
        <p:spPr>
          <a:xfrm>
            <a:off x="1717793" y="5436870"/>
            <a:ext cx="12522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rake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244CB3-689C-454A-827A-8E6E750A6868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rtl="0" eaLnBrk="1" latinLnBrk="0" hangingPunct="1"/>
            <a:r>
              <a:rPr lang="en-US" sz="4400" b="1" kern="1200" dirty="0">
                <a:solidFill>
                  <a:srgbClr val="003399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Let’s Practice </a:t>
            </a:r>
            <a:r>
              <a:rPr lang="en-US" sz="4400" b="1" kern="1200" dirty="0" err="1">
                <a:solidFill>
                  <a:srgbClr val="003399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CVCe</a:t>
            </a:r>
            <a:r>
              <a:rPr lang="en-US" sz="4400" b="1" kern="1200" dirty="0">
                <a:solidFill>
                  <a:srgbClr val="003399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Words!</a:t>
            </a: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07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6" grpId="0"/>
      <p:bldP spid="13" grpId="0"/>
      <p:bldP spid="13" grpId="1"/>
      <p:bldP spid="19" grpId="0"/>
      <p:bldP spid="17" grpId="0"/>
      <p:bldP spid="17" grpId="1"/>
      <p:bldP spid="20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ood engraved and stained alphabet blocks. Punctuation marks. ! ? . period, exclamation mark, question mark.&#10;">
            <a:extLst>
              <a:ext uri="{FF2B5EF4-FFF2-40B4-BE49-F238E27FC236}">
                <a16:creationId xmlns:a16="http://schemas.microsoft.com/office/drawing/2014/main" id="{F6EA419E-9011-42E0-82B6-DF2F28637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543049" y="984334"/>
            <a:ext cx="5715000" cy="203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 descr="Rounded rectangle around name of sentence type&#10;">
            <a:extLst>
              <a:ext uri="{FF2B5EF4-FFF2-40B4-BE49-F238E27FC236}">
                <a16:creationId xmlns:a16="http://schemas.microsoft.com/office/drawing/2014/main" id="{76566C01-5AA6-4A65-BC31-024068C872C2}"/>
              </a:ext>
            </a:extLst>
          </p:cNvPr>
          <p:cNvGrpSpPr/>
          <p:nvPr/>
        </p:nvGrpSpPr>
        <p:grpSpPr>
          <a:xfrm>
            <a:off x="2228849" y="5594342"/>
            <a:ext cx="4343400" cy="1087229"/>
            <a:chOff x="2228850" y="5592971"/>
            <a:chExt cx="4343400" cy="108722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729343B-F1A8-4A0D-8217-03EF491E3E60}"/>
                </a:ext>
              </a:extLst>
            </p:cNvPr>
            <p:cNvSpPr txBox="1"/>
            <p:nvPr/>
          </p:nvSpPr>
          <p:spPr>
            <a:xfrm>
              <a:off x="2819027" y="5794514"/>
              <a:ext cx="316304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Comic Sans MS" panose="030F0702030302020204" pitchFamily="66" charset="0"/>
                </a:rPr>
                <a:t>Exclamatory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B48A12D-D8A5-43F6-B010-EB9A63337CBF}"/>
                </a:ext>
              </a:extLst>
            </p:cNvPr>
            <p:cNvSpPr/>
            <p:nvPr/>
          </p:nvSpPr>
          <p:spPr>
            <a:xfrm>
              <a:off x="2228850" y="5592971"/>
              <a:ext cx="4343400" cy="1087229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 descr="Rounded rectangle around the definition of the type of sentence&#10;">
            <a:extLst>
              <a:ext uri="{FF2B5EF4-FFF2-40B4-BE49-F238E27FC236}">
                <a16:creationId xmlns:a16="http://schemas.microsoft.com/office/drawing/2014/main" id="{01F32018-295C-48BC-87AA-11230B16936E}"/>
              </a:ext>
            </a:extLst>
          </p:cNvPr>
          <p:cNvGrpSpPr/>
          <p:nvPr/>
        </p:nvGrpSpPr>
        <p:grpSpPr>
          <a:xfrm>
            <a:off x="987424" y="3484713"/>
            <a:ext cx="6826250" cy="1687443"/>
            <a:chOff x="1275722" y="3665825"/>
            <a:chExt cx="6826250" cy="1687443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937BBC3-A153-4092-AE4E-43DD15BA7AFA}"/>
                </a:ext>
              </a:extLst>
            </p:cNvPr>
            <p:cNvSpPr/>
            <p:nvPr/>
          </p:nvSpPr>
          <p:spPr>
            <a:xfrm>
              <a:off x="1275722" y="3665825"/>
              <a:ext cx="6826250" cy="1687443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6058F6F-2E4C-428E-B78D-138CC097B38D}"/>
                </a:ext>
              </a:extLst>
            </p:cNvPr>
            <p:cNvSpPr txBox="1"/>
            <p:nvPr/>
          </p:nvSpPr>
          <p:spPr>
            <a:xfrm>
              <a:off x="1543049" y="3728579"/>
              <a:ext cx="5715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latin typeface="Comic Sans MS" panose="030F0702030302020204" pitchFamily="66" charset="0"/>
                </a:rPr>
                <a:t>This sentence shows excitement or emotion.</a:t>
              </a:r>
            </a:p>
          </p:txBody>
        </p:sp>
      </p:grpSp>
      <p:grpSp>
        <p:nvGrpSpPr>
          <p:cNvPr id="22" name="Group 21" descr="Rounded rectangle around definition of sentence type&#10;">
            <a:extLst>
              <a:ext uri="{FF2B5EF4-FFF2-40B4-BE49-F238E27FC236}">
                <a16:creationId xmlns:a16="http://schemas.microsoft.com/office/drawing/2014/main" id="{6A62D702-F48F-452C-ADF9-70FE298CB4AE}"/>
              </a:ext>
            </a:extLst>
          </p:cNvPr>
          <p:cNvGrpSpPr/>
          <p:nvPr/>
        </p:nvGrpSpPr>
        <p:grpSpPr>
          <a:xfrm>
            <a:off x="934700" y="3514678"/>
            <a:ext cx="6826250" cy="1822409"/>
            <a:chOff x="10907712" y="2066578"/>
            <a:chExt cx="6035582" cy="24247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39964D10-6022-4B1B-A304-A989760AC911}"/>
                </a:ext>
              </a:extLst>
            </p:cNvPr>
            <p:cNvSpPr/>
            <p:nvPr/>
          </p:nvSpPr>
          <p:spPr>
            <a:xfrm>
              <a:off x="10907712" y="2066578"/>
              <a:ext cx="6035582" cy="2424740"/>
            </a:xfrm>
            <a:prstGeom prst="roundRect">
              <a:avLst>
                <a:gd name="adj" fmla="val 50000"/>
              </a:avLst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3A6AC20-F84B-4CFF-801F-A66F620850BD}"/>
                </a:ext>
              </a:extLst>
            </p:cNvPr>
            <p:cNvSpPr txBox="1"/>
            <p:nvPr/>
          </p:nvSpPr>
          <p:spPr>
            <a:xfrm>
              <a:off x="11535451" y="2379454"/>
              <a:ext cx="4780104" cy="1760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latin typeface="Comic Sans MS" panose="030F0702030302020204" pitchFamily="66" charset="0"/>
                </a:rPr>
                <a:t>This sentence makes a statement.</a:t>
              </a:r>
            </a:p>
          </p:txBody>
        </p:sp>
      </p:grpSp>
      <p:grpSp>
        <p:nvGrpSpPr>
          <p:cNvPr id="42" name="Group 41" descr="Rounded rectangle around the name of the sentence type&#10;">
            <a:extLst>
              <a:ext uri="{FF2B5EF4-FFF2-40B4-BE49-F238E27FC236}">
                <a16:creationId xmlns:a16="http://schemas.microsoft.com/office/drawing/2014/main" id="{FC37A073-8BEA-4B39-96DA-0CA574402532}"/>
              </a:ext>
            </a:extLst>
          </p:cNvPr>
          <p:cNvGrpSpPr/>
          <p:nvPr/>
        </p:nvGrpSpPr>
        <p:grpSpPr>
          <a:xfrm>
            <a:off x="2217446" y="5565930"/>
            <a:ext cx="4343400" cy="1087229"/>
            <a:chOff x="-5262516" y="4343469"/>
            <a:chExt cx="4343400" cy="108722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24C1534-135E-4C50-8C84-8754C584E0E0}"/>
                </a:ext>
              </a:extLst>
            </p:cNvPr>
            <p:cNvSpPr txBox="1"/>
            <p:nvPr/>
          </p:nvSpPr>
          <p:spPr>
            <a:xfrm>
              <a:off x="-4615813" y="4533140"/>
              <a:ext cx="29290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Comic Sans MS" panose="030F0702030302020204" pitchFamily="66" charset="0"/>
                </a:rPr>
                <a:t>Declarative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9F38C2E-F3D7-423E-ACF7-36E9383AE8A4}"/>
                </a:ext>
              </a:extLst>
            </p:cNvPr>
            <p:cNvSpPr/>
            <p:nvPr/>
          </p:nvSpPr>
          <p:spPr>
            <a:xfrm>
              <a:off x="-5262516" y="4343469"/>
              <a:ext cx="4343400" cy="1087229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 descr="Rounded rectangle around the definition of sentence type.&#10;">
            <a:extLst>
              <a:ext uri="{FF2B5EF4-FFF2-40B4-BE49-F238E27FC236}">
                <a16:creationId xmlns:a16="http://schemas.microsoft.com/office/drawing/2014/main" id="{1079A0C3-1620-4E86-953E-3463184F4175}"/>
              </a:ext>
            </a:extLst>
          </p:cNvPr>
          <p:cNvGrpSpPr/>
          <p:nvPr/>
        </p:nvGrpSpPr>
        <p:grpSpPr>
          <a:xfrm>
            <a:off x="1062999" y="3524950"/>
            <a:ext cx="6826250" cy="1822409"/>
            <a:chOff x="10907712" y="2066578"/>
            <a:chExt cx="6035582" cy="242474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FD530039-AACD-41D6-A370-8E6E03C4AFE0}"/>
                </a:ext>
              </a:extLst>
            </p:cNvPr>
            <p:cNvSpPr/>
            <p:nvPr/>
          </p:nvSpPr>
          <p:spPr>
            <a:xfrm>
              <a:off x="10907712" y="2066578"/>
              <a:ext cx="6035582" cy="2424740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77A5482-B9CB-431B-98AB-B97A38B79DB5}"/>
                </a:ext>
              </a:extLst>
            </p:cNvPr>
            <p:cNvSpPr txBox="1"/>
            <p:nvPr/>
          </p:nvSpPr>
          <p:spPr>
            <a:xfrm>
              <a:off x="11535451" y="2379454"/>
              <a:ext cx="4780104" cy="1760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latin typeface="Comic Sans MS" panose="030F0702030302020204" pitchFamily="66" charset="0"/>
                </a:rPr>
                <a:t>This sentence asks a question.</a:t>
              </a:r>
            </a:p>
          </p:txBody>
        </p:sp>
      </p:grpSp>
      <p:grpSp>
        <p:nvGrpSpPr>
          <p:cNvPr id="35" name="Group 34" descr="Rounded rectangle around the name of the sentence type">
            <a:extLst>
              <a:ext uri="{FF2B5EF4-FFF2-40B4-BE49-F238E27FC236}">
                <a16:creationId xmlns:a16="http://schemas.microsoft.com/office/drawing/2014/main" id="{7CAF6BFC-6D56-455C-A183-0F494ECD7A5C}"/>
              </a:ext>
            </a:extLst>
          </p:cNvPr>
          <p:cNvGrpSpPr/>
          <p:nvPr/>
        </p:nvGrpSpPr>
        <p:grpSpPr>
          <a:xfrm>
            <a:off x="2176125" y="5549724"/>
            <a:ext cx="4343400" cy="1087229"/>
            <a:chOff x="10520269" y="4378810"/>
            <a:chExt cx="4343400" cy="1087229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2CEBB8D-E9A8-449D-98ED-D909A6189F34}"/>
                </a:ext>
              </a:extLst>
            </p:cNvPr>
            <p:cNvSpPr txBox="1"/>
            <p:nvPr/>
          </p:nvSpPr>
          <p:spPr>
            <a:xfrm>
              <a:off x="10955756" y="4539023"/>
              <a:ext cx="347242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Comic Sans MS" panose="030F0702030302020204" pitchFamily="66" charset="0"/>
                </a:rPr>
                <a:t>Interrogative</a:t>
              </a: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22558394-0639-4380-BF64-20D897C68D7A}"/>
                </a:ext>
              </a:extLst>
            </p:cNvPr>
            <p:cNvSpPr/>
            <p:nvPr/>
          </p:nvSpPr>
          <p:spPr>
            <a:xfrm>
              <a:off x="10520269" y="4378810"/>
              <a:ext cx="4343400" cy="1087229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4" name="Straight Arrow Connector 43" descr="Arrow pointing from exclamation mark to the definition of exclamation mark.">
            <a:extLst>
              <a:ext uri="{FF2B5EF4-FFF2-40B4-BE49-F238E27FC236}">
                <a16:creationId xmlns:a16="http://schemas.microsoft.com/office/drawing/2014/main" id="{6EDF1C90-332C-4B6A-A90B-2FC5D61A5003}"/>
              </a:ext>
            </a:extLst>
          </p:cNvPr>
          <p:cNvCxnSpPr>
            <a:cxnSpLocks/>
          </p:cNvCxnSpPr>
          <p:nvPr/>
        </p:nvCxnSpPr>
        <p:spPr>
          <a:xfrm>
            <a:off x="2447365" y="2867586"/>
            <a:ext cx="1953184" cy="6170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AFC7EC0D-9E06-433D-854E-0F0707F1CD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4" idx="2"/>
          </p:cNvCxnSpPr>
          <p:nvPr/>
        </p:nvCxnSpPr>
        <p:spPr>
          <a:xfrm flipH="1">
            <a:off x="4400548" y="5172156"/>
            <a:ext cx="1" cy="4221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 descr="Arrow pointing from the period to the definition of a declarative sentence.">
            <a:extLst>
              <a:ext uri="{FF2B5EF4-FFF2-40B4-BE49-F238E27FC236}">
                <a16:creationId xmlns:a16="http://schemas.microsoft.com/office/drawing/2014/main" id="{C0A3EED0-813C-4435-84AE-F71CA1FE4618}"/>
              </a:ext>
            </a:extLst>
          </p:cNvPr>
          <p:cNvCxnSpPr>
            <a:cxnSpLocks/>
          </p:cNvCxnSpPr>
          <p:nvPr/>
        </p:nvCxnSpPr>
        <p:spPr>
          <a:xfrm>
            <a:off x="4389146" y="2792866"/>
            <a:ext cx="11403" cy="6501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 descr="Arrow pointing from the question mark to the definition of an interrogative sentence">
            <a:extLst>
              <a:ext uri="{FF2B5EF4-FFF2-40B4-BE49-F238E27FC236}">
                <a16:creationId xmlns:a16="http://schemas.microsoft.com/office/drawing/2014/main" id="{DD24D958-D827-4857-BCD2-1652B0923E43}"/>
              </a:ext>
            </a:extLst>
          </p:cNvPr>
          <p:cNvCxnSpPr>
            <a:endCxn id="4" idx="0"/>
          </p:cNvCxnSpPr>
          <p:nvPr/>
        </p:nvCxnSpPr>
        <p:spPr>
          <a:xfrm flipH="1">
            <a:off x="4400549" y="2867586"/>
            <a:ext cx="1873251" cy="6171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396A0CC4-DC24-4523-B43C-B7B7B5D4D42D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rtl="0" eaLnBrk="1" latinLnBrk="0" hangingPunct="1"/>
            <a:r>
              <a:rPr lang="en-US" sz="4000" b="1" kern="1200" dirty="0">
                <a:solidFill>
                  <a:srgbClr val="003399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Sentences and Punctuation Marks</a:t>
            </a: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15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Young girl holting sign above head">
            <a:extLst>
              <a:ext uri="{FF2B5EF4-FFF2-40B4-BE49-F238E27FC236}">
                <a16:creationId xmlns:a16="http://schemas.microsoft.com/office/drawing/2014/main" id="{7322671F-4744-4E60-980A-BE7296D18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909" y="419613"/>
            <a:ext cx="2367405" cy="5765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36B3FE-A066-43E1-A673-3169D19B1695}"/>
              </a:ext>
            </a:extLst>
          </p:cNvPr>
          <p:cNvSpPr txBox="1"/>
          <p:nvPr/>
        </p:nvSpPr>
        <p:spPr>
          <a:xfrm>
            <a:off x="395363" y="630247"/>
            <a:ext cx="29290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Declarative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54926A-4B9A-4159-9912-EBDCEC251448}"/>
              </a:ext>
            </a:extLst>
          </p:cNvPr>
          <p:cNvSpPr txBox="1"/>
          <p:nvPr/>
        </p:nvSpPr>
        <p:spPr>
          <a:xfrm>
            <a:off x="395363" y="1506210"/>
            <a:ext cx="34724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Interrogative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75539F-6799-443B-9876-5AD30FB7947A}"/>
              </a:ext>
            </a:extLst>
          </p:cNvPr>
          <p:cNvSpPr txBox="1"/>
          <p:nvPr/>
        </p:nvSpPr>
        <p:spPr>
          <a:xfrm>
            <a:off x="395363" y="2410887"/>
            <a:ext cx="31630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Exclamatory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A48544-7CB1-4DDB-9775-4FDA2257D67A}"/>
              </a:ext>
            </a:extLst>
          </p:cNvPr>
          <p:cNvSpPr txBox="1"/>
          <p:nvPr/>
        </p:nvSpPr>
        <p:spPr>
          <a:xfrm>
            <a:off x="4143138" y="576133"/>
            <a:ext cx="3129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AB326B-3BF7-4E2C-B654-E2A077781FFB}"/>
              </a:ext>
            </a:extLst>
          </p:cNvPr>
          <p:cNvSpPr txBox="1"/>
          <p:nvPr/>
        </p:nvSpPr>
        <p:spPr>
          <a:xfrm>
            <a:off x="4118031" y="1506210"/>
            <a:ext cx="4539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42189D-7F21-4C08-9FB6-ABAEA4630F2F}"/>
              </a:ext>
            </a:extLst>
          </p:cNvPr>
          <p:cNvSpPr txBox="1"/>
          <p:nvPr/>
        </p:nvSpPr>
        <p:spPr>
          <a:xfrm>
            <a:off x="4191769" y="2410887"/>
            <a:ext cx="3064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EBDE6A-0E73-4D7B-B6D8-F811779201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4565" y="460776"/>
            <a:ext cx="4673600" cy="279875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A6F4C7-8027-4D83-A8EB-25944589A646}"/>
              </a:ext>
            </a:extLst>
          </p:cNvPr>
          <p:cNvSpPr txBox="1"/>
          <p:nvPr/>
        </p:nvSpPr>
        <p:spPr>
          <a:xfrm>
            <a:off x="24427" y="4186029"/>
            <a:ext cx="50321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The sun is so hot __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612D74-A90A-432B-9A76-FD3E2CB6807F}"/>
              </a:ext>
            </a:extLst>
          </p:cNvPr>
          <p:cNvSpPr txBox="1"/>
          <p:nvPr/>
        </p:nvSpPr>
        <p:spPr>
          <a:xfrm>
            <a:off x="4242569" y="4015127"/>
            <a:ext cx="255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E2DB90-D72A-41E2-8F53-9956446609F0}"/>
              </a:ext>
            </a:extLst>
          </p:cNvPr>
          <p:cNvSpPr txBox="1"/>
          <p:nvPr/>
        </p:nvSpPr>
        <p:spPr>
          <a:xfrm>
            <a:off x="3841221" y="5040891"/>
            <a:ext cx="31630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Exclamatory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3B26A0-03DC-44EF-A574-F06C5E8FFE95}"/>
              </a:ext>
            </a:extLst>
          </p:cNvPr>
          <p:cNvSpPr txBox="1"/>
          <p:nvPr/>
        </p:nvSpPr>
        <p:spPr>
          <a:xfrm>
            <a:off x="24427" y="5383731"/>
            <a:ext cx="70679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Do you see the big dipper __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909C64-A64B-4117-AF02-B228F4340F99}"/>
              </a:ext>
            </a:extLst>
          </p:cNvPr>
          <p:cNvSpPr txBox="1"/>
          <p:nvPr/>
        </p:nvSpPr>
        <p:spPr>
          <a:xfrm>
            <a:off x="6350218" y="5241599"/>
            <a:ext cx="4539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15CD03-4091-44F3-8F35-E54930AB9B70}"/>
              </a:ext>
            </a:extLst>
          </p:cNvPr>
          <p:cNvSpPr txBox="1"/>
          <p:nvPr/>
        </p:nvSpPr>
        <p:spPr>
          <a:xfrm>
            <a:off x="4868165" y="6092162"/>
            <a:ext cx="34724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Interrogative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65EEE5-2CC0-4180-A778-D5B7BE3FF605}"/>
              </a:ext>
            </a:extLst>
          </p:cNvPr>
          <p:cNvSpPr txBox="1"/>
          <p:nvPr/>
        </p:nvSpPr>
        <p:spPr>
          <a:xfrm>
            <a:off x="194565" y="3378307"/>
            <a:ext cx="45624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I see the moon __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95729A-F8FB-40C2-A4A4-2B694C6BAB13}"/>
              </a:ext>
            </a:extLst>
          </p:cNvPr>
          <p:cNvSpPr txBox="1"/>
          <p:nvPr/>
        </p:nvSpPr>
        <p:spPr>
          <a:xfrm>
            <a:off x="3961578" y="3254646"/>
            <a:ext cx="3129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5C6371-496C-4AFA-B301-6EB7E76E2DD3}"/>
              </a:ext>
            </a:extLst>
          </p:cNvPr>
          <p:cNvSpPr txBox="1"/>
          <p:nvPr/>
        </p:nvSpPr>
        <p:spPr>
          <a:xfrm>
            <a:off x="3961578" y="4257095"/>
            <a:ext cx="29290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Declarative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E93CC4-8071-44DB-B2DD-C246A99DD7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2948" y="1253283"/>
            <a:ext cx="4343326" cy="850563"/>
          </a:xfrm>
        </p:spPr>
        <p:txBody>
          <a:bodyPr>
            <a:normAutofit fontScale="90000"/>
          </a:bodyPr>
          <a:lstStyle/>
          <a:p>
            <a:pPr rtl="0" eaLnBrk="1" latinLnBrk="0" hangingPunct="1"/>
            <a:r>
              <a:rPr lang="en-US" sz="4000" kern="12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+mn-ea"/>
                <a:cs typeface="+mn-cs"/>
              </a:rPr>
              <a:t>Sentence</a:t>
            </a:r>
            <a:endParaRPr lang="en-US" dirty="0">
              <a:effectLst/>
            </a:endParaRPr>
          </a:p>
          <a:p>
            <a:pPr rtl="0" eaLnBrk="1" latinLnBrk="0" hangingPunct="1"/>
            <a:r>
              <a:rPr lang="en-US" sz="4000" kern="12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+mn-ea"/>
                <a:cs typeface="+mn-cs"/>
              </a:rPr>
              <a:t>Practice</a:t>
            </a: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70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 animBg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31A247-F15B-428F-96E3-84D7CB3174E7}"/>
              </a:ext>
            </a:extLst>
          </p:cNvPr>
          <p:cNvSpPr txBox="1"/>
          <p:nvPr/>
        </p:nvSpPr>
        <p:spPr>
          <a:xfrm>
            <a:off x="787400" y="2261632"/>
            <a:ext cx="19800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explore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9E3242-DF1A-40D1-8D73-0BAD01E12A80}"/>
              </a:ext>
            </a:extLst>
          </p:cNvPr>
          <p:cNvSpPr txBox="1"/>
          <p:nvPr/>
        </p:nvSpPr>
        <p:spPr>
          <a:xfrm>
            <a:off x="3151868" y="3429000"/>
            <a:ext cx="32287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constellation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8D1A8B-08CA-4CCF-8657-B67CC3953470}"/>
              </a:ext>
            </a:extLst>
          </p:cNvPr>
          <p:cNvSpPr txBox="1"/>
          <p:nvPr/>
        </p:nvSpPr>
        <p:spPr>
          <a:xfrm>
            <a:off x="6380637" y="4859004"/>
            <a:ext cx="15151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space</a:t>
            </a:r>
          </a:p>
          <a:p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8" name="Flowchart: Connector 7" descr="Oval circling the correct word for the verbalized definition of vocabulary word.">
            <a:extLst>
              <a:ext uri="{FF2B5EF4-FFF2-40B4-BE49-F238E27FC236}">
                <a16:creationId xmlns:a16="http://schemas.microsoft.com/office/drawing/2014/main" id="{90689800-A384-4713-B803-CF92334D2440}"/>
              </a:ext>
            </a:extLst>
          </p:cNvPr>
          <p:cNvSpPr/>
          <p:nvPr/>
        </p:nvSpPr>
        <p:spPr>
          <a:xfrm>
            <a:off x="3038254" y="3104475"/>
            <a:ext cx="3342383" cy="1446549"/>
          </a:xfrm>
          <a:prstGeom prst="flowChartConnector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 descr="Oval circling the correct word for the verbalized definition of vocabulary word.">
            <a:extLst>
              <a:ext uri="{FF2B5EF4-FFF2-40B4-BE49-F238E27FC236}">
                <a16:creationId xmlns:a16="http://schemas.microsoft.com/office/drawing/2014/main" id="{97E90B7D-AD6B-485F-9DCA-2A00EBF67BCC}"/>
              </a:ext>
            </a:extLst>
          </p:cNvPr>
          <p:cNvSpPr/>
          <p:nvPr/>
        </p:nvSpPr>
        <p:spPr>
          <a:xfrm>
            <a:off x="5412072" y="4541081"/>
            <a:ext cx="3342383" cy="1446549"/>
          </a:xfrm>
          <a:prstGeom prst="flowChartConnector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 descr="Oval circling the correct word for the verbalized definition of vocabulary word.">
            <a:extLst>
              <a:ext uri="{FF2B5EF4-FFF2-40B4-BE49-F238E27FC236}">
                <a16:creationId xmlns:a16="http://schemas.microsoft.com/office/drawing/2014/main" id="{624CFAAA-55A4-4E4E-9FA4-7DD99F8E6B1F}"/>
              </a:ext>
            </a:extLst>
          </p:cNvPr>
          <p:cNvSpPr/>
          <p:nvPr/>
        </p:nvSpPr>
        <p:spPr>
          <a:xfrm>
            <a:off x="106222" y="1892300"/>
            <a:ext cx="3342383" cy="1446549"/>
          </a:xfrm>
          <a:prstGeom prst="flowChartConnector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C65349B-E64F-41FC-A490-FF110E2D9C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547203"/>
            <a:ext cx="8229600" cy="1143000"/>
          </a:xfrm>
        </p:spPr>
        <p:txBody>
          <a:bodyPr>
            <a:normAutofit fontScale="90000"/>
          </a:bodyPr>
          <a:lstStyle/>
          <a:p>
            <a:pPr rtl="0" eaLnBrk="1" latinLnBrk="0" hangingPunct="1"/>
            <a:r>
              <a:rPr lang="en-US" sz="4400" kern="1200" dirty="0">
                <a:solidFill>
                  <a:srgbClr val="003399"/>
                </a:solidFill>
                <a:effectLst/>
                <a:latin typeface="Comic Sans MS" panose="030F0702030302020204" pitchFamily="66" charset="0"/>
                <a:ea typeface="+mn-ea"/>
                <a:cs typeface="+mn-cs"/>
              </a:rPr>
              <a:t>My Adventures –</a:t>
            </a:r>
            <a:endParaRPr lang="en-US" dirty="0">
              <a:effectLst/>
            </a:endParaRPr>
          </a:p>
          <a:p>
            <a:pPr rtl="0" eaLnBrk="1" latinLnBrk="0" hangingPunct="1"/>
            <a:r>
              <a:rPr lang="en-US" sz="4400" kern="1200" dirty="0">
                <a:solidFill>
                  <a:srgbClr val="003399"/>
                </a:solidFill>
                <a:effectLst/>
                <a:latin typeface="Comic Sans MS" panose="030F0702030302020204" pitchFamily="66" charset="0"/>
                <a:ea typeface="+mn-ea"/>
                <a:cs typeface="+mn-cs"/>
              </a:rPr>
              <a:t>Vocabulary Review</a:t>
            </a: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65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31A247-F15B-428F-96E3-84D7CB3174E7}"/>
              </a:ext>
            </a:extLst>
          </p:cNvPr>
          <p:cNvSpPr txBox="1"/>
          <p:nvPr/>
        </p:nvSpPr>
        <p:spPr>
          <a:xfrm>
            <a:off x="1081549" y="2261632"/>
            <a:ext cx="13917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orbit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9E3242-DF1A-40D1-8D73-0BAD01E12A80}"/>
              </a:ext>
            </a:extLst>
          </p:cNvPr>
          <p:cNvSpPr txBox="1"/>
          <p:nvPr/>
        </p:nvSpPr>
        <p:spPr>
          <a:xfrm>
            <a:off x="3151868" y="3429000"/>
            <a:ext cx="33522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solar system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8D1A8B-08CA-4CCF-8657-B67CC3953470}"/>
              </a:ext>
            </a:extLst>
          </p:cNvPr>
          <p:cNvSpPr txBox="1"/>
          <p:nvPr/>
        </p:nvSpPr>
        <p:spPr>
          <a:xfrm>
            <a:off x="6147751" y="4882122"/>
            <a:ext cx="18710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gravity</a:t>
            </a:r>
          </a:p>
          <a:p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8" name="Flowchart: Connector 7" descr="Oval circling the correct word for the verbalized definition of vocabulary word.">
            <a:extLst>
              <a:ext uri="{FF2B5EF4-FFF2-40B4-BE49-F238E27FC236}">
                <a16:creationId xmlns:a16="http://schemas.microsoft.com/office/drawing/2014/main" id="{90689800-A384-4713-B803-CF92334D2440}"/>
              </a:ext>
            </a:extLst>
          </p:cNvPr>
          <p:cNvSpPr/>
          <p:nvPr/>
        </p:nvSpPr>
        <p:spPr>
          <a:xfrm>
            <a:off x="2597847" y="2969518"/>
            <a:ext cx="4030791" cy="1822453"/>
          </a:xfrm>
          <a:prstGeom prst="flowChartConnector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 descr="Oval circling the correct word for the verbalized definition of vocabulary word.">
            <a:extLst>
              <a:ext uri="{FF2B5EF4-FFF2-40B4-BE49-F238E27FC236}">
                <a16:creationId xmlns:a16="http://schemas.microsoft.com/office/drawing/2014/main" id="{97E90B7D-AD6B-485F-9DCA-2A00EBF67BCC}"/>
              </a:ext>
            </a:extLst>
          </p:cNvPr>
          <p:cNvSpPr/>
          <p:nvPr/>
        </p:nvSpPr>
        <p:spPr>
          <a:xfrm>
            <a:off x="5412072" y="4541081"/>
            <a:ext cx="3342383" cy="1446549"/>
          </a:xfrm>
          <a:prstGeom prst="flowChartConnector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 descr="Oval circling the correct word for the verbalized definition of vocabulary word.">
            <a:extLst>
              <a:ext uri="{FF2B5EF4-FFF2-40B4-BE49-F238E27FC236}">
                <a16:creationId xmlns:a16="http://schemas.microsoft.com/office/drawing/2014/main" id="{624CFAAA-55A4-4E4E-9FA4-7DD99F8E6B1F}"/>
              </a:ext>
            </a:extLst>
          </p:cNvPr>
          <p:cNvSpPr/>
          <p:nvPr/>
        </p:nvSpPr>
        <p:spPr>
          <a:xfrm>
            <a:off x="106222" y="1892300"/>
            <a:ext cx="3342383" cy="1446549"/>
          </a:xfrm>
          <a:prstGeom prst="flowChartConnector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4321F91-5417-4D22-A8AE-4E87E1937A8D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rtl="0" eaLnBrk="1" latinLnBrk="0" hangingPunct="1"/>
            <a:r>
              <a:rPr lang="en-US" sz="4400" kern="1200" dirty="0">
                <a:solidFill>
                  <a:srgbClr val="003399"/>
                </a:solidFill>
                <a:effectLst/>
                <a:latin typeface="Comic Sans MS" panose="030F0702030302020204" pitchFamily="66" charset="0"/>
                <a:ea typeface="+mn-ea"/>
                <a:cs typeface="+mn-cs"/>
              </a:rPr>
              <a:t>Vocabulary Review Take Two!</a:t>
            </a: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23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 animBg="1"/>
      <p:bldP spid="9" grpId="0" animBg="1"/>
      <p:bldP spid="9" grpId="1" animBg="1"/>
      <p:bldP spid="10" grpId="0" animBg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Rocket outline">
            <a:extLst>
              <a:ext uri="{FF2B5EF4-FFF2-40B4-BE49-F238E27FC236}">
                <a16:creationId xmlns:a16="http://schemas.microsoft.com/office/drawing/2014/main" id="{09F72E49-8CE6-4380-98F6-4D21CA95A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61146" y="799154"/>
            <a:ext cx="2273884" cy="22738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878FDC-9E84-44ED-BEFF-217E0A5470B0}"/>
              </a:ext>
            </a:extLst>
          </p:cNvPr>
          <p:cNvSpPr txBox="1"/>
          <p:nvPr/>
        </p:nvSpPr>
        <p:spPr>
          <a:xfrm>
            <a:off x="2862237" y="3073038"/>
            <a:ext cx="34195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latin typeface="Comic Sans MS" panose="030F0702030302020204" pitchFamily="66" charset="0"/>
              </a:rPr>
              <a:t>explore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5E1C9D-208C-4D87-82E7-995A7A97FF46}"/>
              </a:ext>
            </a:extLst>
          </p:cNvPr>
          <p:cNvSpPr txBox="1"/>
          <p:nvPr/>
        </p:nvSpPr>
        <p:spPr>
          <a:xfrm>
            <a:off x="2031881" y="3073037"/>
            <a:ext cx="56605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latin typeface="Comic Sans MS" panose="030F0702030302020204" pitchFamily="66" charset="0"/>
              </a:rPr>
              <a:t>constellation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1BD71C-F1C1-4A80-803A-9B1C627B2A7D}"/>
              </a:ext>
            </a:extLst>
          </p:cNvPr>
          <p:cNvSpPr txBox="1"/>
          <p:nvPr/>
        </p:nvSpPr>
        <p:spPr>
          <a:xfrm>
            <a:off x="3281422" y="3073036"/>
            <a:ext cx="25811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latin typeface="Comic Sans MS" panose="030F0702030302020204" pitchFamily="66" charset="0"/>
              </a:rPr>
              <a:t>space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5D6FEA7-23E6-4CCA-B144-29BCE6B5BAF8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rtl="0" eaLnBrk="1" latinLnBrk="0" hangingPunct="1"/>
            <a:r>
              <a:rPr lang="en-US" sz="4000" kern="1200" dirty="0">
                <a:solidFill>
                  <a:srgbClr val="003399"/>
                </a:solidFill>
                <a:effectLst/>
                <a:latin typeface="Comic Sans MS" panose="030F0702030302020204" pitchFamily="66" charset="0"/>
                <a:ea typeface="+mn-ea"/>
                <a:cs typeface="+mn-cs"/>
              </a:rPr>
              <a:t>Our Vocabulary Adventure </a:t>
            </a:r>
            <a:endParaRPr lang="en-US" dirty="0">
              <a:effectLst/>
            </a:endParaRPr>
          </a:p>
          <a:p>
            <a:pPr rtl="0" eaLnBrk="1" latinLnBrk="0" hangingPunct="1"/>
            <a:r>
              <a:rPr lang="en-US" sz="4000" kern="1200" dirty="0">
                <a:solidFill>
                  <a:srgbClr val="003399"/>
                </a:solidFill>
                <a:effectLst/>
                <a:latin typeface="Comic Sans MS" panose="030F0702030302020204" pitchFamily="66" charset="0"/>
                <a:ea typeface="+mn-ea"/>
                <a:cs typeface="+mn-cs"/>
              </a:rPr>
              <a:t>Continues!</a:t>
            </a: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98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/>
      <p:bldP spid="6" grpId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 descr="Arrow and box representing a detail in the Main Idea graphic organizer.">
            <a:extLst>
              <a:ext uri="{FF2B5EF4-FFF2-40B4-BE49-F238E27FC236}">
                <a16:creationId xmlns:a16="http://schemas.microsoft.com/office/drawing/2014/main" id="{5EB5F0FD-14FD-490D-A318-DDF649EBDC74}"/>
              </a:ext>
            </a:extLst>
          </p:cNvPr>
          <p:cNvGrpSpPr/>
          <p:nvPr/>
        </p:nvGrpSpPr>
        <p:grpSpPr>
          <a:xfrm>
            <a:off x="3845518" y="3365501"/>
            <a:ext cx="1701803" cy="1604868"/>
            <a:chOff x="3845518" y="3365501"/>
            <a:chExt cx="1701803" cy="1604868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8006105-AAED-49E9-96A9-E218C6BCD182}"/>
                </a:ext>
              </a:extLst>
            </p:cNvPr>
            <p:cNvCxnSpPr>
              <a:cxnSpLocks/>
            </p:cNvCxnSpPr>
            <p:nvPr/>
          </p:nvCxnSpPr>
          <p:spPr>
            <a:xfrm>
              <a:off x="4586284" y="3365501"/>
              <a:ext cx="0" cy="99060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99F3089-A3E0-459B-94DE-4697EAF39011}"/>
                </a:ext>
              </a:extLst>
            </p:cNvPr>
            <p:cNvSpPr/>
            <p:nvPr/>
          </p:nvSpPr>
          <p:spPr>
            <a:xfrm>
              <a:off x="3845518" y="4309966"/>
              <a:ext cx="1701803" cy="66040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omic Sans MS" panose="030F0702030302020204" pitchFamily="66" charset="0"/>
                </a:rPr>
                <a:t>Detail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1C9D1D06-9ADD-4F93-9BDD-01AA139AE3C8}"/>
              </a:ext>
            </a:extLst>
          </p:cNvPr>
          <p:cNvSpPr/>
          <p:nvPr/>
        </p:nvSpPr>
        <p:spPr>
          <a:xfrm>
            <a:off x="2692399" y="2198804"/>
            <a:ext cx="3759200" cy="1244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Main Idea</a:t>
            </a:r>
          </a:p>
        </p:txBody>
      </p:sp>
      <p:grpSp>
        <p:nvGrpSpPr>
          <p:cNvPr id="31" name="Group 30" descr="Arrow and box representing a detail in the Main Idea graphic organizer.">
            <a:extLst>
              <a:ext uri="{FF2B5EF4-FFF2-40B4-BE49-F238E27FC236}">
                <a16:creationId xmlns:a16="http://schemas.microsoft.com/office/drawing/2014/main" id="{A85FA611-F188-4DBF-A590-5C20AE75C51B}"/>
              </a:ext>
            </a:extLst>
          </p:cNvPr>
          <p:cNvGrpSpPr/>
          <p:nvPr/>
        </p:nvGrpSpPr>
        <p:grpSpPr>
          <a:xfrm>
            <a:off x="1462885" y="3467098"/>
            <a:ext cx="1473199" cy="1498606"/>
            <a:chOff x="1462885" y="3467098"/>
            <a:chExt cx="1473199" cy="1498606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9350C51-E087-475A-A22E-6051F55733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6160" y="3467098"/>
              <a:ext cx="611976" cy="92710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023D095-896D-444A-8148-16A955114BF7}"/>
                </a:ext>
              </a:extLst>
            </p:cNvPr>
            <p:cNvSpPr/>
            <p:nvPr/>
          </p:nvSpPr>
          <p:spPr>
            <a:xfrm>
              <a:off x="1462885" y="4356104"/>
              <a:ext cx="1473199" cy="6096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omic Sans MS" panose="030F0702030302020204" pitchFamily="66" charset="0"/>
                </a:rPr>
                <a:t>Detail</a:t>
              </a:r>
            </a:p>
          </p:txBody>
        </p:sp>
      </p:grpSp>
      <p:grpSp>
        <p:nvGrpSpPr>
          <p:cNvPr id="48" name="Group 47" descr="Arrow and box representing a detail in the Main Idea graphic organizer.">
            <a:extLst>
              <a:ext uri="{FF2B5EF4-FFF2-40B4-BE49-F238E27FC236}">
                <a16:creationId xmlns:a16="http://schemas.microsoft.com/office/drawing/2014/main" id="{D4BC0BA3-8914-47D4-9ECF-74294F79A575}"/>
              </a:ext>
            </a:extLst>
          </p:cNvPr>
          <p:cNvGrpSpPr/>
          <p:nvPr/>
        </p:nvGrpSpPr>
        <p:grpSpPr>
          <a:xfrm>
            <a:off x="6116836" y="3467100"/>
            <a:ext cx="1658935" cy="1541357"/>
            <a:chOff x="5891411" y="3467098"/>
            <a:chExt cx="1658935" cy="1541357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F31C94D4-4A08-4DC7-AD4F-0A56AC1C2EF4}"/>
                </a:ext>
              </a:extLst>
            </p:cNvPr>
            <p:cNvCxnSpPr>
              <a:cxnSpLocks/>
            </p:cNvCxnSpPr>
            <p:nvPr/>
          </p:nvCxnSpPr>
          <p:spPr>
            <a:xfrm>
              <a:off x="5891411" y="3467098"/>
              <a:ext cx="930275" cy="96519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A0E9A1E-ED36-4041-BB66-76EC5C908CD5}"/>
                </a:ext>
              </a:extLst>
            </p:cNvPr>
            <p:cNvSpPr/>
            <p:nvPr/>
          </p:nvSpPr>
          <p:spPr>
            <a:xfrm>
              <a:off x="6077147" y="4398855"/>
              <a:ext cx="1473199" cy="6096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omic Sans MS" panose="030F0702030302020204" pitchFamily="66" charset="0"/>
                </a:rPr>
                <a:t>Detail</a:t>
              </a: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F01BF185-D0A1-4AD6-AD9F-06B29D968581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rtl="0" eaLnBrk="1" latinLnBrk="0" hangingPunct="1"/>
            <a:r>
              <a:rPr lang="en-US" sz="6000" kern="1200" dirty="0">
                <a:solidFill>
                  <a:srgbClr val="003399"/>
                </a:solidFill>
                <a:effectLst/>
                <a:latin typeface="Comic Sans MS" panose="030F0702030302020204" pitchFamily="66" charset="0"/>
                <a:ea typeface="+mn-ea"/>
                <a:cs typeface="+mn-cs"/>
              </a:rPr>
              <a:t>Main Idea and Details</a:t>
            </a: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2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ffice Theme">
  <a:themeElements>
    <a:clrScheme name="Accelerate Ed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111E5C"/>
      </a:accent1>
      <a:accent2>
        <a:srgbClr val="8AC7CE"/>
      </a:accent2>
      <a:accent3>
        <a:srgbClr val="4A2E16"/>
      </a:accent3>
      <a:accent4>
        <a:srgbClr val="39639D"/>
      </a:accent4>
      <a:accent5>
        <a:srgbClr val="C8BBAE"/>
      </a:accent5>
      <a:accent6>
        <a:srgbClr val="72BBBF"/>
      </a:accent6>
      <a:hlink>
        <a:srgbClr val="1BB752"/>
      </a:hlink>
      <a:folHlink>
        <a:srgbClr val="B5A99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Couture.thmx</Template>
  <TotalTime>11159</TotalTime>
  <Words>2417</Words>
  <Application>Microsoft Office PowerPoint</Application>
  <PresentationFormat>On-screen Show (4:3)</PresentationFormat>
  <Paragraphs>298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Comic Sans MS</vt:lpstr>
      <vt:lpstr>Office Theme</vt:lpstr>
      <vt:lpstr>Space Adventures</vt:lpstr>
      <vt:lpstr>Let’s Talk About CVCe Words! </vt:lpstr>
      <vt:lpstr>Let’s Practice CVCe Words! </vt:lpstr>
      <vt:lpstr>Sentences and Punctuation Marks </vt:lpstr>
      <vt:lpstr>Sentence Practice </vt:lpstr>
      <vt:lpstr>My Adventures – Vocabulary Review </vt:lpstr>
      <vt:lpstr>Vocabulary Review Take Two! </vt:lpstr>
      <vt:lpstr>Our Vocabulary Adventure  Continues! </vt:lpstr>
      <vt:lpstr>Main Idea and Details </vt:lpstr>
      <vt:lpstr>Discovering Space </vt:lpstr>
      <vt:lpstr>Q &amp; A</vt:lpstr>
    </vt:vector>
  </TitlesOfParts>
  <Company>Accelerate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Molly Johnson</dc:creator>
  <cp:lastModifiedBy>Richard Harstead</cp:lastModifiedBy>
  <cp:revision>227</cp:revision>
  <dcterms:created xsi:type="dcterms:W3CDTF">2012-04-20T18:25:02Z</dcterms:created>
  <dcterms:modified xsi:type="dcterms:W3CDTF">2021-11-24T12:03:30Z</dcterms:modified>
</cp:coreProperties>
</file>