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44" r:id="rId2"/>
    <p:sldId id="345" r:id="rId3"/>
    <p:sldId id="353" r:id="rId4"/>
    <p:sldId id="348" r:id="rId5"/>
    <p:sldId id="354" r:id="rId6"/>
    <p:sldId id="355" r:id="rId7"/>
    <p:sldId id="349" r:id="rId8"/>
    <p:sldId id="352" r:id="rId9"/>
  </p:sldIdLst>
  <p:sldSz cx="9144000" cy="6858000" type="screen4x3"/>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6F"/>
    <a:srgbClr val="AA568E"/>
    <a:srgbClr val="283B80"/>
    <a:srgbClr val="D60093"/>
    <a:srgbClr val="3B7ABE"/>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87477" autoAdjust="0"/>
  </p:normalViewPr>
  <p:slideViewPr>
    <p:cSldViewPr snapToGrid="0">
      <p:cViewPr varScale="1">
        <p:scale>
          <a:sx n="60" d="100"/>
          <a:sy n="60" d="100"/>
        </p:scale>
        <p:origin x="160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Today we will review and practice conjunctions. We will also review our vocabulary words and end with the 5 finger retell.</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162765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We’ve learned in a past module that conjunctions can join two simple sentences. Did you know they can also join words or groups of words together?  Conjunctions help us create more complex sentences. It’s like glue. It helps words and phrases stick together. Let’s look at an example. (Click to show the sentence and have a student read it. “Abby bought apples </a:t>
            </a:r>
            <a:r>
              <a:rPr lang="en-US" u="sng" dirty="0"/>
              <a:t>and</a:t>
            </a:r>
            <a:r>
              <a:rPr lang="en-US" dirty="0"/>
              <a:t> strawberries at the store.”)</a:t>
            </a:r>
          </a:p>
          <a:p>
            <a:r>
              <a:rPr lang="en-US" dirty="0"/>
              <a:t>The word “and” is the conjunction. Here is an example with two simple sentences. (Click to show the sentence and have a student read it. “He wanted to swim, </a:t>
            </a:r>
            <a:r>
              <a:rPr lang="en-US" u="sng" dirty="0"/>
              <a:t>but</a:t>
            </a:r>
            <a:r>
              <a:rPr lang="en-US" dirty="0"/>
              <a:t> it started to rain.”)</a:t>
            </a:r>
          </a:p>
          <a:p>
            <a:r>
              <a:rPr lang="en-US" dirty="0"/>
              <a:t>“But” is the conjunction that connects these two simple sentences together.</a:t>
            </a:r>
            <a:endParaRPr lang="en-US" dirty="0">
              <a:cs typeface="Calibri"/>
            </a:endParaRPr>
          </a:p>
          <a:p>
            <a:endParaRPr lang="en-US" dirty="0">
              <a:cs typeface="Calibri"/>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There are several conjunctions, however some are used more often than others. There is a simple way to remember the most common conjunctions using the acronym “</a:t>
            </a:r>
            <a:r>
              <a:rPr lang="en-US" dirty="0" err="1"/>
              <a:t>fanboys</a:t>
            </a:r>
            <a:r>
              <a:rPr lang="en-US" dirty="0"/>
              <a:t>” (click to show letters). An Acronym is a word made from the first letters of words in a certain order. The letters in “</a:t>
            </a:r>
            <a:r>
              <a:rPr lang="en-US" dirty="0" err="1"/>
              <a:t>fanboys</a:t>
            </a:r>
            <a:r>
              <a:rPr lang="en-US" dirty="0"/>
              <a:t>” all represent the first letter of a commonly used conjunction. (Click to show the word vertically.) Do you know what any of them stand for? (Give the students a moment to answer as many as they can. As</a:t>
            </a:r>
            <a:r>
              <a:rPr lang="en-US" baseline="0" dirty="0"/>
              <a:t> students give you answers, click on each letter to show each answer</a:t>
            </a:r>
            <a:r>
              <a:rPr lang="en-US" dirty="0"/>
              <a:t>.</a:t>
            </a:r>
          </a:p>
          <a:p>
            <a:r>
              <a:rPr lang="en-US" b="1" dirty="0"/>
              <a:t>f-for</a:t>
            </a:r>
            <a:endParaRPr lang="en-US" dirty="0"/>
          </a:p>
          <a:p>
            <a:r>
              <a:rPr lang="en-US" b="1" dirty="0"/>
              <a:t>a-and</a:t>
            </a:r>
            <a:endParaRPr lang="en-US" dirty="0"/>
          </a:p>
          <a:p>
            <a:r>
              <a:rPr lang="en-US" b="1" dirty="0"/>
              <a:t>n-nor</a:t>
            </a:r>
            <a:endParaRPr lang="en-US" dirty="0"/>
          </a:p>
          <a:p>
            <a:r>
              <a:rPr lang="en-US" b="1" dirty="0"/>
              <a:t>b-but</a:t>
            </a:r>
            <a:endParaRPr lang="en-US" dirty="0"/>
          </a:p>
          <a:p>
            <a:r>
              <a:rPr lang="en-US" b="1" dirty="0"/>
              <a:t>o- or</a:t>
            </a:r>
            <a:endParaRPr lang="en-US" dirty="0"/>
          </a:p>
          <a:p>
            <a:r>
              <a:rPr lang="en-US" b="1" dirty="0"/>
              <a:t>y-yet</a:t>
            </a:r>
            <a:endParaRPr lang="en-US" dirty="0"/>
          </a:p>
          <a:p>
            <a:r>
              <a:rPr lang="en-US" b="1" dirty="0"/>
              <a:t>s-so)</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50902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Let’s practice!</a:t>
            </a:r>
          </a:p>
          <a:p>
            <a:r>
              <a:rPr lang="en-US" dirty="0"/>
              <a:t> I’ll show you a sentence. Please tell me which conjunction would work in the sentence. Here is the first one. (Click to show the sentence and have a student read it. Give the students a moment to answer, then click to show the answer. Repeat the process with each sentence.</a:t>
            </a:r>
          </a:p>
          <a:p>
            <a:r>
              <a:rPr lang="en-US" b="1" dirty="0"/>
              <a:t>1 He wasn’t sure if he wanted a cat __ a dog. -or</a:t>
            </a:r>
            <a:endParaRPr lang="en-US" dirty="0"/>
          </a:p>
          <a:p>
            <a:r>
              <a:rPr lang="en-US" b="1" dirty="0"/>
              <a:t>2 I was tired, __ I went to sleep.-so</a:t>
            </a:r>
            <a:endParaRPr lang="en-US" dirty="0"/>
          </a:p>
          <a:p>
            <a:r>
              <a:rPr lang="en-US" b="1" dirty="0"/>
              <a:t>3. She finished her work quickly __ neatly. -yet [but also works]</a:t>
            </a:r>
            <a:endParaRPr lang="en-US" dirty="0"/>
          </a:p>
          <a:p>
            <a:r>
              <a:rPr lang="en-US" b="1" dirty="0"/>
              <a:t>4. He brought a gift __ his friend. -for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Let’s review our vocabulary words for the week. When I show you the definition, please tell me the word on the slide that matches. Here is an example. (Click to show- to push roughly. Read it to the students.)</a:t>
            </a:r>
          </a:p>
          <a:p>
            <a:r>
              <a:rPr lang="en-US" dirty="0"/>
              <a:t>Which word matches this definition? (Student should say “jostle”. Click to show the answer highlighted.  Click again for a new sentence.</a:t>
            </a:r>
            <a:r>
              <a:rPr lang="en-US" baseline="0" dirty="0"/>
              <a:t> </a:t>
            </a:r>
            <a:r>
              <a:rPr lang="en-US" dirty="0"/>
              <a:t>Repeat the process with the remaining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rarely – </a:t>
            </a:r>
            <a:r>
              <a:rPr lang="en-US" b="1" dirty="0"/>
              <a:t>seldom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young bird not yet able to leave the nest - </a:t>
            </a:r>
            <a:r>
              <a:rPr lang="en-US" b="1" dirty="0"/>
              <a:t>nestling</a:t>
            </a:r>
            <a:endParaRPr lang="en-US" dirty="0"/>
          </a:p>
          <a:p>
            <a:r>
              <a:rPr lang="en-US" dirty="0"/>
              <a:t>a violently unfriendly or aggressive attitude - </a:t>
            </a:r>
            <a:r>
              <a:rPr lang="en-US" b="1" dirty="0"/>
              <a:t>fierce</a:t>
            </a:r>
            <a:endParaRPr lang="en-US" dirty="0"/>
          </a:p>
          <a:p>
            <a:r>
              <a:rPr lang="en-US" dirty="0"/>
              <a:t>to follow as a pattern, model, or example- </a:t>
            </a:r>
            <a:r>
              <a:rPr lang="en-US" b="1" dirty="0"/>
              <a:t>imitate</a:t>
            </a:r>
            <a:endParaRPr lang="en-US" dirty="0"/>
          </a:p>
          <a:p>
            <a:r>
              <a:rPr lang="en-US" dirty="0"/>
              <a:t>to win over to a belief or action by argument or serious request) - </a:t>
            </a:r>
            <a:r>
              <a:rPr lang="en-US" b="1" dirty="0"/>
              <a:t>persuade</a:t>
            </a:r>
            <a:endParaRPr lang="en-US" dirty="0"/>
          </a:p>
          <a:p>
            <a:endParaRPr lang="en-US" dirty="0"/>
          </a:p>
          <a:p>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I’m going to show you some sentences The first one is on the screen. Please read the sentence and tell me the vocabulary word that fits best in the sentence. The word will then be crossed off in the box.</a:t>
            </a:r>
          </a:p>
          <a:p>
            <a:r>
              <a:rPr lang="en-US" dirty="0"/>
              <a:t>(Click to show each remaining sentence and give the students a moment to choose the best answer. Then click to show the correct answer appear in the sentence and be crossed</a:t>
            </a:r>
            <a:r>
              <a:rPr lang="en-US" baseline="0" dirty="0"/>
              <a:t> off</a:t>
            </a:r>
            <a:r>
              <a:rPr lang="en-US" dirty="0"/>
              <a:t>, click</a:t>
            </a:r>
            <a:r>
              <a:rPr lang="en-US" baseline="0" dirty="0"/>
              <a:t> again for</a:t>
            </a:r>
            <a:r>
              <a:rPr lang="en-US" dirty="0"/>
              <a:t> a new sentence to appear. Repeat for each sentence.</a:t>
            </a:r>
            <a:endParaRPr lang="en-US" dirty="0">
              <a:cs typeface="Calibri"/>
            </a:endParaRPr>
          </a:p>
          <a:p>
            <a:r>
              <a:rPr lang="en-US" dirty="0"/>
              <a:t>1. Peter had to ____ his way to the front of the crowded bus. -jostle</a:t>
            </a:r>
          </a:p>
          <a:p>
            <a:r>
              <a:rPr lang="en-US" dirty="0"/>
              <a:t>2. Pedro found the tiny ____and gently placed it back in the nest. -nestling</a:t>
            </a:r>
          </a:p>
          <a:p>
            <a:r>
              <a:rPr lang="en-US" dirty="0"/>
              <a:t>3. The lion let loose a loud roar that made it sound very ____. -fierce</a:t>
            </a:r>
          </a:p>
          <a:p>
            <a:r>
              <a:rPr lang="en-US" dirty="0"/>
              <a:t>4. I tried to ___ my cat to take a bath, but he doesn’t like water. -persuade</a:t>
            </a:r>
          </a:p>
          <a:p>
            <a:r>
              <a:rPr lang="en-US" dirty="0"/>
              <a:t>5. We tried to find a fox in the woods, but they are sly and  __ seen. -seldom</a:t>
            </a:r>
          </a:p>
          <a:p>
            <a:r>
              <a:rPr lang="en-US" dirty="0"/>
              <a:t>6. My sister annoyed me by trying to ____ my every move. -imitate</a:t>
            </a:r>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269755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It’s time for the five finger retell! (Click to show the hand and images appear.)</a:t>
            </a:r>
            <a:endParaRPr lang="en-US" b="0" dirty="0">
              <a:cs typeface="Calibri"/>
            </a:endParaRPr>
          </a:p>
          <a:p>
            <a:r>
              <a:rPr lang="en-US" b="0" dirty="0"/>
              <a:t>Show me your fingers! (Have students hold up hand and point to each finger as they go through the retell</a:t>
            </a:r>
            <a:r>
              <a:rPr lang="en-US" dirty="0"/>
              <a:t>.)</a:t>
            </a:r>
            <a:endParaRPr lang="en-US" b="0" dirty="0">
              <a:cs typeface="Calibri"/>
            </a:endParaRPr>
          </a:p>
          <a:p>
            <a:r>
              <a:rPr lang="en-US" b="1" dirty="0"/>
              <a:t>Characters-  </a:t>
            </a:r>
            <a:r>
              <a:rPr lang="en-US" dirty="0"/>
              <a:t>Jolly Robin and his family</a:t>
            </a:r>
          </a:p>
          <a:p>
            <a:r>
              <a:rPr lang="en-US" b="1" dirty="0"/>
              <a:t>Setting-</a:t>
            </a:r>
            <a:r>
              <a:rPr lang="en-US" dirty="0"/>
              <a:t> Farmer Green’s apple tree and the ground below it</a:t>
            </a:r>
          </a:p>
          <a:p>
            <a:r>
              <a:rPr lang="en-US" b="1" dirty="0"/>
              <a:t>Problem- </a:t>
            </a:r>
            <a:r>
              <a:rPr lang="en-US" dirty="0"/>
              <a:t>Jolly couldn't fly</a:t>
            </a:r>
          </a:p>
          <a:p>
            <a:r>
              <a:rPr lang="en-US" b="1" dirty="0"/>
              <a:t>Events- </a:t>
            </a:r>
            <a:endParaRPr lang="en-US" dirty="0"/>
          </a:p>
          <a:p>
            <a:r>
              <a:rPr lang="en-US" dirty="0"/>
              <a:t>*Jolly moved from his nest to the tree limb to get an angleworm from his father. </a:t>
            </a:r>
          </a:p>
          <a:p>
            <a:r>
              <a:rPr lang="en-US" dirty="0"/>
              <a:t>*Jolly’s mother taught him to stay quiet on the ground so the cat wouldn’t eat him.</a:t>
            </a:r>
          </a:p>
          <a:p>
            <a:r>
              <a:rPr lang="en-US" dirty="0"/>
              <a:t>*His mother taught him to glide, but he still couldn’t fly.</a:t>
            </a:r>
          </a:p>
          <a:p>
            <a:r>
              <a:rPr lang="en-US" b="1" dirty="0"/>
              <a:t>Solution- </a:t>
            </a:r>
            <a:r>
              <a:rPr lang="en-US" dirty="0"/>
              <a:t>His father tricked him by yelling “cat” and flying onto a tree branch. Jolly was so scared that he flew without realizing it. Later his father told him the truth and Jolly laughed and laughed. This prompted his father to name him Jolly.</a:t>
            </a:r>
          </a:p>
          <a:p>
            <a:endParaRPr lang="en-US" dirty="0"/>
          </a:p>
          <a:p>
            <a:r>
              <a:rPr lang="en-US" b="1" dirty="0"/>
              <a:t>Text connection- Say to student: </a:t>
            </a:r>
            <a:r>
              <a:rPr lang="en-US" dirty="0"/>
              <a:t>Jolly had a hard time learning to fly, however he kept trying and was finally able to. What is something that you have had to work really hard at?</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a:rPr>
              <a:t>Growing Up</a:t>
            </a:r>
            <a:endParaRPr lang="en-US" sz="6000" dirty="0">
              <a:latin typeface="Comic Sans MS" panose="030F0902030302020204" pitchFamily="66" charset="0"/>
            </a:endParaRP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vert="horz" lIns="91440" tIns="45720" rIns="91440" bIns="45720" rtlCol="0" anchor="t">
            <a:normAutofit/>
          </a:bodyPr>
          <a:lstStyle/>
          <a:p>
            <a:r>
              <a:rPr lang="en-US" sz="4000">
                <a:latin typeface="Comic Sans MS"/>
              </a:rPr>
              <a:t>Conjunctions and vocabulary</a:t>
            </a:r>
            <a:endParaRPr lang="en-US" sz="4000">
              <a:latin typeface="Comic Sans MS" panose="030F0902030302020204" pitchFamily="66" charset="0"/>
            </a:endParaRPr>
          </a:p>
        </p:txBody>
      </p:sp>
    </p:spTree>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normAutofit fontScale="90000"/>
          </a:bodyPr>
          <a:lstStyle/>
          <a:p>
            <a:r>
              <a:rPr lang="en-US" dirty="0">
                <a:latin typeface="Comic Sans MS"/>
              </a:rPr>
              <a:t>The function of a Conjunction</a:t>
            </a:r>
            <a:br>
              <a:rPr lang="en-US" dirty="0">
                <a:latin typeface="Comic Sans MS" panose="030F0702030302020204" pitchFamily="66" charset="0"/>
              </a:rPr>
            </a:br>
            <a:endParaRPr lang="en-US" dirty="0">
              <a:latin typeface="Comic Sans MS" panose="030F0702030302020204" pitchFamily="66" charset="0"/>
            </a:endParaRPr>
          </a:p>
        </p:txBody>
      </p:sp>
      <p:pic>
        <p:nvPicPr>
          <p:cNvPr id="3" name="Picture 3" descr="bottle of glue&#10;">
            <a:extLst>
              <a:ext uri="{FF2B5EF4-FFF2-40B4-BE49-F238E27FC236}">
                <a16:creationId xmlns:a16="http://schemas.microsoft.com/office/drawing/2014/main" id="{27A3A453-019E-48B3-A6E2-886E253070CF}"/>
              </a:ext>
            </a:extLst>
          </p:cNvPr>
          <p:cNvPicPr>
            <a:picLocks noChangeAspect="1"/>
          </p:cNvPicPr>
          <p:nvPr/>
        </p:nvPicPr>
        <p:blipFill>
          <a:blip r:embed="rId3"/>
          <a:srcRect/>
          <a:stretch/>
        </p:blipFill>
        <p:spPr>
          <a:xfrm>
            <a:off x="6032740" y="4227430"/>
            <a:ext cx="2743200" cy="2112497"/>
          </a:xfrm>
          <a:prstGeom prst="rect">
            <a:avLst/>
          </a:prstGeom>
        </p:spPr>
      </p:pic>
      <p:sp>
        <p:nvSpPr>
          <p:cNvPr id="5" name="Rectangle 4"/>
          <p:cNvSpPr/>
          <p:nvPr/>
        </p:nvSpPr>
        <p:spPr>
          <a:xfrm>
            <a:off x="961291" y="1899709"/>
            <a:ext cx="7725509" cy="1077218"/>
          </a:xfrm>
          <a:prstGeom prst="rect">
            <a:avLst/>
          </a:prstGeom>
        </p:spPr>
        <p:txBody>
          <a:bodyPr wrap="square">
            <a:spAutoFit/>
          </a:bodyPr>
          <a:lstStyle/>
          <a:p>
            <a:pPr algn="ctr"/>
            <a:r>
              <a:rPr lang="en-US" sz="3200">
                <a:latin typeface="Comic Sans MS" panose="030F0702030302020204" pitchFamily="66" charset="0"/>
              </a:rPr>
              <a:t>Abby bought apples </a:t>
            </a:r>
            <a:r>
              <a:rPr lang="en-US" sz="3200" u="sng">
                <a:latin typeface="Comic Sans MS" panose="030F0702030302020204" pitchFamily="66" charset="0"/>
              </a:rPr>
              <a:t>and</a:t>
            </a:r>
            <a:r>
              <a:rPr lang="en-US" sz="3200">
                <a:latin typeface="Comic Sans MS" panose="030F0702030302020204" pitchFamily="66" charset="0"/>
              </a:rPr>
              <a:t> strawberries at the store.</a:t>
            </a:r>
          </a:p>
        </p:txBody>
      </p:sp>
      <p:sp>
        <p:nvSpPr>
          <p:cNvPr id="6" name="Rectangle 5"/>
          <p:cNvSpPr/>
          <p:nvPr/>
        </p:nvSpPr>
        <p:spPr>
          <a:xfrm>
            <a:off x="538652" y="3434008"/>
            <a:ext cx="8066695" cy="584775"/>
          </a:xfrm>
          <a:prstGeom prst="rect">
            <a:avLst/>
          </a:prstGeom>
        </p:spPr>
        <p:txBody>
          <a:bodyPr wrap="square">
            <a:spAutoFit/>
          </a:bodyPr>
          <a:lstStyle/>
          <a:p>
            <a:pPr algn="ctr"/>
            <a:r>
              <a:rPr lang="en-US" sz="3200">
                <a:latin typeface="Comic Sans MS" panose="030F0702030302020204" pitchFamily="66" charset="0"/>
              </a:rPr>
              <a:t>He wanted to swim, </a:t>
            </a:r>
            <a:r>
              <a:rPr lang="en-US" sz="3200" u="sng">
                <a:latin typeface="Comic Sans MS" panose="030F0702030302020204" pitchFamily="66" charset="0"/>
              </a:rPr>
              <a:t>but</a:t>
            </a:r>
            <a:r>
              <a:rPr lang="en-US" sz="3200">
                <a:latin typeface="Comic Sans MS" panose="030F0702030302020204" pitchFamily="66" charset="0"/>
              </a:rPr>
              <a:t> it started to rain</a:t>
            </a:r>
          </a:p>
        </p:txBody>
      </p:sp>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3196" y="2709607"/>
            <a:ext cx="3275450" cy="707886"/>
          </a:xfrm>
          <a:prstGeom prst="rect">
            <a:avLst/>
          </a:prstGeom>
          <a:ln>
            <a:solidFill>
              <a:srgbClr val="7030A0"/>
            </a:solidFill>
          </a:ln>
        </p:spPr>
        <p:txBody>
          <a:bodyPr wrap="square">
            <a:spAutoFit/>
          </a:bodyPr>
          <a:lstStyle/>
          <a:p>
            <a:r>
              <a:rPr lang="en-US" sz="4000">
                <a:solidFill>
                  <a:srgbClr val="002060"/>
                </a:solidFill>
                <a:latin typeface="Comic Sans MS" panose="030F0702030302020204" pitchFamily="66" charset="0"/>
              </a:rPr>
              <a:t>f a n b o y s</a:t>
            </a:r>
          </a:p>
        </p:txBody>
      </p:sp>
      <p:sp>
        <p:nvSpPr>
          <p:cNvPr id="5" name="Rectangle 4"/>
          <p:cNvSpPr/>
          <p:nvPr/>
        </p:nvSpPr>
        <p:spPr>
          <a:xfrm>
            <a:off x="738917" y="1445852"/>
            <a:ext cx="393056" cy="830997"/>
          </a:xfrm>
          <a:prstGeom prst="rect">
            <a:avLst/>
          </a:prstGeom>
        </p:spPr>
        <p:txBody>
          <a:bodyPr wrap="none">
            <a:spAutoFit/>
          </a:bodyPr>
          <a:lstStyle/>
          <a:p>
            <a:pPr>
              <a:lnSpc>
                <a:spcPct val="150000"/>
              </a:lnSpc>
            </a:pPr>
            <a:r>
              <a:rPr lang="en-US" sz="3200" dirty="0">
                <a:latin typeface="Comic Sans MS" panose="030F0702030302020204" pitchFamily="66" charset="0"/>
              </a:rPr>
              <a:t>f</a:t>
            </a:r>
          </a:p>
        </p:txBody>
      </p:sp>
      <p:sp>
        <p:nvSpPr>
          <p:cNvPr id="6" name="Rectangle 5"/>
          <p:cNvSpPr/>
          <p:nvPr/>
        </p:nvSpPr>
        <p:spPr>
          <a:xfrm>
            <a:off x="1307427" y="1622677"/>
            <a:ext cx="1084081" cy="584775"/>
          </a:xfrm>
          <a:prstGeom prst="rect">
            <a:avLst/>
          </a:prstGeom>
          <a:solidFill>
            <a:schemeClr val="accent5">
              <a:lumMod val="40000"/>
              <a:lumOff val="60000"/>
            </a:schemeClr>
          </a:solidFill>
          <a:ln>
            <a:solidFill>
              <a:srgbClr val="7030A0"/>
            </a:solidFill>
          </a:ln>
        </p:spPr>
        <p:txBody>
          <a:bodyPr wrap="square">
            <a:spAutoFit/>
          </a:bodyPr>
          <a:lstStyle/>
          <a:p>
            <a:r>
              <a:rPr lang="en-US" sz="3200">
                <a:solidFill>
                  <a:srgbClr val="002060"/>
                </a:solidFill>
                <a:latin typeface="Comic Sans MS" panose="030F0702030302020204" pitchFamily="66" charset="0"/>
              </a:rPr>
              <a:t>-for</a:t>
            </a:r>
          </a:p>
        </p:txBody>
      </p:sp>
      <p:sp>
        <p:nvSpPr>
          <p:cNvPr id="7" name="Rectangle 6"/>
          <p:cNvSpPr/>
          <p:nvPr/>
        </p:nvSpPr>
        <p:spPr>
          <a:xfrm>
            <a:off x="1312736" y="2300005"/>
            <a:ext cx="1078773" cy="584775"/>
          </a:xfrm>
          <a:prstGeom prst="rect">
            <a:avLst/>
          </a:prstGeom>
          <a:solidFill>
            <a:schemeClr val="accent2">
              <a:lumMod val="40000"/>
              <a:lumOff val="60000"/>
            </a:schemeClr>
          </a:solidFill>
          <a:ln>
            <a:solidFill>
              <a:srgbClr val="7030A0"/>
            </a:solidFill>
          </a:ln>
        </p:spPr>
        <p:txBody>
          <a:bodyPr wrap="square">
            <a:spAutoFit/>
          </a:bodyPr>
          <a:lstStyle/>
          <a:p>
            <a:r>
              <a:rPr lang="en-US" sz="3200" dirty="0">
                <a:solidFill>
                  <a:srgbClr val="002060"/>
                </a:solidFill>
                <a:latin typeface="Comic Sans MS" panose="030F0702030302020204" pitchFamily="66" charset="0"/>
              </a:rPr>
              <a:t>-and</a:t>
            </a:r>
          </a:p>
        </p:txBody>
      </p:sp>
      <p:sp>
        <p:nvSpPr>
          <p:cNvPr id="8" name="Rectangle 7"/>
          <p:cNvSpPr/>
          <p:nvPr/>
        </p:nvSpPr>
        <p:spPr>
          <a:xfrm>
            <a:off x="1303048" y="2986153"/>
            <a:ext cx="1088460" cy="584775"/>
          </a:xfrm>
          <a:prstGeom prst="rect">
            <a:avLst/>
          </a:prstGeom>
          <a:solidFill>
            <a:schemeClr val="accent5">
              <a:lumMod val="40000"/>
              <a:lumOff val="60000"/>
            </a:schemeClr>
          </a:solidFill>
          <a:ln>
            <a:solidFill>
              <a:srgbClr val="7030A0"/>
            </a:solidFill>
          </a:ln>
        </p:spPr>
        <p:txBody>
          <a:bodyPr wrap="square">
            <a:spAutoFit/>
          </a:bodyPr>
          <a:lstStyle/>
          <a:p>
            <a:r>
              <a:rPr lang="en-US" sz="3200">
                <a:solidFill>
                  <a:srgbClr val="002060"/>
                </a:solidFill>
                <a:latin typeface="Comic Sans MS" panose="030F0702030302020204" pitchFamily="66" charset="0"/>
              </a:rPr>
              <a:t>-nor</a:t>
            </a:r>
          </a:p>
        </p:txBody>
      </p:sp>
      <p:sp>
        <p:nvSpPr>
          <p:cNvPr id="9" name="Rectangle 8"/>
          <p:cNvSpPr/>
          <p:nvPr/>
        </p:nvSpPr>
        <p:spPr>
          <a:xfrm>
            <a:off x="1307427" y="3670458"/>
            <a:ext cx="1084081" cy="584775"/>
          </a:xfrm>
          <a:prstGeom prst="rect">
            <a:avLst/>
          </a:prstGeom>
          <a:solidFill>
            <a:schemeClr val="accent2">
              <a:lumMod val="40000"/>
              <a:lumOff val="60000"/>
            </a:schemeClr>
          </a:solidFill>
          <a:ln>
            <a:solidFill>
              <a:srgbClr val="7030A0"/>
            </a:solidFill>
          </a:ln>
        </p:spPr>
        <p:txBody>
          <a:bodyPr wrap="square">
            <a:spAutoFit/>
          </a:bodyPr>
          <a:lstStyle/>
          <a:p>
            <a:r>
              <a:rPr lang="en-US" sz="3200">
                <a:solidFill>
                  <a:srgbClr val="002060"/>
                </a:solidFill>
                <a:latin typeface="Comic Sans MS" panose="030F0702030302020204" pitchFamily="66" charset="0"/>
              </a:rPr>
              <a:t>-but</a:t>
            </a:r>
          </a:p>
        </p:txBody>
      </p:sp>
      <p:sp>
        <p:nvSpPr>
          <p:cNvPr id="10" name="Rectangle 9"/>
          <p:cNvSpPr/>
          <p:nvPr/>
        </p:nvSpPr>
        <p:spPr>
          <a:xfrm>
            <a:off x="1307427" y="4392760"/>
            <a:ext cx="1084081" cy="584775"/>
          </a:xfrm>
          <a:prstGeom prst="rect">
            <a:avLst/>
          </a:prstGeom>
          <a:solidFill>
            <a:schemeClr val="accent5">
              <a:lumMod val="40000"/>
              <a:lumOff val="60000"/>
            </a:schemeClr>
          </a:solidFill>
          <a:ln>
            <a:solidFill>
              <a:srgbClr val="7030A0"/>
            </a:solidFill>
          </a:ln>
        </p:spPr>
        <p:txBody>
          <a:bodyPr wrap="square">
            <a:spAutoFit/>
          </a:bodyPr>
          <a:lstStyle/>
          <a:p>
            <a:r>
              <a:rPr lang="en-US" sz="3200">
                <a:solidFill>
                  <a:srgbClr val="002060"/>
                </a:solidFill>
                <a:latin typeface="Comic Sans MS" panose="030F0702030302020204" pitchFamily="66" charset="0"/>
              </a:rPr>
              <a:t>-or</a:t>
            </a:r>
          </a:p>
        </p:txBody>
      </p:sp>
      <p:sp>
        <p:nvSpPr>
          <p:cNvPr id="11" name="Rectangle 10"/>
          <p:cNvSpPr/>
          <p:nvPr/>
        </p:nvSpPr>
        <p:spPr>
          <a:xfrm>
            <a:off x="1307427" y="5101834"/>
            <a:ext cx="1084081" cy="584775"/>
          </a:xfrm>
          <a:prstGeom prst="rect">
            <a:avLst/>
          </a:prstGeom>
          <a:solidFill>
            <a:schemeClr val="accent2">
              <a:lumMod val="40000"/>
              <a:lumOff val="60000"/>
            </a:schemeClr>
          </a:solidFill>
          <a:ln>
            <a:solidFill>
              <a:srgbClr val="7030A0"/>
            </a:solidFill>
          </a:ln>
        </p:spPr>
        <p:txBody>
          <a:bodyPr wrap="square">
            <a:spAutoFit/>
          </a:bodyPr>
          <a:lstStyle/>
          <a:p>
            <a:r>
              <a:rPr lang="en-US" sz="3200">
                <a:solidFill>
                  <a:srgbClr val="002060"/>
                </a:solidFill>
                <a:latin typeface="Comic Sans MS" panose="030F0702030302020204" pitchFamily="66" charset="0"/>
              </a:rPr>
              <a:t>-yet</a:t>
            </a:r>
          </a:p>
        </p:txBody>
      </p:sp>
      <p:sp>
        <p:nvSpPr>
          <p:cNvPr id="12" name="Rectangle 11"/>
          <p:cNvSpPr/>
          <p:nvPr/>
        </p:nvSpPr>
        <p:spPr>
          <a:xfrm>
            <a:off x="1307427" y="5865805"/>
            <a:ext cx="1084081" cy="584775"/>
          </a:xfrm>
          <a:prstGeom prst="rect">
            <a:avLst/>
          </a:prstGeom>
          <a:solidFill>
            <a:schemeClr val="accent5">
              <a:lumMod val="40000"/>
              <a:lumOff val="60000"/>
            </a:schemeClr>
          </a:solidFill>
          <a:ln>
            <a:solidFill>
              <a:srgbClr val="7030A0"/>
            </a:solidFill>
          </a:ln>
        </p:spPr>
        <p:txBody>
          <a:bodyPr wrap="square">
            <a:spAutoFit/>
          </a:bodyPr>
          <a:lstStyle/>
          <a:p>
            <a:r>
              <a:rPr lang="en-US" sz="3200">
                <a:solidFill>
                  <a:srgbClr val="002060"/>
                </a:solidFill>
                <a:latin typeface="Comic Sans MS" panose="030F0702030302020204" pitchFamily="66" charset="0"/>
              </a:rPr>
              <a:t>-so</a:t>
            </a:r>
          </a:p>
        </p:txBody>
      </p:sp>
      <p:sp>
        <p:nvSpPr>
          <p:cNvPr id="13" name="Rectangle 12"/>
          <p:cNvSpPr/>
          <p:nvPr/>
        </p:nvSpPr>
        <p:spPr>
          <a:xfrm>
            <a:off x="738773" y="2119435"/>
            <a:ext cx="394660" cy="830997"/>
          </a:xfrm>
          <a:prstGeom prst="rect">
            <a:avLst/>
          </a:prstGeom>
        </p:spPr>
        <p:txBody>
          <a:bodyPr wrap="none">
            <a:spAutoFit/>
          </a:bodyPr>
          <a:lstStyle/>
          <a:p>
            <a:pPr>
              <a:lnSpc>
                <a:spcPct val="150000"/>
              </a:lnSpc>
            </a:pPr>
            <a:r>
              <a:rPr lang="en-US" sz="3200" dirty="0">
                <a:latin typeface="Comic Sans MS" panose="030F0702030302020204" pitchFamily="66" charset="0"/>
              </a:rPr>
              <a:t>a</a:t>
            </a:r>
          </a:p>
        </p:txBody>
      </p:sp>
      <p:sp>
        <p:nvSpPr>
          <p:cNvPr id="14" name="Rectangle 13"/>
          <p:cNvSpPr/>
          <p:nvPr/>
        </p:nvSpPr>
        <p:spPr>
          <a:xfrm>
            <a:off x="769229" y="2839461"/>
            <a:ext cx="399468" cy="830997"/>
          </a:xfrm>
          <a:prstGeom prst="rect">
            <a:avLst/>
          </a:prstGeom>
        </p:spPr>
        <p:txBody>
          <a:bodyPr wrap="none">
            <a:spAutoFit/>
          </a:bodyPr>
          <a:lstStyle/>
          <a:p>
            <a:pPr>
              <a:lnSpc>
                <a:spcPct val="150000"/>
              </a:lnSpc>
            </a:pPr>
            <a:r>
              <a:rPr lang="en-US" sz="3200" dirty="0">
                <a:latin typeface="Comic Sans MS" panose="030F0702030302020204" pitchFamily="66" charset="0"/>
              </a:rPr>
              <a:t>n</a:t>
            </a:r>
          </a:p>
        </p:txBody>
      </p:sp>
      <p:sp>
        <p:nvSpPr>
          <p:cNvPr id="15" name="Rectangle 14"/>
          <p:cNvSpPr/>
          <p:nvPr/>
        </p:nvSpPr>
        <p:spPr>
          <a:xfrm>
            <a:off x="736368" y="4186628"/>
            <a:ext cx="401072" cy="830997"/>
          </a:xfrm>
          <a:prstGeom prst="rect">
            <a:avLst/>
          </a:prstGeom>
        </p:spPr>
        <p:txBody>
          <a:bodyPr wrap="none">
            <a:spAutoFit/>
          </a:bodyPr>
          <a:lstStyle/>
          <a:p>
            <a:pPr>
              <a:lnSpc>
                <a:spcPct val="150000"/>
              </a:lnSpc>
            </a:pPr>
            <a:r>
              <a:rPr lang="en-US" sz="3200" dirty="0">
                <a:latin typeface="Comic Sans MS" panose="030F0702030302020204" pitchFamily="66" charset="0"/>
              </a:rPr>
              <a:t>o</a:t>
            </a:r>
          </a:p>
        </p:txBody>
      </p:sp>
      <p:sp>
        <p:nvSpPr>
          <p:cNvPr id="16" name="Rectangle 15"/>
          <p:cNvSpPr/>
          <p:nvPr/>
        </p:nvSpPr>
        <p:spPr>
          <a:xfrm>
            <a:off x="733963" y="3547317"/>
            <a:ext cx="428322" cy="830997"/>
          </a:xfrm>
          <a:prstGeom prst="rect">
            <a:avLst/>
          </a:prstGeom>
        </p:spPr>
        <p:txBody>
          <a:bodyPr wrap="none">
            <a:spAutoFit/>
          </a:bodyPr>
          <a:lstStyle/>
          <a:p>
            <a:pPr>
              <a:lnSpc>
                <a:spcPct val="150000"/>
              </a:lnSpc>
            </a:pPr>
            <a:r>
              <a:rPr lang="en-US" sz="3200" dirty="0">
                <a:latin typeface="Comic Sans MS" panose="030F0702030302020204" pitchFamily="66" charset="0"/>
              </a:rPr>
              <a:t>b</a:t>
            </a:r>
          </a:p>
        </p:txBody>
      </p:sp>
      <p:sp>
        <p:nvSpPr>
          <p:cNvPr id="17" name="Rectangle 16"/>
          <p:cNvSpPr/>
          <p:nvPr/>
        </p:nvSpPr>
        <p:spPr>
          <a:xfrm>
            <a:off x="733963" y="4855612"/>
            <a:ext cx="397866" cy="830997"/>
          </a:xfrm>
          <a:prstGeom prst="rect">
            <a:avLst/>
          </a:prstGeom>
        </p:spPr>
        <p:txBody>
          <a:bodyPr wrap="none">
            <a:spAutoFit/>
          </a:bodyPr>
          <a:lstStyle/>
          <a:p>
            <a:pPr>
              <a:lnSpc>
                <a:spcPct val="150000"/>
              </a:lnSpc>
            </a:pPr>
            <a:r>
              <a:rPr lang="en-US" sz="3200" dirty="0">
                <a:latin typeface="Comic Sans MS" panose="030F0702030302020204" pitchFamily="66" charset="0"/>
              </a:rPr>
              <a:t>y</a:t>
            </a:r>
          </a:p>
        </p:txBody>
      </p:sp>
      <p:sp>
        <p:nvSpPr>
          <p:cNvPr id="18" name="Rectangle 17"/>
          <p:cNvSpPr/>
          <p:nvPr/>
        </p:nvSpPr>
        <p:spPr>
          <a:xfrm>
            <a:off x="733963" y="5694247"/>
            <a:ext cx="385042" cy="830997"/>
          </a:xfrm>
          <a:prstGeom prst="rect">
            <a:avLst/>
          </a:prstGeom>
        </p:spPr>
        <p:txBody>
          <a:bodyPr wrap="none">
            <a:spAutoFit/>
          </a:bodyPr>
          <a:lstStyle/>
          <a:p>
            <a:pPr>
              <a:lnSpc>
                <a:spcPct val="150000"/>
              </a:lnSpc>
            </a:pPr>
            <a:r>
              <a:rPr lang="en-US" sz="3200" dirty="0">
                <a:latin typeface="Comic Sans MS" panose="030F0702030302020204" pitchFamily="66" charset="0"/>
              </a:rPr>
              <a:t>s</a:t>
            </a:r>
          </a:p>
        </p:txBody>
      </p:sp>
      <p:sp>
        <p:nvSpPr>
          <p:cNvPr id="3" name="Title 2">
            <a:extLst>
              <a:ext uri="{FF2B5EF4-FFF2-40B4-BE49-F238E27FC236}">
                <a16:creationId xmlns:a16="http://schemas.microsoft.com/office/drawing/2014/main" id="{68D558FC-A3EB-4294-AF4F-CC4047FB55E9}"/>
              </a:ext>
            </a:extLst>
          </p:cNvPr>
          <p:cNvSpPr>
            <a:spLocks noGrp="1"/>
          </p:cNvSpPr>
          <p:nvPr>
            <p:ph type="title" idx="4294967295"/>
          </p:nvPr>
        </p:nvSpPr>
        <p:spPr>
          <a:xfrm>
            <a:off x="457200" y="629199"/>
            <a:ext cx="8229600" cy="1143000"/>
          </a:xfrm>
        </p:spPr>
        <p:txBody>
          <a:bodyPr>
            <a:normAutofit fontScale="90000"/>
          </a:bodyPr>
          <a:lstStyle/>
          <a:p>
            <a:pPr rtl="0" eaLnBrk="1" latinLnBrk="0" hangingPunct="1"/>
            <a:r>
              <a:rPr lang="en-US" kern="1200" dirty="0">
                <a:effectLst/>
                <a:latin typeface="Comic Sans MS" panose="030F0702030302020204" pitchFamily="66" charset="0"/>
                <a:ea typeface="+mn-ea"/>
                <a:cs typeface="+mn-cs"/>
              </a:rPr>
              <a:t>Common Conjunctions</a:t>
            </a:r>
            <a:br>
              <a:rPr lang="en-US" kern="1200" dirty="0">
                <a:effectLst/>
                <a:latin typeface="Comic Sans MS" panose="030F0702030302020204" pitchFamily="66" charset="0"/>
                <a:ea typeface="+mn-ea"/>
                <a:cs typeface="+mn-cs"/>
              </a:rPr>
            </a:br>
            <a:endParaRPr lang="en-US" dirty="0">
              <a:effectLst/>
            </a:endParaRPr>
          </a:p>
          <a:p>
            <a:endParaRPr lang="en-US" dirty="0"/>
          </a:p>
        </p:txBody>
      </p:sp>
    </p:spTree>
    <p:extLst>
      <p:ext uri="{BB962C8B-B14F-4D97-AF65-F5344CB8AC3E}">
        <p14:creationId xmlns:p14="http://schemas.microsoft.com/office/powerpoint/2010/main" val="8066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5" restart="whenNotActive" fill="hold" evtFilter="cancelBubble" nodeType="interactiveSeq">
                <p:stCondLst>
                  <p:cond evt="onClick" delay="0">
                    <p:tgtEl>
                      <p:spTgt spid="15"/>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5" restart="whenNotActive" fill="hold" evtFilter="cancelBubble" nodeType="interactiveSeq">
                <p:stCondLst>
                  <p:cond evt="onClick" delay="0">
                    <p:tgtEl>
                      <p:spTgt spid="18"/>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4" grpId="0" animBg="1"/>
      <p:bldP spid="4" grpId="1" animBg="1"/>
      <p:bldP spid="5" grpId="0"/>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b="1">
                <a:latin typeface="Comic Sans MS"/>
                <a:ea typeface="+mj-lt"/>
                <a:cs typeface="+mj-lt"/>
              </a:rPr>
              <a:t>Fill in the Conjunction</a:t>
            </a:r>
            <a:br>
              <a:rPr lang="en-US">
                <a:latin typeface="Comic Sans MS"/>
              </a:rPr>
            </a:br>
            <a:endParaRPr lang="en-US">
              <a:latin typeface="Comic Sans MS"/>
            </a:endParaRPr>
          </a:p>
        </p:txBody>
      </p:sp>
      <p:sp>
        <p:nvSpPr>
          <p:cNvPr id="3" name="Rectangle 2"/>
          <p:cNvSpPr/>
          <p:nvPr/>
        </p:nvSpPr>
        <p:spPr>
          <a:xfrm>
            <a:off x="-1" y="1491351"/>
            <a:ext cx="9097867" cy="584775"/>
          </a:xfrm>
          <a:prstGeom prst="rect">
            <a:avLst/>
          </a:prstGeom>
        </p:spPr>
        <p:txBody>
          <a:bodyPr wrap="square">
            <a:spAutoFit/>
          </a:bodyPr>
          <a:lstStyle/>
          <a:p>
            <a:pPr algn="ctr"/>
            <a:r>
              <a:rPr lang="en-US" sz="3200">
                <a:latin typeface="Comic Sans MS" panose="030F0702030302020204" pitchFamily="66" charset="0"/>
              </a:rPr>
              <a:t>He wasn’t sure if he wanted a cat ____ a dog.</a:t>
            </a:r>
          </a:p>
        </p:txBody>
      </p:sp>
      <p:pic>
        <p:nvPicPr>
          <p:cNvPr id="9" name="Picture 3" descr="bottle of glue&#10;">
            <a:extLst>
              <a:ext uri="{FF2B5EF4-FFF2-40B4-BE49-F238E27FC236}">
                <a16:creationId xmlns:a16="http://schemas.microsoft.com/office/drawing/2014/main" id="{27A3A453-019E-48B3-A6E2-886E253070CF}"/>
              </a:ext>
            </a:extLst>
          </p:cNvPr>
          <p:cNvPicPr>
            <a:picLocks noChangeAspect="1"/>
          </p:cNvPicPr>
          <p:nvPr/>
        </p:nvPicPr>
        <p:blipFill>
          <a:blip r:embed="rId3"/>
          <a:srcRect/>
          <a:stretch/>
        </p:blipFill>
        <p:spPr>
          <a:xfrm flipH="1">
            <a:off x="81453" y="4414999"/>
            <a:ext cx="2743200" cy="2112497"/>
          </a:xfrm>
          <a:prstGeom prst="rect">
            <a:avLst/>
          </a:prstGeom>
        </p:spPr>
      </p:pic>
      <p:sp>
        <p:nvSpPr>
          <p:cNvPr id="10" name="Rectangle 9"/>
          <p:cNvSpPr/>
          <p:nvPr/>
        </p:nvSpPr>
        <p:spPr>
          <a:xfrm>
            <a:off x="81453" y="2486907"/>
            <a:ext cx="8605347" cy="584775"/>
          </a:xfrm>
          <a:prstGeom prst="rect">
            <a:avLst/>
          </a:prstGeom>
        </p:spPr>
        <p:txBody>
          <a:bodyPr wrap="square">
            <a:spAutoFit/>
          </a:bodyPr>
          <a:lstStyle/>
          <a:p>
            <a:pPr algn="ctr"/>
            <a:r>
              <a:rPr lang="en-US" sz="3200">
                <a:latin typeface="Comic Sans MS" panose="030F0702030302020204" pitchFamily="66" charset="0"/>
              </a:rPr>
              <a:t>I was tired, ____ I went to sleep.</a:t>
            </a:r>
          </a:p>
        </p:txBody>
      </p:sp>
      <p:sp>
        <p:nvSpPr>
          <p:cNvPr id="11" name="Rectangle 10"/>
          <p:cNvSpPr/>
          <p:nvPr/>
        </p:nvSpPr>
        <p:spPr>
          <a:xfrm>
            <a:off x="246258" y="3555237"/>
            <a:ext cx="8605347" cy="584775"/>
          </a:xfrm>
          <a:prstGeom prst="rect">
            <a:avLst/>
          </a:prstGeom>
        </p:spPr>
        <p:txBody>
          <a:bodyPr wrap="square">
            <a:spAutoFit/>
          </a:bodyPr>
          <a:lstStyle/>
          <a:p>
            <a:pPr algn="ctr"/>
            <a:r>
              <a:rPr lang="en-US" sz="3200">
                <a:latin typeface="Comic Sans MS" panose="030F0702030302020204" pitchFamily="66" charset="0"/>
              </a:rPr>
              <a:t>She finished her work quickly _____ neatly.</a:t>
            </a:r>
          </a:p>
        </p:txBody>
      </p:sp>
      <p:sp>
        <p:nvSpPr>
          <p:cNvPr id="12" name="Rectangle 11"/>
          <p:cNvSpPr/>
          <p:nvPr/>
        </p:nvSpPr>
        <p:spPr>
          <a:xfrm>
            <a:off x="1124807" y="4767590"/>
            <a:ext cx="8605347" cy="584775"/>
          </a:xfrm>
          <a:prstGeom prst="rect">
            <a:avLst/>
          </a:prstGeom>
        </p:spPr>
        <p:txBody>
          <a:bodyPr wrap="square">
            <a:spAutoFit/>
          </a:bodyPr>
          <a:lstStyle/>
          <a:p>
            <a:pPr algn="ctr"/>
            <a:r>
              <a:rPr lang="en-US" sz="3200">
                <a:latin typeface="Comic Sans MS" panose="030F0702030302020204" pitchFamily="66" charset="0"/>
              </a:rPr>
              <a:t>He brought a gift ____ his friend. </a:t>
            </a:r>
          </a:p>
        </p:txBody>
      </p:sp>
      <p:sp>
        <p:nvSpPr>
          <p:cNvPr id="14" name="Rectangle 13"/>
          <p:cNvSpPr/>
          <p:nvPr/>
        </p:nvSpPr>
        <p:spPr>
          <a:xfrm>
            <a:off x="6718305" y="1335711"/>
            <a:ext cx="879382" cy="584775"/>
          </a:xfrm>
          <a:prstGeom prst="rect">
            <a:avLst/>
          </a:prstGeom>
          <a:solidFill>
            <a:schemeClr val="bg2">
              <a:lumMod val="75000"/>
            </a:schemeClr>
          </a:solidFill>
        </p:spPr>
        <p:txBody>
          <a:bodyPr wrap="square">
            <a:spAutoFit/>
          </a:bodyPr>
          <a:lstStyle/>
          <a:p>
            <a:pPr algn="ctr"/>
            <a:r>
              <a:rPr lang="en-US" sz="3200" dirty="0">
                <a:latin typeface="Comic Sans MS" panose="030F0702030302020204" pitchFamily="66" charset="0"/>
              </a:rPr>
              <a:t>or</a:t>
            </a:r>
          </a:p>
        </p:txBody>
      </p:sp>
      <p:sp>
        <p:nvSpPr>
          <p:cNvPr id="15" name="Rectangle 14"/>
          <p:cNvSpPr/>
          <p:nvPr/>
        </p:nvSpPr>
        <p:spPr>
          <a:xfrm>
            <a:off x="3572275" y="2334605"/>
            <a:ext cx="879382" cy="584775"/>
          </a:xfrm>
          <a:prstGeom prst="rect">
            <a:avLst/>
          </a:prstGeom>
          <a:solidFill>
            <a:schemeClr val="bg2">
              <a:lumMod val="75000"/>
            </a:schemeClr>
          </a:solidFill>
        </p:spPr>
        <p:txBody>
          <a:bodyPr wrap="square">
            <a:spAutoFit/>
          </a:bodyPr>
          <a:lstStyle/>
          <a:p>
            <a:pPr algn="ctr"/>
            <a:r>
              <a:rPr lang="en-US" sz="3200" dirty="0">
                <a:latin typeface="Comic Sans MS" panose="030F0702030302020204" pitchFamily="66" charset="0"/>
              </a:rPr>
              <a:t>so</a:t>
            </a:r>
          </a:p>
        </p:txBody>
      </p:sp>
      <p:sp>
        <p:nvSpPr>
          <p:cNvPr id="16" name="Rectangle 15"/>
          <p:cNvSpPr/>
          <p:nvPr/>
        </p:nvSpPr>
        <p:spPr>
          <a:xfrm>
            <a:off x="6169909" y="3405874"/>
            <a:ext cx="1096792" cy="584775"/>
          </a:xfrm>
          <a:prstGeom prst="rect">
            <a:avLst/>
          </a:prstGeom>
          <a:solidFill>
            <a:schemeClr val="bg2">
              <a:lumMod val="75000"/>
            </a:schemeClr>
          </a:solidFill>
        </p:spPr>
        <p:txBody>
          <a:bodyPr wrap="square">
            <a:spAutoFit/>
          </a:bodyPr>
          <a:lstStyle/>
          <a:p>
            <a:pPr algn="ctr"/>
            <a:r>
              <a:rPr lang="en-US" sz="3200" dirty="0">
                <a:latin typeface="Comic Sans MS" panose="030F0702030302020204" pitchFamily="66" charset="0"/>
              </a:rPr>
              <a:t>yet</a:t>
            </a:r>
          </a:p>
        </p:txBody>
      </p:sp>
      <p:sp>
        <p:nvSpPr>
          <p:cNvPr id="17" name="Rectangle 16"/>
          <p:cNvSpPr/>
          <p:nvPr/>
        </p:nvSpPr>
        <p:spPr>
          <a:xfrm>
            <a:off x="5638402" y="4611950"/>
            <a:ext cx="985193" cy="584775"/>
          </a:xfrm>
          <a:prstGeom prst="rect">
            <a:avLst/>
          </a:prstGeom>
          <a:solidFill>
            <a:schemeClr val="bg2">
              <a:lumMod val="75000"/>
            </a:schemeClr>
          </a:solidFill>
        </p:spPr>
        <p:txBody>
          <a:bodyPr wrap="square">
            <a:spAutoFit/>
          </a:bodyPr>
          <a:lstStyle/>
          <a:p>
            <a:pPr algn="ctr"/>
            <a:r>
              <a:rPr lang="en-US" sz="3200" dirty="0">
                <a:latin typeface="Comic Sans MS" panose="030F0702030302020204" pitchFamily="66" charset="0"/>
              </a:rPr>
              <a:t>for</a:t>
            </a:r>
          </a:p>
        </p:txBody>
      </p:sp>
    </p:spTree>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 grpId="0"/>
      <p:bldP spid="10" grpId="1"/>
      <p:bldP spid="11" grpId="0"/>
      <p:bldP spid="11" grpId="1"/>
      <p:bldP spid="12" grpId="0"/>
      <p:bldP spid="14" grpId="0" animBg="1"/>
      <p:bldP spid="14" grpId="1" animBg="1"/>
      <p:bldP spid="15" grpId="0" animBg="1"/>
      <p:bldP spid="15" grpId="1" animBg="1"/>
      <p:bldP spid="16" grpId="0" animBg="1"/>
      <p:bldP spid="16" grpId="1"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title="empty green box highlighting word"/>
          <p:cNvSpPr txBox="1"/>
          <p:nvPr/>
        </p:nvSpPr>
        <p:spPr>
          <a:xfrm>
            <a:off x="3543714" y="4568161"/>
            <a:ext cx="1889837" cy="510976"/>
          </a:xfrm>
          <a:prstGeom prst="rect">
            <a:avLst/>
          </a:prstGeom>
          <a:solidFill>
            <a:srgbClr val="92D050"/>
          </a:solidFill>
        </p:spPr>
        <p:txBody>
          <a:bodyPr wrap="square" rtlCol="0">
            <a:spAutoFit/>
          </a:bodyPr>
          <a:lstStyle/>
          <a:p>
            <a:endParaRPr lang="en-US"/>
          </a:p>
        </p:txBody>
      </p:sp>
      <p:sp>
        <p:nvSpPr>
          <p:cNvPr id="2" name="TextBox 1" title="empty green box highlighting word"/>
          <p:cNvSpPr txBox="1"/>
          <p:nvPr/>
        </p:nvSpPr>
        <p:spPr>
          <a:xfrm>
            <a:off x="3520613" y="5462083"/>
            <a:ext cx="1590136" cy="522826"/>
          </a:xfrm>
          <a:prstGeom prst="rect">
            <a:avLst/>
          </a:prstGeom>
          <a:solidFill>
            <a:srgbClr val="92D050"/>
          </a:solidFill>
        </p:spPr>
        <p:txBody>
          <a:bodyPr wrap="square" rtlCol="0">
            <a:spAutoFit/>
          </a:bodyPr>
          <a:lstStyle/>
          <a:p>
            <a:endParaRPr lang="en-US"/>
          </a:p>
        </p:txBody>
      </p:sp>
      <p:sp>
        <p:nvSpPr>
          <p:cNvPr id="34" name="TextBox 33" title="empty yellow box highlighting word"/>
          <p:cNvSpPr txBox="1"/>
          <p:nvPr/>
        </p:nvSpPr>
        <p:spPr>
          <a:xfrm>
            <a:off x="1072550" y="5468469"/>
            <a:ext cx="1590136" cy="522826"/>
          </a:xfrm>
          <a:prstGeom prst="rect">
            <a:avLst/>
          </a:prstGeom>
          <a:solidFill>
            <a:srgbClr val="FFC000"/>
          </a:solidFill>
        </p:spPr>
        <p:txBody>
          <a:bodyPr wrap="square" rtlCol="0">
            <a:spAutoFit/>
          </a:bodyPr>
          <a:lstStyle/>
          <a:p>
            <a:endParaRPr lang="en-US"/>
          </a:p>
        </p:txBody>
      </p:sp>
      <p:sp>
        <p:nvSpPr>
          <p:cNvPr id="33" name="TextBox 32" title="empty purple box highlighting word"/>
          <p:cNvSpPr txBox="1"/>
          <p:nvPr/>
        </p:nvSpPr>
        <p:spPr>
          <a:xfrm>
            <a:off x="6000978" y="5416583"/>
            <a:ext cx="1590136" cy="522826"/>
          </a:xfrm>
          <a:prstGeom prst="rect">
            <a:avLst/>
          </a:prstGeom>
          <a:solidFill>
            <a:srgbClr val="AA568E"/>
          </a:solidFill>
        </p:spPr>
        <p:txBody>
          <a:bodyPr wrap="square" rtlCol="0">
            <a:spAutoFit/>
          </a:bodyPr>
          <a:lstStyle/>
          <a:p>
            <a:endParaRPr lang="en-US"/>
          </a:p>
        </p:txBody>
      </p:sp>
      <p:sp>
        <p:nvSpPr>
          <p:cNvPr id="29" name="TextBox 28" title="empty purple box highlighting word"/>
          <p:cNvSpPr txBox="1"/>
          <p:nvPr/>
        </p:nvSpPr>
        <p:spPr>
          <a:xfrm>
            <a:off x="1228022" y="4580011"/>
            <a:ext cx="1590136" cy="522826"/>
          </a:xfrm>
          <a:prstGeom prst="rect">
            <a:avLst/>
          </a:prstGeom>
          <a:solidFill>
            <a:srgbClr val="AA568E"/>
          </a:solidFill>
        </p:spPr>
        <p:txBody>
          <a:bodyPr wrap="square" rtlCol="0">
            <a:spAutoFit/>
          </a:bodyPr>
          <a:lstStyle/>
          <a:p>
            <a:endParaRPr lang="en-US"/>
          </a:p>
        </p:txBody>
      </p:sp>
      <p:sp>
        <p:nvSpPr>
          <p:cNvPr id="28" name="TextBox 27" title="empty yellow box highlighting word"/>
          <p:cNvSpPr txBox="1"/>
          <p:nvPr/>
        </p:nvSpPr>
        <p:spPr>
          <a:xfrm>
            <a:off x="6028776" y="4556310"/>
            <a:ext cx="1590136" cy="522826"/>
          </a:xfrm>
          <a:prstGeom prst="rect">
            <a:avLst/>
          </a:prstGeom>
          <a:solidFill>
            <a:srgbClr val="FFC000"/>
          </a:solidFill>
        </p:spPr>
        <p:txBody>
          <a:bodyPr wrap="square" rtlCol="0">
            <a:spAutoFit/>
          </a:bodyPr>
          <a:lstStyle/>
          <a:p>
            <a:endParaRPr lang="en-US"/>
          </a:p>
        </p:txBody>
      </p:sp>
      <p:sp>
        <p:nvSpPr>
          <p:cNvPr id="4" name="TextBox 3">
            <a:extLst>
              <a:ext uri="{FF2B5EF4-FFF2-40B4-BE49-F238E27FC236}">
                <a16:creationId xmlns:a16="http://schemas.microsoft.com/office/drawing/2014/main" id="{95F8431D-59BD-4C99-8023-6CF057ED66D8}"/>
              </a:ext>
            </a:extLst>
          </p:cNvPr>
          <p:cNvSpPr txBox="1"/>
          <p:nvPr/>
        </p:nvSpPr>
        <p:spPr>
          <a:xfrm>
            <a:off x="2710133" y="1928422"/>
            <a:ext cx="39285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ea typeface="+mn-lt"/>
                <a:cs typeface="+mn-lt"/>
              </a:rPr>
              <a:t>to push roughly </a:t>
            </a:r>
            <a:endParaRPr lang="en-US">
              <a:latin typeface="Comic Sans MS"/>
            </a:endParaRPr>
          </a:p>
        </p:txBody>
      </p:sp>
      <p:sp>
        <p:nvSpPr>
          <p:cNvPr id="6" name="Frame 5" title="yellow rectangle">
            <a:extLst>
              <a:ext uri="{FF2B5EF4-FFF2-40B4-BE49-F238E27FC236}">
                <a16:creationId xmlns:a16="http://schemas.microsoft.com/office/drawing/2014/main" id="{742D5FF6-A841-4F4F-80B5-7A4AF63472FF}"/>
              </a:ext>
            </a:extLst>
          </p:cNvPr>
          <p:cNvSpPr/>
          <p:nvPr/>
        </p:nvSpPr>
        <p:spPr>
          <a:xfrm>
            <a:off x="520461" y="4111414"/>
            <a:ext cx="8160588" cy="2305199"/>
          </a:xfrm>
          <a:prstGeom prst="frame">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DEFF8B7-7DAE-4FAE-819E-0E0300A7284B}"/>
              </a:ext>
            </a:extLst>
          </p:cNvPr>
          <p:cNvSpPr txBox="1"/>
          <p:nvPr/>
        </p:nvSpPr>
        <p:spPr>
          <a:xfrm>
            <a:off x="1173192" y="4494361"/>
            <a:ext cx="25994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rPr>
              <a:t>nestling</a:t>
            </a:r>
          </a:p>
        </p:txBody>
      </p:sp>
      <p:sp>
        <p:nvSpPr>
          <p:cNvPr id="10" name="TextBox 9">
            <a:extLst>
              <a:ext uri="{FF2B5EF4-FFF2-40B4-BE49-F238E27FC236}">
                <a16:creationId xmlns:a16="http://schemas.microsoft.com/office/drawing/2014/main" id="{DDCDF97D-E684-457B-A100-746701F8C204}"/>
              </a:ext>
            </a:extLst>
          </p:cNvPr>
          <p:cNvSpPr txBox="1"/>
          <p:nvPr/>
        </p:nvSpPr>
        <p:spPr>
          <a:xfrm>
            <a:off x="3545456" y="4494361"/>
            <a:ext cx="21853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rPr>
              <a:t>persuade</a:t>
            </a:r>
          </a:p>
        </p:txBody>
      </p:sp>
      <p:sp>
        <p:nvSpPr>
          <p:cNvPr id="12" name="TextBox 11">
            <a:extLst>
              <a:ext uri="{FF2B5EF4-FFF2-40B4-BE49-F238E27FC236}">
                <a16:creationId xmlns:a16="http://schemas.microsoft.com/office/drawing/2014/main" id="{F5904C10-AA36-4170-BBA1-50E22D7E67C9}"/>
              </a:ext>
            </a:extLst>
          </p:cNvPr>
          <p:cNvSpPr txBox="1"/>
          <p:nvPr/>
        </p:nvSpPr>
        <p:spPr>
          <a:xfrm>
            <a:off x="6133380" y="4494362"/>
            <a:ext cx="195244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rPr>
              <a:t>seldom</a:t>
            </a:r>
          </a:p>
        </p:txBody>
      </p:sp>
      <p:sp>
        <p:nvSpPr>
          <p:cNvPr id="14" name="TextBox 13">
            <a:extLst>
              <a:ext uri="{FF2B5EF4-FFF2-40B4-BE49-F238E27FC236}">
                <a16:creationId xmlns:a16="http://schemas.microsoft.com/office/drawing/2014/main" id="{511B3590-A75A-4DFB-A89A-F3659AC4CC4F}"/>
              </a:ext>
            </a:extLst>
          </p:cNvPr>
          <p:cNvSpPr txBox="1"/>
          <p:nvPr/>
        </p:nvSpPr>
        <p:spPr>
          <a:xfrm>
            <a:off x="1072550" y="5400134"/>
            <a:ext cx="21824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rPr>
              <a:t>imitate</a:t>
            </a:r>
          </a:p>
        </p:txBody>
      </p:sp>
      <p:sp>
        <p:nvSpPr>
          <p:cNvPr id="16" name="TextBox 15">
            <a:extLst>
              <a:ext uri="{FF2B5EF4-FFF2-40B4-BE49-F238E27FC236}">
                <a16:creationId xmlns:a16="http://schemas.microsoft.com/office/drawing/2014/main" id="{0F12A706-F54F-47F4-8FF1-0951F9843E9B}"/>
              </a:ext>
            </a:extLst>
          </p:cNvPr>
          <p:cNvSpPr txBox="1"/>
          <p:nvPr/>
        </p:nvSpPr>
        <p:spPr>
          <a:xfrm>
            <a:off x="3660475" y="5400133"/>
            <a:ext cx="20243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rPr>
              <a:t>jostle</a:t>
            </a:r>
          </a:p>
        </p:txBody>
      </p:sp>
      <p:sp>
        <p:nvSpPr>
          <p:cNvPr id="18" name="TextBox 17">
            <a:extLst>
              <a:ext uri="{FF2B5EF4-FFF2-40B4-BE49-F238E27FC236}">
                <a16:creationId xmlns:a16="http://schemas.microsoft.com/office/drawing/2014/main" id="{F4B176B3-F9D3-49E1-B9A6-AE6F6105E17B}"/>
              </a:ext>
            </a:extLst>
          </p:cNvPr>
          <p:cNvSpPr txBox="1"/>
          <p:nvPr/>
        </p:nvSpPr>
        <p:spPr>
          <a:xfrm>
            <a:off x="6133381" y="5400134"/>
            <a:ext cx="20962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rPr>
              <a:t>fierce</a:t>
            </a:r>
          </a:p>
        </p:txBody>
      </p:sp>
      <p:sp>
        <p:nvSpPr>
          <p:cNvPr id="20" name="TextBox 19">
            <a:extLst>
              <a:ext uri="{FF2B5EF4-FFF2-40B4-BE49-F238E27FC236}">
                <a16:creationId xmlns:a16="http://schemas.microsoft.com/office/drawing/2014/main" id="{9D7E40B3-F1EB-4E6A-A0B5-A00CD42881A4}"/>
              </a:ext>
            </a:extLst>
          </p:cNvPr>
          <p:cNvSpPr txBox="1"/>
          <p:nvPr/>
        </p:nvSpPr>
        <p:spPr>
          <a:xfrm>
            <a:off x="3513590" y="1974589"/>
            <a:ext cx="169341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ea typeface="+mn-lt"/>
                <a:cs typeface="+mn-lt"/>
              </a:rPr>
              <a:t> rarely</a:t>
            </a:r>
          </a:p>
          <a:p>
            <a:endParaRPr lang="en-US" sz="3200">
              <a:latin typeface="Comic Sans MS"/>
            </a:endParaRPr>
          </a:p>
        </p:txBody>
      </p:sp>
      <p:sp>
        <p:nvSpPr>
          <p:cNvPr id="21" name="TextBox 20">
            <a:extLst>
              <a:ext uri="{FF2B5EF4-FFF2-40B4-BE49-F238E27FC236}">
                <a16:creationId xmlns:a16="http://schemas.microsoft.com/office/drawing/2014/main" id="{7139A102-F575-4D90-A94D-766657C7FF64}"/>
              </a:ext>
            </a:extLst>
          </p:cNvPr>
          <p:cNvSpPr txBox="1"/>
          <p:nvPr/>
        </p:nvSpPr>
        <p:spPr>
          <a:xfrm>
            <a:off x="626489" y="1930011"/>
            <a:ext cx="865833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rPr>
              <a:t>a young bird not yet able to leave the nest</a:t>
            </a:r>
            <a:endParaRPr lang="en-US" sz="3200">
              <a:latin typeface="Comic Sans MS"/>
              <a:cs typeface="Calibri"/>
            </a:endParaRPr>
          </a:p>
        </p:txBody>
      </p:sp>
      <p:sp>
        <p:nvSpPr>
          <p:cNvPr id="22" name="TextBox 21">
            <a:extLst>
              <a:ext uri="{FF2B5EF4-FFF2-40B4-BE49-F238E27FC236}">
                <a16:creationId xmlns:a16="http://schemas.microsoft.com/office/drawing/2014/main" id="{B1AEF850-3484-4952-9878-84909CB275CC}"/>
              </a:ext>
            </a:extLst>
          </p:cNvPr>
          <p:cNvSpPr txBox="1"/>
          <p:nvPr/>
        </p:nvSpPr>
        <p:spPr>
          <a:xfrm>
            <a:off x="434197" y="1929852"/>
            <a:ext cx="8839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rPr>
              <a:t>a violently unfriendly or aggressive attitude</a:t>
            </a:r>
          </a:p>
        </p:txBody>
      </p:sp>
      <p:sp>
        <p:nvSpPr>
          <p:cNvPr id="23" name="TextBox 22">
            <a:extLst>
              <a:ext uri="{FF2B5EF4-FFF2-40B4-BE49-F238E27FC236}">
                <a16:creationId xmlns:a16="http://schemas.microsoft.com/office/drawing/2014/main" id="{D02D7EE5-BF97-4CD1-9D6E-8C9E86988CCF}"/>
              </a:ext>
            </a:extLst>
          </p:cNvPr>
          <p:cNvSpPr txBox="1"/>
          <p:nvPr/>
        </p:nvSpPr>
        <p:spPr>
          <a:xfrm>
            <a:off x="693813" y="1970743"/>
            <a:ext cx="83207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rPr>
              <a:t>to follow as a pattern, model, or example</a:t>
            </a:r>
          </a:p>
        </p:txBody>
      </p:sp>
      <p:sp>
        <p:nvSpPr>
          <p:cNvPr id="24" name="TextBox 23">
            <a:extLst>
              <a:ext uri="{FF2B5EF4-FFF2-40B4-BE49-F238E27FC236}">
                <a16:creationId xmlns:a16="http://schemas.microsoft.com/office/drawing/2014/main" id="{6FF0DF80-DA38-4E15-ACC2-453D9E5EC425}"/>
              </a:ext>
            </a:extLst>
          </p:cNvPr>
          <p:cNvSpPr txBox="1"/>
          <p:nvPr/>
        </p:nvSpPr>
        <p:spPr>
          <a:xfrm>
            <a:off x="1618447" y="1722160"/>
            <a:ext cx="667198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ea typeface="+mn-lt"/>
                <a:cs typeface="+mn-lt"/>
              </a:rPr>
              <a:t>to win over to a belief or action by argument or serious request</a:t>
            </a:r>
            <a:endParaRPr lang="en-US">
              <a:latin typeface="Comic Sans MS"/>
              <a:ea typeface="+mn-lt"/>
              <a:cs typeface="+mn-lt"/>
            </a:endParaRPr>
          </a:p>
        </p:txBody>
      </p:sp>
      <p:sp>
        <p:nvSpPr>
          <p:cNvPr id="32" name="TextBox 31">
            <a:extLst>
              <a:ext uri="{FF2B5EF4-FFF2-40B4-BE49-F238E27FC236}">
                <a16:creationId xmlns:a16="http://schemas.microsoft.com/office/drawing/2014/main" id="{46B946EC-EE23-4ACA-83ED-80083A12B25A}"/>
              </a:ext>
            </a:extLst>
          </p:cNvPr>
          <p:cNvSpPr txBox="1"/>
          <p:nvPr/>
        </p:nvSpPr>
        <p:spPr>
          <a:xfrm>
            <a:off x="3390900" y="3520253"/>
            <a:ext cx="2362200" cy="584775"/>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CFCFC"/>
                </a:solidFill>
                <a:latin typeface="Comic Sans MS"/>
              </a:rPr>
              <a:t>word bank</a:t>
            </a:r>
          </a:p>
        </p:txBody>
      </p:sp>
      <p:sp>
        <p:nvSpPr>
          <p:cNvPr id="5" name="Title 4">
            <a:extLst>
              <a:ext uri="{FF2B5EF4-FFF2-40B4-BE49-F238E27FC236}">
                <a16:creationId xmlns:a16="http://schemas.microsoft.com/office/drawing/2014/main" id="{1263D1EB-81D6-4C2D-A0F3-495AFF78E18D}"/>
              </a:ext>
            </a:extLst>
          </p:cNvPr>
          <p:cNvSpPr>
            <a:spLocks noGrp="1"/>
          </p:cNvSpPr>
          <p:nvPr>
            <p:ph type="title"/>
          </p:nvPr>
        </p:nvSpPr>
        <p:spPr>
          <a:xfrm>
            <a:off x="457200" y="274638"/>
            <a:ext cx="8229600" cy="1143000"/>
          </a:xfrm>
        </p:spPr>
        <p:txBody>
          <a:bodyPr>
            <a:normAutofit/>
          </a:bodyPr>
          <a:lstStyle/>
          <a:p>
            <a:r>
              <a:rPr lang="en-US" sz="4000" b="1" kern="1200" dirty="0">
                <a:effectLst/>
                <a:latin typeface="Comic Sans MS" panose="030F0702030302020204" pitchFamily="66" charset="0"/>
                <a:ea typeface="Calibri" panose="020F0502020204030204" pitchFamily="34" charset="0"/>
                <a:cs typeface="Calibri" panose="020F0502020204030204" pitchFamily="34" charset="0"/>
              </a:rPr>
              <a:t>Growing Up Vocabulary Review</a:t>
            </a:r>
            <a:endParaRPr lang="en-US" sz="4000" dirty="0"/>
          </a:p>
        </p:txBody>
      </p:sp>
    </p:spTree>
    <p:extLst>
      <p:ext uri="{BB962C8B-B14F-4D97-AF65-F5344CB8AC3E}">
        <p14:creationId xmlns:p14="http://schemas.microsoft.com/office/powerpoint/2010/main" val="97219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animBg="1"/>
      <p:bldP spid="34" grpId="0" animBg="1"/>
      <p:bldP spid="33" grpId="0" animBg="1"/>
      <p:bldP spid="29" grpId="0" animBg="1"/>
      <p:bldP spid="28" grpId="0" animBg="1"/>
      <p:bldP spid="4" grpId="0"/>
      <p:bldP spid="4" grpId="1"/>
      <p:bldP spid="20" grpId="0"/>
      <p:bldP spid="20" grpId="1"/>
      <p:bldP spid="21" grpId="0"/>
      <p:bldP spid="21" grpId="1"/>
      <p:bldP spid="22" grpId="0"/>
      <p:bldP spid="22" grpId="1"/>
      <p:bldP spid="23" grpId="0"/>
      <p:bldP spid="23" grpId="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a:rPr>
              <a:t>Your Turn!</a:t>
            </a:r>
            <a:br>
              <a:rPr lang="en-US" dirty="0">
                <a:latin typeface="Comic Sans MS" panose="030F0702030302020204" pitchFamily="66" charset="0"/>
              </a:rPr>
            </a:br>
            <a:endParaRPr lang="en-US" dirty="0">
              <a:latin typeface="Comic Sans MS" panose="030F0702030302020204" pitchFamily="66" charset="0"/>
            </a:endParaRPr>
          </a:p>
        </p:txBody>
      </p:sp>
      <p:sp>
        <p:nvSpPr>
          <p:cNvPr id="4" name="jostle sentence">
            <a:extLst>
              <a:ext uri="{FF2B5EF4-FFF2-40B4-BE49-F238E27FC236}">
                <a16:creationId xmlns:a16="http://schemas.microsoft.com/office/drawing/2014/main" id="{95F8431D-59BD-4C99-8023-6CF057ED66D8}"/>
              </a:ext>
            </a:extLst>
          </p:cNvPr>
          <p:cNvSpPr txBox="1"/>
          <p:nvPr/>
        </p:nvSpPr>
        <p:spPr>
          <a:xfrm>
            <a:off x="683828" y="4201007"/>
            <a:ext cx="78823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ea typeface="+mn-lt"/>
                <a:cs typeface="+mn-lt"/>
              </a:rPr>
              <a:t>Peter had to ______ his way to the front of the crowded bus. </a:t>
            </a:r>
            <a:endParaRPr lang="en-US" dirty="0">
              <a:latin typeface="Comic Sans MS"/>
            </a:endParaRPr>
          </a:p>
        </p:txBody>
      </p:sp>
      <p:sp>
        <p:nvSpPr>
          <p:cNvPr id="6" name="Frame 5" title="yellow rectangle">
            <a:extLst>
              <a:ext uri="{FF2B5EF4-FFF2-40B4-BE49-F238E27FC236}">
                <a16:creationId xmlns:a16="http://schemas.microsoft.com/office/drawing/2014/main" id="{742D5FF6-A841-4F4F-80B5-7A4AF63472FF}"/>
              </a:ext>
            </a:extLst>
          </p:cNvPr>
          <p:cNvSpPr/>
          <p:nvPr/>
        </p:nvSpPr>
        <p:spPr>
          <a:xfrm>
            <a:off x="520461" y="1447974"/>
            <a:ext cx="8160588" cy="2305199"/>
          </a:xfrm>
          <a:prstGeom prst="fram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fierce">
            <a:extLst>
              <a:ext uri="{FF2B5EF4-FFF2-40B4-BE49-F238E27FC236}">
                <a16:creationId xmlns:a16="http://schemas.microsoft.com/office/drawing/2014/main" id="{9DEFF8B7-7DAE-4FAE-819E-0E0300A7284B}"/>
              </a:ext>
            </a:extLst>
          </p:cNvPr>
          <p:cNvSpPr txBox="1"/>
          <p:nvPr/>
        </p:nvSpPr>
        <p:spPr>
          <a:xfrm>
            <a:off x="1167523" y="1834372"/>
            <a:ext cx="25994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fierce</a:t>
            </a:r>
          </a:p>
        </p:txBody>
      </p:sp>
      <p:sp>
        <p:nvSpPr>
          <p:cNvPr id="10" name="seldom">
            <a:extLst>
              <a:ext uri="{FF2B5EF4-FFF2-40B4-BE49-F238E27FC236}">
                <a16:creationId xmlns:a16="http://schemas.microsoft.com/office/drawing/2014/main" id="{DDCDF97D-E684-457B-A100-746701F8C204}"/>
              </a:ext>
            </a:extLst>
          </p:cNvPr>
          <p:cNvSpPr txBox="1"/>
          <p:nvPr/>
        </p:nvSpPr>
        <p:spPr>
          <a:xfrm>
            <a:off x="6594978" y="2676310"/>
            <a:ext cx="159301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seldom</a:t>
            </a:r>
          </a:p>
        </p:txBody>
      </p:sp>
      <p:sp>
        <p:nvSpPr>
          <p:cNvPr id="12" name="nestling">
            <a:extLst>
              <a:ext uri="{FF2B5EF4-FFF2-40B4-BE49-F238E27FC236}">
                <a16:creationId xmlns:a16="http://schemas.microsoft.com/office/drawing/2014/main" id="{F5904C10-AA36-4170-BBA1-50E22D7E67C9}"/>
              </a:ext>
            </a:extLst>
          </p:cNvPr>
          <p:cNvSpPr txBox="1"/>
          <p:nvPr/>
        </p:nvSpPr>
        <p:spPr>
          <a:xfrm>
            <a:off x="6450382" y="1788930"/>
            <a:ext cx="195244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nestling</a:t>
            </a:r>
          </a:p>
        </p:txBody>
      </p:sp>
      <p:sp>
        <p:nvSpPr>
          <p:cNvPr id="14" name="persuade">
            <a:extLst>
              <a:ext uri="{FF2B5EF4-FFF2-40B4-BE49-F238E27FC236}">
                <a16:creationId xmlns:a16="http://schemas.microsoft.com/office/drawing/2014/main" id="{511B3590-A75A-4DFB-A89A-F3659AC4CC4F}"/>
              </a:ext>
            </a:extLst>
          </p:cNvPr>
          <p:cNvSpPr txBox="1"/>
          <p:nvPr/>
        </p:nvSpPr>
        <p:spPr>
          <a:xfrm>
            <a:off x="3779368" y="2665368"/>
            <a:ext cx="21824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omic Sans MS"/>
              </a:rPr>
              <a:t>persuade</a:t>
            </a:r>
          </a:p>
        </p:txBody>
      </p:sp>
      <p:sp>
        <p:nvSpPr>
          <p:cNvPr id="16" name="jostle">
            <a:extLst>
              <a:ext uri="{FF2B5EF4-FFF2-40B4-BE49-F238E27FC236}">
                <a16:creationId xmlns:a16="http://schemas.microsoft.com/office/drawing/2014/main" id="{0F12A706-F54F-47F4-8FF1-0951F9843E9B}"/>
              </a:ext>
            </a:extLst>
          </p:cNvPr>
          <p:cNvSpPr txBox="1"/>
          <p:nvPr/>
        </p:nvSpPr>
        <p:spPr>
          <a:xfrm>
            <a:off x="1218323" y="2697274"/>
            <a:ext cx="20243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jostle</a:t>
            </a:r>
          </a:p>
        </p:txBody>
      </p:sp>
      <p:sp>
        <p:nvSpPr>
          <p:cNvPr id="18" name="imitate">
            <a:extLst>
              <a:ext uri="{FF2B5EF4-FFF2-40B4-BE49-F238E27FC236}">
                <a16:creationId xmlns:a16="http://schemas.microsoft.com/office/drawing/2014/main" id="{F4B176B3-F9D3-49E1-B9A6-AE6F6105E17B}"/>
              </a:ext>
            </a:extLst>
          </p:cNvPr>
          <p:cNvSpPr txBox="1"/>
          <p:nvPr/>
        </p:nvSpPr>
        <p:spPr>
          <a:xfrm>
            <a:off x="3830210" y="1834371"/>
            <a:ext cx="20962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imitate</a:t>
            </a:r>
          </a:p>
        </p:txBody>
      </p:sp>
      <p:sp>
        <p:nvSpPr>
          <p:cNvPr id="20" name="nestling sentence">
            <a:extLst>
              <a:ext uri="{FF2B5EF4-FFF2-40B4-BE49-F238E27FC236}">
                <a16:creationId xmlns:a16="http://schemas.microsoft.com/office/drawing/2014/main" id="{9D7E40B3-F1EB-4E6A-A0B5-A00CD42881A4}"/>
              </a:ext>
            </a:extLst>
          </p:cNvPr>
          <p:cNvSpPr txBox="1"/>
          <p:nvPr/>
        </p:nvSpPr>
        <p:spPr>
          <a:xfrm>
            <a:off x="1160337" y="4120751"/>
            <a:ext cx="691263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ea typeface="+mn-lt"/>
                <a:cs typeface="+mn-lt"/>
              </a:rPr>
              <a:t> Pedro found the tiny _______and gently placed it back in the nest.</a:t>
            </a:r>
            <a:endParaRPr lang="en-US" sz="3200" dirty="0">
              <a:latin typeface="Comic Sans MS"/>
            </a:endParaRPr>
          </a:p>
        </p:txBody>
      </p:sp>
      <p:sp>
        <p:nvSpPr>
          <p:cNvPr id="21" name="fierce sentence">
            <a:extLst>
              <a:ext uri="{FF2B5EF4-FFF2-40B4-BE49-F238E27FC236}">
                <a16:creationId xmlns:a16="http://schemas.microsoft.com/office/drawing/2014/main" id="{7139A102-F575-4D90-A94D-766657C7FF64}"/>
              </a:ext>
            </a:extLst>
          </p:cNvPr>
          <p:cNvSpPr txBox="1"/>
          <p:nvPr/>
        </p:nvSpPr>
        <p:spPr>
          <a:xfrm>
            <a:off x="942622" y="4194324"/>
            <a:ext cx="802544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The lion let loose a loud roar that made it sound very ______. </a:t>
            </a:r>
            <a:endParaRPr lang="en-US" sz="3200" dirty="0">
              <a:latin typeface="Comic Sans MS"/>
              <a:cs typeface="Calibri"/>
            </a:endParaRPr>
          </a:p>
        </p:txBody>
      </p:sp>
      <p:sp>
        <p:nvSpPr>
          <p:cNvPr id="22" name="persuade sentence">
            <a:extLst>
              <a:ext uri="{FF2B5EF4-FFF2-40B4-BE49-F238E27FC236}">
                <a16:creationId xmlns:a16="http://schemas.microsoft.com/office/drawing/2014/main" id="{B1AEF850-3484-4952-9878-84909CB275CC}"/>
              </a:ext>
            </a:extLst>
          </p:cNvPr>
          <p:cNvSpPr txBox="1"/>
          <p:nvPr/>
        </p:nvSpPr>
        <p:spPr>
          <a:xfrm>
            <a:off x="1546470" y="4114493"/>
            <a:ext cx="668281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I tried to _______ my cat to take a bath, but he doesn’t like water. </a:t>
            </a:r>
          </a:p>
        </p:txBody>
      </p:sp>
      <p:sp>
        <p:nvSpPr>
          <p:cNvPr id="23" name="seldom sentence">
            <a:extLst>
              <a:ext uri="{FF2B5EF4-FFF2-40B4-BE49-F238E27FC236}">
                <a16:creationId xmlns:a16="http://schemas.microsoft.com/office/drawing/2014/main" id="{D02D7EE5-BF97-4CD1-9D6E-8C9E86988CCF}"/>
              </a:ext>
            </a:extLst>
          </p:cNvPr>
          <p:cNvSpPr txBox="1"/>
          <p:nvPr/>
        </p:nvSpPr>
        <p:spPr>
          <a:xfrm>
            <a:off x="484791" y="4205075"/>
            <a:ext cx="791477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We tried to find a fox in the woods, but they are sly and  ______ seen. </a:t>
            </a:r>
          </a:p>
        </p:txBody>
      </p:sp>
      <p:sp>
        <p:nvSpPr>
          <p:cNvPr id="24" name="imitate sentence">
            <a:extLst>
              <a:ext uri="{FF2B5EF4-FFF2-40B4-BE49-F238E27FC236}">
                <a16:creationId xmlns:a16="http://schemas.microsoft.com/office/drawing/2014/main" id="{6FF0DF80-DA38-4E15-ACC2-453D9E5EC425}"/>
              </a:ext>
            </a:extLst>
          </p:cNvPr>
          <p:cNvSpPr txBox="1"/>
          <p:nvPr/>
        </p:nvSpPr>
        <p:spPr>
          <a:xfrm>
            <a:off x="1160814" y="4127057"/>
            <a:ext cx="667198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panose="030F0702030302020204" pitchFamily="66" charset="0"/>
              </a:rPr>
              <a:t>My sister annoyed me by trying to ______ my every move.</a:t>
            </a:r>
            <a:endParaRPr lang="en-US" dirty="0">
              <a:latin typeface="Comic Sans MS" panose="030F0702030302020204" pitchFamily="66" charset="0"/>
              <a:ea typeface="+mn-lt"/>
              <a:cs typeface="+mn-lt"/>
            </a:endParaRPr>
          </a:p>
        </p:txBody>
      </p:sp>
      <p:cxnSp>
        <p:nvCxnSpPr>
          <p:cNvPr id="5" name="Straight jostle" title="strike through line"/>
          <p:cNvCxnSpPr/>
          <p:nvPr/>
        </p:nvCxnSpPr>
        <p:spPr>
          <a:xfrm>
            <a:off x="1167523" y="2996666"/>
            <a:ext cx="1428006" cy="31905"/>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25" name="Straight Connector Nestling" title="strike through line"/>
          <p:cNvCxnSpPr/>
          <p:nvPr/>
        </p:nvCxnSpPr>
        <p:spPr>
          <a:xfrm>
            <a:off x="6460870" y="2128798"/>
            <a:ext cx="1667775" cy="26551"/>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26" name="Straight fierce" title="strike through line"/>
          <p:cNvCxnSpPr/>
          <p:nvPr/>
        </p:nvCxnSpPr>
        <p:spPr>
          <a:xfrm>
            <a:off x="1130862" y="2128798"/>
            <a:ext cx="1547706" cy="26552"/>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27" name="Straight persuade" title="strike through line"/>
          <p:cNvCxnSpPr/>
          <p:nvPr/>
        </p:nvCxnSpPr>
        <p:spPr>
          <a:xfrm>
            <a:off x="3755450" y="3001575"/>
            <a:ext cx="1952444" cy="26996"/>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30" name="Straight seldom" title="strike through line"/>
          <p:cNvCxnSpPr/>
          <p:nvPr/>
        </p:nvCxnSpPr>
        <p:spPr>
          <a:xfrm>
            <a:off x="6592716" y="3022828"/>
            <a:ext cx="1667775" cy="26551"/>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cxnSp>
        <p:nvCxnSpPr>
          <p:cNvPr id="31" name="Straight imitate" title="strike through line"/>
          <p:cNvCxnSpPr/>
          <p:nvPr/>
        </p:nvCxnSpPr>
        <p:spPr>
          <a:xfrm>
            <a:off x="3830210" y="2139117"/>
            <a:ext cx="1667775" cy="26551"/>
          </a:xfrm>
          <a:prstGeom prst="line">
            <a:avLst/>
          </a:prstGeom>
          <a:ln w="76200">
            <a:solidFill>
              <a:srgbClr val="D60093"/>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6B946EC-EE23-4ACA-83ED-80083A12B25A}"/>
              </a:ext>
            </a:extLst>
          </p:cNvPr>
          <p:cNvSpPr txBox="1"/>
          <p:nvPr/>
        </p:nvSpPr>
        <p:spPr>
          <a:xfrm>
            <a:off x="3390900" y="861319"/>
            <a:ext cx="2362200" cy="584775"/>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CFCFC"/>
                </a:solidFill>
                <a:latin typeface="Comic Sans MS"/>
              </a:rPr>
              <a:t>word bank</a:t>
            </a:r>
          </a:p>
        </p:txBody>
      </p:sp>
      <p:sp>
        <p:nvSpPr>
          <p:cNvPr id="28" name="jostle answer">
            <a:extLst>
              <a:ext uri="{FF2B5EF4-FFF2-40B4-BE49-F238E27FC236}">
                <a16:creationId xmlns:a16="http://schemas.microsoft.com/office/drawing/2014/main" id="{5D7CF32B-9A90-469C-9E17-EEE2253E60E6}"/>
              </a:ext>
            </a:extLst>
          </p:cNvPr>
          <p:cNvSpPr txBox="1"/>
          <p:nvPr/>
        </p:nvSpPr>
        <p:spPr>
          <a:xfrm>
            <a:off x="3372183" y="4063193"/>
            <a:ext cx="1354428"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jostle</a:t>
            </a:r>
          </a:p>
        </p:txBody>
      </p:sp>
      <p:sp>
        <p:nvSpPr>
          <p:cNvPr id="29" name="nestling answer">
            <a:extLst>
              <a:ext uri="{FF2B5EF4-FFF2-40B4-BE49-F238E27FC236}">
                <a16:creationId xmlns:a16="http://schemas.microsoft.com/office/drawing/2014/main" id="{C7255EC3-B2E5-4ED1-8172-C16F9C1C455C}"/>
              </a:ext>
            </a:extLst>
          </p:cNvPr>
          <p:cNvSpPr txBox="1"/>
          <p:nvPr/>
        </p:nvSpPr>
        <p:spPr>
          <a:xfrm>
            <a:off x="5410701" y="4004124"/>
            <a:ext cx="1723762"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nestling</a:t>
            </a:r>
          </a:p>
        </p:txBody>
      </p:sp>
      <p:sp>
        <p:nvSpPr>
          <p:cNvPr id="33" name="fierce answer">
            <a:extLst>
              <a:ext uri="{FF2B5EF4-FFF2-40B4-BE49-F238E27FC236}">
                <a16:creationId xmlns:a16="http://schemas.microsoft.com/office/drawing/2014/main" id="{BEBDBA00-A4C8-45C2-B288-A7E6B4C0FD0C}"/>
              </a:ext>
            </a:extLst>
          </p:cNvPr>
          <p:cNvSpPr txBox="1"/>
          <p:nvPr/>
        </p:nvSpPr>
        <p:spPr>
          <a:xfrm>
            <a:off x="3761092" y="4654058"/>
            <a:ext cx="1333060" cy="45720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Comic Sans MS"/>
              </a:rPr>
              <a:t>fierce</a:t>
            </a:r>
          </a:p>
        </p:txBody>
      </p:sp>
      <p:sp>
        <p:nvSpPr>
          <p:cNvPr id="34" name="persuade answer">
            <a:extLst>
              <a:ext uri="{FF2B5EF4-FFF2-40B4-BE49-F238E27FC236}">
                <a16:creationId xmlns:a16="http://schemas.microsoft.com/office/drawing/2014/main" id="{E2F3B1E9-81D7-4FD1-A791-34A5D88B830E}"/>
              </a:ext>
            </a:extLst>
          </p:cNvPr>
          <p:cNvSpPr txBox="1"/>
          <p:nvPr/>
        </p:nvSpPr>
        <p:spPr>
          <a:xfrm>
            <a:off x="3550769" y="3960768"/>
            <a:ext cx="1935632"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Comic Sans MS"/>
              </a:rPr>
              <a:t>persuade</a:t>
            </a:r>
          </a:p>
        </p:txBody>
      </p:sp>
      <p:sp>
        <p:nvSpPr>
          <p:cNvPr id="35" name="seldom answer">
            <a:extLst>
              <a:ext uri="{FF2B5EF4-FFF2-40B4-BE49-F238E27FC236}">
                <a16:creationId xmlns:a16="http://schemas.microsoft.com/office/drawing/2014/main" id="{F06287CF-976D-4A73-A79B-E6F0B70800A0}"/>
              </a:ext>
            </a:extLst>
          </p:cNvPr>
          <p:cNvSpPr txBox="1"/>
          <p:nvPr/>
        </p:nvSpPr>
        <p:spPr>
          <a:xfrm>
            <a:off x="3826294" y="4672118"/>
            <a:ext cx="1593011" cy="45720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latin typeface="Comic Sans MS"/>
              </a:rPr>
              <a:t>seldom</a:t>
            </a:r>
          </a:p>
        </p:txBody>
      </p:sp>
      <p:sp>
        <p:nvSpPr>
          <p:cNvPr id="36" name="imitate">
            <a:extLst>
              <a:ext uri="{FF2B5EF4-FFF2-40B4-BE49-F238E27FC236}">
                <a16:creationId xmlns:a16="http://schemas.microsoft.com/office/drawing/2014/main" id="{167A9CAE-F83E-472A-AAC5-6B20B3091F61}"/>
              </a:ext>
            </a:extLst>
          </p:cNvPr>
          <p:cNvSpPr txBox="1"/>
          <p:nvPr/>
        </p:nvSpPr>
        <p:spPr>
          <a:xfrm>
            <a:off x="1239410" y="4599477"/>
            <a:ext cx="1579990" cy="45720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latin typeface="Comic Sans MS"/>
              </a:rPr>
              <a:t>imitate</a:t>
            </a:r>
          </a:p>
        </p:txBody>
      </p:sp>
    </p:spTree>
    <p:extLst>
      <p:ext uri="{BB962C8B-B14F-4D97-AF65-F5344CB8AC3E}">
        <p14:creationId xmlns:p14="http://schemas.microsoft.com/office/powerpoint/2010/main" val="16185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5"/>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0" grpId="1"/>
      <p:bldP spid="21" grpId="0"/>
      <p:bldP spid="21" grpId="1"/>
      <p:bldP spid="22" grpId="0"/>
      <p:bldP spid="22" grpId="1"/>
      <p:bldP spid="23" grpId="0"/>
      <p:bldP spid="23" grpId="1"/>
      <p:bldP spid="24" grpId="0"/>
      <p:bldP spid="28" grpId="0" animBg="1"/>
      <p:bldP spid="28" grpId="1" animBg="1"/>
      <p:bldP spid="29" grpId="0" animBg="1"/>
      <p:bldP spid="29" grpId="1" animBg="1"/>
      <p:bldP spid="33" grpId="0" animBg="1"/>
      <p:bldP spid="33" grpId="1" animBg="1"/>
      <p:bldP spid="34" grpId="0" animBg="1"/>
      <p:bldP spid="34" grpId="1" animBg="1"/>
      <p:bldP spid="35" grpId="0" animBg="1"/>
      <p:bldP spid="35" grpId="1"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a:latin typeface="Comic Sans MS"/>
              </a:rPr>
              <a:t>Give Me Five!</a:t>
            </a:r>
            <a:br>
              <a:rPr lang="en-US">
                <a:latin typeface="Comic Sans MS" panose="030F0702030302020204" pitchFamily="66" charset="0"/>
              </a:rPr>
            </a:br>
            <a:endParaRPr lang="en-US">
              <a:latin typeface="Comic Sans MS" panose="030F0702030302020204" pitchFamily="66" charset="0"/>
            </a:endParaRPr>
          </a:p>
        </p:txBody>
      </p:sp>
      <p:pic>
        <p:nvPicPr>
          <p:cNvPr id="5" name="Picture 5" descr="5 finger retell hand">
            <a:extLst>
              <a:ext uri="{FF2B5EF4-FFF2-40B4-BE49-F238E27FC236}">
                <a16:creationId xmlns:a16="http://schemas.microsoft.com/office/drawing/2014/main" id="{21583CDB-02A2-433D-AB37-D7EA30467AC9}"/>
              </a:ext>
            </a:extLst>
          </p:cNvPr>
          <p:cNvPicPr>
            <a:picLocks noChangeAspect="1"/>
          </p:cNvPicPr>
          <p:nvPr/>
        </p:nvPicPr>
        <p:blipFill>
          <a:blip r:embed="rId3"/>
          <a:stretch>
            <a:fillRect/>
          </a:stretch>
        </p:blipFill>
        <p:spPr>
          <a:xfrm>
            <a:off x="3214778" y="2986247"/>
            <a:ext cx="2987615" cy="3243394"/>
          </a:xfrm>
          <a:prstGeom prst="rect">
            <a:avLst/>
          </a:prstGeom>
        </p:spPr>
      </p:pic>
      <p:pic>
        <p:nvPicPr>
          <p:cNvPr id="7" name="Picture 7" descr="birds in a nest with mother">
            <a:extLst>
              <a:ext uri="{FF2B5EF4-FFF2-40B4-BE49-F238E27FC236}">
                <a16:creationId xmlns:a16="http://schemas.microsoft.com/office/drawing/2014/main" id="{EB667D3E-E971-4547-BEA9-83717AA9CEC8}"/>
              </a:ext>
            </a:extLst>
          </p:cNvPr>
          <p:cNvPicPr>
            <a:picLocks noChangeAspect="1"/>
          </p:cNvPicPr>
          <p:nvPr/>
        </p:nvPicPr>
        <p:blipFill>
          <a:blip r:embed="rId4"/>
          <a:srcRect/>
          <a:stretch/>
        </p:blipFill>
        <p:spPr>
          <a:xfrm>
            <a:off x="6090250" y="1086928"/>
            <a:ext cx="2369388" cy="2369388"/>
          </a:xfrm>
          <a:prstGeom prst="rect">
            <a:avLst/>
          </a:prstGeom>
        </p:spPr>
      </p:pic>
      <p:pic>
        <p:nvPicPr>
          <p:cNvPr id="9" name="Picture 9" descr="apple tree with bird on a branch&#10;">
            <a:extLst>
              <a:ext uri="{FF2B5EF4-FFF2-40B4-BE49-F238E27FC236}">
                <a16:creationId xmlns:a16="http://schemas.microsoft.com/office/drawing/2014/main" id="{B70CBDD6-EF6F-4573-90A7-0B6D72831B2B}"/>
              </a:ext>
            </a:extLst>
          </p:cNvPr>
          <p:cNvPicPr>
            <a:picLocks noChangeAspect="1"/>
          </p:cNvPicPr>
          <p:nvPr/>
        </p:nvPicPr>
        <p:blipFill>
          <a:blip r:embed="rId5"/>
          <a:srcRect/>
          <a:stretch/>
        </p:blipFill>
        <p:spPr>
          <a:xfrm>
            <a:off x="195532" y="1635558"/>
            <a:ext cx="2743200" cy="2724241"/>
          </a:xfrm>
          <a:prstGeom prst="rect">
            <a:avLst/>
          </a:prstGeom>
        </p:spPr>
      </p:pic>
    </p:spTree>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77</TotalTime>
  <Words>1241</Words>
  <Application>Microsoft Office PowerPoint</Application>
  <PresentationFormat>On-screen Show (4:3)</PresentationFormat>
  <Paragraphs>124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Office Theme</vt:lpstr>
      <vt:lpstr>Growing Up</vt:lpstr>
      <vt:lpstr>The function of a Conjunction </vt:lpstr>
      <vt:lpstr>Common Conjunctions  </vt:lpstr>
      <vt:lpstr>Fill in the Conjunction </vt:lpstr>
      <vt:lpstr>Growing Up Vocabulary Review</vt:lpstr>
      <vt:lpstr>Your Turn! </vt:lpstr>
      <vt:lpstr>Give Me Five!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Richard Harstead</cp:lastModifiedBy>
  <cp:revision>28</cp:revision>
  <dcterms:created xsi:type="dcterms:W3CDTF">2012-04-20T18:25:02Z</dcterms:created>
  <dcterms:modified xsi:type="dcterms:W3CDTF">2021-12-03T11:46:50Z</dcterms:modified>
</cp:coreProperties>
</file>