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53" r:id="rId4"/>
    <p:sldId id="348" r:id="rId5"/>
    <p:sldId id="347" r:id="rId6"/>
    <p:sldId id="346" r:id="rId7"/>
    <p:sldId id="349" r:id="rId8"/>
    <p:sldId id="354" r:id="rId9"/>
    <p:sldId id="351" r:id="rId10"/>
    <p:sldId id="352"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6F"/>
    <a:srgbClr val="D60093"/>
    <a:srgbClr val="3B7ABE"/>
    <a:srgbClr val="283B80"/>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3" autoAdjust="0"/>
    <p:restoredTop sz="86397" autoAdjust="0"/>
  </p:normalViewPr>
  <p:slideViewPr>
    <p:cSldViewPr snapToGrid="0">
      <p:cViewPr varScale="1">
        <p:scale>
          <a:sx n="59" d="100"/>
          <a:sy n="59" d="100"/>
        </p:scale>
        <p:origin x="36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Today we will review homographs and sentence diagraming. We will also review nouns, pronouns and verbs, and end with the 5 finger retell.</a:t>
            </a: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2215998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Homographs are words that are spelled the same but have different meanings and sometimes different pronunciations. For example, here we have the word bat (click to show the word). Can you give me two meanings for the word bat? (Give the students a moment to answer, then click to show a baseball bat and the animal bat.) </a:t>
            </a:r>
          </a:p>
          <a:p>
            <a:r>
              <a:rPr lang="en-US" b="0" dirty="0"/>
              <a:t>Great work! A bat is an animal, but also refers to something used to hit a ball. Let’s look at another one. (Click to show the word bow.) </a:t>
            </a:r>
          </a:p>
          <a:p>
            <a:r>
              <a:rPr lang="en-US" b="0" dirty="0"/>
              <a:t>What word is this? (Give the students a moment to answer.) </a:t>
            </a:r>
          </a:p>
          <a:p>
            <a:r>
              <a:rPr lang="en-US" b="0" dirty="0"/>
              <a:t>It’s pronounced one way to describe something tied a certain way (click to show the picture of a bow and say “bow”).</a:t>
            </a:r>
          </a:p>
          <a:p>
            <a:r>
              <a:rPr lang="en-US" b="0" dirty="0"/>
              <a:t>At the end of a play, the actors bow as the audience claps (pronounced like bough. Click to show a picture of someone bowing).</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Let’s Practice! I’ll show you two pictures, and you tell me what the word is. (Click to make 2 pictures appear. Give the students a moment to answer, then click to show the answer. Click again for new pictures and repeat the process. </a:t>
            </a:r>
          </a:p>
          <a:p>
            <a:r>
              <a:rPr lang="en-US" b="0" dirty="0"/>
              <a:t>answers: </a:t>
            </a:r>
            <a:endParaRPr lang="en-US" b="0" dirty="0">
              <a:cs typeface="Calibri"/>
            </a:endParaRPr>
          </a:p>
          <a:p>
            <a:r>
              <a:rPr lang="en-US" b="0" dirty="0"/>
              <a:t>bark</a:t>
            </a:r>
            <a:endParaRPr lang="en-US" b="0" dirty="0">
              <a:cs typeface="Calibri"/>
            </a:endParaRPr>
          </a:p>
          <a:p>
            <a:r>
              <a:rPr lang="en-US" b="0" dirty="0"/>
              <a:t>point </a:t>
            </a:r>
            <a:endParaRPr lang="en-US" b="0" dirty="0">
              <a:cs typeface="Calibri"/>
            </a:endParaRPr>
          </a:p>
          <a:p>
            <a:r>
              <a:rPr lang="en-US" b="0" dirty="0"/>
              <a:t>letter</a:t>
            </a:r>
            <a:endParaRPr lang="en-US" b="0" dirty="0">
              <a:cs typeface="Calibri"/>
            </a:endParaRPr>
          </a:p>
          <a:p>
            <a:r>
              <a:rPr lang="en-US" b="0" dirty="0"/>
              <a:t>glasses)</a:t>
            </a:r>
            <a:endParaRPr lang="en-US" b="0"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43367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We have been learning about nouns, verbs, and pronouns. We know that a noun is a person, place, or a thing (click to show the definition). Can you give me an example? (Give the students a moment to answer, if in Zoom, you can share your whiteboard and have students take turns writing them. Click to show the examples. Examples: mom, camel, hospital) </a:t>
            </a:r>
          </a:p>
          <a:p>
            <a:r>
              <a:rPr lang="en-US" b="0" dirty="0"/>
              <a:t>Verbs are action words (click to show the definition). </a:t>
            </a:r>
            <a:endParaRPr lang="en-US" b="0" dirty="0">
              <a:cs typeface="Calibri"/>
            </a:endParaRPr>
          </a:p>
          <a:p>
            <a:r>
              <a:rPr lang="en-US" b="0" dirty="0"/>
              <a:t>Can you give me examples? (Give the students a moment to answer, if in Zoom, you can share your whiteboard and have students take turns writing them. Click to show the examples. Examples: hiking, fishing, laughing, ) </a:t>
            </a:r>
            <a:endParaRPr lang="en-US" b="0" dirty="0">
              <a:cs typeface="Calibri"/>
            </a:endParaRPr>
          </a:p>
          <a:p>
            <a:r>
              <a:rPr lang="en-US" b="0" dirty="0"/>
              <a:t>Pronouns take the place of a noun (click to show the definition). </a:t>
            </a:r>
          </a:p>
          <a:p>
            <a:r>
              <a:rPr lang="en-US" b="0" dirty="0"/>
              <a:t>Can you give me examples? (Give the students a moment to answer, if in Zoom, you can share your whiteboard and have students take turns writing them. Click to show the examples. Examples: he, she, they, it) </a:t>
            </a:r>
            <a:endParaRPr lang="en-US" b="0"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We’re going to make some sentences with our own nouns, verbs, and pronouns. When you see the sentence, please tell me if a noun, verb, or pronoun is missing. Here is the first one. (Click to show the sentence.) </a:t>
            </a:r>
          </a:p>
          <a:p>
            <a:r>
              <a:rPr lang="en-US" b="0" dirty="0"/>
              <a:t>Jonelle is _________down the hill. </a:t>
            </a:r>
          </a:p>
          <a:p>
            <a:r>
              <a:rPr lang="en-US" b="0" dirty="0"/>
              <a:t>The verb is missing from this sentence. What verb would fit here? (Take answers from the students. Any verb that fits will work. Students can come up with a few verbs that would fit and the class can vote on the one they like best. Ex: running, rolling, dancing, sliding Click for a new sentence and repeat the process. </a:t>
            </a:r>
            <a:endParaRPr lang="en-US" b="0" dirty="0">
              <a:cs typeface="Calibri"/>
            </a:endParaRPr>
          </a:p>
          <a:p>
            <a:r>
              <a:rPr lang="en-US" b="0" dirty="0"/>
              <a:t>Answers: </a:t>
            </a:r>
            <a:endParaRPr lang="en-US" b="0" dirty="0">
              <a:cs typeface="Calibri"/>
            </a:endParaRPr>
          </a:p>
          <a:p>
            <a:r>
              <a:rPr lang="en-US" b="0" dirty="0"/>
              <a:t>2. _____ slides into home plate.- pronoun-ex: He or She, if students give a proper noun as an answer, emphasize the use of pronouns.</a:t>
            </a:r>
            <a:endParaRPr lang="en-US" b="0" dirty="0">
              <a:cs typeface="Calibri"/>
            </a:endParaRPr>
          </a:p>
          <a:p>
            <a:r>
              <a:rPr lang="en-US" b="0" dirty="0"/>
              <a:t>3. Ronnie and Luis are sharing a giant________.-noun ex: pizza, brownie, piece of paper) </a:t>
            </a: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Diagramming a sentence is important because it will help you make sure your sentences are written correctly. We will only be diagraming the subject and verb today. On the left side of the line, we have the subject, and on the right side we have the verb. (Click to show “subject” and “verb” diagram.) </a:t>
            </a:r>
          </a:p>
          <a:p>
            <a:r>
              <a:rPr lang="en-US" b="0" dirty="0"/>
              <a:t>Let’s diagram this sentence together. Who can tell me the subject? (Give the students a moment to answer-Maggie, then click to make Maggie appear in the box.) </a:t>
            </a:r>
            <a:endParaRPr lang="en-US" b="0" dirty="0">
              <a:cs typeface="Calibri"/>
            </a:endParaRPr>
          </a:p>
          <a:p>
            <a:r>
              <a:rPr lang="en-US" b="0" dirty="0"/>
              <a:t>Who can tell me the verb? (Give the students a moment to answer-kicked, then click to make kicked appear in the box.) </a:t>
            </a:r>
            <a:endParaRPr lang="en-US" b="0" dirty="0">
              <a:cs typeface="Calibri"/>
            </a:endParaRPr>
          </a:p>
          <a:p>
            <a:r>
              <a:rPr lang="en-US" b="0" dirty="0"/>
              <a:t>Nice work! Let’s practice more on the next slide! </a:t>
            </a:r>
            <a:endParaRPr lang="en-US" b="0" dirty="0">
              <a:cs typeface="Calibri"/>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a:t>I will show you some sentences. For each one, please tell me which word is the subject, and which is the verb. </a:t>
            </a:r>
          </a:p>
          <a:p>
            <a:r>
              <a:rPr lang="en-US" b="0"/>
              <a:t>Here is the first one. (Click to show a sentence then have a student read it. - The family splashed in the pool.) </a:t>
            </a:r>
          </a:p>
          <a:p>
            <a:r>
              <a:rPr lang="en-US" b="0"/>
              <a:t>Who can tell me the subject? (Give the students a moment to answer-the family, then click to make it appear on the line.) </a:t>
            </a:r>
            <a:endParaRPr lang="en-US" b="0">
              <a:cs typeface="Calibri"/>
            </a:endParaRPr>
          </a:p>
          <a:p>
            <a:r>
              <a:rPr lang="en-US" b="0"/>
              <a:t>Who can tell me the verb? (Give the students a moment to answer-splashed, then click to make it appear in the box. </a:t>
            </a:r>
            <a:endParaRPr lang="en-US" b="0">
              <a:cs typeface="Calibri"/>
            </a:endParaRPr>
          </a:p>
          <a:p>
            <a:r>
              <a:rPr lang="en-US" b="0"/>
              <a:t>Click to show a new sentence and repeat with remaining sentences. </a:t>
            </a:r>
            <a:endParaRPr lang="en-US" b="0">
              <a:cs typeface="Calibri"/>
            </a:endParaRPr>
          </a:p>
          <a:p>
            <a:r>
              <a:rPr lang="en-US" b="0"/>
              <a:t>2. He ate three hotdogs! Subject-he, verb- ate </a:t>
            </a:r>
            <a:endParaRPr lang="en-US" b="0">
              <a:cs typeface="Calibri"/>
            </a:endParaRPr>
          </a:p>
          <a:p>
            <a:r>
              <a:rPr lang="en-US" b="0"/>
              <a:t>3. They rolled down the grassy hill. Subject-they, verb- rolled </a:t>
            </a:r>
            <a:endParaRPr lang="en-US" b="0">
              <a:cs typeface="Calibri"/>
            </a:endParaRPr>
          </a:p>
          <a:p>
            <a:r>
              <a:rPr lang="en-US" b="0"/>
              <a:t>4. We jumped over the bench. Subject-we, verb- jumped) </a:t>
            </a:r>
            <a:endParaRPr lang="en-US" b="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to the students:  </a:t>
            </a:r>
            <a:r>
              <a:rPr lang="en-US" b="0" dirty="0"/>
              <a:t>Let’s review our vocabulary words for the week. We will match the definition to the word. (Click to show the definition.) The first definition is a sincere personal decision to do something.  </a:t>
            </a:r>
            <a:endParaRPr lang="en-US" b="0" dirty="0">
              <a:cs typeface="Calibri"/>
            </a:endParaRPr>
          </a:p>
          <a:p>
            <a:r>
              <a:rPr lang="en-US" b="0" dirty="0"/>
              <a:t>Which word matches this definition? (Students should say resolution. Click to make the word disappear. Repeat with the remaining definitions.</a:t>
            </a:r>
          </a:p>
          <a:p>
            <a:r>
              <a:rPr lang="en-US" b="1" dirty="0"/>
              <a:t> </a:t>
            </a:r>
            <a:r>
              <a:rPr lang="en-US" dirty="0"/>
              <a:t>a sincere personal decision to do something - </a:t>
            </a:r>
            <a:r>
              <a:rPr lang="en-US" b="1" dirty="0"/>
              <a:t>resolution</a:t>
            </a:r>
            <a:endParaRPr lang="en-US" dirty="0"/>
          </a:p>
          <a:p>
            <a:r>
              <a:rPr lang="en-US" dirty="0"/>
              <a:t>a center of activity or interest - </a:t>
            </a:r>
            <a:r>
              <a:rPr lang="en-US" b="1" dirty="0"/>
              <a:t>focus</a:t>
            </a:r>
            <a:endParaRPr lang="en-US" dirty="0"/>
          </a:p>
          <a:p>
            <a:r>
              <a:rPr lang="en-US" dirty="0"/>
              <a:t>very impressive, bright, or smart - </a:t>
            </a:r>
            <a:r>
              <a:rPr lang="en-US" b="1" dirty="0"/>
              <a:t>brilliant</a:t>
            </a:r>
            <a:endParaRPr lang="en-US" dirty="0"/>
          </a:p>
          <a:p>
            <a:r>
              <a:rPr lang="en-US" dirty="0"/>
              <a:t>a way of behaving that has become fixed by being repeated often - </a:t>
            </a:r>
            <a:r>
              <a:rPr lang="en-US" b="1" dirty="0"/>
              <a:t>habit</a:t>
            </a:r>
            <a:endParaRPr lang="en-US" dirty="0"/>
          </a:p>
          <a:p>
            <a:r>
              <a:rPr lang="en-US" dirty="0"/>
              <a:t>an opinion or suggestion offered about a decision - </a:t>
            </a:r>
            <a:r>
              <a:rPr lang="en-US" b="1" dirty="0"/>
              <a:t>advice</a:t>
            </a:r>
            <a:endParaRPr lang="en-US" dirty="0"/>
          </a:p>
          <a:p>
            <a:r>
              <a:rPr lang="en-US" dirty="0"/>
              <a:t>to begin to deal with - </a:t>
            </a:r>
            <a:r>
              <a:rPr lang="en-US" b="1" dirty="0"/>
              <a:t>approach</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It’s time for the five finger retell! (Click to show the hand and image appear)</a:t>
            </a:r>
            <a:endParaRPr lang="en-US" b="0" dirty="0">
              <a:cs typeface="Calibri"/>
            </a:endParaRPr>
          </a:p>
          <a:p>
            <a:r>
              <a:rPr lang="en-US" b="0" dirty="0"/>
              <a:t>Show me your fingers! (Have students hold up hand and point to each finger as they go through the retell. </a:t>
            </a:r>
            <a:endParaRPr lang="en-US" b="0" dirty="0">
              <a:cs typeface="Calibri"/>
            </a:endParaRPr>
          </a:p>
          <a:p>
            <a:r>
              <a:rPr lang="en-US" b="1" dirty="0"/>
              <a:t>Characters- </a:t>
            </a:r>
            <a:r>
              <a:rPr lang="en-US" dirty="0"/>
              <a:t>Oscar, Mom, brother Caleb, and sister Sasha </a:t>
            </a:r>
            <a:endParaRPr lang="en-US" dirty="0">
              <a:cs typeface="Calibri"/>
            </a:endParaRPr>
          </a:p>
          <a:p>
            <a:r>
              <a:rPr lang="en-US" b="1" dirty="0"/>
              <a:t>Setting-</a:t>
            </a:r>
            <a:r>
              <a:rPr lang="en-US" dirty="0"/>
              <a:t> their home </a:t>
            </a:r>
            <a:endParaRPr lang="en-US" dirty="0">
              <a:cs typeface="Calibri"/>
            </a:endParaRPr>
          </a:p>
          <a:p>
            <a:r>
              <a:rPr lang="en-US" b="1" dirty="0"/>
              <a:t>Problem- </a:t>
            </a:r>
            <a:r>
              <a:rPr lang="en-US" dirty="0"/>
              <a:t>Oscar made too many resolutions and can’t keep them all. </a:t>
            </a:r>
            <a:endParaRPr lang="en-US" dirty="0">
              <a:cs typeface="Calibri"/>
            </a:endParaRPr>
          </a:p>
          <a:p>
            <a:r>
              <a:rPr lang="en-US" b="1" dirty="0"/>
              <a:t>Events- </a:t>
            </a:r>
            <a:r>
              <a:rPr lang="en-US" dirty="0"/>
              <a:t>*The family celebrates the New Year and makes resolutions. *Mom Says she wants to exercise more, Caleb wants to watch less tv, and Sasha wants to eat better. </a:t>
            </a:r>
            <a:endParaRPr lang="en-US" dirty="0">
              <a:cs typeface="Calibri"/>
            </a:endParaRPr>
          </a:p>
          <a:p>
            <a:r>
              <a:rPr lang="en-US" dirty="0"/>
              <a:t>*Oscar’s resolution includes all of those things. </a:t>
            </a:r>
            <a:endParaRPr lang="en-US" dirty="0">
              <a:cs typeface="Calibri"/>
            </a:endParaRPr>
          </a:p>
          <a:p>
            <a:r>
              <a:rPr lang="en-US" dirty="0"/>
              <a:t>*Oscar’s mom tells him to start with one, but he doesn’t want to listen. </a:t>
            </a:r>
            <a:endParaRPr lang="en-US" dirty="0">
              <a:cs typeface="Calibri"/>
            </a:endParaRPr>
          </a:p>
          <a:p>
            <a:r>
              <a:rPr lang="en-US" dirty="0"/>
              <a:t>*Oscar tries but can’t keep his resolution. </a:t>
            </a:r>
            <a:endParaRPr lang="en-US" dirty="0">
              <a:cs typeface="Calibri"/>
            </a:endParaRPr>
          </a:p>
          <a:p>
            <a:r>
              <a:rPr lang="en-US" b="1" dirty="0"/>
              <a:t>Solution- </a:t>
            </a:r>
            <a:r>
              <a:rPr lang="en-US" dirty="0"/>
              <a:t>His mom helps him decide on one resolution and helps him find ways to keep it. Oscar talks to his brother and they agree to help each other out. </a:t>
            </a:r>
            <a:endParaRPr lang="en-US" dirty="0">
              <a:cs typeface="Calibri"/>
            </a:endParaRPr>
          </a:p>
          <a:p>
            <a:r>
              <a:rPr lang="en-US" b="1" dirty="0"/>
              <a:t>Text connection- Say: </a:t>
            </a:r>
            <a:r>
              <a:rPr lang="en-US" b="0" dirty="0"/>
              <a:t>If you had to make a resolution, what would it be? </a:t>
            </a:r>
            <a:endParaRPr lang="en-US" b="0"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24309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b="1" dirty="0">
                <a:latin typeface="Comic Sans MS"/>
                <a:ea typeface="+mj-lt"/>
                <a:cs typeface="+mj-lt"/>
              </a:rPr>
              <a:t>Oscar’s New Year Plan</a:t>
            </a:r>
            <a:endParaRPr lang="en-US" dirty="0">
              <a:latin typeface="Comic Sans MS"/>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vert="horz" lIns="91440" tIns="45720" rIns="91440" bIns="45720" rtlCol="0" anchor="t">
            <a:normAutofit/>
          </a:bodyPr>
          <a:lstStyle/>
          <a:p>
            <a:r>
              <a:rPr lang="en-US" sz="4000" b="1">
                <a:latin typeface="Comic Sans MS"/>
                <a:ea typeface="+mn-lt"/>
                <a:cs typeface="+mn-lt"/>
              </a:rPr>
              <a:t>Homographs, Nouns, Verbs, and Pronouns</a:t>
            </a:r>
            <a:endParaRPr lang="en-US">
              <a:latin typeface="Comic Sans MS"/>
            </a:endParaRP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b="1">
                <a:latin typeface="Comic Sans MS"/>
                <a:ea typeface="+mj-lt"/>
                <a:cs typeface="+mj-lt"/>
              </a:rPr>
              <a:t>What Is a Homograph? </a:t>
            </a:r>
            <a:br>
              <a:rPr lang="en-US">
                <a:latin typeface="Comic Sans MS"/>
              </a:rPr>
            </a:br>
            <a:endParaRPr lang="en-US">
              <a:latin typeface="Comic Sans MS"/>
            </a:endParaRPr>
          </a:p>
        </p:txBody>
      </p:sp>
      <p:sp>
        <p:nvSpPr>
          <p:cNvPr id="3" name="TextBox 2">
            <a:extLst>
              <a:ext uri="{FF2B5EF4-FFF2-40B4-BE49-F238E27FC236}">
                <a16:creationId xmlns:a16="http://schemas.microsoft.com/office/drawing/2014/main" id="{E17FD903-FE19-4DE7-9EC6-669B8EA2F323}"/>
              </a:ext>
            </a:extLst>
          </p:cNvPr>
          <p:cNvSpPr txBox="1"/>
          <p:nvPr/>
        </p:nvSpPr>
        <p:spPr>
          <a:xfrm>
            <a:off x="986288" y="1518249"/>
            <a:ext cx="15355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bat </a:t>
            </a:r>
          </a:p>
        </p:txBody>
      </p:sp>
      <p:sp>
        <p:nvSpPr>
          <p:cNvPr id="4" name="TextBox 3">
            <a:extLst>
              <a:ext uri="{FF2B5EF4-FFF2-40B4-BE49-F238E27FC236}">
                <a16:creationId xmlns:a16="http://schemas.microsoft.com/office/drawing/2014/main" id="{E110E9D2-5C82-4CA8-A3E6-0A34A64C5427}"/>
              </a:ext>
            </a:extLst>
          </p:cNvPr>
          <p:cNvSpPr txBox="1"/>
          <p:nvPr/>
        </p:nvSpPr>
        <p:spPr>
          <a:xfrm>
            <a:off x="6104627" y="1518249"/>
            <a:ext cx="1664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bow </a:t>
            </a:r>
            <a:endParaRPr lang="en-US"/>
          </a:p>
        </p:txBody>
      </p:sp>
      <p:pic>
        <p:nvPicPr>
          <p:cNvPr id="5" name="Picture 5" descr="Batting a baseball">
            <a:extLst>
              <a:ext uri="{FF2B5EF4-FFF2-40B4-BE49-F238E27FC236}">
                <a16:creationId xmlns:a16="http://schemas.microsoft.com/office/drawing/2014/main" id="{DBD01AA8-264A-46F6-8EF0-C4AE24678CBF}"/>
              </a:ext>
            </a:extLst>
          </p:cNvPr>
          <p:cNvPicPr>
            <a:picLocks noChangeAspect="1"/>
          </p:cNvPicPr>
          <p:nvPr/>
        </p:nvPicPr>
        <p:blipFill rotWithShape="1">
          <a:blip r:embed="rId3"/>
          <a:srcRect t="8730" r="25256" b="-1155"/>
          <a:stretch/>
        </p:blipFill>
        <p:spPr>
          <a:xfrm>
            <a:off x="727494" y="4444068"/>
            <a:ext cx="2050377" cy="1684905"/>
          </a:xfrm>
          <a:prstGeom prst="rect">
            <a:avLst/>
          </a:prstGeom>
        </p:spPr>
      </p:pic>
      <p:pic>
        <p:nvPicPr>
          <p:cNvPr id="6" name="Picture 6" descr="Bat flying at day">
            <a:extLst>
              <a:ext uri="{FF2B5EF4-FFF2-40B4-BE49-F238E27FC236}">
                <a16:creationId xmlns:a16="http://schemas.microsoft.com/office/drawing/2014/main" id="{14D81471-0744-4776-AEFF-988683F4A3E7}"/>
              </a:ext>
            </a:extLst>
          </p:cNvPr>
          <p:cNvPicPr>
            <a:picLocks noChangeAspect="1"/>
          </p:cNvPicPr>
          <p:nvPr/>
        </p:nvPicPr>
        <p:blipFill rotWithShape="1">
          <a:blip r:embed="rId4"/>
          <a:srcRect l="29319" t="-3125" r="-524" b="25000"/>
          <a:stretch/>
        </p:blipFill>
        <p:spPr>
          <a:xfrm>
            <a:off x="698740" y="2430642"/>
            <a:ext cx="1953276" cy="1447613"/>
          </a:xfrm>
          <a:prstGeom prst="rect">
            <a:avLst/>
          </a:prstGeom>
        </p:spPr>
      </p:pic>
      <p:pic>
        <p:nvPicPr>
          <p:cNvPr id="7" name="Picture 7" descr="Gift box">
            <a:extLst>
              <a:ext uri="{FF2B5EF4-FFF2-40B4-BE49-F238E27FC236}">
                <a16:creationId xmlns:a16="http://schemas.microsoft.com/office/drawing/2014/main" id="{4CC12618-4A98-434A-A6BA-D36D63AA8892}"/>
              </a:ext>
            </a:extLst>
          </p:cNvPr>
          <p:cNvPicPr>
            <a:picLocks noChangeAspect="1"/>
          </p:cNvPicPr>
          <p:nvPr/>
        </p:nvPicPr>
        <p:blipFill rotWithShape="1">
          <a:blip r:embed="rId5"/>
          <a:srcRect l="6806" t="21094" r="37696" b="11719"/>
          <a:stretch/>
        </p:blipFill>
        <p:spPr>
          <a:xfrm>
            <a:off x="6104626" y="2658597"/>
            <a:ext cx="1522408" cy="1228427"/>
          </a:xfrm>
          <a:prstGeom prst="rect">
            <a:avLst/>
          </a:prstGeom>
        </p:spPr>
      </p:pic>
      <p:pic>
        <p:nvPicPr>
          <p:cNvPr id="8" name="Picture 8" descr="a man bowing">
            <a:extLst>
              <a:ext uri="{FF2B5EF4-FFF2-40B4-BE49-F238E27FC236}">
                <a16:creationId xmlns:a16="http://schemas.microsoft.com/office/drawing/2014/main" id="{5343AB95-AA6E-40F8-B626-7B0E9A8CE844}"/>
              </a:ext>
            </a:extLst>
          </p:cNvPr>
          <p:cNvPicPr>
            <a:picLocks noChangeAspect="1"/>
          </p:cNvPicPr>
          <p:nvPr/>
        </p:nvPicPr>
        <p:blipFill>
          <a:blip r:embed="rId6"/>
          <a:srcRect/>
          <a:stretch/>
        </p:blipFill>
        <p:spPr>
          <a:xfrm>
            <a:off x="6264995" y="4270170"/>
            <a:ext cx="1531069" cy="2271433"/>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Beveled 2" title="Frame">
            <a:extLst>
              <a:ext uri="{FF2B5EF4-FFF2-40B4-BE49-F238E27FC236}">
                <a16:creationId xmlns:a16="http://schemas.microsoft.com/office/drawing/2014/main" id="{72EF057B-775D-4389-9D74-152B43842D66}"/>
              </a:ext>
            </a:extLst>
          </p:cNvPr>
          <p:cNvSpPr/>
          <p:nvPr/>
        </p:nvSpPr>
        <p:spPr>
          <a:xfrm>
            <a:off x="2968201" y="1512686"/>
            <a:ext cx="3207598" cy="1147111"/>
          </a:xfrm>
          <a:prstGeom prst="bevel">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4" descr="Open envelope outline">
            <a:extLst>
              <a:ext uri="{FF2B5EF4-FFF2-40B4-BE49-F238E27FC236}">
                <a16:creationId xmlns:a16="http://schemas.microsoft.com/office/drawing/2014/main" id="{E8D3C97B-DB6B-4C33-8325-8207C7C4D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341" y="2984461"/>
            <a:ext cx="2360853" cy="2360853"/>
          </a:xfrm>
          <a:prstGeom prst="rect">
            <a:avLst/>
          </a:prstGeom>
        </p:spPr>
      </p:pic>
      <p:pic>
        <p:nvPicPr>
          <p:cNvPr id="6" name="Picture 6" descr="Young school girl pointed to side">
            <a:extLst>
              <a:ext uri="{FF2B5EF4-FFF2-40B4-BE49-F238E27FC236}">
                <a16:creationId xmlns:a16="http://schemas.microsoft.com/office/drawing/2014/main" id="{500EAF3E-AC3E-4850-BD32-A756482DFAFF}"/>
              </a:ext>
            </a:extLst>
          </p:cNvPr>
          <p:cNvPicPr>
            <a:picLocks noChangeAspect="1"/>
          </p:cNvPicPr>
          <p:nvPr/>
        </p:nvPicPr>
        <p:blipFill rotWithShape="1">
          <a:blip r:embed="rId5"/>
          <a:srcRect l="412" t="710" r="73561" b="84091"/>
          <a:stretch/>
        </p:blipFill>
        <p:spPr>
          <a:xfrm>
            <a:off x="1600564" y="3099801"/>
            <a:ext cx="1435756" cy="1537708"/>
          </a:xfrm>
          <a:prstGeom prst="rect">
            <a:avLst/>
          </a:prstGeom>
        </p:spPr>
      </p:pic>
      <p:pic>
        <p:nvPicPr>
          <p:cNvPr id="7" name="Picture 7" descr="Bunch of colored pencils">
            <a:extLst>
              <a:ext uri="{FF2B5EF4-FFF2-40B4-BE49-F238E27FC236}">
                <a16:creationId xmlns:a16="http://schemas.microsoft.com/office/drawing/2014/main" id="{FF014E5B-2B01-4AF9-89CE-D31276887831}"/>
              </a:ext>
            </a:extLst>
          </p:cNvPr>
          <p:cNvPicPr>
            <a:picLocks noChangeAspect="1"/>
          </p:cNvPicPr>
          <p:nvPr/>
        </p:nvPicPr>
        <p:blipFill>
          <a:blip r:embed="rId6"/>
          <a:stretch>
            <a:fillRect/>
          </a:stretch>
        </p:blipFill>
        <p:spPr>
          <a:xfrm>
            <a:off x="4941203" y="3315461"/>
            <a:ext cx="2211237" cy="1456865"/>
          </a:xfrm>
          <a:prstGeom prst="rect">
            <a:avLst/>
          </a:prstGeom>
        </p:spPr>
      </p:pic>
      <p:pic>
        <p:nvPicPr>
          <p:cNvPr id="10" name="Picture 10" descr="Person wearing gloves and hat hugging a mossy tree">
            <a:extLst>
              <a:ext uri="{FF2B5EF4-FFF2-40B4-BE49-F238E27FC236}">
                <a16:creationId xmlns:a16="http://schemas.microsoft.com/office/drawing/2014/main" id="{400DBA3C-80CC-454E-ACBA-67773FE37CA0}"/>
              </a:ext>
            </a:extLst>
          </p:cNvPr>
          <p:cNvPicPr>
            <a:picLocks noChangeAspect="1"/>
          </p:cNvPicPr>
          <p:nvPr/>
        </p:nvPicPr>
        <p:blipFill>
          <a:blip r:embed="rId7"/>
          <a:stretch>
            <a:fillRect/>
          </a:stretch>
        </p:blipFill>
        <p:spPr>
          <a:xfrm>
            <a:off x="5106036" y="3115608"/>
            <a:ext cx="2743200" cy="1828429"/>
          </a:xfrm>
          <a:prstGeom prst="rect">
            <a:avLst/>
          </a:prstGeom>
        </p:spPr>
      </p:pic>
      <p:pic>
        <p:nvPicPr>
          <p:cNvPr id="11" name="Picture 11" descr="Profile of dog’s head and neck, with ears laid back, wearing metal collar, staring ahead panting, with clouds in backdrop">
            <a:extLst>
              <a:ext uri="{FF2B5EF4-FFF2-40B4-BE49-F238E27FC236}">
                <a16:creationId xmlns:a16="http://schemas.microsoft.com/office/drawing/2014/main" id="{EFDFA9AD-381E-42C0-91C9-569F7227BF2D}"/>
              </a:ext>
            </a:extLst>
          </p:cNvPr>
          <p:cNvPicPr>
            <a:picLocks noChangeAspect="1"/>
          </p:cNvPicPr>
          <p:nvPr/>
        </p:nvPicPr>
        <p:blipFill rotWithShape="1">
          <a:blip r:embed="rId8"/>
          <a:srcRect t="5469" r="19372" b="781"/>
          <a:stretch/>
        </p:blipFill>
        <p:spPr>
          <a:xfrm>
            <a:off x="1017016" y="3187493"/>
            <a:ext cx="2369946" cy="1815145"/>
          </a:xfrm>
          <a:prstGeom prst="rect">
            <a:avLst/>
          </a:prstGeom>
        </p:spPr>
      </p:pic>
      <p:pic>
        <p:nvPicPr>
          <p:cNvPr id="13" name="Graphic 13" descr="Glasses with solid fill">
            <a:extLst>
              <a:ext uri="{FF2B5EF4-FFF2-40B4-BE49-F238E27FC236}">
                <a16:creationId xmlns:a16="http://schemas.microsoft.com/office/drawing/2014/main" id="{BC4B786F-7B7B-44B2-B946-EEDE0F1F72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9644" y="3120229"/>
            <a:ext cx="1849029" cy="1849029"/>
          </a:xfrm>
          <a:prstGeom prst="rect">
            <a:avLst/>
          </a:prstGeom>
        </p:spPr>
      </p:pic>
      <p:pic>
        <p:nvPicPr>
          <p:cNvPr id="14" name="Graphic 14" descr="Bubble Tea outline">
            <a:extLst>
              <a:ext uri="{FF2B5EF4-FFF2-40B4-BE49-F238E27FC236}">
                <a16:creationId xmlns:a16="http://schemas.microsoft.com/office/drawing/2014/main" id="{413A2742-4E83-4AF0-9C55-AA3E6AB846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44261" y="3205405"/>
            <a:ext cx="1216325" cy="1216325"/>
          </a:xfrm>
          <a:prstGeom prst="rect">
            <a:avLst/>
          </a:prstGeom>
        </p:spPr>
      </p:pic>
      <p:pic>
        <p:nvPicPr>
          <p:cNvPr id="15" name="Graphic 14" descr="Bubble Tea outline">
            <a:extLst>
              <a:ext uri="{FF2B5EF4-FFF2-40B4-BE49-F238E27FC236}">
                <a16:creationId xmlns:a16="http://schemas.microsoft.com/office/drawing/2014/main" id="{4EBA19AA-1B35-4B1F-8E14-6DABF8F82A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65794" y="3193922"/>
            <a:ext cx="1378511" cy="1378511"/>
          </a:xfrm>
          <a:prstGeom prst="rect">
            <a:avLst/>
          </a:prstGeom>
        </p:spPr>
      </p:pic>
      <p:sp>
        <p:nvSpPr>
          <p:cNvPr id="16" name="TextBox 15">
            <a:extLst>
              <a:ext uri="{FF2B5EF4-FFF2-40B4-BE49-F238E27FC236}">
                <a16:creationId xmlns:a16="http://schemas.microsoft.com/office/drawing/2014/main" id="{BA594550-6EE7-403A-9DE5-3CDD67752B87}"/>
              </a:ext>
            </a:extLst>
          </p:cNvPr>
          <p:cNvSpPr txBox="1"/>
          <p:nvPr/>
        </p:nvSpPr>
        <p:spPr>
          <a:xfrm>
            <a:off x="3935083" y="1840626"/>
            <a:ext cx="1664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bark </a:t>
            </a:r>
            <a:endParaRPr lang="en-US"/>
          </a:p>
        </p:txBody>
      </p:sp>
      <p:sp>
        <p:nvSpPr>
          <p:cNvPr id="17" name="TextBox 16">
            <a:extLst>
              <a:ext uri="{FF2B5EF4-FFF2-40B4-BE49-F238E27FC236}">
                <a16:creationId xmlns:a16="http://schemas.microsoft.com/office/drawing/2014/main" id="{F496BAD1-BC4D-4AB4-A7EA-CD2AAB30145B}"/>
              </a:ext>
            </a:extLst>
          </p:cNvPr>
          <p:cNvSpPr txBox="1"/>
          <p:nvPr/>
        </p:nvSpPr>
        <p:spPr>
          <a:xfrm>
            <a:off x="3935083" y="1794232"/>
            <a:ext cx="1664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point </a:t>
            </a:r>
            <a:endParaRPr lang="en-US"/>
          </a:p>
        </p:txBody>
      </p:sp>
      <p:sp>
        <p:nvSpPr>
          <p:cNvPr id="18" name="TextBox 17">
            <a:extLst>
              <a:ext uri="{FF2B5EF4-FFF2-40B4-BE49-F238E27FC236}">
                <a16:creationId xmlns:a16="http://schemas.microsoft.com/office/drawing/2014/main" id="{1677F568-AAEE-4535-94ED-F3F8F8087978}"/>
              </a:ext>
            </a:extLst>
          </p:cNvPr>
          <p:cNvSpPr txBox="1"/>
          <p:nvPr/>
        </p:nvSpPr>
        <p:spPr>
          <a:xfrm>
            <a:off x="3871465" y="1865394"/>
            <a:ext cx="1664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letter </a:t>
            </a:r>
            <a:endParaRPr lang="en-US"/>
          </a:p>
        </p:txBody>
      </p:sp>
      <p:sp>
        <p:nvSpPr>
          <p:cNvPr id="19" name="TextBox 18">
            <a:extLst>
              <a:ext uri="{FF2B5EF4-FFF2-40B4-BE49-F238E27FC236}">
                <a16:creationId xmlns:a16="http://schemas.microsoft.com/office/drawing/2014/main" id="{D2CA3550-FB21-4952-AEDF-9F428771E972}"/>
              </a:ext>
            </a:extLst>
          </p:cNvPr>
          <p:cNvSpPr txBox="1"/>
          <p:nvPr/>
        </p:nvSpPr>
        <p:spPr>
          <a:xfrm>
            <a:off x="3766781" y="1779769"/>
            <a:ext cx="22486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glasses </a:t>
            </a:r>
            <a:endParaRPr lang="en-US"/>
          </a:p>
        </p:txBody>
      </p:sp>
      <p:sp>
        <p:nvSpPr>
          <p:cNvPr id="20" name="TextBox 19">
            <a:extLst>
              <a:ext uri="{FF2B5EF4-FFF2-40B4-BE49-F238E27FC236}">
                <a16:creationId xmlns:a16="http://schemas.microsoft.com/office/drawing/2014/main" id="{807FB592-0F4A-4CC4-AA56-90DFC834E5EF}"/>
              </a:ext>
            </a:extLst>
          </p:cNvPr>
          <p:cNvSpPr txBox="1"/>
          <p:nvPr/>
        </p:nvSpPr>
        <p:spPr>
          <a:xfrm>
            <a:off x="4771481" y="3311139"/>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0070C0"/>
                </a:solidFill>
                <a:latin typeface="Comic Sans MS"/>
              </a:rPr>
              <a:t>a, z, q, s, t, w </a:t>
            </a:r>
            <a:endParaRPr lang="en-US" sz="4000">
              <a:solidFill>
                <a:srgbClr val="0070C0"/>
              </a:solidFill>
            </a:endParaRPr>
          </a:p>
        </p:txBody>
      </p:sp>
      <p:sp>
        <p:nvSpPr>
          <p:cNvPr id="5" name="Title 4">
            <a:extLst>
              <a:ext uri="{FF2B5EF4-FFF2-40B4-BE49-F238E27FC236}">
                <a16:creationId xmlns:a16="http://schemas.microsoft.com/office/drawing/2014/main" id="{BBA0C7DA-265C-49CA-9706-ADAEA76C8A73}"/>
              </a:ext>
            </a:extLst>
          </p:cNvPr>
          <p:cNvSpPr>
            <a:spLocks noGrp="1"/>
          </p:cNvSpPr>
          <p:nvPr>
            <p:ph type="title" idx="4294967295"/>
          </p:nvPr>
        </p:nvSpPr>
        <p:spPr>
          <a:xfrm>
            <a:off x="457200" y="-30161"/>
            <a:ext cx="8229600" cy="1143000"/>
          </a:xfrm>
        </p:spPr>
        <p:txBody>
          <a:bodyPr>
            <a:normAutofit/>
          </a:bodyPr>
          <a:lstStyle/>
          <a:p>
            <a:r>
              <a:rPr lang="en-US" sz="4000" b="1" kern="1200" dirty="0">
                <a:effectLst/>
                <a:latin typeface="Comic Sans MS" panose="030F0702030302020204" pitchFamily="66" charset="0"/>
                <a:ea typeface="Calibri" panose="020F0502020204030204" pitchFamily="34" charset="0"/>
                <a:cs typeface="Calibri" panose="020F0502020204030204" pitchFamily="34" charset="0"/>
              </a:rPr>
              <a:t>Homograph Practice</a:t>
            </a:r>
            <a:endParaRPr lang="en-US" sz="4000" dirty="0"/>
          </a:p>
        </p:txBody>
      </p:sp>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a:bodyPr>
          <a:lstStyle/>
          <a:p>
            <a:r>
              <a:rPr lang="en-US" b="1" dirty="0">
                <a:latin typeface="Comic Sans MS"/>
                <a:ea typeface="+mj-lt"/>
                <a:cs typeface="+mj-lt"/>
              </a:rPr>
              <a:t>Noun, Verbs, and Pronouns</a:t>
            </a:r>
            <a:endParaRPr lang="en-US" dirty="0">
              <a:latin typeface="Comic Sans MS"/>
            </a:endParaRPr>
          </a:p>
        </p:txBody>
      </p:sp>
      <p:graphicFrame>
        <p:nvGraphicFramePr>
          <p:cNvPr id="3" name="Table 3" descr="Table with the headings noun, verb, and pronoun.">
            <a:extLst>
              <a:ext uri="{FF2B5EF4-FFF2-40B4-BE49-F238E27FC236}">
                <a16:creationId xmlns:a16="http://schemas.microsoft.com/office/drawing/2014/main" id="{042A3CD4-B834-4D85-AEFC-6D223C74A5C1}"/>
              </a:ext>
            </a:extLst>
          </p:cNvPr>
          <p:cNvGraphicFramePr>
            <a:graphicFrameLocks noGrp="1"/>
          </p:cNvGraphicFramePr>
          <p:nvPr>
            <p:extLst>
              <p:ext uri="{D42A27DB-BD31-4B8C-83A1-F6EECF244321}">
                <p14:modId xmlns:p14="http://schemas.microsoft.com/office/powerpoint/2010/main" val="3226573072"/>
              </p:ext>
            </p:extLst>
          </p:nvPr>
        </p:nvGraphicFramePr>
        <p:xfrm>
          <a:off x="143773" y="1811546"/>
          <a:ext cx="8819340" cy="3822502"/>
        </p:xfrm>
        <a:graphic>
          <a:graphicData uri="http://schemas.openxmlformats.org/drawingml/2006/table">
            <a:tbl>
              <a:tblPr firstRow="1" bandRow="1">
                <a:tableStyleId>{5C22544A-7EE6-4342-B048-85BDC9FD1C3A}</a:tableStyleId>
              </a:tblPr>
              <a:tblGrid>
                <a:gridCol w="2939780">
                  <a:extLst>
                    <a:ext uri="{9D8B030D-6E8A-4147-A177-3AD203B41FA5}">
                      <a16:colId xmlns:a16="http://schemas.microsoft.com/office/drawing/2014/main" val="3610697426"/>
                    </a:ext>
                  </a:extLst>
                </a:gridCol>
                <a:gridCol w="2939780">
                  <a:extLst>
                    <a:ext uri="{9D8B030D-6E8A-4147-A177-3AD203B41FA5}">
                      <a16:colId xmlns:a16="http://schemas.microsoft.com/office/drawing/2014/main" val="3578695739"/>
                    </a:ext>
                  </a:extLst>
                </a:gridCol>
                <a:gridCol w="2939780">
                  <a:extLst>
                    <a:ext uri="{9D8B030D-6E8A-4147-A177-3AD203B41FA5}">
                      <a16:colId xmlns:a16="http://schemas.microsoft.com/office/drawing/2014/main" val="3461739095"/>
                    </a:ext>
                  </a:extLst>
                </a:gridCol>
              </a:tblGrid>
              <a:tr h="932040">
                <a:tc>
                  <a:txBody>
                    <a:bodyPr/>
                    <a:lstStyle/>
                    <a:p>
                      <a:pPr algn="ctr"/>
                      <a:r>
                        <a:rPr lang="en-US" sz="3200" dirty="0">
                          <a:solidFill>
                            <a:schemeClr val="tx1"/>
                          </a:solidFill>
                          <a:latin typeface="Comic Sans MS"/>
                        </a:rPr>
                        <a:t>noun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r>
                        <a:rPr lang="en-US" sz="3200" dirty="0">
                          <a:solidFill>
                            <a:schemeClr val="tx1"/>
                          </a:solidFill>
                          <a:latin typeface="Comic Sans MS"/>
                        </a:rPr>
                        <a:t>verb</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r>
                        <a:rPr lang="en-US" sz="3200" dirty="0">
                          <a:solidFill>
                            <a:schemeClr val="tx1"/>
                          </a:solidFill>
                          <a:latin typeface="Comic Sans MS"/>
                        </a:rPr>
                        <a:t>pronoun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802450965"/>
                  </a:ext>
                </a:extLst>
              </a:tr>
              <a:tr h="1823662">
                <a:tc>
                  <a:txBody>
                    <a:bodyPr/>
                    <a:lstStyle/>
                    <a:p>
                      <a:pPr algn="ctr"/>
                      <a:r>
                        <a:rPr lang="en-US" sz="3200">
                          <a:latin typeface="Comic Sans MS"/>
                        </a:rPr>
                        <a:t>A person, place or thing</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algn="ctr"/>
                      <a:r>
                        <a:rPr lang="en-US" sz="3200">
                          <a:latin typeface="Comic Sans MS"/>
                        </a:rPr>
                        <a:t>action words</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lvl="0" algn="ctr">
                        <a:buNone/>
                      </a:pPr>
                      <a:r>
                        <a:rPr lang="en-US" sz="3200" b="0" i="0" u="none" strike="noStrike" noProof="0">
                          <a:latin typeface="Comic Sans MS"/>
                        </a:rPr>
                        <a:t>takes the place of a noun</a:t>
                      </a:r>
                      <a:endParaRPr lang="en-US" sz="3200">
                        <a:latin typeface="Comic Sans M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extLst>
                  <a:ext uri="{0D108BD9-81ED-4DB2-BD59-A6C34878D82A}">
                    <a16:rowId xmlns:a16="http://schemas.microsoft.com/office/drawing/2014/main" val="642789202"/>
                  </a:ext>
                </a:extLst>
              </a:tr>
              <a:tr h="891516">
                <a:tc>
                  <a:txBody>
                    <a:bodyPr/>
                    <a:lstStyle/>
                    <a:p>
                      <a:pPr algn="ctr"/>
                      <a:r>
                        <a:rPr lang="en-US" sz="3200">
                          <a:latin typeface="Comic Sans MS"/>
                        </a:rPr>
                        <a:t>mom, camel, hospital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r>
                        <a:rPr lang="en-US" sz="3200">
                          <a:latin typeface="Comic Sans MS"/>
                        </a:rPr>
                        <a:t>hiking, fishing, laughing</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r>
                        <a:rPr lang="en-US" sz="3200" dirty="0">
                          <a:latin typeface="Comic Sans MS"/>
                        </a:rPr>
                        <a:t>he, she, they, it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913745002"/>
                  </a:ext>
                </a:extLst>
              </a:tr>
            </a:tbl>
          </a:graphicData>
        </a:graphic>
      </p:graphicFrame>
      <p:sp>
        <p:nvSpPr>
          <p:cNvPr id="5" name="Rectangle: Rounded Corners 4" title="blank square covering text">
            <a:extLst>
              <a:ext uri="{FF2B5EF4-FFF2-40B4-BE49-F238E27FC236}">
                <a16:creationId xmlns:a16="http://schemas.microsoft.com/office/drawing/2014/main" id="{DFF7C8BF-7E62-408B-926B-9FE6384EC17C}"/>
              </a:ext>
            </a:extLst>
          </p:cNvPr>
          <p:cNvSpPr/>
          <p:nvPr/>
        </p:nvSpPr>
        <p:spPr>
          <a:xfrm>
            <a:off x="3351902" y="2783996"/>
            <a:ext cx="2596550" cy="1245079"/>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title="blank square covering text">
            <a:extLst>
              <a:ext uri="{FF2B5EF4-FFF2-40B4-BE49-F238E27FC236}">
                <a16:creationId xmlns:a16="http://schemas.microsoft.com/office/drawing/2014/main" id="{3350644E-A305-4D35-ADFD-A6B658BE84D3}"/>
              </a:ext>
            </a:extLst>
          </p:cNvPr>
          <p:cNvSpPr/>
          <p:nvPr/>
        </p:nvSpPr>
        <p:spPr>
          <a:xfrm>
            <a:off x="225276" y="2812750"/>
            <a:ext cx="2754700" cy="1535502"/>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title="blank square covering text">
            <a:extLst>
              <a:ext uri="{FF2B5EF4-FFF2-40B4-BE49-F238E27FC236}">
                <a16:creationId xmlns:a16="http://schemas.microsoft.com/office/drawing/2014/main" id="{B6045C6C-0699-4178-BBC9-99E2A9192185}"/>
              </a:ext>
            </a:extLst>
          </p:cNvPr>
          <p:cNvSpPr/>
          <p:nvPr/>
        </p:nvSpPr>
        <p:spPr>
          <a:xfrm>
            <a:off x="6311945" y="2806460"/>
            <a:ext cx="2596550" cy="1527415"/>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title="blank square covering text">
            <a:extLst>
              <a:ext uri="{FF2B5EF4-FFF2-40B4-BE49-F238E27FC236}">
                <a16:creationId xmlns:a16="http://schemas.microsoft.com/office/drawing/2014/main" id="{6A615C7D-17B6-40F2-968E-6A113E799DE7}"/>
              </a:ext>
            </a:extLst>
          </p:cNvPr>
          <p:cNvSpPr/>
          <p:nvPr/>
        </p:nvSpPr>
        <p:spPr>
          <a:xfrm>
            <a:off x="297163" y="4626202"/>
            <a:ext cx="2593851" cy="985826"/>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title="blank square covering text">
            <a:extLst>
              <a:ext uri="{FF2B5EF4-FFF2-40B4-BE49-F238E27FC236}">
                <a16:creationId xmlns:a16="http://schemas.microsoft.com/office/drawing/2014/main" id="{68701E08-BE70-4123-867B-6CE0C3363145}"/>
              </a:ext>
            </a:extLst>
          </p:cNvPr>
          <p:cNvSpPr/>
          <p:nvPr/>
        </p:nvSpPr>
        <p:spPr>
          <a:xfrm>
            <a:off x="3163331" y="4610122"/>
            <a:ext cx="2785122" cy="985826"/>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title="blank square covering text">
            <a:extLst>
              <a:ext uri="{FF2B5EF4-FFF2-40B4-BE49-F238E27FC236}">
                <a16:creationId xmlns:a16="http://schemas.microsoft.com/office/drawing/2014/main" id="{4DF8C3B3-17CD-4993-8D15-E0CE8637EF98}"/>
              </a:ext>
            </a:extLst>
          </p:cNvPr>
          <p:cNvSpPr/>
          <p:nvPr/>
        </p:nvSpPr>
        <p:spPr>
          <a:xfrm>
            <a:off x="6224332" y="4648222"/>
            <a:ext cx="2596550" cy="887606"/>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b="1">
                <a:latin typeface="Comic Sans MS"/>
                <a:ea typeface="+mj-lt"/>
                <a:cs typeface="+mj-lt"/>
              </a:rPr>
              <a:t>Create a Sentence!</a:t>
            </a:r>
            <a:br>
              <a:rPr lang="en-US">
                <a:latin typeface="Comic Sans MS"/>
              </a:rPr>
            </a:br>
            <a:endParaRPr lang="en-US">
              <a:latin typeface="Comic Sans MS"/>
            </a:endParaRPr>
          </a:p>
        </p:txBody>
      </p:sp>
      <p:sp>
        <p:nvSpPr>
          <p:cNvPr id="10" name="TextBox 9">
            <a:extLst>
              <a:ext uri="{FF2B5EF4-FFF2-40B4-BE49-F238E27FC236}">
                <a16:creationId xmlns:a16="http://schemas.microsoft.com/office/drawing/2014/main" id="{0C093625-221D-4E29-B5E2-A21DF35D05A5}"/>
              </a:ext>
            </a:extLst>
          </p:cNvPr>
          <p:cNvSpPr txBox="1"/>
          <p:nvPr/>
        </p:nvSpPr>
        <p:spPr>
          <a:xfrm>
            <a:off x="679622" y="2782669"/>
            <a:ext cx="8229600" cy="646331"/>
          </a:xfrm>
          <a:prstGeom prst="rect">
            <a:avLst/>
          </a:prstGeom>
          <a:noFill/>
        </p:spPr>
        <p:txBody>
          <a:bodyPr wrap="square">
            <a:spAutoFit/>
          </a:bodyPr>
          <a:lstStyle/>
          <a:p>
            <a:r>
              <a:rPr kumimoji="0" lang="en-US" sz="3600" i="0" u="none" strike="noStrike" kern="1200" cap="none" spc="0" normalizeH="0" baseline="0" noProof="0">
                <a:ln>
                  <a:noFill/>
                </a:ln>
                <a:solidFill>
                  <a:prstClr val="black"/>
                </a:solidFill>
                <a:effectLst/>
                <a:uLnTx/>
                <a:uFillTx/>
                <a:latin typeface="Comic Sans MS" panose="030F0702030302020204" pitchFamily="66" charset="0"/>
              </a:rPr>
              <a:t>Jonelle is _________down the hill. </a:t>
            </a:r>
            <a:endParaRPr lang="en-US" sz="3600">
              <a:latin typeface="Comic Sans MS" panose="030F0702030302020204" pitchFamily="66" charset="0"/>
            </a:endParaRPr>
          </a:p>
        </p:txBody>
      </p:sp>
      <p:sp>
        <p:nvSpPr>
          <p:cNvPr id="11" name="TextBox 10">
            <a:extLst>
              <a:ext uri="{FF2B5EF4-FFF2-40B4-BE49-F238E27FC236}">
                <a16:creationId xmlns:a16="http://schemas.microsoft.com/office/drawing/2014/main" id="{556B0A11-51CC-42BA-B5DC-DC3F11AEA00C}"/>
              </a:ext>
            </a:extLst>
          </p:cNvPr>
          <p:cNvSpPr txBox="1"/>
          <p:nvPr/>
        </p:nvSpPr>
        <p:spPr>
          <a:xfrm>
            <a:off x="939114" y="4069300"/>
            <a:ext cx="8229600" cy="646331"/>
          </a:xfrm>
          <a:prstGeom prst="rect">
            <a:avLst/>
          </a:prstGeom>
          <a:noFill/>
        </p:spPr>
        <p:txBody>
          <a:bodyPr wrap="square">
            <a:spAutoFit/>
          </a:bodyPr>
          <a:lstStyle/>
          <a:p>
            <a:r>
              <a:rPr lang="en-US" sz="3600">
                <a:solidFill>
                  <a:prstClr val="black"/>
                </a:solidFill>
                <a:latin typeface="Comic Sans MS" panose="030F0702030302020204" pitchFamily="66" charset="0"/>
              </a:rPr>
              <a:t> _____ slides into home plate.</a:t>
            </a:r>
            <a:endParaRPr lang="en-US" sz="3600">
              <a:latin typeface="Comic Sans MS" panose="030F0702030302020204" pitchFamily="66" charset="0"/>
            </a:endParaRPr>
          </a:p>
        </p:txBody>
      </p:sp>
      <p:sp>
        <p:nvSpPr>
          <p:cNvPr id="12" name="TextBox 11">
            <a:extLst>
              <a:ext uri="{FF2B5EF4-FFF2-40B4-BE49-F238E27FC236}">
                <a16:creationId xmlns:a16="http://schemas.microsoft.com/office/drawing/2014/main" id="{6B7AA462-97D6-42A5-8044-56E74DD195B6}"/>
              </a:ext>
            </a:extLst>
          </p:cNvPr>
          <p:cNvSpPr txBox="1"/>
          <p:nvPr/>
        </p:nvSpPr>
        <p:spPr>
          <a:xfrm>
            <a:off x="117389" y="5485543"/>
            <a:ext cx="8909222" cy="646331"/>
          </a:xfrm>
          <a:prstGeom prst="rect">
            <a:avLst/>
          </a:prstGeom>
          <a:noFill/>
        </p:spPr>
        <p:txBody>
          <a:bodyPr wrap="square">
            <a:spAutoFit/>
          </a:bodyPr>
          <a:lstStyle/>
          <a:p>
            <a:r>
              <a:rPr lang="en-US" sz="3600">
                <a:solidFill>
                  <a:prstClr val="black"/>
                </a:solidFill>
                <a:latin typeface="Comic Sans MS" panose="030F0702030302020204" pitchFamily="66" charset="0"/>
              </a:rPr>
              <a:t>Ronnie and Luis are sharing a giant____. </a:t>
            </a:r>
            <a:endParaRPr lang="en-US" sz="3600">
              <a:latin typeface="Comic Sans MS" panose="030F0702030302020204" pitchFamily="66" charset="0"/>
            </a:endParaRPr>
          </a:p>
        </p:txBody>
      </p:sp>
      <p:pic>
        <p:nvPicPr>
          <p:cNvPr id="1026" name="Picture 2" descr="Landscape with rolling hills, clouds and sun.">
            <a:extLst>
              <a:ext uri="{FF2B5EF4-FFF2-40B4-BE49-F238E27FC236}">
                <a16:creationId xmlns:a16="http://schemas.microsoft.com/office/drawing/2014/main" id="{2C8733A2-BB3F-4480-B869-3A85C78CB09F}"/>
              </a:ext>
            </a:extLst>
          </p:cNvPr>
          <p:cNvPicPr>
            <a:picLocks noChangeAspect="1" noChangeArrowheads="1"/>
          </p:cNvPicPr>
          <p:nvPr/>
        </p:nvPicPr>
        <p:blipFill>
          <a:blip r:embed="rId3"/>
          <a:srcRect/>
          <a:stretch/>
        </p:blipFill>
        <p:spPr bwMode="auto">
          <a:xfrm>
            <a:off x="6227805" y="1046283"/>
            <a:ext cx="2458995" cy="170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6">
            <a:extLst>
              <a:ext uri="{FF2B5EF4-FFF2-40B4-BE49-F238E27FC236}">
                <a16:creationId xmlns:a16="http://schemas.microsoft.com/office/drawing/2014/main" id="{302D874A-1E05-4030-BB9A-29C3331D2207}"/>
              </a:ext>
            </a:extLst>
          </p:cNvPr>
          <p:cNvGraphicFramePr>
            <a:graphicFrameLocks noGrp="1"/>
          </p:cNvGraphicFramePr>
          <p:nvPr>
            <p:extLst>
              <p:ext uri="{D42A27DB-BD31-4B8C-83A1-F6EECF244321}">
                <p14:modId xmlns:p14="http://schemas.microsoft.com/office/powerpoint/2010/main" val="2113548944"/>
              </p:ext>
            </p:extLst>
          </p:nvPr>
        </p:nvGraphicFramePr>
        <p:xfrm>
          <a:off x="1650095" y="3138616"/>
          <a:ext cx="6038204" cy="1554805"/>
        </p:xfrm>
        <a:graphic>
          <a:graphicData uri="http://schemas.openxmlformats.org/drawingml/2006/table">
            <a:tbl>
              <a:tblPr firstRow="1" bandRow="1">
                <a:tableStyleId>{5C22544A-7EE6-4342-B048-85BDC9FD1C3A}</a:tableStyleId>
              </a:tblPr>
              <a:tblGrid>
                <a:gridCol w="3019102">
                  <a:extLst>
                    <a:ext uri="{9D8B030D-6E8A-4147-A177-3AD203B41FA5}">
                      <a16:colId xmlns:a16="http://schemas.microsoft.com/office/drawing/2014/main" val="982947668"/>
                    </a:ext>
                  </a:extLst>
                </a:gridCol>
                <a:gridCol w="3019102">
                  <a:extLst>
                    <a:ext uri="{9D8B030D-6E8A-4147-A177-3AD203B41FA5}">
                      <a16:colId xmlns:a16="http://schemas.microsoft.com/office/drawing/2014/main" val="3152399168"/>
                    </a:ext>
                  </a:extLst>
                </a:gridCol>
              </a:tblGrid>
              <a:tr h="804210">
                <a:tc>
                  <a:txBody>
                    <a:bodyPr/>
                    <a:lstStyle/>
                    <a:p>
                      <a:pPr algn="ctr"/>
                      <a:endParaRPr lang="en-US" sz="3600">
                        <a:latin typeface="Comic Sans MS"/>
                      </a:endParaRPr>
                    </a:p>
                  </a:txBody>
                  <a:tcPr>
                    <a:lnR w="12700">
                      <a:solidFill>
                        <a:schemeClr val="tx1"/>
                      </a:solidFill>
                    </a:lnR>
                    <a:lnB w="12700">
                      <a:solidFill>
                        <a:schemeClr val="tx1"/>
                      </a:solidFill>
                    </a:lnB>
                    <a:solidFill>
                      <a:srgbClr val="92D050"/>
                    </a:solidFill>
                  </a:tcPr>
                </a:tc>
                <a:tc>
                  <a:txBody>
                    <a:bodyPr/>
                    <a:lstStyle/>
                    <a:p>
                      <a:pPr algn="ctr"/>
                      <a:endParaRPr lang="en-US" sz="3600">
                        <a:latin typeface="Comic Sans MS"/>
                      </a:endParaRPr>
                    </a:p>
                  </a:txBody>
                  <a:tcPr>
                    <a:lnL w="12700">
                      <a:solidFill>
                        <a:schemeClr val="tx1"/>
                      </a:solidFill>
                    </a:lnL>
                    <a:lnB w="12700">
                      <a:solidFill>
                        <a:schemeClr val="tx1"/>
                      </a:solidFill>
                    </a:lnB>
                    <a:solidFill>
                      <a:srgbClr val="92D050"/>
                    </a:solidFill>
                  </a:tcPr>
                </a:tc>
                <a:extLst>
                  <a:ext uri="{0D108BD9-81ED-4DB2-BD59-A6C34878D82A}">
                    <a16:rowId xmlns:a16="http://schemas.microsoft.com/office/drawing/2014/main" val="1175890481"/>
                  </a:ext>
                </a:extLst>
              </a:tr>
              <a:tr h="750595">
                <a:tc>
                  <a:txBody>
                    <a:bodyPr/>
                    <a:lstStyle/>
                    <a:p>
                      <a:pPr algn="ctr"/>
                      <a:r>
                        <a:rPr lang="en-US" sz="3600">
                          <a:latin typeface="Comic Sans MS"/>
                        </a:rPr>
                        <a:t>subject</a:t>
                      </a:r>
                    </a:p>
                  </a:txBody>
                  <a:tcPr>
                    <a:lnR w="12700">
                      <a:solidFill>
                        <a:schemeClr val="tx1"/>
                      </a:solidFill>
                    </a:lnR>
                    <a:lnT w="12700">
                      <a:solidFill>
                        <a:schemeClr val="tx1"/>
                      </a:solidFill>
                    </a:lnT>
                    <a:solidFill>
                      <a:srgbClr val="92D050"/>
                    </a:solidFill>
                  </a:tcPr>
                </a:tc>
                <a:tc>
                  <a:txBody>
                    <a:bodyPr/>
                    <a:lstStyle/>
                    <a:p>
                      <a:pPr algn="ctr"/>
                      <a:r>
                        <a:rPr lang="en-US" sz="3600">
                          <a:latin typeface="Comic Sans MS"/>
                        </a:rPr>
                        <a:t>verb</a:t>
                      </a:r>
                    </a:p>
                  </a:txBody>
                  <a:tcPr>
                    <a:lnL w="12700">
                      <a:solidFill>
                        <a:schemeClr val="tx1"/>
                      </a:solidFill>
                    </a:lnL>
                    <a:lnT w="12700">
                      <a:solidFill>
                        <a:schemeClr val="tx1"/>
                      </a:solidFill>
                    </a:lnT>
                    <a:solidFill>
                      <a:srgbClr val="92D050"/>
                    </a:solidFill>
                  </a:tcPr>
                </a:tc>
                <a:extLst>
                  <a:ext uri="{0D108BD9-81ED-4DB2-BD59-A6C34878D82A}">
                    <a16:rowId xmlns:a16="http://schemas.microsoft.com/office/drawing/2014/main" val="1404536380"/>
                  </a:ext>
                </a:extLst>
              </a:tr>
            </a:tbl>
          </a:graphicData>
        </a:graphic>
      </p:graphicFrame>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b="1">
                <a:latin typeface="Comic Sans MS"/>
                <a:ea typeface="+mj-lt"/>
                <a:cs typeface="+mj-lt"/>
              </a:rPr>
              <a:t>Diagraming Sentences</a:t>
            </a:r>
            <a:br>
              <a:rPr lang="en-US">
                <a:latin typeface="Comic Sans MS"/>
              </a:rPr>
            </a:br>
            <a:endParaRPr lang="en-US">
              <a:latin typeface="Comic Sans MS"/>
            </a:endParaRPr>
          </a:p>
        </p:txBody>
      </p:sp>
      <p:pic>
        <p:nvPicPr>
          <p:cNvPr id="3" name="Picture 3" descr="Young soccer players in action">
            <a:extLst>
              <a:ext uri="{FF2B5EF4-FFF2-40B4-BE49-F238E27FC236}">
                <a16:creationId xmlns:a16="http://schemas.microsoft.com/office/drawing/2014/main" id="{AA0E3957-5C69-455A-9B13-F0008B789B94}"/>
              </a:ext>
            </a:extLst>
          </p:cNvPr>
          <p:cNvPicPr>
            <a:picLocks noChangeAspect="1"/>
          </p:cNvPicPr>
          <p:nvPr/>
        </p:nvPicPr>
        <p:blipFill>
          <a:blip r:embed="rId3"/>
          <a:stretch>
            <a:fillRect/>
          </a:stretch>
        </p:blipFill>
        <p:spPr>
          <a:xfrm>
            <a:off x="278495" y="4912546"/>
            <a:ext cx="2743199" cy="1867197"/>
          </a:xfrm>
          <a:prstGeom prst="rect">
            <a:avLst/>
          </a:prstGeom>
        </p:spPr>
      </p:pic>
      <p:sp>
        <p:nvSpPr>
          <p:cNvPr id="5" name="TextBox 4">
            <a:extLst>
              <a:ext uri="{FF2B5EF4-FFF2-40B4-BE49-F238E27FC236}">
                <a16:creationId xmlns:a16="http://schemas.microsoft.com/office/drawing/2014/main" id="{B277D624-C5C3-466B-997D-49B75CC2B29C}"/>
              </a:ext>
            </a:extLst>
          </p:cNvPr>
          <p:cNvSpPr txBox="1"/>
          <p:nvPr/>
        </p:nvSpPr>
        <p:spPr>
          <a:xfrm>
            <a:off x="1650095" y="1438492"/>
            <a:ext cx="6955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Maggie kicked the ball hard. </a:t>
            </a:r>
          </a:p>
        </p:txBody>
      </p:sp>
      <p:sp>
        <p:nvSpPr>
          <p:cNvPr id="7" name="TextBox 6">
            <a:extLst>
              <a:ext uri="{FF2B5EF4-FFF2-40B4-BE49-F238E27FC236}">
                <a16:creationId xmlns:a16="http://schemas.microsoft.com/office/drawing/2014/main" id="{5AECE861-7499-4E36-9C34-67677463A19C}"/>
              </a:ext>
            </a:extLst>
          </p:cNvPr>
          <p:cNvSpPr txBox="1"/>
          <p:nvPr/>
        </p:nvSpPr>
        <p:spPr>
          <a:xfrm>
            <a:off x="5317977" y="3269687"/>
            <a:ext cx="22399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kicked </a:t>
            </a:r>
          </a:p>
        </p:txBody>
      </p:sp>
      <p:sp>
        <p:nvSpPr>
          <p:cNvPr id="9" name="TextBox 8">
            <a:extLst>
              <a:ext uri="{FF2B5EF4-FFF2-40B4-BE49-F238E27FC236}">
                <a16:creationId xmlns:a16="http://schemas.microsoft.com/office/drawing/2014/main" id="{F6F76E74-0AEA-44DE-9344-450450182650}"/>
              </a:ext>
            </a:extLst>
          </p:cNvPr>
          <p:cNvSpPr txBox="1"/>
          <p:nvPr/>
        </p:nvSpPr>
        <p:spPr>
          <a:xfrm>
            <a:off x="2471870" y="3177152"/>
            <a:ext cx="20243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rPr>
              <a:t>Maggie</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b="1">
                <a:latin typeface="Comic Sans MS"/>
                <a:ea typeface="+mj-lt"/>
                <a:cs typeface="+mj-lt"/>
              </a:rPr>
              <a:t>Which Part Is Which?</a:t>
            </a:r>
            <a:br>
              <a:rPr lang="en-US">
                <a:latin typeface="Comic Sans MS"/>
              </a:rPr>
            </a:br>
            <a:endParaRPr lang="en-US">
              <a:latin typeface="Comic Sans MS"/>
            </a:endParaRPr>
          </a:p>
        </p:txBody>
      </p:sp>
      <p:sp>
        <p:nvSpPr>
          <p:cNvPr id="4" name="TextBox 3">
            <a:extLst>
              <a:ext uri="{FF2B5EF4-FFF2-40B4-BE49-F238E27FC236}">
                <a16:creationId xmlns:a16="http://schemas.microsoft.com/office/drawing/2014/main" id="{EC8A03C8-264D-4863-8F40-2D084DA38312}"/>
              </a:ext>
            </a:extLst>
          </p:cNvPr>
          <p:cNvSpPr txBox="1"/>
          <p:nvPr/>
        </p:nvSpPr>
        <p:spPr>
          <a:xfrm>
            <a:off x="1216792" y="2107006"/>
            <a:ext cx="7056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The family splashed in the pool.</a:t>
            </a:r>
            <a:endParaRPr lang="en-US">
              <a:latin typeface="Comic Sans MS"/>
            </a:endParaRPr>
          </a:p>
        </p:txBody>
      </p:sp>
      <p:graphicFrame>
        <p:nvGraphicFramePr>
          <p:cNvPr id="6" name="Table 6">
            <a:extLst>
              <a:ext uri="{FF2B5EF4-FFF2-40B4-BE49-F238E27FC236}">
                <a16:creationId xmlns:a16="http://schemas.microsoft.com/office/drawing/2014/main" id="{A136F266-3AAD-4FE1-99EE-1BE0356D887E}"/>
              </a:ext>
            </a:extLst>
          </p:cNvPr>
          <p:cNvGraphicFramePr>
            <a:graphicFrameLocks noGrp="1"/>
          </p:cNvGraphicFramePr>
          <p:nvPr>
            <p:extLst>
              <p:ext uri="{D42A27DB-BD31-4B8C-83A1-F6EECF244321}">
                <p14:modId xmlns:p14="http://schemas.microsoft.com/office/powerpoint/2010/main" val="1312772378"/>
              </p:ext>
            </p:extLst>
          </p:nvPr>
        </p:nvGraphicFramePr>
        <p:xfrm>
          <a:off x="1912010" y="4320571"/>
          <a:ext cx="5319980" cy="1837881"/>
        </p:xfrm>
        <a:graphic>
          <a:graphicData uri="http://schemas.openxmlformats.org/drawingml/2006/table">
            <a:tbl>
              <a:tblPr firstRow="1" bandRow="1">
                <a:tableStyleId>{5C22544A-7EE6-4342-B048-85BDC9FD1C3A}</a:tableStyleId>
              </a:tblPr>
              <a:tblGrid>
                <a:gridCol w="2659990">
                  <a:extLst>
                    <a:ext uri="{9D8B030D-6E8A-4147-A177-3AD203B41FA5}">
                      <a16:colId xmlns:a16="http://schemas.microsoft.com/office/drawing/2014/main" val="982947668"/>
                    </a:ext>
                  </a:extLst>
                </a:gridCol>
                <a:gridCol w="2659990">
                  <a:extLst>
                    <a:ext uri="{9D8B030D-6E8A-4147-A177-3AD203B41FA5}">
                      <a16:colId xmlns:a16="http://schemas.microsoft.com/office/drawing/2014/main" val="3152399168"/>
                    </a:ext>
                  </a:extLst>
                </a:gridCol>
              </a:tblGrid>
              <a:tr h="950628">
                <a:tc>
                  <a:txBody>
                    <a:bodyPr/>
                    <a:lstStyle/>
                    <a:p>
                      <a:pPr algn="ctr"/>
                      <a:endParaRPr lang="en-US" sz="3600">
                        <a:latin typeface="Comic Sans MS"/>
                      </a:endParaRPr>
                    </a:p>
                  </a:txBody>
                  <a:tcPr>
                    <a:lnR w="12700">
                      <a:solidFill>
                        <a:schemeClr val="tx1"/>
                      </a:solidFill>
                    </a:lnR>
                    <a:lnB w="12700">
                      <a:solidFill>
                        <a:schemeClr val="tx1"/>
                      </a:solidFill>
                    </a:lnB>
                    <a:solidFill>
                      <a:srgbClr val="92D050"/>
                    </a:solidFill>
                  </a:tcPr>
                </a:tc>
                <a:tc>
                  <a:txBody>
                    <a:bodyPr/>
                    <a:lstStyle/>
                    <a:p>
                      <a:pPr algn="ctr"/>
                      <a:endParaRPr lang="en-US" sz="3600">
                        <a:latin typeface="Comic Sans MS"/>
                      </a:endParaRPr>
                    </a:p>
                  </a:txBody>
                  <a:tcPr>
                    <a:lnL w="12700">
                      <a:solidFill>
                        <a:schemeClr val="tx1"/>
                      </a:solidFill>
                    </a:lnL>
                    <a:lnB w="12700">
                      <a:solidFill>
                        <a:schemeClr val="tx1"/>
                      </a:solidFill>
                    </a:lnB>
                    <a:solidFill>
                      <a:srgbClr val="92D050"/>
                    </a:solidFill>
                  </a:tcPr>
                </a:tc>
                <a:extLst>
                  <a:ext uri="{0D108BD9-81ED-4DB2-BD59-A6C34878D82A}">
                    <a16:rowId xmlns:a16="http://schemas.microsoft.com/office/drawing/2014/main" val="1175890481"/>
                  </a:ext>
                </a:extLst>
              </a:tr>
              <a:tr h="887253">
                <a:tc>
                  <a:txBody>
                    <a:bodyPr/>
                    <a:lstStyle/>
                    <a:p>
                      <a:pPr algn="ctr"/>
                      <a:r>
                        <a:rPr lang="en-US" sz="3600">
                          <a:latin typeface="Comic Sans MS"/>
                        </a:rPr>
                        <a:t>subject</a:t>
                      </a:r>
                    </a:p>
                  </a:txBody>
                  <a:tcPr>
                    <a:lnR w="12700">
                      <a:solidFill>
                        <a:schemeClr val="tx1"/>
                      </a:solidFill>
                    </a:lnR>
                    <a:lnT w="12700">
                      <a:solidFill>
                        <a:schemeClr val="tx1"/>
                      </a:solidFill>
                    </a:lnT>
                    <a:solidFill>
                      <a:srgbClr val="92D050"/>
                    </a:solidFill>
                  </a:tcPr>
                </a:tc>
                <a:tc>
                  <a:txBody>
                    <a:bodyPr/>
                    <a:lstStyle/>
                    <a:p>
                      <a:pPr algn="ctr"/>
                      <a:r>
                        <a:rPr lang="en-US" sz="3600">
                          <a:latin typeface="Comic Sans MS"/>
                        </a:rPr>
                        <a:t>verb</a:t>
                      </a:r>
                    </a:p>
                  </a:txBody>
                  <a:tcPr>
                    <a:lnL w="12700">
                      <a:solidFill>
                        <a:schemeClr val="tx1"/>
                      </a:solidFill>
                    </a:lnL>
                    <a:lnT w="12700">
                      <a:solidFill>
                        <a:schemeClr val="tx1"/>
                      </a:solidFill>
                    </a:lnT>
                    <a:solidFill>
                      <a:srgbClr val="92D050"/>
                    </a:solidFill>
                  </a:tcPr>
                </a:tc>
                <a:extLst>
                  <a:ext uri="{0D108BD9-81ED-4DB2-BD59-A6C34878D82A}">
                    <a16:rowId xmlns:a16="http://schemas.microsoft.com/office/drawing/2014/main" val="1404536380"/>
                  </a:ext>
                </a:extLst>
              </a:tr>
            </a:tbl>
          </a:graphicData>
        </a:graphic>
      </p:graphicFrame>
      <p:sp>
        <p:nvSpPr>
          <p:cNvPr id="5" name="TextBox 4">
            <a:extLst>
              <a:ext uri="{FF2B5EF4-FFF2-40B4-BE49-F238E27FC236}">
                <a16:creationId xmlns:a16="http://schemas.microsoft.com/office/drawing/2014/main" id="{EFDC7E92-586F-438C-954D-1CC6BD2F6F34}"/>
              </a:ext>
            </a:extLst>
          </p:cNvPr>
          <p:cNvSpPr txBox="1"/>
          <p:nvPr/>
        </p:nvSpPr>
        <p:spPr>
          <a:xfrm>
            <a:off x="1880093" y="4427828"/>
            <a:ext cx="2691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The family</a:t>
            </a:r>
            <a:endParaRPr lang="en-US">
              <a:latin typeface="Comic Sans MS"/>
            </a:endParaRPr>
          </a:p>
        </p:txBody>
      </p:sp>
      <p:sp>
        <p:nvSpPr>
          <p:cNvPr id="7" name="TextBox 6">
            <a:extLst>
              <a:ext uri="{FF2B5EF4-FFF2-40B4-BE49-F238E27FC236}">
                <a16:creationId xmlns:a16="http://schemas.microsoft.com/office/drawing/2014/main" id="{B9338042-4015-40DB-BE11-8FC8DBD4493C}"/>
              </a:ext>
            </a:extLst>
          </p:cNvPr>
          <p:cNvSpPr txBox="1"/>
          <p:nvPr/>
        </p:nvSpPr>
        <p:spPr>
          <a:xfrm>
            <a:off x="4744995" y="4427828"/>
            <a:ext cx="25189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 splashed </a:t>
            </a:r>
            <a:endParaRPr lang="en-US">
              <a:latin typeface="Comic Sans MS"/>
            </a:endParaRPr>
          </a:p>
        </p:txBody>
      </p:sp>
      <p:sp>
        <p:nvSpPr>
          <p:cNvPr id="8" name="TextBox 7">
            <a:extLst>
              <a:ext uri="{FF2B5EF4-FFF2-40B4-BE49-F238E27FC236}">
                <a16:creationId xmlns:a16="http://schemas.microsoft.com/office/drawing/2014/main" id="{C07C3F71-EF5E-4B66-BC01-64B4B43B2A14}"/>
              </a:ext>
            </a:extLst>
          </p:cNvPr>
          <p:cNvSpPr txBox="1"/>
          <p:nvPr/>
        </p:nvSpPr>
        <p:spPr>
          <a:xfrm>
            <a:off x="1912010" y="2138661"/>
            <a:ext cx="53199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He ate three hotdogs!</a:t>
            </a:r>
            <a:endParaRPr lang="en-US">
              <a:latin typeface="Comic Sans MS"/>
            </a:endParaRPr>
          </a:p>
        </p:txBody>
      </p:sp>
      <p:sp>
        <p:nvSpPr>
          <p:cNvPr id="9" name="TextBox 8">
            <a:extLst>
              <a:ext uri="{FF2B5EF4-FFF2-40B4-BE49-F238E27FC236}">
                <a16:creationId xmlns:a16="http://schemas.microsoft.com/office/drawing/2014/main" id="{32526C62-E6B0-4E3B-84EA-AF66546F5E58}"/>
              </a:ext>
            </a:extLst>
          </p:cNvPr>
          <p:cNvSpPr txBox="1"/>
          <p:nvPr/>
        </p:nvSpPr>
        <p:spPr>
          <a:xfrm>
            <a:off x="2684583" y="4427828"/>
            <a:ext cx="16241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He</a:t>
            </a:r>
            <a:endParaRPr lang="en-US">
              <a:latin typeface="Comic Sans MS"/>
            </a:endParaRPr>
          </a:p>
        </p:txBody>
      </p:sp>
      <p:sp>
        <p:nvSpPr>
          <p:cNvPr id="10" name="TextBox 9">
            <a:extLst>
              <a:ext uri="{FF2B5EF4-FFF2-40B4-BE49-F238E27FC236}">
                <a16:creationId xmlns:a16="http://schemas.microsoft.com/office/drawing/2014/main" id="{C4FEF34B-DE48-4743-9A74-CE0D9E128959}"/>
              </a:ext>
            </a:extLst>
          </p:cNvPr>
          <p:cNvSpPr txBox="1"/>
          <p:nvPr/>
        </p:nvSpPr>
        <p:spPr>
          <a:xfrm>
            <a:off x="5362087" y="4455180"/>
            <a:ext cx="2691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ate</a:t>
            </a:r>
            <a:endParaRPr lang="en-US">
              <a:latin typeface="Comic Sans MS"/>
            </a:endParaRPr>
          </a:p>
        </p:txBody>
      </p:sp>
      <p:sp>
        <p:nvSpPr>
          <p:cNvPr id="11" name="TextBox 10">
            <a:extLst>
              <a:ext uri="{FF2B5EF4-FFF2-40B4-BE49-F238E27FC236}">
                <a16:creationId xmlns:a16="http://schemas.microsoft.com/office/drawing/2014/main" id="{8B4437E5-D7CE-48B0-B27A-C23C3DE119A9}"/>
              </a:ext>
            </a:extLst>
          </p:cNvPr>
          <p:cNvSpPr txBox="1"/>
          <p:nvPr/>
        </p:nvSpPr>
        <p:spPr>
          <a:xfrm>
            <a:off x="1216792" y="2147629"/>
            <a:ext cx="77072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They rolled down the grassy hill.</a:t>
            </a:r>
            <a:endParaRPr lang="en-US">
              <a:latin typeface="Comic Sans MS"/>
            </a:endParaRPr>
          </a:p>
        </p:txBody>
      </p:sp>
      <p:sp>
        <p:nvSpPr>
          <p:cNvPr id="13" name="TextBox 12">
            <a:extLst>
              <a:ext uri="{FF2B5EF4-FFF2-40B4-BE49-F238E27FC236}">
                <a16:creationId xmlns:a16="http://schemas.microsoft.com/office/drawing/2014/main" id="{60C1BB5A-3216-40AF-8CCF-BB121E155845}"/>
              </a:ext>
            </a:extLst>
          </p:cNvPr>
          <p:cNvSpPr txBox="1"/>
          <p:nvPr/>
        </p:nvSpPr>
        <p:spPr>
          <a:xfrm>
            <a:off x="2492028" y="4387205"/>
            <a:ext cx="2691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They</a:t>
            </a:r>
            <a:endParaRPr lang="en-US">
              <a:latin typeface="Comic Sans MS"/>
            </a:endParaRPr>
          </a:p>
        </p:txBody>
      </p:sp>
      <p:sp>
        <p:nvSpPr>
          <p:cNvPr id="14" name="TextBox 13">
            <a:extLst>
              <a:ext uri="{FF2B5EF4-FFF2-40B4-BE49-F238E27FC236}">
                <a16:creationId xmlns:a16="http://schemas.microsoft.com/office/drawing/2014/main" id="{9343B32A-7D57-4466-B60C-BE7CF98B365F}"/>
              </a:ext>
            </a:extLst>
          </p:cNvPr>
          <p:cNvSpPr txBox="1"/>
          <p:nvPr/>
        </p:nvSpPr>
        <p:spPr>
          <a:xfrm>
            <a:off x="5199825" y="4449281"/>
            <a:ext cx="2691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rolled</a:t>
            </a:r>
            <a:endParaRPr lang="en-US">
              <a:latin typeface="Comic Sans MS"/>
            </a:endParaRPr>
          </a:p>
        </p:txBody>
      </p:sp>
      <p:sp>
        <p:nvSpPr>
          <p:cNvPr id="15" name="TextBox 14">
            <a:extLst>
              <a:ext uri="{FF2B5EF4-FFF2-40B4-BE49-F238E27FC236}">
                <a16:creationId xmlns:a16="http://schemas.microsoft.com/office/drawing/2014/main" id="{31AA9415-5CB2-484E-87AA-8122E529B055}"/>
              </a:ext>
            </a:extLst>
          </p:cNvPr>
          <p:cNvSpPr txBox="1"/>
          <p:nvPr/>
        </p:nvSpPr>
        <p:spPr>
          <a:xfrm>
            <a:off x="1503292" y="2153867"/>
            <a:ext cx="77072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We jumped over the bench. </a:t>
            </a:r>
            <a:endParaRPr lang="en-US">
              <a:latin typeface="Comic Sans MS"/>
            </a:endParaRPr>
          </a:p>
        </p:txBody>
      </p:sp>
      <p:sp>
        <p:nvSpPr>
          <p:cNvPr id="16" name="TextBox 15">
            <a:extLst>
              <a:ext uri="{FF2B5EF4-FFF2-40B4-BE49-F238E27FC236}">
                <a16:creationId xmlns:a16="http://schemas.microsoft.com/office/drawing/2014/main" id="{DD09E129-AE72-469A-83C9-3CBC57452770}"/>
              </a:ext>
            </a:extLst>
          </p:cNvPr>
          <p:cNvSpPr txBox="1"/>
          <p:nvPr/>
        </p:nvSpPr>
        <p:spPr>
          <a:xfrm>
            <a:off x="5066913" y="4449245"/>
            <a:ext cx="2691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jumped</a:t>
            </a:r>
            <a:endParaRPr lang="en-US">
              <a:latin typeface="Comic Sans MS"/>
            </a:endParaRPr>
          </a:p>
        </p:txBody>
      </p:sp>
      <p:sp>
        <p:nvSpPr>
          <p:cNvPr id="17" name="TextBox 16">
            <a:extLst>
              <a:ext uri="{FF2B5EF4-FFF2-40B4-BE49-F238E27FC236}">
                <a16:creationId xmlns:a16="http://schemas.microsoft.com/office/drawing/2014/main" id="{15AFDAC0-6523-4870-BA29-4D51C441AE16}"/>
              </a:ext>
            </a:extLst>
          </p:cNvPr>
          <p:cNvSpPr txBox="1"/>
          <p:nvPr/>
        </p:nvSpPr>
        <p:spPr>
          <a:xfrm>
            <a:off x="2813954" y="4453839"/>
            <a:ext cx="2691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ea typeface="+mn-lt"/>
                <a:cs typeface="+mn-lt"/>
              </a:rPr>
              <a:t>We</a:t>
            </a:r>
            <a:endParaRPr lang="en-US">
              <a:latin typeface="Comic Sans MS"/>
            </a:endParaRPr>
          </a:p>
        </p:txBody>
      </p:sp>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P spid="8" grpId="0"/>
      <p:bldP spid="8" grpId="1"/>
      <p:bldP spid="9" grpId="0"/>
      <p:bldP spid="9" grpId="1"/>
      <p:bldP spid="10" grpId="0"/>
      <p:bldP spid="10" grpId="1"/>
      <p:bldP spid="11" grpId="0"/>
      <p:bldP spid="11" grpId="1"/>
      <p:bldP spid="13" grpId="0"/>
      <p:bldP spid="13" grpId="1"/>
      <p:bldP spid="14" grpId="0"/>
      <p:bldP spid="14" grpId="1"/>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a:bodyPr>
          <a:lstStyle/>
          <a:p>
            <a:r>
              <a:rPr lang="en-US" sz="4000" b="1">
                <a:latin typeface="Comic Sans MS"/>
                <a:ea typeface="+mj-lt"/>
                <a:cs typeface="+mj-lt"/>
              </a:rPr>
              <a:t> Vocabulary Review</a:t>
            </a:r>
            <a:endParaRPr lang="en-US" sz="4000">
              <a:latin typeface="Comic Sans MS"/>
            </a:endParaRPr>
          </a:p>
        </p:txBody>
      </p:sp>
      <p:sp>
        <p:nvSpPr>
          <p:cNvPr id="5" name="TextBox 4">
            <a:extLst>
              <a:ext uri="{FF2B5EF4-FFF2-40B4-BE49-F238E27FC236}">
                <a16:creationId xmlns:a16="http://schemas.microsoft.com/office/drawing/2014/main" id="{238378E2-07F9-4071-BD21-C77328E4F1C8}"/>
              </a:ext>
            </a:extLst>
          </p:cNvPr>
          <p:cNvSpPr txBox="1"/>
          <p:nvPr/>
        </p:nvSpPr>
        <p:spPr>
          <a:xfrm>
            <a:off x="2795153" y="2008653"/>
            <a:ext cx="50407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panose="030F0702030302020204" pitchFamily="66" charset="0"/>
              </a:rPr>
              <a:t>to begin to deal with</a:t>
            </a:r>
          </a:p>
        </p:txBody>
      </p:sp>
      <p:sp>
        <p:nvSpPr>
          <p:cNvPr id="6" name="TextBox 5">
            <a:extLst>
              <a:ext uri="{FF2B5EF4-FFF2-40B4-BE49-F238E27FC236}">
                <a16:creationId xmlns:a16="http://schemas.microsoft.com/office/drawing/2014/main" id="{46B946EC-EE23-4ACA-83ED-80083A12B25A}"/>
              </a:ext>
            </a:extLst>
          </p:cNvPr>
          <p:cNvSpPr txBox="1"/>
          <p:nvPr/>
        </p:nvSpPr>
        <p:spPr>
          <a:xfrm>
            <a:off x="3390900" y="3663140"/>
            <a:ext cx="2362200" cy="584775"/>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CFCFC"/>
                </a:solidFill>
                <a:latin typeface="Comic Sans MS"/>
              </a:rPr>
              <a:t>word bank</a:t>
            </a:r>
          </a:p>
        </p:txBody>
      </p:sp>
      <p:sp>
        <p:nvSpPr>
          <p:cNvPr id="7" name="TextBox 6">
            <a:extLst>
              <a:ext uri="{FF2B5EF4-FFF2-40B4-BE49-F238E27FC236}">
                <a16:creationId xmlns:a16="http://schemas.microsoft.com/office/drawing/2014/main" id="{349156BE-FF4D-4AC3-8AA3-C726699D5839}"/>
              </a:ext>
            </a:extLst>
          </p:cNvPr>
          <p:cNvSpPr txBox="1"/>
          <p:nvPr/>
        </p:nvSpPr>
        <p:spPr>
          <a:xfrm>
            <a:off x="1847756" y="1685950"/>
            <a:ext cx="599968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rPr>
              <a:t>an opinion or suggestion offered about a decision</a:t>
            </a:r>
          </a:p>
        </p:txBody>
      </p:sp>
      <p:sp>
        <p:nvSpPr>
          <p:cNvPr id="8" name="TextBox 7">
            <a:extLst>
              <a:ext uri="{FF2B5EF4-FFF2-40B4-BE49-F238E27FC236}">
                <a16:creationId xmlns:a16="http://schemas.microsoft.com/office/drawing/2014/main" id="{8B626488-2D04-4B93-9D96-75C132DDC782}"/>
              </a:ext>
            </a:extLst>
          </p:cNvPr>
          <p:cNvSpPr txBox="1"/>
          <p:nvPr/>
        </p:nvSpPr>
        <p:spPr>
          <a:xfrm>
            <a:off x="1681112" y="1601240"/>
            <a:ext cx="65388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panose="030F0702030302020204" pitchFamily="66" charset="0"/>
              </a:rPr>
              <a:t>a way of behaving that has become fixed by being repeated often</a:t>
            </a:r>
          </a:p>
        </p:txBody>
      </p:sp>
      <p:sp>
        <p:nvSpPr>
          <p:cNvPr id="9" name="TextBox 8">
            <a:extLst>
              <a:ext uri="{FF2B5EF4-FFF2-40B4-BE49-F238E27FC236}">
                <a16:creationId xmlns:a16="http://schemas.microsoft.com/office/drawing/2014/main" id="{96357DB9-5C7A-41AA-A0F5-0A56B235638A}"/>
              </a:ext>
            </a:extLst>
          </p:cNvPr>
          <p:cNvSpPr txBox="1"/>
          <p:nvPr/>
        </p:nvSpPr>
        <p:spPr>
          <a:xfrm>
            <a:off x="1386805" y="1936049"/>
            <a:ext cx="73983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very impressive, bright, or smart </a:t>
            </a:r>
          </a:p>
          <a:p>
            <a:endParaRPr lang="en-US" sz="3200">
              <a:latin typeface="Comic Sans MS"/>
            </a:endParaRPr>
          </a:p>
        </p:txBody>
      </p:sp>
      <p:sp>
        <p:nvSpPr>
          <p:cNvPr id="10" name="TextBox 9">
            <a:extLst>
              <a:ext uri="{FF2B5EF4-FFF2-40B4-BE49-F238E27FC236}">
                <a16:creationId xmlns:a16="http://schemas.microsoft.com/office/drawing/2014/main" id="{25EF90A1-1CDE-4E21-9CA5-179422E22C3E}"/>
              </a:ext>
            </a:extLst>
          </p:cNvPr>
          <p:cNvSpPr txBox="1"/>
          <p:nvPr/>
        </p:nvSpPr>
        <p:spPr>
          <a:xfrm>
            <a:off x="1194758" y="1956997"/>
            <a:ext cx="69126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rPr>
              <a:t>a center of activity or interest </a:t>
            </a:r>
          </a:p>
        </p:txBody>
      </p:sp>
      <p:sp>
        <p:nvSpPr>
          <p:cNvPr id="11" name="Frame 10" title="blue rectangle">
            <a:extLst>
              <a:ext uri="{FF2B5EF4-FFF2-40B4-BE49-F238E27FC236}">
                <a16:creationId xmlns:a16="http://schemas.microsoft.com/office/drawing/2014/main" id="{08838449-E811-481D-93CC-E18E6B076AB8}"/>
              </a:ext>
            </a:extLst>
          </p:cNvPr>
          <p:cNvSpPr/>
          <p:nvPr/>
        </p:nvSpPr>
        <p:spPr>
          <a:xfrm>
            <a:off x="570781" y="4202499"/>
            <a:ext cx="8160588" cy="2539042"/>
          </a:xfrm>
          <a:prstGeom prst="frame">
            <a:avLst/>
          </a:prstGeom>
          <a:solidFill>
            <a:srgbClr val="D600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7F24A8F0-DF39-424A-8C7F-1920D2E53407}"/>
              </a:ext>
            </a:extLst>
          </p:cNvPr>
          <p:cNvSpPr txBox="1"/>
          <p:nvPr/>
        </p:nvSpPr>
        <p:spPr>
          <a:xfrm>
            <a:off x="3769025" y="4858482"/>
            <a:ext cx="3663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a:rPr>
              <a:t>habit</a:t>
            </a:r>
          </a:p>
        </p:txBody>
      </p:sp>
      <p:sp>
        <p:nvSpPr>
          <p:cNvPr id="13" name="TextBox 12">
            <a:extLst>
              <a:ext uri="{FF2B5EF4-FFF2-40B4-BE49-F238E27FC236}">
                <a16:creationId xmlns:a16="http://schemas.microsoft.com/office/drawing/2014/main" id="{9BF877B8-0668-49DE-BA3C-6E3F217BA044}"/>
              </a:ext>
            </a:extLst>
          </p:cNvPr>
          <p:cNvSpPr txBox="1"/>
          <p:nvPr/>
        </p:nvSpPr>
        <p:spPr>
          <a:xfrm>
            <a:off x="6133381" y="4889229"/>
            <a:ext cx="3663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a:rPr>
              <a:t>approach</a:t>
            </a:r>
          </a:p>
        </p:txBody>
      </p:sp>
      <p:sp>
        <p:nvSpPr>
          <p:cNvPr id="14" name="TextBox 13">
            <a:extLst>
              <a:ext uri="{FF2B5EF4-FFF2-40B4-BE49-F238E27FC236}">
                <a16:creationId xmlns:a16="http://schemas.microsoft.com/office/drawing/2014/main" id="{74811071-36E4-448F-99C6-3F03995CD16F}"/>
              </a:ext>
            </a:extLst>
          </p:cNvPr>
          <p:cNvSpPr txBox="1"/>
          <p:nvPr/>
        </p:nvSpPr>
        <p:spPr>
          <a:xfrm>
            <a:off x="1099866" y="5747369"/>
            <a:ext cx="3663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a:rPr>
              <a:t>brilliant</a:t>
            </a:r>
          </a:p>
        </p:txBody>
      </p:sp>
      <p:sp>
        <p:nvSpPr>
          <p:cNvPr id="15" name="TextBox 14">
            <a:extLst>
              <a:ext uri="{FF2B5EF4-FFF2-40B4-BE49-F238E27FC236}">
                <a16:creationId xmlns:a16="http://schemas.microsoft.com/office/drawing/2014/main" id="{46DF5892-B388-40C2-B346-5EF569179D20}"/>
              </a:ext>
            </a:extLst>
          </p:cNvPr>
          <p:cNvSpPr txBox="1"/>
          <p:nvPr/>
        </p:nvSpPr>
        <p:spPr>
          <a:xfrm>
            <a:off x="1051979" y="4851181"/>
            <a:ext cx="25505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a:rPr>
              <a:t>focus</a:t>
            </a:r>
          </a:p>
        </p:txBody>
      </p:sp>
      <p:sp>
        <p:nvSpPr>
          <p:cNvPr id="16" name="TextBox 15">
            <a:extLst>
              <a:ext uri="{FF2B5EF4-FFF2-40B4-BE49-F238E27FC236}">
                <a16:creationId xmlns:a16="http://schemas.microsoft.com/office/drawing/2014/main" id="{8E3CAC34-8591-48CF-B0A3-3E39786EED1D}"/>
              </a:ext>
            </a:extLst>
          </p:cNvPr>
          <p:cNvSpPr txBox="1"/>
          <p:nvPr/>
        </p:nvSpPr>
        <p:spPr>
          <a:xfrm>
            <a:off x="3723734" y="5756883"/>
            <a:ext cx="20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a:rPr>
              <a:t>advice</a:t>
            </a:r>
          </a:p>
        </p:txBody>
      </p:sp>
      <p:sp>
        <p:nvSpPr>
          <p:cNvPr id="17" name="TextBox 16">
            <a:extLst>
              <a:ext uri="{FF2B5EF4-FFF2-40B4-BE49-F238E27FC236}">
                <a16:creationId xmlns:a16="http://schemas.microsoft.com/office/drawing/2014/main" id="{F1C0E419-2B2E-43B4-9C16-168A576762A4}"/>
              </a:ext>
            </a:extLst>
          </p:cNvPr>
          <p:cNvSpPr txBox="1"/>
          <p:nvPr/>
        </p:nvSpPr>
        <p:spPr>
          <a:xfrm>
            <a:off x="6133381" y="5756994"/>
            <a:ext cx="3663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omic Sans MS"/>
              </a:rPr>
              <a:t>resolution</a:t>
            </a:r>
          </a:p>
        </p:txBody>
      </p:sp>
      <p:sp>
        <p:nvSpPr>
          <p:cNvPr id="18" name="TextBox 17">
            <a:extLst>
              <a:ext uri="{FF2B5EF4-FFF2-40B4-BE49-F238E27FC236}">
                <a16:creationId xmlns:a16="http://schemas.microsoft.com/office/drawing/2014/main" id="{238378E2-07F9-4071-BD21-C77328E4F1C8}"/>
              </a:ext>
            </a:extLst>
          </p:cNvPr>
          <p:cNvSpPr txBox="1"/>
          <p:nvPr/>
        </p:nvSpPr>
        <p:spPr>
          <a:xfrm>
            <a:off x="2327250" y="1690754"/>
            <a:ext cx="504070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rPr>
              <a:t>a sincere personal decision to do something </a:t>
            </a:r>
          </a:p>
        </p:txBody>
      </p:sp>
    </p:spTree>
    <p:extLst>
      <p:ext uri="{BB962C8B-B14F-4D97-AF65-F5344CB8AC3E}">
        <p14:creationId xmlns:p14="http://schemas.microsoft.com/office/powerpoint/2010/main" val="28439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P spid="8" grpId="1"/>
      <p:bldP spid="9" grpId="0"/>
      <p:bldP spid="9" grpId="1"/>
      <p:bldP spid="10" grpId="0"/>
      <p:bldP spid="10" grpId="1"/>
      <p:bldP spid="12" grpId="0"/>
      <p:bldP spid="13" grpId="0"/>
      <p:bldP spid="14" grpId="0"/>
      <p:bldP spid="15" grpId="0"/>
      <p:bldP spid="16" grpId="0"/>
      <p:bldP spid="17" grpId="0"/>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b="1" dirty="0">
                <a:latin typeface="Comic Sans MS"/>
                <a:ea typeface="+mj-lt"/>
                <a:cs typeface="+mj-lt"/>
              </a:rPr>
              <a:t>Give Me Five!</a:t>
            </a:r>
            <a:br>
              <a:rPr lang="en-US" dirty="0">
                <a:latin typeface="Comic Sans MS"/>
              </a:rPr>
            </a:br>
            <a:endParaRPr lang="en-US" dirty="0">
              <a:latin typeface="Comic Sans MS"/>
            </a:endParaRPr>
          </a:p>
        </p:txBody>
      </p:sp>
      <p:pic>
        <p:nvPicPr>
          <p:cNvPr id="3" name="Picture 3" descr="5 finger retell hand.">
            <a:extLst>
              <a:ext uri="{FF2B5EF4-FFF2-40B4-BE49-F238E27FC236}">
                <a16:creationId xmlns:a16="http://schemas.microsoft.com/office/drawing/2014/main" id="{C07CE6CB-99D2-40FF-8DB6-27D97BCB9738}"/>
              </a:ext>
            </a:extLst>
          </p:cNvPr>
          <p:cNvPicPr>
            <a:picLocks noChangeAspect="1"/>
          </p:cNvPicPr>
          <p:nvPr/>
        </p:nvPicPr>
        <p:blipFill>
          <a:blip r:embed="rId3"/>
          <a:stretch>
            <a:fillRect/>
          </a:stretch>
        </p:blipFill>
        <p:spPr>
          <a:xfrm>
            <a:off x="598098" y="1269336"/>
            <a:ext cx="3577086" cy="3873632"/>
          </a:xfrm>
          <a:prstGeom prst="rect">
            <a:avLst/>
          </a:prstGeom>
        </p:spPr>
      </p:pic>
      <p:pic>
        <p:nvPicPr>
          <p:cNvPr id="4" name="Picture 4" descr="a list of New Year's resolutions">
            <a:extLst>
              <a:ext uri="{FF2B5EF4-FFF2-40B4-BE49-F238E27FC236}">
                <a16:creationId xmlns:a16="http://schemas.microsoft.com/office/drawing/2014/main" id="{370813B8-BDC5-4EBE-B1BA-5B6C905FE1A7}"/>
              </a:ext>
            </a:extLst>
          </p:cNvPr>
          <p:cNvPicPr>
            <a:picLocks noChangeAspect="1"/>
          </p:cNvPicPr>
          <p:nvPr/>
        </p:nvPicPr>
        <p:blipFill rotWithShape="1">
          <a:blip r:embed="rId4"/>
          <a:srcRect l="2049" r="2049" b="2528"/>
          <a:stretch/>
        </p:blipFill>
        <p:spPr>
          <a:xfrm rot="20400000">
            <a:off x="5791473" y="2255200"/>
            <a:ext cx="2241626" cy="2531193"/>
          </a:xfrm>
          <a:prstGeom prst="rect">
            <a:avLst/>
          </a:prstGeom>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54</TotalTime>
  <Words>1485</Words>
  <Application>Microsoft Office PowerPoint</Application>
  <PresentationFormat>On-screen Show (4:3)</PresentationFormat>
  <Paragraphs>132</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Oscar’s New Year Plan</vt:lpstr>
      <vt:lpstr>What Is a Homograph?  </vt:lpstr>
      <vt:lpstr>Homograph Practice</vt:lpstr>
      <vt:lpstr>Noun, Verbs, and Pronouns</vt:lpstr>
      <vt:lpstr>Create a Sentence! </vt:lpstr>
      <vt:lpstr>Diagraming Sentences </vt:lpstr>
      <vt:lpstr>Which Part Is Which? </vt:lpstr>
      <vt:lpstr> Vocabulary Review</vt:lpstr>
      <vt:lpstr>Give Me Five!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15</cp:revision>
  <dcterms:created xsi:type="dcterms:W3CDTF">2012-04-20T18:25:02Z</dcterms:created>
  <dcterms:modified xsi:type="dcterms:W3CDTF">2021-12-01T12:20:41Z</dcterms:modified>
</cp:coreProperties>
</file>