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2"/>
  </p:notesMasterIdLst>
  <p:sldIdLst>
    <p:sldId id="344" r:id="rId2"/>
    <p:sldId id="345" r:id="rId3"/>
    <p:sldId id="353" r:id="rId4"/>
    <p:sldId id="348" r:id="rId5"/>
    <p:sldId id="347" r:id="rId6"/>
    <p:sldId id="346" r:id="rId7"/>
    <p:sldId id="354" r:id="rId8"/>
    <p:sldId id="350" r:id="rId9"/>
    <p:sldId id="351" r:id="rId10"/>
    <p:sldId id="352" r:id="rId11"/>
  </p:sldIdLst>
  <p:sldSz cx="9144000" cy="6858000" type="screen4x3"/>
  <p:notesSz cx="6858000" cy="9144000"/>
  <p:custDataLst>
    <p:tags r:id="rId13"/>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82C6F"/>
    <a:srgbClr val="000064"/>
    <a:srgbClr val="283B80"/>
    <a:srgbClr val="D60093"/>
    <a:srgbClr val="3B7ABE"/>
    <a:srgbClr val="FCFCFC"/>
    <a:srgbClr val="003399"/>
    <a:srgbClr val="FF9627"/>
    <a:srgbClr val="9D6D54"/>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45" autoAdjust="0"/>
    <p:restoredTop sz="55064" autoAdjust="0"/>
  </p:normalViewPr>
  <p:slideViewPr>
    <p:cSldViewPr snapToGrid="0" snapToObjects="1">
      <p:cViewPr varScale="1">
        <p:scale>
          <a:sx n="36" d="100"/>
          <a:sy n="36" d="100"/>
        </p:scale>
        <p:origin x="1680" y="24"/>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gs" Target="tags/tag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7A8D203-957B-4E0D-BFEF-AC11BFDF7A2F}" type="datetimeFigureOut">
              <a:rPr lang="en-US" smtClean="0"/>
              <a:t>11/30/2021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813B794-5A4F-4F47-9EB8-2D6C2FE8DF19}" type="slidenum">
              <a:rPr lang="en-US" smtClean="0"/>
              <a:t>‹#›</a:t>
            </a:fld>
            <a:endParaRPr lang="en-US"/>
          </a:p>
        </p:txBody>
      </p:sp>
    </p:spTree>
    <p:extLst>
      <p:ext uri="{BB962C8B-B14F-4D97-AF65-F5344CB8AC3E}">
        <p14:creationId xmlns:p14="http://schemas.microsoft.com/office/powerpoint/2010/main" val="6886669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Notes to Teacher:</a:t>
            </a:r>
          </a:p>
          <a:p>
            <a:endParaRPr lang="en-US" b="1" dirty="0"/>
          </a:p>
          <a:p>
            <a:r>
              <a:rPr lang="en-US" b="1" dirty="0"/>
              <a:t>Say: </a:t>
            </a:r>
            <a:r>
              <a:rPr lang="en-US" dirty="0"/>
              <a:t>Today we will be reviewing homophones, past and future subject /verb agreement, and vocabulary. We will end by discussing details from this week's passage. </a:t>
            </a:r>
          </a:p>
        </p:txBody>
      </p:sp>
      <p:sp>
        <p:nvSpPr>
          <p:cNvPr id="4" name="Slide Number Placeholder 3"/>
          <p:cNvSpPr>
            <a:spLocks noGrp="1"/>
          </p:cNvSpPr>
          <p:nvPr>
            <p:ph type="sldNum" sz="quarter" idx="5"/>
          </p:nvPr>
        </p:nvSpPr>
        <p:spPr/>
        <p:txBody>
          <a:bodyPr/>
          <a:lstStyle/>
          <a:p>
            <a:fld id="{1813B794-5A4F-4F47-9EB8-2D6C2FE8DF19}" type="slidenum">
              <a:rPr lang="en-US" smtClean="0"/>
              <a:t>1</a:t>
            </a:fld>
            <a:endParaRPr lang="en-US"/>
          </a:p>
        </p:txBody>
      </p:sp>
    </p:spTree>
    <p:extLst>
      <p:ext uri="{BB962C8B-B14F-4D97-AF65-F5344CB8AC3E}">
        <p14:creationId xmlns:p14="http://schemas.microsoft.com/office/powerpoint/2010/main" val="15920631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813B794-5A4F-4F47-9EB8-2D6C2FE8DF19}" type="slidenum">
              <a:rPr lang="en-US" smtClean="0"/>
              <a:t>10</a:t>
            </a:fld>
            <a:endParaRPr lang="en-US"/>
          </a:p>
        </p:txBody>
      </p:sp>
    </p:spTree>
    <p:extLst>
      <p:ext uri="{BB962C8B-B14F-4D97-AF65-F5344CB8AC3E}">
        <p14:creationId xmlns:p14="http://schemas.microsoft.com/office/powerpoint/2010/main" val="41615367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Notes to Teacher:</a:t>
            </a:r>
          </a:p>
          <a:p>
            <a:endParaRPr lang="en-US" b="1" dirty="0"/>
          </a:p>
          <a:p>
            <a:r>
              <a:rPr lang="en-US" b="1" dirty="0"/>
              <a:t>Say: </a:t>
            </a:r>
            <a:r>
              <a:rPr lang="en-US" dirty="0"/>
              <a:t>Last week we learned about homophones. Let’s have a quick review! Can you tell me what a homophone is? (Give the students a moment to answer.)</a:t>
            </a:r>
            <a:endParaRPr lang="en-US" dirty="0">
              <a:cs typeface="Calibri"/>
            </a:endParaRPr>
          </a:p>
          <a:p>
            <a:r>
              <a:rPr lang="en-US" dirty="0"/>
              <a:t>Homophones are words that sound the same, however they are spelled differently and have different meanings. For example, pair and pear. (Click to make the words appear.) </a:t>
            </a:r>
            <a:endParaRPr lang="en-US" dirty="0">
              <a:cs typeface="Calibri"/>
            </a:endParaRPr>
          </a:p>
          <a:p>
            <a:r>
              <a:rPr lang="en-US" dirty="0"/>
              <a:t>(Click to make the sentence appear.) We have a </a:t>
            </a:r>
            <a:r>
              <a:rPr lang="en-US" u="sng" dirty="0"/>
              <a:t>pair</a:t>
            </a:r>
            <a:r>
              <a:rPr lang="en-US" dirty="0"/>
              <a:t> of </a:t>
            </a:r>
            <a:r>
              <a:rPr lang="en-US" u="sng" dirty="0"/>
              <a:t>pears</a:t>
            </a:r>
            <a:r>
              <a:rPr lang="en-US" dirty="0"/>
              <a:t>. What does the first word, p-a-</a:t>
            </a:r>
            <a:r>
              <a:rPr lang="en-US" dirty="0" err="1"/>
              <a:t>i</a:t>
            </a:r>
            <a:r>
              <a:rPr lang="en-US" dirty="0"/>
              <a:t>-r (spell it out) mean? (Give the students a moment to answer.) </a:t>
            </a:r>
            <a:endParaRPr lang="en-US" dirty="0">
              <a:cs typeface="Calibri"/>
            </a:endParaRPr>
          </a:p>
          <a:p>
            <a:r>
              <a:rPr lang="en-US" dirty="0"/>
              <a:t>That’s correct! P-a-</a:t>
            </a:r>
            <a:r>
              <a:rPr lang="en-US" dirty="0" err="1"/>
              <a:t>i</a:t>
            </a:r>
            <a:r>
              <a:rPr lang="en-US" dirty="0"/>
              <a:t>-r means two of something. The second pear, p-e-a-r, is the fruit.</a:t>
            </a:r>
            <a:endParaRPr lang="en-US" dirty="0">
              <a:cs typeface="Calibri"/>
            </a:endParaRPr>
          </a:p>
          <a:p>
            <a:endParaRPr lang="en-US" dirty="0">
              <a:cs typeface="Calibri"/>
            </a:endParaRPr>
          </a:p>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1813B794-5A4F-4F47-9EB8-2D6C2FE8DF19}" type="slidenum">
              <a:rPr lang="en-US" smtClean="0"/>
              <a:t>2</a:t>
            </a:fld>
            <a:endParaRPr lang="en-US"/>
          </a:p>
        </p:txBody>
      </p:sp>
    </p:spTree>
    <p:extLst>
      <p:ext uri="{BB962C8B-B14F-4D97-AF65-F5344CB8AC3E}">
        <p14:creationId xmlns:p14="http://schemas.microsoft.com/office/powerpoint/2010/main" val="9045381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Notes to Teacher:</a:t>
            </a:r>
          </a:p>
          <a:p>
            <a:endParaRPr lang="en-US" b="1" dirty="0"/>
          </a:p>
          <a:p>
            <a:r>
              <a:rPr lang="en-US" b="1" dirty="0"/>
              <a:t>Say:</a:t>
            </a:r>
            <a:r>
              <a:rPr lang="en-US" dirty="0"/>
              <a:t> Let’s practice using homophones correctly in a sentence. I’ll show you some sentences. Please tell me if the homophones are used correctly or incorrectly. Here is the first one. (Click to show the sentence and give the students a moment to answer. Click to show a smiley</a:t>
            </a:r>
            <a:r>
              <a:rPr lang="en-US" baseline="0" dirty="0"/>
              <a:t> face </a:t>
            </a:r>
            <a:r>
              <a:rPr lang="en-US" dirty="0"/>
              <a:t>for a correct answer or a</a:t>
            </a:r>
            <a:r>
              <a:rPr lang="en-US" baseline="0" dirty="0"/>
              <a:t> fixed sentence if it’s incorrect.</a:t>
            </a:r>
            <a:r>
              <a:rPr lang="en-US" dirty="0"/>
              <a:t> Click again for a new sentence.  Repeat the process until all of the sentences have appeared.</a:t>
            </a:r>
            <a:endParaRPr lang="en-US" dirty="0">
              <a:cs typeface="Calibri"/>
            </a:endParaRPr>
          </a:p>
          <a:p>
            <a:r>
              <a:rPr lang="en-US" dirty="0"/>
              <a:t>1. The knight rides at night.-correct</a:t>
            </a:r>
            <a:endParaRPr lang="en-US" dirty="0">
              <a:cs typeface="Calibri"/>
            </a:endParaRPr>
          </a:p>
          <a:p>
            <a:r>
              <a:rPr lang="en-US" dirty="0"/>
              <a:t>2. She missed the big sail because she was on her sale boat.-incorrect- She missed the big sale because she was on her sail boat.</a:t>
            </a:r>
            <a:endParaRPr lang="en-US" dirty="0">
              <a:cs typeface="Calibri"/>
            </a:endParaRPr>
          </a:p>
          <a:p>
            <a:r>
              <a:rPr lang="en-US" dirty="0"/>
              <a:t>3. The hole family worked together to fill the whole in the yard.-incorrect- The whole family worked together to fill the hole in the yard.</a:t>
            </a:r>
            <a:endParaRPr lang="en-US" dirty="0">
              <a:cs typeface="Calibri"/>
            </a:endParaRPr>
          </a:p>
          <a:p>
            <a:r>
              <a:rPr lang="en-US" dirty="0"/>
              <a:t>4. Where can I wear my new dress?- correct</a:t>
            </a:r>
            <a:endParaRPr lang="en-US" dirty="0">
              <a:cs typeface="Calibri"/>
            </a:endParaRPr>
          </a:p>
          <a:p>
            <a:r>
              <a:rPr lang="en-US" dirty="0"/>
              <a:t>5. Hour class will start in one our. Incorrect- Our class will start in one hour)</a:t>
            </a: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1813B794-5A4F-4F47-9EB8-2D6C2FE8DF19}" type="slidenum">
              <a:rPr lang="en-US" smtClean="0"/>
              <a:t>3</a:t>
            </a:fld>
            <a:endParaRPr lang="en-US"/>
          </a:p>
        </p:txBody>
      </p:sp>
    </p:spTree>
    <p:extLst>
      <p:ext uri="{BB962C8B-B14F-4D97-AF65-F5344CB8AC3E}">
        <p14:creationId xmlns:p14="http://schemas.microsoft.com/office/powerpoint/2010/main" val="17860080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Notes to Teacher:</a:t>
            </a:r>
          </a:p>
          <a:p>
            <a:endParaRPr lang="en-US" b="1" dirty="0"/>
          </a:p>
          <a:p>
            <a:r>
              <a:rPr lang="en-US" b="1" dirty="0"/>
              <a:t>Say: </a:t>
            </a:r>
            <a:r>
              <a:rPr lang="en-US" dirty="0"/>
              <a:t>This week we are learning about past and future tense subject/verb agreement. In a sentence, the subject and verb must agree, or the sentence won’t be correct. Let's review our rules for past tense verbs.</a:t>
            </a:r>
          </a:p>
          <a:p>
            <a:r>
              <a:rPr lang="en-US" dirty="0"/>
              <a:t>If the verb ends in an e, just add d. For example, let’s change the verb like (click to show the word ). </a:t>
            </a:r>
          </a:p>
          <a:p>
            <a:r>
              <a:rPr lang="en-US" dirty="0"/>
              <a:t>How would like be spelled? (Allow a student to answer-liked and click to show the correct spelling.)</a:t>
            </a:r>
          </a:p>
          <a:p>
            <a:r>
              <a:rPr lang="en-US" dirty="0"/>
              <a:t>If the verb ends in a y, we change the y to an </a:t>
            </a:r>
            <a:r>
              <a:rPr lang="en-US" dirty="0" err="1"/>
              <a:t>i</a:t>
            </a:r>
            <a:r>
              <a:rPr lang="en-US" dirty="0"/>
              <a:t> before we add the ending. (Click to show the rule.) For example, let’s change the verb try (click to show the word).  </a:t>
            </a:r>
          </a:p>
          <a:p>
            <a:r>
              <a:rPr lang="en-US" dirty="0"/>
              <a:t>We drop the y and add </a:t>
            </a:r>
            <a:r>
              <a:rPr lang="en-US" dirty="0" err="1"/>
              <a:t>ied</a:t>
            </a:r>
            <a:r>
              <a:rPr lang="en-US" dirty="0"/>
              <a:t>. (Click to show the new spelling.) </a:t>
            </a:r>
          </a:p>
          <a:p>
            <a:r>
              <a:rPr lang="en-US" dirty="0"/>
              <a:t>One syllable verbs that end in a consonant, have their consonants doubled. (Click to show the rule.) For example, let’s change the verb shop (click to show the word). </a:t>
            </a:r>
          </a:p>
          <a:p>
            <a:r>
              <a:rPr lang="en-US" dirty="0"/>
              <a:t>How would shop be spelled (allow a student to answer-shopped)?</a:t>
            </a:r>
          </a:p>
          <a:p>
            <a:r>
              <a:rPr lang="en-US" dirty="0"/>
              <a:t>Correct! The word is shopped. We double the p then add the ed. (Click to show the correct spelling.)</a:t>
            </a:r>
          </a:p>
          <a:p>
            <a:r>
              <a:rPr lang="en-US" dirty="0"/>
              <a:t>Let’s look at future tense verbs on the next slide.</a:t>
            </a:r>
          </a:p>
          <a:p>
            <a:endParaRPr lang="en-US" dirty="0">
              <a:cs typeface="Calibri"/>
            </a:endParaRPr>
          </a:p>
        </p:txBody>
      </p:sp>
      <p:sp>
        <p:nvSpPr>
          <p:cNvPr id="4" name="Slide Number Placeholder 3"/>
          <p:cNvSpPr>
            <a:spLocks noGrp="1"/>
          </p:cNvSpPr>
          <p:nvPr>
            <p:ph type="sldNum" sz="quarter" idx="5"/>
          </p:nvPr>
        </p:nvSpPr>
        <p:spPr/>
        <p:txBody>
          <a:bodyPr/>
          <a:lstStyle/>
          <a:p>
            <a:fld id="{1813B794-5A4F-4F47-9EB8-2D6C2FE8DF19}" type="slidenum">
              <a:rPr lang="en-US" smtClean="0"/>
              <a:t>4</a:t>
            </a:fld>
            <a:endParaRPr lang="en-US"/>
          </a:p>
        </p:txBody>
      </p:sp>
    </p:spTree>
    <p:extLst>
      <p:ext uri="{BB962C8B-B14F-4D97-AF65-F5344CB8AC3E}">
        <p14:creationId xmlns:p14="http://schemas.microsoft.com/office/powerpoint/2010/main" val="3238225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Notes to Teacher:</a:t>
            </a:r>
          </a:p>
          <a:p>
            <a:endParaRPr lang="en-US" b="1" dirty="0"/>
          </a:p>
          <a:p>
            <a:r>
              <a:rPr lang="en-US" b="1" dirty="0"/>
              <a:t>Say: </a:t>
            </a:r>
            <a:r>
              <a:rPr lang="en-US" dirty="0"/>
              <a:t>Future tense verbs are a bit easier to remember because there are not many rules. We add the word “will” before the verb. It doesn’t matter if the subject is plural or singular.  For example, In the following sentence we added will in front of the verb. (Click to show a sentence and have a student read it. “We will go to see the holiday play.”)</a:t>
            </a:r>
            <a:endParaRPr lang="en-US" dirty="0">
              <a:cs typeface="Calibri"/>
            </a:endParaRPr>
          </a:p>
          <a:p>
            <a:r>
              <a:rPr lang="en-US" dirty="0"/>
              <a:t>There is also a future perfect tense. This tense is used when the action will be finished before another point in time. We add will have in front of the verb.</a:t>
            </a:r>
            <a:r>
              <a:rPr lang="en-US" b="1" dirty="0"/>
              <a:t> </a:t>
            </a:r>
            <a:r>
              <a:rPr lang="en-US" dirty="0"/>
              <a:t>For example, let’s look at this sentence. (Click to show a sentence and have a student read it. “She will have fallen asleep by the end of the play”). </a:t>
            </a:r>
            <a:endParaRPr lang="en-US" dirty="0">
              <a:cs typeface="Calibri"/>
            </a:endParaRPr>
          </a:p>
          <a:p>
            <a:r>
              <a:rPr lang="en-US" dirty="0"/>
              <a:t>Let’s practice on the next slide!</a:t>
            </a: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1813B794-5A4F-4F47-9EB8-2D6C2FE8DF19}" type="slidenum">
              <a:rPr lang="en-US" smtClean="0"/>
              <a:t>5</a:t>
            </a:fld>
            <a:endParaRPr lang="en-US"/>
          </a:p>
        </p:txBody>
      </p:sp>
    </p:spTree>
    <p:extLst>
      <p:ext uri="{BB962C8B-B14F-4D97-AF65-F5344CB8AC3E}">
        <p14:creationId xmlns:p14="http://schemas.microsoft.com/office/powerpoint/2010/main" val="2971001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Notes to Teacher:</a:t>
            </a:r>
          </a:p>
          <a:p>
            <a:endParaRPr lang="en-US" b="0" dirty="0"/>
          </a:p>
          <a:p>
            <a:r>
              <a:rPr lang="en-US" b="1" dirty="0"/>
              <a:t>Say: </a:t>
            </a:r>
            <a:r>
              <a:rPr lang="en-US" b="0" dirty="0"/>
              <a:t>Let’s practice changing some words. When I show you the verb, please tell me the correct way to change it to past tense and future tense. (Click to show the word cry in the chart) For example, here is the word cry. To change it to past tense, we would drop the y and add </a:t>
            </a:r>
            <a:r>
              <a:rPr lang="en-US" b="0" dirty="0" err="1"/>
              <a:t>ied</a:t>
            </a:r>
            <a:r>
              <a:rPr lang="en-US" b="0" dirty="0"/>
              <a:t>. (Click to show the new spelling in the chart.)</a:t>
            </a:r>
          </a:p>
          <a:p>
            <a:r>
              <a:rPr lang="en-US" b="0" dirty="0"/>
              <a:t>The future tense is will cry. (Click to show in the chart)</a:t>
            </a:r>
          </a:p>
          <a:p>
            <a:r>
              <a:rPr lang="en-US" b="0" dirty="0"/>
              <a:t>Now you try the next few. We will start with past tense and then do future tense. (Click to show each word, then give the students a moment to answer. Then click to show the correct spelling. Repeat the process with the future tense words. All answers are in the chart. )</a:t>
            </a:r>
          </a:p>
          <a:p>
            <a:endParaRPr lang="en-US" b="0" dirty="0"/>
          </a:p>
          <a:p>
            <a:r>
              <a:rPr lang="en-US" b="0" dirty="0"/>
              <a:t>Additional words: bake, dry, drop.</a:t>
            </a:r>
          </a:p>
          <a:p>
            <a:endParaRPr lang="en-US" dirty="0"/>
          </a:p>
        </p:txBody>
      </p:sp>
      <p:sp>
        <p:nvSpPr>
          <p:cNvPr id="4" name="Slide Number Placeholder 3"/>
          <p:cNvSpPr>
            <a:spLocks noGrp="1"/>
          </p:cNvSpPr>
          <p:nvPr>
            <p:ph type="sldNum" sz="quarter" idx="5"/>
          </p:nvPr>
        </p:nvSpPr>
        <p:spPr/>
        <p:txBody>
          <a:bodyPr/>
          <a:lstStyle/>
          <a:p>
            <a:fld id="{1813B794-5A4F-4F47-9EB8-2D6C2FE8DF19}" type="slidenum">
              <a:rPr lang="en-US" smtClean="0"/>
              <a:t>6</a:t>
            </a:fld>
            <a:endParaRPr lang="en-US"/>
          </a:p>
        </p:txBody>
      </p:sp>
    </p:spTree>
    <p:extLst>
      <p:ext uri="{BB962C8B-B14F-4D97-AF65-F5344CB8AC3E}">
        <p14:creationId xmlns:p14="http://schemas.microsoft.com/office/powerpoint/2010/main" val="41922895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Notes to Teacher:</a:t>
            </a:r>
          </a:p>
          <a:p>
            <a:endParaRPr lang="en-US" b="1" dirty="0"/>
          </a:p>
          <a:p>
            <a:r>
              <a:rPr lang="en-US" b="1" dirty="0"/>
              <a:t>Say: </a:t>
            </a:r>
            <a:r>
              <a:rPr lang="en-US" dirty="0"/>
              <a:t>Let’s review our vocabulary words from this week. When I read a definition, please tell me which word matches the definition. Here is the first one- something that one thinks is true. Which word matches this definition? (Give the students a moment to answer then click to circle the correct answer. -belief. Repeat the process with the remaining words.</a:t>
            </a:r>
            <a:r>
              <a:rPr lang="en-US" b="1" dirty="0"/>
              <a:t> </a:t>
            </a:r>
            <a:endParaRPr lang="en-US" dirty="0"/>
          </a:p>
          <a:p>
            <a:r>
              <a:rPr lang="en-US" b="0" dirty="0"/>
              <a:t>The beliefs, social practices, and characteristics of a racial, religious, or social group </a:t>
            </a:r>
            <a:r>
              <a:rPr lang="en-US" b="1" dirty="0"/>
              <a:t>- culture</a:t>
            </a:r>
            <a:endParaRPr lang="en-US" dirty="0"/>
          </a:p>
          <a:p>
            <a:r>
              <a:rPr lang="en-US" b="0" dirty="0"/>
              <a:t>The handing down of information, beliefs, or customs from one generation to another </a:t>
            </a:r>
            <a:r>
              <a:rPr lang="en-US" b="1" dirty="0"/>
              <a:t>- tradition</a:t>
            </a:r>
            <a:endParaRPr lang="en-US" dirty="0"/>
          </a:p>
          <a:p>
            <a:r>
              <a:rPr lang="en-US" b="0" dirty="0"/>
              <a:t>To put in order </a:t>
            </a:r>
            <a:r>
              <a:rPr lang="en-US" b="1" dirty="0"/>
              <a:t>-  arrange</a:t>
            </a:r>
            <a:endParaRPr lang="en-US" dirty="0"/>
          </a:p>
          <a:p>
            <a:r>
              <a:rPr lang="en-US" b="0" dirty="0"/>
              <a:t>Something that helps to make time pass agreeably </a:t>
            </a:r>
            <a:r>
              <a:rPr lang="en-US" b="1" dirty="0"/>
              <a:t>- pastime</a:t>
            </a:r>
            <a:endParaRPr lang="en-US" dirty="0"/>
          </a:p>
          <a:p>
            <a:r>
              <a:rPr lang="en-US" b="0" dirty="0"/>
              <a:t>The usual practice of a person or group, or usual way of doing things </a:t>
            </a:r>
            <a:r>
              <a:rPr lang="en-US" b="1" dirty="0"/>
              <a:t>- customs)</a:t>
            </a:r>
            <a:endParaRPr lang="en-US" dirty="0"/>
          </a:p>
          <a:p>
            <a:endParaRPr lang="en-US" dirty="0">
              <a:cs typeface="Calibri"/>
            </a:endParaRPr>
          </a:p>
        </p:txBody>
      </p:sp>
      <p:sp>
        <p:nvSpPr>
          <p:cNvPr id="4" name="Slide Number Placeholder 3"/>
          <p:cNvSpPr>
            <a:spLocks noGrp="1"/>
          </p:cNvSpPr>
          <p:nvPr>
            <p:ph type="sldNum" sz="quarter" idx="5"/>
          </p:nvPr>
        </p:nvSpPr>
        <p:spPr/>
        <p:txBody>
          <a:bodyPr/>
          <a:lstStyle/>
          <a:p>
            <a:fld id="{1813B794-5A4F-4F47-9EB8-2D6C2FE8DF19}" type="slidenum">
              <a:rPr lang="en-US" smtClean="0"/>
              <a:t>7</a:t>
            </a:fld>
            <a:endParaRPr lang="en-US"/>
          </a:p>
        </p:txBody>
      </p:sp>
    </p:spTree>
    <p:extLst>
      <p:ext uri="{BB962C8B-B14F-4D97-AF65-F5344CB8AC3E}">
        <p14:creationId xmlns:p14="http://schemas.microsoft.com/office/powerpoint/2010/main" val="41922895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Notes to Teacher:</a:t>
            </a:r>
          </a:p>
          <a:p>
            <a:endParaRPr lang="en-US" b="1" dirty="0"/>
          </a:p>
          <a:p>
            <a:r>
              <a:rPr lang="en-US" b="1" dirty="0"/>
              <a:t>Say: </a:t>
            </a:r>
            <a:r>
              <a:rPr lang="en-US" dirty="0"/>
              <a:t>Let’s practice using our vocabulary words in a sentence. When I show you the word, please use it in a sentence for me. Here is an example. (Click to show the word custom.) </a:t>
            </a:r>
          </a:p>
          <a:p>
            <a:r>
              <a:rPr lang="en-US" dirty="0"/>
              <a:t>Custom. Our holiday custom is to light a menorah during Hanukkah. Can you please give me a sentence for the word tradition? (Click to show the word.)</a:t>
            </a:r>
          </a:p>
          <a:p>
            <a:r>
              <a:rPr lang="en-US" dirty="0"/>
              <a:t>(Repeat process for remaining words- click to show each one. If a student struggles, review the meaning of the word on the previous slide.</a:t>
            </a:r>
          </a:p>
          <a:p>
            <a:r>
              <a:rPr lang="en-US" dirty="0"/>
              <a:t>3. arrange</a:t>
            </a:r>
          </a:p>
          <a:p>
            <a:r>
              <a:rPr lang="en-US" dirty="0"/>
              <a:t>4. culture</a:t>
            </a:r>
          </a:p>
          <a:p>
            <a:r>
              <a:rPr lang="en-US" dirty="0"/>
              <a:t>5. belief</a:t>
            </a:r>
          </a:p>
          <a:p>
            <a:r>
              <a:rPr lang="en-US" dirty="0"/>
              <a:t>6. pastime)</a:t>
            </a:r>
          </a:p>
          <a:p>
            <a:endParaRPr lang="en-US" b="1" dirty="0">
              <a:cs typeface="Calibri"/>
            </a:endParaRPr>
          </a:p>
        </p:txBody>
      </p:sp>
      <p:sp>
        <p:nvSpPr>
          <p:cNvPr id="4" name="Slide Number Placeholder 3"/>
          <p:cNvSpPr>
            <a:spLocks noGrp="1"/>
          </p:cNvSpPr>
          <p:nvPr>
            <p:ph type="sldNum" sz="quarter" idx="5"/>
          </p:nvPr>
        </p:nvSpPr>
        <p:spPr/>
        <p:txBody>
          <a:bodyPr/>
          <a:lstStyle/>
          <a:p>
            <a:fld id="{1813B794-5A4F-4F47-9EB8-2D6C2FE8DF19}" type="slidenum">
              <a:rPr lang="en-US" smtClean="0"/>
              <a:t>8</a:t>
            </a:fld>
            <a:endParaRPr lang="en-US"/>
          </a:p>
        </p:txBody>
      </p:sp>
    </p:spTree>
    <p:extLst>
      <p:ext uri="{BB962C8B-B14F-4D97-AF65-F5344CB8AC3E}">
        <p14:creationId xmlns:p14="http://schemas.microsoft.com/office/powerpoint/2010/main" val="30021508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Notes to Teacher:</a:t>
            </a:r>
          </a:p>
          <a:p>
            <a:endParaRPr lang="en-US" b="1" dirty="0">
              <a:cs typeface="Calibri"/>
            </a:endParaRPr>
          </a:p>
          <a:p>
            <a:r>
              <a:rPr lang="en-US" b="1" dirty="0">
                <a:cs typeface="Calibri"/>
              </a:rPr>
              <a:t>Say: </a:t>
            </a:r>
            <a:r>
              <a:rPr lang="en-US" dirty="0">
                <a:cs typeface="Calibri"/>
              </a:rPr>
              <a:t>The main idea of this week's story is that people celebrate different winter holidays around the world.  (Click to show the main idea appear.) Please give me three details to support the main idea. (Click to show three numbers. Give the students time to answer. Answers may vary, but should include information about some of the holidays covered in the reading.-Diwali, Christmas, Hanukkah, Chinese New Year, Kwanzaa)</a:t>
            </a:r>
            <a:endParaRPr lang="en-US" b="0" dirty="0"/>
          </a:p>
        </p:txBody>
      </p:sp>
      <p:sp>
        <p:nvSpPr>
          <p:cNvPr id="4" name="Slide Number Placeholder 3"/>
          <p:cNvSpPr>
            <a:spLocks noGrp="1"/>
          </p:cNvSpPr>
          <p:nvPr>
            <p:ph type="sldNum" sz="quarter" idx="5"/>
          </p:nvPr>
        </p:nvSpPr>
        <p:spPr/>
        <p:txBody>
          <a:bodyPr/>
          <a:lstStyle/>
          <a:p>
            <a:fld id="{1813B794-5A4F-4F47-9EB8-2D6C2FE8DF19}" type="slidenum">
              <a:rPr lang="en-US" smtClean="0"/>
              <a:t>9</a:t>
            </a:fld>
            <a:endParaRPr lang="en-US"/>
          </a:p>
        </p:txBody>
      </p:sp>
    </p:spTree>
    <p:extLst>
      <p:ext uri="{BB962C8B-B14F-4D97-AF65-F5344CB8AC3E}">
        <p14:creationId xmlns:p14="http://schemas.microsoft.com/office/powerpoint/2010/main" val="12430962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36C3037-0BF7-5C43-B4C6-7CEA18ED8560}" type="datetimeFigureOut">
              <a:rPr lang="en-US" smtClean="0"/>
              <a:t>11/30/2021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E150E7B-3477-0145-B66C-8BC65CD89BC7}" type="slidenum">
              <a:rPr lang="en-US" smtClean="0"/>
              <a:t>‹#›</a:t>
            </a:fld>
            <a:endParaRPr lang="en-US" dirty="0"/>
          </a:p>
        </p:txBody>
      </p:sp>
    </p:spTree>
    <p:extLst>
      <p:ext uri="{BB962C8B-B14F-4D97-AF65-F5344CB8AC3E}">
        <p14:creationId xmlns:p14="http://schemas.microsoft.com/office/powerpoint/2010/main" val="23846195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36C3037-0BF7-5C43-B4C6-7CEA18ED8560}" type="datetimeFigureOut">
              <a:rPr lang="en-US" smtClean="0"/>
              <a:t>11/30/2021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E150E7B-3477-0145-B66C-8BC65CD89BC7}" type="slidenum">
              <a:rPr lang="en-US" smtClean="0"/>
              <a:t>‹#›</a:t>
            </a:fld>
            <a:endParaRPr lang="en-US" dirty="0"/>
          </a:p>
        </p:txBody>
      </p:sp>
    </p:spTree>
    <p:extLst>
      <p:ext uri="{BB962C8B-B14F-4D97-AF65-F5344CB8AC3E}">
        <p14:creationId xmlns:p14="http://schemas.microsoft.com/office/powerpoint/2010/main" val="25220244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36C3037-0BF7-5C43-B4C6-7CEA18ED8560}" type="datetimeFigureOut">
              <a:rPr lang="en-US" smtClean="0"/>
              <a:t>11/30/2021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E150E7B-3477-0145-B66C-8BC65CD89BC7}" type="slidenum">
              <a:rPr lang="en-US" smtClean="0"/>
              <a:t>‹#›</a:t>
            </a:fld>
            <a:endParaRPr lang="en-US" dirty="0"/>
          </a:p>
        </p:txBody>
      </p:sp>
    </p:spTree>
    <p:extLst>
      <p:ext uri="{BB962C8B-B14F-4D97-AF65-F5344CB8AC3E}">
        <p14:creationId xmlns:p14="http://schemas.microsoft.com/office/powerpoint/2010/main" val="33292458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36C3037-0BF7-5C43-B4C6-7CEA18ED8560}" type="datetimeFigureOut">
              <a:rPr lang="en-US" smtClean="0"/>
              <a:t>11/30/2021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E150E7B-3477-0145-B66C-8BC65CD89BC7}" type="slidenum">
              <a:rPr lang="en-US" smtClean="0"/>
              <a:t>‹#›</a:t>
            </a:fld>
            <a:endParaRPr lang="en-US" dirty="0"/>
          </a:p>
        </p:txBody>
      </p:sp>
    </p:spTree>
    <p:extLst>
      <p:ext uri="{BB962C8B-B14F-4D97-AF65-F5344CB8AC3E}">
        <p14:creationId xmlns:p14="http://schemas.microsoft.com/office/powerpoint/2010/main" val="34051382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36C3037-0BF7-5C43-B4C6-7CEA18ED8560}" type="datetimeFigureOut">
              <a:rPr lang="en-US" smtClean="0"/>
              <a:t>11/30/2021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E150E7B-3477-0145-B66C-8BC65CD89BC7}" type="slidenum">
              <a:rPr lang="en-US" smtClean="0"/>
              <a:t>‹#›</a:t>
            </a:fld>
            <a:endParaRPr lang="en-US" dirty="0"/>
          </a:p>
        </p:txBody>
      </p:sp>
    </p:spTree>
    <p:extLst>
      <p:ext uri="{BB962C8B-B14F-4D97-AF65-F5344CB8AC3E}">
        <p14:creationId xmlns:p14="http://schemas.microsoft.com/office/powerpoint/2010/main" val="26701586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36C3037-0BF7-5C43-B4C6-7CEA18ED8560}" type="datetimeFigureOut">
              <a:rPr lang="en-US" smtClean="0"/>
              <a:t>11/30/2021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7E150E7B-3477-0145-B66C-8BC65CD89BC7}" type="slidenum">
              <a:rPr lang="en-US" smtClean="0"/>
              <a:t>‹#›</a:t>
            </a:fld>
            <a:endParaRPr lang="en-US" dirty="0"/>
          </a:p>
        </p:txBody>
      </p:sp>
    </p:spTree>
    <p:extLst>
      <p:ext uri="{BB962C8B-B14F-4D97-AF65-F5344CB8AC3E}">
        <p14:creationId xmlns:p14="http://schemas.microsoft.com/office/powerpoint/2010/main" val="21426358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36C3037-0BF7-5C43-B4C6-7CEA18ED8560}" type="datetimeFigureOut">
              <a:rPr lang="en-US" smtClean="0"/>
              <a:t>11/30/2021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7E150E7B-3477-0145-B66C-8BC65CD89BC7}" type="slidenum">
              <a:rPr lang="en-US" smtClean="0"/>
              <a:t>‹#›</a:t>
            </a:fld>
            <a:endParaRPr lang="en-US" dirty="0"/>
          </a:p>
        </p:txBody>
      </p:sp>
    </p:spTree>
    <p:extLst>
      <p:ext uri="{BB962C8B-B14F-4D97-AF65-F5344CB8AC3E}">
        <p14:creationId xmlns:p14="http://schemas.microsoft.com/office/powerpoint/2010/main" val="21236008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36C3037-0BF7-5C43-B4C6-7CEA18ED8560}" type="datetimeFigureOut">
              <a:rPr lang="en-US" smtClean="0"/>
              <a:t>11/30/2021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7E150E7B-3477-0145-B66C-8BC65CD89BC7}" type="slidenum">
              <a:rPr lang="en-US" smtClean="0"/>
              <a:t>‹#›</a:t>
            </a:fld>
            <a:endParaRPr lang="en-US" dirty="0"/>
          </a:p>
        </p:txBody>
      </p:sp>
    </p:spTree>
    <p:extLst>
      <p:ext uri="{BB962C8B-B14F-4D97-AF65-F5344CB8AC3E}">
        <p14:creationId xmlns:p14="http://schemas.microsoft.com/office/powerpoint/2010/main" val="38074580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36C3037-0BF7-5C43-B4C6-7CEA18ED8560}" type="datetimeFigureOut">
              <a:rPr lang="en-US" smtClean="0"/>
              <a:t>11/30/2021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7E150E7B-3477-0145-B66C-8BC65CD89BC7}" type="slidenum">
              <a:rPr lang="en-US" smtClean="0"/>
              <a:t>‹#›</a:t>
            </a:fld>
            <a:endParaRPr lang="en-US" dirty="0"/>
          </a:p>
        </p:txBody>
      </p:sp>
    </p:spTree>
    <p:extLst>
      <p:ext uri="{BB962C8B-B14F-4D97-AF65-F5344CB8AC3E}">
        <p14:creationId xmlns:p14="http://schemas.microsoft.com/office/powerpoint/2010/main" val="41108051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36C3037-0BF7-5C43-B4C6-7CEA18ED8560}" type="datetimeFigureOut">
              <a:rPr lang="en-US" smtClean="0"/>
              <a:t>11/30/2021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7E150E7B-3477-0145-B66C-8BC65CD89BC7}" type="slidenum">
              <a:rPr lang="en-US" smtClean="0"/>
              <a:t>‹#›</a:t>
            </a:fld>
            <a:endParaRPr lang="en-US" dirty="0"/>
          </a:p>
        </p:txBody>
      </p:sp>
    </p:spTree>
    <p:extLst>
      <p:ext uri="{BB962C8B-B14F-4D97-AF65-F5344CB8AC3E}">
        <p14:creationId xmlns:p14="http://schemas.microsoft.com/office/powerpoint/2010/main" val="27862816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36C3037-0BF7-5C43-B4C6-7CEA18ED8560}" type="datetimeFigureOut">
              <a:rPr lang="en-US" smtClean="0"/>
              <a:t>11/30/2021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7E150E7B-3477-0145-B66C-8BC65CD89BC7}" type="slidenum">
              <a:rPr lang="en-US" smtClean="0"/>
              <a:t>‹#›</a:t>
            </a:fld>
            <a:endParaRPr lang="en-US" dirty="0"/>
          </a:p>
        </p:txBody>
      </p:sp>
    </p:spTree>
    <p:extLst>
      <p:ext uri="{BB962C8B-B14F-4D97-AF65-F5344CB8AC3E}">
        <p14:creationId xmlns:p14="http://schemas.microsoft.com/office/powerpoint/2010/main" val="40300922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17000"/>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dirty="0"/>
              <a:t>5/2012</a:t>
            </a: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pic>
        <p:nvPicPr>
          <p:cNvPr id="7" name="Picture 6" descr="sign_pic.jpg"/>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8378957" y="6126163"/>
            <a:ext cx="469245" cy="595311"/>
          </a:xfrm>
          <a:prstGeom prst="rect">
            <a:avLst/>
          </a:prstGeom>
        </p:spPr>
      </p:pic>
      <p:sp>
        <p:nvSpPr>
          <p:cNvPr id="9" name="Rectangle 8"/>
          <p:cNvSpPr/>
          <p:nvPr userDrawn="1"/>
        </p:nvSpPr>
        <p:spPr>
          <a:xfrm>
            <a:off x="6364853" y="6413698"/>
            <a:ext cx="2089494" cy="307777"/>
          </a:xfrm>
          <a:prstGeom prst="rect">
            <a:avLst/>
          </a:prstGeom>
        </p:spPr>
        <p:txBody>
          <a:bodyPr wrap="square">
            <a:spAutoFit/>
          </a:bodyPr>
          <a:lstStyle/>
          <a:p>
            <a:pPr algn="l"/>
            <a:r>
              <a:rPr lang="en-US" sz="1400" dirty="0">
                <a:solidFill>
                  <a:schemeClr val="bg1">
                    <a:lumMod val="65000"/>
                  </a:schemeClr>
                </a:solidFill>
              </a:rPr>
              <a:t>HOST: MOLLY ENOCKSON </a:t>
            </a:r>
          </a:p>
        </p:txBody>
      </p:sp>
    </p:spTree>
    <p:extLst>
      <p:ext uri="{BB962C8B-B14F-4D97-AF65-F5344CB8AC3E}">
        <p14:creationId xmlns:p14="http://schemas.microsoft.com/office/powerpoint/2010/main" val="154026151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rgbClr val="182C6F"/>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rgbClr val="3B7ABE"/>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rgbClr val="3B7ABE"/>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rgbClr val="3B7ABE"/>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rgbClr val="3B7ABE"/>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rgbClr val="3B7ABE"/>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9.xml"/><Relationship Id="rId1" Type="http://schemas.openxmlformats.org/officeDocument/2006/relationships/slideLayout" Target="../slideLayouts/slideLayout6.xml"/><Relationship Id="rId5" Type="http://schemas.openxmlformats.org/officeDocument/2006/relationships/image" Target="../media/image8.jpeg"/><Relationship Id="rId4" Type="http://schemas.openxmlformats.org/officeDocument/2006/relationships/image" Target="../media/image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3D13B7-8E9E-42BB-8F4D-0CCE26455008}"/>
              </a:ext>
            </a:extLst>
          </p:cNvPr>
          <p:cNvSpPr>
            <a:spLocks noGrp="1"/>
          </p:cNvSpPr>
          <p:nvPr>
            <p:ph type="ctrTitle"/>
          </p:nvPr>
        </p:nvSpPr>
        <p:spPr/>
        <p:txBody>
          <a:bodyPr>
            <a:normAutofit fontScale="90000"/>
          </a:bodyPr>
          <a:lstStyle/>
          <a:p>
            <a:r>
              <a:rPr lang="en-US" sz="6000" b="1" dirty="0">
                <a:latin typeface="Comic Sans MS"/>
                <a:ea typeface="+mj-lt"/>
                <a:cs typeface="+mj-lt"/>
              </a:rPr>
              <a:t>Winter Holidays Around The World</a:t>
            </a:r>
            <a:endParaRPr lang="en-US" dirty="0">
              <a:latin typeface="Comic Sans MS"/>
            </a:endParaRPr>
          </a:p>
        </p:txBody>
      </p:sp>
      <p:sp>
        <p:nvSpPr>
          <p:cNvPr id="3" name="Subtitle 2">
            <a:extLst>
              <a:ext uri="{FF2B5EF4-FFF2-40B4-BE49-F238E27FC236}">
                <a16:creationId xmlns:a16="http://schemas.microsoft.com/office/drawing/2014/main" id="{0AE881EE-D65D-48D7-8CA4-D12A9075449A}"/>
              </a:ext>
            </a:extLst>
          </p:cNvPr>
          <p:cNvSpPr>
            <a:spLocks noGrp="1"/>
          </p:cNvSpPr>
          <p:nvPr>
            <p:ph type="subTitle" idx="1"/>
          </p:nvPr>
        </p:nvSpPr>
        <p:spPr/>
        <p:txBody>
          <a:bodyPr>
            <a:normAutofit/>
          </a:bodyPr>
          <a:lstStyle/>
          <a:p>
            <a:r>
              <a:rPr lang="en-US" sz="4000" dirty="0">
                <a:latin typeface="Comic Sans MS" panose="030F0902030302020204" pitchFamily="66" charset="0"/>
              </a:rPr>
              <a:t>Three and Four</a:t>
            </a:r>
          </a:p>
        </p:txBody>
      </p:sp>
    </p:spTree>
    <p:extLst>
      <p:ext uri="{BB962C8B-B14F-4D97-AF65-F5344CB8AC3E}">
        <p14:creationId xmlns:p14="http://schemas.microsoft.com/office/powerpoint/2010/main" val="33285512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3D13B7-8E9E-42BB-8F4D-0CCE26455008}"/>
              </a:ext>
            </a:extLst>
          </p:cNvPr>
          <p:cNvSpPr>
            <a:spLocks noGrp="1"/>
          </p:cNvSpPr>
          <p:nvPr>
            <p:ph type="ctrTitle"/>
          </p:nvPr>
        </p:nvSpPr>
        <p:spPr/>
        <p:txBody>
          <a:bodyPr>
            <a:normAutofit/>
          </a:bodyPr>
          <a:lstStyle/>
          <a:p>
            <a:r>
              <a:rPr lang="en-US" sz="6000" dirty="0">
                <a:latin typeface="Comic Sans MS" panose="030F0902030302020204" pitchFamily="66" charset="0"/>
              </a:rPr>
              <a:t>Q &amp; A</a:t>
            </a:r>
          </a:p>
        </p:txBody>
      </p:sp>
      <p:sp>
        <p:nvSpPr>
          <p:cNvPr id="3" name="Subtitle 2">
            <a:extLst>
              <a:ext uri="{FF2B5EF4-FFF2-40B4-BE49-F238E27FC236}">
                <a16:creationId xmlns:a16="http://schemas.microsoft.com/office/drawing/2014/main" id="{0AE881EE-D65D-48D7-8CA4-D12A9075449A}"/>
              </a:ext>
            </a:extLst>
          </p:cNvPr>
          <p:cNvSpPr>
            <a:spLocks noGrp="1"/>
          </p:cNvSpPr>
          <p:nvPr>
            <p:ph type="subTitle" idx="1"/>
          </p:nvPr>
        </p:nvSpPr>
        <p:spPr/>
        <p:txBody>
          <a:bodyPr>
            <a:normAutofit/>
          </a:bodyPr>
          <a:lstStyle/>
          <a:p>
            <a:r>
              <a:rPr lang="en-US" sz="4000" dirty="0">
                <a:latin typeface="Comic Sans MS" panose="030F0902030302020204" pitchFamily="66" charset="0"/>
              </a:rPr>
              <a:t>Any Questions?</a:t>
            </a:r>
          </a:p>
        </p:txBody>
      </p:sp>
    </p:spTree>
    <p:extLst>
      <p:ext uri="{BB962C8B-B14F-4D97-AF65-F5344CB8AC3E}">
        <p14:creationId xmlns:p14="http://schemas.microsoft.com/office/powerpoint/2010/main" val="37177815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1717C2-5DBC-4E59-8BB3-763F8AC63E22}"/>
              </a:ext>
            </a:extLst>
          </p:cNvPr>
          <p:cNvSpPr>
            <a:spLocks noGrp="1"/>
          </p:cNvSpPr>
          <p:nvPr>
            <p:ph type="title"/>
          </p:nvPr>
        </p:nvSpPr>
        <p:spPr/>
        <p:txBody>
          <a:bodyPr>
            <a:normAutofit fontScale="90000"/>
          </a:bodyPr>
          <a:lstStyle/>
          <a:p>
            <a:r>
              <a:rPr lang="en-US">
                <a:latin typeface="Comic Sans MS"/>
              </a:rPr>
              <a:t>What Is a Homophone?</a:t>
            </a:r>
            <a:br>
              <a:rPr lang="en-US" dirty="0">
                <a:latin typeface="Comic Sans MS" panose="030F0702030302020204" pitchFamily="66" charset="0"/>
              </a:rPr>
            </a:br>
            <a:endParaRPr lang="en-US" dirty="0">
              <a:latin typeface="Comic Sans MS" panose="030F0702030302020204" pitchFamily="66" charset="0"/>
            </a:endParaRPr>
          </a:p>
        </p:txBody>
      </p:sp>
      <p:pic>
        <p:nvPicPr>
          <p:cNvPr id="3" name="Picture 3" descr="A picture containing 2 pears">
            <a:extLst>
              <a:ext uri="{FF2B5EF4-FFF2-40B4-BE49-F238E27FC236}">
                <a16:creationId xmlns:a16="http://schemas.microsoft.com/office/drawing/2014/main" id="{39A1AD41-762E-40AC-AE7F-B99DF3603930}"/>
              </a:ext>
            </a:extLst>
          </p:cNvPr>
          <p:cNvPicPr>
            <a:picLocks noChangeAspect="1"/>
          </p:cNvPicPr>
          <p:nvPr/>
        </p:nvPicPr>
        <p:blipFill>
          <a:blip r:embed="rId3"/>
          <a:srcRect/>
          <a:stretch/>
        </p:blipFill>
        <p:spPr>
          <a:xfrm>
            <a:off x="2725947" y="3998343"/>
            <a:ext cx="2743200" cy="2743200"/>
          </a:xfrm>
          <a:prstGeom prst="rect">
            <a:avLst/>
          </a:prstGeom>
        </p:spPr>
      </p:pic>
      <p:sp>
        <p:nvSpPr>
          <p:cNvPr id="4" name="TextBox 3">
            <a:extLst>
              <a:ext uri="{FF2B5EF4-FFF2-40B4-BE49-F238E27FC236}">
                <a16:creationId xmlns:a16="http://schemas.microsoft.com/office/drawing/2014/main" id="{4CBEE10C-057C-4F4B-B6EB-7D38AF262C70}"/>
              </a:ext>
            </a:extLst>
          </p:cNvPr>
          <p:cNvSpPr txBox="1"/>
          <p:nvPr/>
        </p:nvSpPr>
        <p:spPr>
          <a:xfrm>
            <a:off x="2610929" y="1518250"/>
            <a:ext cx="4051539"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dirty="0">
                <a:latin typeface="Comic Sans MS"/>
              </a:rPr>
              <a:t> pair      pear</a:t>
            </a:r>
          </a:p>
        </p:txBody>
      </p:sp>
      <p:sp>
        <p:nvSpPr>
          <p:cNvPr id="5" name="TextBox 4">
            <a:extLst>
              <a:ext uri="{FF2B5EF4-FFF2-40B4-BE49-F238E27FC236}">
                <a16:creationId xmlns:a16="http://schemas.microsoft.com/office/drawing/2014/main" id="{754CF6AF-4516-499D-A927-865982F24028}"/>
              </a:ext>
            </a:extLst>
          </p:cNvPr>
          <p:cNvSpPr txBox="1"/>
          <p:nvPr/>
        </p:nvSpPr>
        <p:spPr>
          <a:xfrm>
            <a:off x="1431986" y="2912853"/>
            <a:ext cx="5776821"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dirty="0">
                <a:latin typeface="Comic Sans MS"/>
              </a:rPr>
              <a:t>We have a </a:t>
            </a:r>
            <a:r>
              <a:rPr lang="en-US" sz="3600" u="sng" dirty="0">
                <a:latin typeface="Comic Sans MS"/>
              </a:rPr>
              <a:t>pair</a:t>
            </a:r>
            <a:r>
              <a:rPr lang="en-US" sz="3600" dirty="0">
                <a:latin typeface="Comic Sans MS"/>
              </a:rPr>
              <a:t> of </a:t>
            </a:r>
            <a:r>
              <a:rPr lang="en-US" sz="3600" u="sng" dirty="0">
                <a:latin typeface="Comic Sans MS"/>
              </a:rPr>
              <a:t>pears</a:t>
            </a:r>
            <a:r>
              <a:rPr lang="en-US" sz="3600" dirty="0">
                <a:latin typeface="Comic Sans MS"/>
              </a:rPr>
              <a:t>.</a:t>
            </a:r>
          </a:p>
        </p:txBody>
      </p:sp>
    </p:spTree>
    <p:extLst>
      <p:ext uri="{BB962C8B-B14F-4D97-AF65-F5344CB8AC3E}">
        <p14:creationId xmlns:p14="http://schemas.microsoft.com/office/powerpoint/2010/main" val="619120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A picture containing a knight">
            <a:extLst>
              <a:ext uri="{FF2B5EF4-FFF2-40B4-BE49-F238E27FC236}">
                <a16:creationId xmlns:a16="http://schemas.microsoft.com/office/drawing/2014/main" id="{034C32B3-3305-403A-B521-2094730398F1}"/>
              </a:ext>
            </a:extLst>
          </p:cNvPr>
          <p:cNvPicPr>
            <a:picLocks noChangeAspect="1"/>
          </p:cNvPicPr>
          <p:nvPr/>
        </p:nvPicPr>
        <p:blipFill>
          <a:blip r:embed="rId3"/>
          <a:srcRect/>
          <a:stretch/>
        </p:blipFill>
        <p:spPr>
          <a:xfrm>
            <a:off x="281796" y="4825041"/>
            <a:ext cx="1708031" cy="1708031"/>
          </a:xfrm>
          <a:prstGeom prst="rect">
            <a:avLst/>
          </a:prstGeom>
        </p:spPr>
      </p:pic>
      <p:sp>
        <p:nvSpPr>
          <p:cNvPr id="6" name="TextBox 5">
            <a:extLst>
              <a:ext uri="{FF2B5EF4-FFF2-40B4-BE49-F238E27FC236}">
                <a16:creationId xmlns:a16="http://schemas.microsoft.com/office/drawing/2014/main" id="{754CF6AF-4516-499D-A927-865982F24028}"/>
              </a:ext>
            </a:extLst>
          </p:cNvPr>
          <p:cNvSpPr txBox="1"/>
          <p:nvPr/>
        </p:nvSpPr>
        <p:spPr>
          <a:xfrm>
            <a:off x="1683589" y="1800929"/>
            <a:ext cx="5776821"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dirty="0">
                <a:latin typeface="Comic Sans MS"/>
              </a:rPr>
              <a:t>The </a:t>
            </a:r>
            <a:r>
              <a:rPr lang="en-US" sz="3600" u="sng" dirty="0">
                <a:latin typeface="Comic Sans MS"/>
              </a:rPr>
              <a:t>knight</a:t>
            </a:r>
            <a:r>
              <a:rPr lang="en-US" sz="3600" dirty="0">
                <a:latin typeface="Comic Sans MS"/>
              </a:rPr>
              <a:t> rides at </a:t>
            </a:r>
            <a:r>
              <a:rPr lang="en-US" sz="3600" u="sng" dirty="0">
                <a:latin typeface="Comic Sans MS"/>
              </a:rPr>
              <a:t>night</a:t>
            </a:r>
            <a:r>
              <a:rPr lang="en-US" sz="3600" dirty="0">
                <a:latin typeface="Comic Sans MS"/>
              </a:rPr>
              <a:t>.</a:t>
            </a:r>
          </a:p>
        </p:txBody>
      </p:sp>
      <p:sp>
        <p:nvSpPr>
          <p:cNvPr id="4" name="Smiley Face 3" title="Smiley face"/>
          <p:cNvSpPr/>
          <p:nvPr/>
        </p:nvSpPr>
        <p:spPr>
          <a:xfrm>
            <a:off x="3349922" y="3291694"/>
            <a:ext cx="2110153" cy="2115242"/>
          </a:xfrm>
          <a:prstGeom prst="smileyFace">
            <a:avLst/>
          </a:prstGeom>
          <a:solidFill>
            <a:srgbClr val="FFC000"/>
          </a:solidFill>
          <a:ln w="762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754CF6AF-4516-499D-A927-865982F24028}"/>
              </a:ext>
            </a:extLst>
          </p:cNvPr>
          <p:cNvSpPr txBox="1"/>
          <p:nvPr/>
        </p:nvSpPr>
        <p:spPr>
          <a:xfrm>
            <a:off x="1069458" y="1731862"/>
            <a:ext cx="8074542"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dirty="0">
                <a:latin typeface="Comic Sans MS"/>
              </a:rPr>
              <a:t>She missed the big </a:t>
            </a:r>
            <a:r>
              <a:rPr lang="en-US" sz="3600" u="sng" dirty="0">
                <a:latin typeface="Comic Sans MS"/>
              </a:rPr>
              <a:t>sail</a:t>
            </a:r>
            <a:r>
              <a:rPr lang="en-US" sz="3600" dirty="0">
                <a:latin typeface="Comic Sans MS"/>
              </a:rPr>
              <a:t> because she was on her </a:t>
            </a:r>
            <a:r>
              <a:rPr lang="en-US" sz="3600" u="sng" dirty="0">
                <a:latin typeface="Comic Sans MS"/>
              </a:rPr>
              <a:t>sale</a:t>
            </a:r>
            <a:r>
              <a:rPr lang="en-US" sz="3600" dirty="0">
                <a:latin typeface="Comic Sans MS"/>
              </a:rPr>
              <a:t> boat.</a:t>
            </a:r>
          </a:p>
        </p:txBody>
      </p:sp>
      <p:sp>
        <p:nvSpPr>
          <p:cNvPr id="8" name="TextBox 7">
            <a:extLst>
              <a:ext uri="{FF2B5EF4-FFF2-40B4-BE49-F238E27FC236}">
                <a16:creationId xmlns:a16="http://schemas.microsoft.com/office/drawing/2014/main" id="{754CF6AF-4516-499D-A927-865982F24028}"/>
              </a:ext>
            </a:extLst>
          </p:cNvPr>
          <p:cNvSpPr txBox="1"/>
          <p:nvPr/>
        </p:nvSpPr>
        <p:spPr>
          <a:xfrm>
            <a:off x="855785" y="3569216"/>
            <a:ext cx="8074542"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dirty="0">
                <a:latin typeface="Comic Sans MS"/>
              </a:rPr>
              <a:t>She missed the big </a:t>
            </a:r>
            <a:r>
              <a:rPr lang="en-US" sz="3600" u="sng" dirty="0">
                <a:latin typeface="Comic Sans MS"/>
              </a:rPr>
              <a:t>sale</a:t>
            </a:r>
            <a:r>
              <a:rPr lang="en-US" sz="3600" dirty="0">
                <a:latin typeface="Comic Sans MS"/>
              </a:rPr>
              <a:t> because she was on her </a:t>
            </a:r>
            <a:r>
              <a:rPr lang="en-US" sz="3600" u="sng" dirty="0">
                <a:latin typeface="Comic Sans MS"/>
              </a:rPr>
              <a:t>sail</a:t>
            </a:r>
            <a:r>
              <a:rPr lang="en-US" sz="3600" dirty="0">
                <a:latin typeface="Comic Sans MS"/>
              </a:rPr>
              <a:t> boat.</a:t>
            </a:r>
          </a:p>
        </p:txBody>
      </p:sp>
      <p:sp>
        <p:nvSpPr>
          <p:cNvPr id="9" name="TextBox 8">
            <a:extLst>
              <a:ext uri="{FF2B5EF4-FFF2-40B4-BE49-F238E27FC236}">
                <a16:creationId xmlns:a16="http://schemas.microsoft.com/office/drawing/2014/main" id="{754CF6AF-4516-499D-A927-865982F24028}"/>
              </a:ext>
            </a:extLst>
          </p:cNvPr>
          <p:cNvSpPr txBox="1"/>
          <p:nvPr/>
        </p:nvSpPr>
        <p:spPr>
          <a:xfrm>
            <a:off x="1135811" y="1800929"/>
            <a:ext cx="8074542"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dirty="0">
                <a:latin typeface="Comic Sans MS"/>
              </a:rPr>
              <a:t>The </a:t>
            </a:r>
            <a:r>
              <a:rPr lang="en-US" sz="3600" u="sng" dirty="0">
                <a:latin typeface="Comic Sans MS"/>
              </a:rPr>
              <a:t>hole</a:t>
            </a:r>
            <a:r>
              <a:rPr lang="en-US" sz="3600" dirty="0">
                <a:latin typeface="Comic Sans MS"/>
              </a:rPr>
              <a:t> family worked together to fill the </a:t>
            </a:r>
            <a:r>
              <a:rPr lang="en-US" sz="3600" u="sng" dirty="0">
                <a:latin typeface="Comic Sans MS"/>
              </a:rPr>
              <a:t>whole</a:t>
            </a:r>
            <a:r>
              <a:rPr lang="en-US" sz="3600" dirty="0">
                <a:latin typeface="Comic Sans MS"/>
              </a:rPr>
              <a:t> in the yard.</a:t>
            </a:r>
          </a:p>
        </p:txBody>
      </p:sp>
      <p:sp>
        <p:nvSpPr>
          <p:cNvPr id="11" name="TextBox 10">
            <a:extLst>
              <a:ext uri="{FF2B5EF4-FFF2-40B4-BE49-F238E27FC236}">
                <a16:creationId xmlns:a16="http://schemas.microsoft.com/office/drawing/2014/main" id="{754CF6AF-4516-499D-A927-865982F24028}"/>
              </a:ext>
            </a:extLst>
          </p:cNvPr>
          <p:cNvSpPr txBox="1"/>
          <p:nvPr/>
        </p:nvSpPr>
        <p:spPr>
          <a:xfrm>
            <a:off x="855785" y="3496519"/>
            <a:ext cx="8074542"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dirty="0">
                <a:latin typeface="Comic Sans MS"/>
              </a:rPr>
              <a:t>The </a:t>
            </a:r>
            <a:r>
              <a:rPr lang="en-US" sz="3600" u="sng" dirty="0">
                <a:latin typeface="Comic Sans MS"/>
              </a:rPr>
              <a:t>whole</a:t>
            </a:r>
            <a:r>
              <a:rPr lang="en-US" sz="3600" dirty="0">
                <a:latin typeface="Comic Sans MS"/>
              </a:rPr>
              <a:t> family worked together to fill the </a:t>
            </a:r>
            <a:r>
              <a:rPr lang="en-US" sz="3600" u="sng" dirty="0">
                <a:latin typeface="Comic Sans MS"/>
              </a:rPr>
              <a:t>hole</a:t>
            </a:r>
            <a:r>
              <a:rPr lang="en-US" sz="3600" dirty="0">
                <a:latin typeface="Comic Sans MS"/>
              </a:rPr>
              <a:t> in the yard.</a:t>
            </a:r>
          </a:p>
        </p:txBody>
      </p:sp>
      <p:sp>
        <p:nvSpPr>
          <p:cNvPr id="12" name="TextBox 11">
            <a:extLst>
              <a:ext uri="{FF2B5EF4-FFF2-40B4-BE49-F238E27FC236}">
                <a16:creationId xmlns:a16="http://schemas.microsoft.com/office/drawing/2014/main" id="{754CF6AF-4516-499D-A927-865982F24028}"/>
              </a:ext>
            </a:extLst>
          </p:cNvPr>
          <p:cNvSpPr txBox="1"/>
          <p:nvPr/>
        </p:nvSpPr>
        <p:spPr>
          <a:xfrm>
            <a:off x="1202164" y="1869996"/>
            <a:ext cx="8074542"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u="sng" dirty="0">
                <a:latin typeface="Comic Sans MS"/>
              </a:rPr>
              <a:t>Where</a:t>
            </a:r>
            <a:r>
              <a:rPr lang="en-US" sz="3600" dirty="0">
                <a:latin typeface="Comic Sans MS"/>
              </a:rPr>
              <a:t> can I </a:t>
            </a:r>
            <a:r>
              <a:rPr lang="en-US" sz="3600" u="sng" dirty="0">
                <a:latin typeface="Comic Sans MS"/>
              </a:rPr>
              <a:t>wear</a:t>
            </a:r>
            <a:r>
              <a:rPr lang="en-US" sz="3600" dirty="0">
                <a:latin typeface="Comic Sans MS"/>
              </a:rPr>
              <a:t> my new dress? </a:t>
            </a:r>
          </a:p>
        </p:txBody>
      </p:sp>
      <p:sp>
        <p:nvSpPr>
          <p:cNvPr id="13" name="Smiley Face 12" title="Smiley face"/>
          <p:cNvSpPr/>
          <p:nvPr/>
        </p:nvSpPr>
        <p:spPr>
          <a:xfrm>
            <a:off x="3349923" y="3291694"/>
            <a:ext cx="2110153" cy="2115242"/>
          </a:xfrm>
          <a:prstGeom prst="smileyFace">
            <a:avLst/>
          </a:prstGeom>
          <a:solidFill>
            <a:srgbClr val="FFC000"/>
          </a:solidFill>
          <a:ln w="762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754CF6AF-4516-499D-A927-865982F24028}"/>
              </a:ext>
            </a:extLst>
          </p:cNvPr>
          <p:cNvSpPr txBox="1"/>
          <p:nvPr/>
        </p:nvSpPr>
        <p:spPr>
          <a:xfrm>
            <a:off x="1069458" y="3587604"/>
            <a:ext cx="8074542"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u="sng" dirty="0">
                <a:latin typeface="Comic Sans MS"/>
              </a:rPr>
              <a:t>Our</a:t>
            </a:r>
            <a:r>
              <a:rPr lang="en-US" sz="3600" dirty="0">
                <a:latin typeface="Comic Sans MS"/>
              </a:rPr>
              <a:t> class will start in one </a:t>
            </a:r>
            <a:r>
              <a:rPr lang="en-US" sz="3600" u="sng" dirty="0">
                <a:latin typeface="Comic Sans MS"/>
              </a:rPr>
              <a:t>hour</a:t>
            </a:r>
            <a:r>
              <a:rPr lang="en-US" sz="3600" dirty="0">
                <a:latin typeface="Comic Sans MS"/>
              </a:rPr>
              <a:t>.</a:t>
            </a:r>
            <a:r>
              <a:rPr lang="en-US" sz="3600" u="sng" dirty="0">
                <a:latin typeface="Comic Sans MS"/>
              </a:rPr>
              <a:t> </a:t>
            </a:r>
          </a:p>
        </p:txBody>
      </p:sp>
      <p:sp>
        <p:nvSpPr>
          <p:cNvPr id="15" name="TextBox 14">
            <a:extLst>
              <a:ext uri="{FF2B5EF4-FFF2-40B4-BE49-F238E27FC236}">
                <a16:creationId xmlns:a16="http://schemas.microsoft.com/office/drawing/2014/main" id="{754CF6AF-4516-499D-A927-865982F24028}"/>
              </a:ext>
            </a:extLst>
          </p:cNvPr>
          <p:cNvSpPr txBox="1"/>
          <p:nvPr/>
        </p:nvSpPr>
        <p:spPr>
          <a:xfrm>
            <a:off x="1647716" y="1860462"/>
            <a:ext cx="8074542"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dirty="0">
                <a:latin typeface="Comic Sans MS"/>
              </a:rPr>
              <a:t> </a:t>
            </a:r>
            <a:r>
              <a:rPr lang="en-US" sz="3600" u="sng" dirty="0">
                <a:latin typeface="Comic Sans MS"/>
              </a:rPr>
              <a:t>Hour</a:t>
            </a:r>
            <a:r>
              <a:rPr lang="en-US" sz="3600" dirty="0">
                <a:latin typeface="Comic Sans MS"/>
              </a:rPr>
              <a:t> class will start in one </a:t>
            </a:r>
            <a:r>
              <a:rPr lang="en-US" sz="3600" u="sng" dirty="0">
                <a:latin typeface="Comic Sans MS"/>
              </a:rPr>
              <a:t>our</a:t>
            </a:r>
            <a:r>
              <a:rPr lang="en-US" sz="3600" dirty="0">
                <a:latin typeface="Comic Sans MS"/>
              </a:rPr>
              <a:t>.</a:t>
            </a:r>
            <a:r>
              <a:rPr lang="en-US" sz="3600" u="sng" dirty="0">
                <a:latin typeface="Comic Sans MS"/>
              </a:rPr>
              <a:t> </a:t>
            </a:r>
          </a:p>
        </p:txBody>
      </p:sp>
      <p:sp>
        <p:nvSpPr>
          <p:cNvPr id="10" name="itle 9">
            <a:extLst>
              <a:ext uri="{FF2B5EF4-FFF2-40B4-BE49-F238E27FC236}">
                <a16:creationId xmlns:a16="http://schemas.microsoft.com/office/drawing/2014/main" id="{AAF44C99-7A71-494E-BB92-67A8D9999C96}"/>
              </a:ext>
            </a:extLst>
          </p:cNvPr>
          <p:cNvSpPr>
            <a:spLocks noGrp="1"/>
          </p:cNvSpPr>
          <p:nvPr>
            <p:ph type="title" idx="4294967295"/>
          </p:nvPr>
        </p:nvSpPr>
        <p:spPr>
          <a:xfrm>
            <a:off x="457200" y="-50944"/>
            <a:ext cx="8229600" cy="1143000"/>
          </a:xfrm>
        </p:spPr>
        <p:txBody>
          <a:bodyPr>
            <a:normAutofit/>
          </a:bodyPr>
          <a:lstStyle/>
          <a:p>
            <a:r>
              <a:rPr lang="en-US" sz="4000" kern="1200" dirty="0">
                <a:effectLst/>
                <a:latin typeface="Comic Sans MS" panose="030F0702030302020204" pitchFamily="66" charset="0"/>
                <a:ea typeface="+mn-ea"/>
                <a:cs typeface="+mn-cs"/>
              </a:rPr>
              <a:t>The Knight Rides at Night!</a:t>
            </a:r>
            <a:endParaRPr lang="en-US" sz="4000" dirty="0"/>
          </a:p>
        </p:txBody>
      </p:sp>
    </p:spTree>
    <p:extLst>
      <p:ext uri="{BB962C8B-B14F-4D97-AF65-F5344CB8AC3E}">
        <p14:creationId xmlns:p14="http://schemas.microsoft.com/office/powerpoint/2010/main" val="806603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6"/>
                                        </p:tgtEl>
                                        <p:attrNameLst>
                                          <p:attrName>style.visibility</p:attrName>
                                        </p:attrNameLst>
                                      </p:cBhvr>
                                      <p:to>
                                        <p:strVal val="hidden"/>
                                      </p:to>
                                    </p:set>
                                  </p:childTnLst>
                                </p:cTn>
                              </p:par>
                              <p:par>
                                <p:cTn id="15" presetID="1" presetClass="exit" presetSubtype="0" fill="hold" grpId="1" nodeType="withEffect">
                                  <p:stCondLst>
                                    <p:cond delay="0"/>
                                  </p:stCondLst>
                                  <p:childTnLst>
                                    <p:set>
                                      <p:cBhvr>
                                        <p:cTn id="16" dur="1" fill="hold">
                                          <p:stCondLst>
                                            <p:cond delay="0"/>
                                          </p:stCondLst>
                                        </p:cTn>
                                        <p:tgtEl>
                                          <p:spTgt spid="4"/>
                                        </p:tgtEl>
                                        <p:attrNameLst>
                                          <p:attrName>style.visibility</p:attrName>
                                        </p:attrNameLst>
                                      </p:cBhvr>
                                      <p:to>
                                        <p:strVal val="hidden"/>
                                      </p:to>
                                    </p:set>
                                  </p:childTnLst>
                                </p:cTn>
                              </p:par>
                              <p:par>
                                <p:cTn id="17" presetID="1"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1" nodeType="clickEffect">
                                  <p:stCondLst>
                                    <p:cond delay="0"/>
                                  </p:stCondLst>
                                  <p:childTnLst>
                                    <p:set>
                                      <p:cBhvr>
                                        <p:cTn id="26" dur="1" fill="hold">
                                          <p:stCondLst>
                                            <p:cond delay="0"/>
                                          </p:stCondLst>
                                        </p:cTn>
                                        <p:tgtEl>
                                          <p:spTgt spid="7"/>
                                        </p:tgtEl>
                                        <p:attrNameLst>
                                          <p:attrName>style.visibility</p:attrName>
                                        </p:attrNameLst>
                                      </p:cBhvr>
                                      <p:to>
                                        <p:strVal val="hidden"/>
                                      </p:to>
                                    </p:set>
                                  </p:childTnLst>
                                </p:cTn>
                              </p:par>
                              <p:par>
                                <p:cTn id="27" presetID="1" presetClass="exit" presetSubtype="0" fill="hold" grpId="1" nodeType="withEffect">
                                  <p:stCondLst>
                                    <p:cond delay="0"/>
                                  </p:stCondLst>
                                  <p:childTnLst>
                                    <p:set>
                                      <p:cBhvr>
                                        <p:cTn id="28" dur="1" fill="hold">
                                          <p:stCondLst>
                                            <p:cond delay="0"/>
                                          </p:stCondLst>
                                        </p:cTn>
                                        <p:tgtEl>
                                          <p:spTgt spid="8"/>
                                        </p:tgtEl>
                                        <p:attrNameLst>
                                          <p:attrName>style.visibility</p:attrName>
                                        </p:attrNameLst>
                                      </p:cBhvr>
                                      <p:to>
                                        <p:strVal val="hidden"/>
                                      </p:to>
                                    </p:set>
                                  </p:childTnLst>
                                </p:cTn>
                              </p:par>
                              <p:par>
                                <p:cTn id="29" presetID="1" presetClass="entr" presetSubtype="0"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1" nodeType="clickEffect">
                                  <p:stCondLst>
                                    <p:cond delay="0"/>
                                  </p:stCondLst>
                                  <p:childTnLst>
                                    <p:set>
                                      <p:cBhvr>
                                        <p:cTn id="38" dur="1" fill="hold">
                                          <p:stCondLst>
                                            <p:cond delay="0"/>
                                          </p:stCondLst>
                                        </p:cTn>
                                        <p:tgtEl>
                                          <p:spTgt spid="9"/>
                                        </p:tgtEl>
                                        <p:attrNameLst>
                                          <p:attrName>style.visibility</p:attrName>
                                        </p:attrNameLst>
                                      </p:cBhvr>
                                      <p:to>
                                        <p:strVal val="hidden"/>
                                      </p:to>
                                    </p:set>
                                  </p:childTnLst>
                                </p:cTn>
                              </p:par>
                              <p:par>
                                <p:cTn id="39" presetID="1" presetClass="exit" presetSubtype="0" fill="hold" grpId="1" nodeType="withEffect">
                                  <p:stCondLst>
                                    <p:cond delay="0"/>
                                  </p:stCondLst>
                                  <p:childTnLst>
                                    <p:set>
                                      <p:cBhvr>
                                        <p:cTn id="40" dur="1" fill="hold">
                                          <p:stCondLst>
                                            <p:cond delay="0"/>
                                          </p:stCondLst>
                                        </p:cTn>
                                        <p:tgtEl>
                                          <p:spTgt spid="11"/>
                                        </p:tgtEl>
                                        <p:attrNameLst>
                                          <p:attrName>style.visibility</p:attrName>
                                        </p:attrNameLst>
                                      </p:cBhvr>
                                      <p:to>
                                        <p:strVal val="hidden"/>
                                      </p:to>
                                    </p:set>
                                  </p:childTnLst>
                                </p:cTn>
                              </p:par>
                              <p:par>
                                <p:cTn id="41" presetID="1" presetClass="entr" presetSubtype="0" fill="hold" grpId="0" nodeType="withEffect">
                                  <p:stCondLst>
                                    <p:cond delay="0"/>
                                  </p:stCondLst>
                                  <p:childTnLst>
                                    <p:set>
                                      <p:cBhvr>
                                        <p:cTn id="42" dur="1" fill="hold">
                                          <p:stCondLst>
                                            <p:cond delay="0"/>
                                          </p:stCondLst>
                                        </p:cTn>
                                        <p:tgtEl>
                                          <p:spTgt spid="1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1" nodeType="clickEffect">
                                  <p:stCondLst>
                                    <p:cond delay="0"/>
                                  </p:stCondLst>
                                  <p:childTnLst>
                                    <p:set>
                                      <p:cBhvr>
                                        <p:cTn id="50" dur="1" fill="hold">
                                          <p:stCondLst>
                                            <p:cond delay="0"/>
                                          </p:stCondLst>
                                        </p:cTn>
                                        <p:tgtEl>
                                          <p:spTgt spid="12"/>
                                        </p:tgtEl>
                                        <p:attrNameLst>
                                          <p:attrName>style.visibility</p:attrName>
                                        </p:attrNameLst>
                                      </p:cBhvr>
                                      <p:to>
                                        <p:strVal val="hidden"/>
                                      </p:to>
                                    </p:set>
                                  </p:childTnLst>
                                </p:cTn>
                              </p:par>
                              <p:par>
                                <p:cTn id="51" presetID="1" presetClass="exit" presetSubtype="0" fill="hold" grpId="1" nodeType="withEffect">
                                  <p:stCondLst>
                                    <p:cond delay="0"/>
                                  </p:stCondLst>
                                  <p:childTnLst>
                                    <p:set>
                                      <p:cBhvr>
                                        <p:cTn id="52" dur="1" fill="hold">
                                          <p:stCondLst>
                                            <p:cond delay="0"/>
                                          </p:stCondLst>
                                        </p:cTn>
                                        <p:tgtEl>
                                          <p:spTgt spid="13"/>
                                        </p:tgtEl>
                                        <p:attrNameLst>
                                          <p:attrName>style.visibility</p:attrName>
                                        </p:attrNameLst>
                                      </p:cBhvr>
                                      <p:to>
                                        <p:strVal val="hidden"/>
                                      </p:to>
                                    </p:set>
                                  </p:childTnLst>
                                </p:cTn>
                              </p:par>
                              <p:par>
                                <p:cTn id="53" presetID="1" presetClass="entr" presetSubtype="0" fill="hold" grpId="0" nodeType="withEffect">
                                  <p:stCondLst>
                                    <p:cond delay="0"/>
                                  </p:stCondLst>
                                  <p:childTnLst>
                                    <p:set>
                                      <p:cBhvr>
                                        <p:cTn id="54" dur="1" fill="hold">
                                          <p:stCondLst>
                                            <p:cond delay="0"/>
                                          </p:stCondLst>
                                        </p:cTn>
                                        <p:tgtEl>
                                          <p:spTgt spid="15"/>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4" grpId="0" animBg="1"/>
      <p:bldP spid="4" grpId="1" animBg="1"/>
      <p:bldP spid="7" grpId="0"/>
      <p:bldP spid="7" grpId="1"/>
      <p:bldP spid="8" grpId="0"/>
      <p:bldP spid="8" grpId="1"/>
      <p:bldP spid="9" grpId="0"/>
      <p:bldP spid="9" grpId="1"/>
      <p:bldP spid="11" grpId="0"/>
      <p:bldP spid="11" grpId="1"/>
      <p:bldP spid="12" grpId="0"/>
      <p:bldP spid="12" grpId="1"/>
      <p:bldP spid="13" grpId="0" animBg="1"/>
      <p:bldP spid="13" grpId="1" animBg="1"/>
      <p:bldP spid="14" grpId="0"/>
      <p:bldP spid="1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8036EE-1E90-4BF1-B5BF-4699F17A5255}"/>
              </a:ext>
            </a:extLst>
          </p:cNvPr>
          <p:cNvSpPr>
            <a:spLocks noGrp="1"/>
          </p:cNvSpPr>
          <p:nvPr>
            <p:ph type="title"/>
          </p:nvPr>
        </p:nvSpPr>
        <p:spPr/>
        <p:txBody>
          <a:bodyPr>
            <a:normAutofit fontScale="90000"/>
          </a:bodyPr>
          <a:lstStyle/>
          <a:p>
            <a:r>
              <a:rPr lang="en-US">
                <a:latin typeface="Comic Sans MS"/>
              </a:rPr>
              <a:t>Subject Verb Agreement</a:t>
            </a:r>
            <a:br>
              <a:rPr lang="en-US" dirty="0">
                <a:latin typeface="Comic Sans MS" panose="030F0702030302020204" pitchFamily="66" charset="0"/>
              </a:rPr>
            </a:br>
            <a:endParaRPr lang="en-US" dirty="0">
              <a:latin typeface="Comic Sans MS" panose="030F0702030302020204" pitchFamily="66" charset="0"/>
            </a:endParaRPr>
          </a:p>
        </p:txBody>
      </p:sp>
      <p:sp>
        <p:nvSpPr>
          <p:cNvPr id="4" name="TextBox 3">
            <a:extLst>
              <a:ext uri="{FF2B5EF4-FFF2-40B4-BE49-F238E27FC236}">
                <a16:creationId xmlns:a16="http://schemas.microsoft.com/office/drawing/2014/main" id="{4CBEE10C-057C-4F4B-B6EB-7D38AF262C70}"/>
              </a:ext>
            </a:extLst>
          </p:cNvPr>
          <p:cNvSpPr txBox="1"/>
          <p:nvPr/>
        </p:nvSpPr>
        <p:spPr>
          <a:xfrm>
            <a:off x="2664364" y="2048486"/>
            <a:ext cx="1783271"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dirty="0">
                <a:latin typeface="Comic Sans MS"/>
              </a:rPr>
              <a:t> like     </a:t>
            </a:r>
          </a:p>
        </p:txBody>
      </p:sp>
      <p:sp>
        <p:nvSpPr>
          <p:cNvPr id="5" name="TextBox 4">
            <a:extLst>
              <a:ext uri="{FF2B5EF4-FFF2-40B4-BE49-F238E27FC236}">
                <a16:creationId xmlns:a16="http://schemas.microsoft.com/office/drawing/2014/main" id="{4CBEE10C-057C-4F4B-B6EB-7D38AF262C70}"/>
              </a:ext>
            </a:extLst>
          </p:cNvPr>
          <p:cNvSpPr txBox="1"/>
          <p:nvPr/>
        </p:nvSpPr>
        <p:spPr>
          <a:xfrm>
            <a:off x="1092200" y="1259615"/>
            <a:ext cx="6832599"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dirty="0">
                <a:solidFill>
                  <a:schemeClr val="accent3">
                    <a:lumMod val="90000"/>
                    <a:lumOff val="10000"/>
                  </a:schemeClr>
                </a:solidFill>
                <a:latin typeface="Comic Sans MS"/>
              </a:rPr>
              <a:t> If it ends in e, just add d.</a:t>
            </a:r>
          </a:p>
        </p:txBody>
      </p:sp>
      <p:sp>
        <p:nvSpPr>
          <p:cNvPr id="6" name="TextBox 5">
            <a:extLst>
              <a:ext uri="{FF2B5EF4-FFF2-40B4-BE49-F238E27FC236}">
                <a16:creationId xmlns:a16="http://schemas.microsoft.com/office/drawing/2014/main" id="{4CBEE10C-057C-4F4B-B6EB-7D38AF262C70}"/>
              </a:ext>
            </a:extLst>
          </p:cNvPr>
          <p:cNvSpPr txBox="1"/>
          <p:nvPr/>
        </p:nvSpPr>
        <p:spPr>
          <a:xfrm>
            <a:off x="3556000" y="2033006"/>
            <a:ext cx="342900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dirty="0">
                <a:latin typeface="Comic Sans MS"/>
              </a:rPr>
              <a:t> </a:t>
            </a:r>
            <a:r>
              <a:rPr lang="en-US" sz="3600" dirty="0">
                <a:latin typeface="Comic Sans MS"/>
                <a:sym typeface="Wingdings" panose="05000000000000000000" pitchFamily="2" charset="2"/>
              </a:rPr>
              <a:t> </a:t>
            </a:r>
            <a:r>
              <a:rPr lang="en-US" sz="3600" dirty="0">
                <a:latin typeface="Comic Sans MS"/>
              </a:rPr>
              <a:t>liked     </a:t>
            </a:r>
          </a:p>
        </p:txBody>
      </p:sp>
      <p:sp>
        <p:nvSpPr>
          <p:cNvPr id="7" name="TextBox 6">
            <a:extLst>
              <a:ext uri="{FF2B5EF4-FFF2-40B4-BE49-F238E27FC236}">
                <a16:creationId xmlns:a16="http://schemas.microsoft.com/office/drawing/2014/main" id="{4CBEE10C-057C-4F4B-B6EB-7D38AF262C70}"/>
              </a:ext>
            </a:extLst>
          </p:cNvPr>
          <p:cNvSpPr txBox="1"/>
          <p:nvPr/>
        </p:nvSpPr>
        <p:spPr>
          <a:xfrm>
            <a:off x="1346201" y="3155898"/>
            <a:ext cx="6832599"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dirty="0">
                <a:solidFill>
                  <a:srgbClr val="7030A0"/>
                </a:solidFill>
                <a:latin typeface="Comic Sans MS"/>
              </a:rPr>
              <a:t> Drop the y and add </a:t>
            </a:r>
            <a:r>
              <a:rPr lang="en-US" sz="3600" dirty="0" err="1">
                <a:solidFill>
                  <a:srgbClr val="7030A0"/>
                </a:solidFill>
                <a:latin typeface="Comic Sans MS"/>
              </a:rPr>
              <a:t>ied</a:t>
            </a:r>
            <a:r>
              <a:rPr lang="en-US" sz="3600" dirty="0">
                <a:solidFill>
                  <a:srgbClr val="7030A0"/>
                </a:solidFill>
                <a:latin typeface="Comic Sans MS"/>
              </a:rPr>
              <a:t>.</a:t>
            </a:r>
          </a:p>
        </p:txBody>
      </p:sp>
      <p:sp>
        <p:nvSpPr>
          <p:cNvPr id="8" name="TextBox 7">
            <a:extLst>
              <a:ext uri="{FF2B5EF4-FFF2-40B4-BE49-F238E27FC236}">
                <a16:creationId xmlns:a16="http://schemas.microsoft.com/office/drawing/2014/main" id="{4CBEE10C-057C-4F4B-B6EB-7D38AF262C70}"/>
              </a:ext>
            </a:extLst>
          </p:cNvPr>
          <p:cNvSpPr txBox="1"/>
          <p:nvPr/>
        </p:nvSpPr>
        <p:spPr>
          <a:xfrm>
            <a:off x="3556000" y="3995428"/>
            <a:ext cx="342900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dirty="0">
                <a:latin typeface="Comic Sans MS"/>
              </a:rPr>
              <a:t> </a:t>
            </a:r>
            <a:r>
              <a:rPr lang="en-US" sz="3600" dirty="0">
                <a:latin typeface="Comic Sans MS"/>
                <a:sym typeface="Wingdings" panose="05000000000000000000" pitchFamily="2" charset="2"/>
              </a:rPr>
              <a:t> tri</a:t>
            </a:r>
            <a:r>
              <a:rPr lang="en-US" sz="3600" dirty="0">
                <a:latin typeface="Comic Sans MS"/>
              </a:rPr>
              <a:t>ed     </a:t>
            </a:r>
          </a:p>
        </p:txBody>
      </p:sp>
      <p:sp>
        <p:nvSpPr>
          <p:cNvPr id="9" name="TextBox 8">
            <a:extLst>
              <a:ext uri="{FF2B5EF4-FFF2-40B4-BE49-F238E27FC236}">
                <a16:creationId xmlns:a16="http://schemas.microsoft.com/office/drawing/2014/main" id="{4CBEE10C-057C-4F4B-B6EB-7D38AF262C70}"/>
              </a:ext>
            </a:extLst>
          </p:cNvPr>
          <p:cNvSpPr txBox="1"/>
          <p:nvPr/>
        </p:nvSpPr>
        <p:spPr>
          <a:xfrm>
            <a:off x="2664363" y="3995428"/>
            <a:ext cx="1783271"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dirty="0">
                <a:latin typeface="Comic Sans MS"/>
              </a:rPr>
              <a:t>try     </a:t>
            </a:r>
          </a:p>
        </p:txBody>
      </p:sp>
      <p:sp>
        <p:nvSpPr>
          <p:cNvPr id="10" name="TextBox 9">
            <a:extLst>
              <a:ext uri="{FF2B5EF4-FFF2-40B4-BE49-F238E27FC236}">
                <a16:creationId xmlns:a16="http://schemas.microsoft.com/office/drawing/2014/main" id="{4CBEE10C-057C-4F4B-B6EB-7D38AF262C70}"/>
              </a:ext>
            </a:extLst>
          </p:cNvPr>
          <p:cNvSpPr txBox="1"/>
          <p:nvPr/>
        </p:nvSpPr>
        <p:spPr>
          <a:xfrm>
            <a:off x="635000" y="4910496"/>
            <a:ext cx="787400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dirty="0">
                <a:solidFill>
                  <a:srgbClr val="000064"/>
                </a:solidFill>
                <a:latin typeface="Comic Sans MS"/>
              </a:rPr>
              <a:t> Double the consonant and add ed.</a:t>
            </a:r>
          </a:p>
        </p:txBody>
      </p:sp>
      <p:sp>
        <p:nvSpPr>
          <p:cNvPr id="11" name="TextBox 10">
            <a:extLst>
              <a:ext uri="{FF2B5EF4-FFF2-40B4-BE49-F238E27FC236}">
                <a16:creationId xmlns:a16="http://schemas.microsoft.com/office/drawing/2014/main" id="{4CBEE10C-057C-4F4B-B6EB-7D38AF262C70}"/>
              </a:ext>
            </a:extLst>
          </p:cNvPr>
          <p:cNvSpPr txBox="1"/>
          <p:nvPr/>
        </p:nvSpPr>
        <p:spPr>
          <a:xfrm>
            <a:off x="2336800" y="5572307"/>
            <a:ext cx="1602154"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dirty="0">
                <a:latin typeface="Comic Sans MS"/>
              </a:rPr>
              <a:t> </a:t>
            </a:r>
            <a:r>
              <a:rPr lang="en-US" sz="3600" dirty="0">
                <a:latin typeface="Comic Sans MS"/>
                <a:sym typeface="Wingdings" panose="05000000000000000000" pitchFamily="2" charset="2"/>
              </a:rPr>
              <a:t>shop</a:t>
            </a:r>
            <a:r>
              <a:rPr lang="en-US" sz="3600" dirty="0">
                <a:latin typeface="Comic Sans MS"/>
              </a:rPr>
              <a:t>   </a:t>
            </a:r>
          </a:p>
        </p:txBody>
      </p:sp>
      <p:sp>
        <p:nvSpPr>
          <p:cNvPr id="12" name="TextBox 11">
            <a:extLst>
              <a:ext uri="{FF2B5EF4-FFF2-40B4-BE49-F238E27FC236}">
                <a16:creationId xmlns:a16="http://schemas.microsoft.com/office/drawing/2014/main" id="{4CBEE10C-057C-4F4B-B6EB-7D38AF262C70}"/>
              </a:ext>
            </a:extLst>
          </p:cNvPr>
          <p:cNvSpPr txBox="1"/>
          <p:nvPr/>
        </p:nvSpPr>
        <p:spPr>
          <a:xfrm>
            <a:off x="3708400" y="5556827"/>
            <a:ext cx="342900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dirty="0">
                <a:latin typeface="Comic Sans MS"/>
              </a:rPr>
              <a:t> </a:t>
            </a:r>
            <a:r>
              <a:rPr lang="en-US" sz="3600" dirty="0">
                <a:latin typeface="Comic Sans MS"/>
                <a:sym typeface="Wingdings" panose="05000000000000000000" pitchFamily="2" charset="2"/>
              </a:rPr>
              <a:t> shopped</a:t>
            </a:r>
            <a:r>
              <a:rPr lang="en-US" sz="3600" dirty="0">
                <a:latin typeface="Comic Sans MS"/>
              </a:rPr>
              <a:t>     </a:t>
            </a:r>
          </a:p>
        </p:txBody>
      </p:sp>
    </p:spTree>
    <p:extLst>
      <p:ext uri="{BB962C8B-B14F-4D97-AF65-F5344CB8AC3E}">
        <p14:creationId xmlns:p14="http://schemas.microsoft.com/office/powerpoint/2010/main" val="1718099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4"/>
                                        </p:tgtEl>
                                        <p:attrNameLst>
                                          <p:attrName>style.visibility</p:attrName>
                                        </p:attrNameLst>
                                      </p:cBhvr>
                                      <p:to>
                                        <p:strVal val="hidden"/>
                                      </p:to>
                                    </p:set>
                                  </p:childTnLst>
                                </p:cTn>
                              </p:par>
                              <p:par>
                                <p:cTn id="15" presetID="1" presetClass="exit" presetSubtype="0" fill="hold" grpId="1" nodeType="withEffect">
                                  <p:stCondLst>
                                    <p:cond delay="0"/>
                                  </p:stCondLst>
                                  <p:childTnLst>
                                    <p:set>
                                      <p:cBhvr>
                                        <p:cTn id="16" dur="1" fill="hold">
                                          <p:stCondLst>
                                            <p:cond delay="0"/>
                                          </p:stCondLst>
                                        </p:cTn>
                                        <p:tgtEl>
                                          <p:spTgt spid="6"/>
                                        </p:tgtEl>
                                        <p:attrNameLst>
                                          <p:attrName>style.visibility</p:attrName>
                                        </p:attrNameLst>
                                      </p:cBhvr>
                                      <p:to>
                                        <p:strVal val="hidden"/>
                                      </p:to>
                                    </p:set>
                                  </p:childTnLst>
                                </p:cTn>
                              </p:par>
                              <p:par>
                                <p:cTn id="17" presetID="1"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1" nodeType="clickEffect">
                                  <p:stCondLst>
                                    <p:cond delay="0"/>
                                  </p:stCondLst>
                                  <p:childTnLst>
                                    <p:set>
                                      <p:cBhvr>
                                        <p:cTn id="30" dur="1" fill="hold">
                                          <p:stCondLst>
                                            <p:cond delay="0"/>
                                          </p:stCondLst>
                                        </p:cTn>
                                        <p:tgtEl>
                                          <p:spTgt spid="9"/>
                                        </p:tgtEl>
                                        <p:attrNameLst>
                                          <p:attrName>style.visibility</p:attrName>
                                        </p:attrNameLst>
                                      </p:cBhvr>
                                      <p:to>
                                        <p:strVal val="hidden"/>
                                      </p:to>
                                    </p:set>
                                  </p:childTnLst>
                                </p:cTn>
                              </p:par>
                              <p:par>
                                <p:cTn id="31" presetID="1" presetClass="exit" presetSubtype="0" fill="hold" grpId="1" nodeType="withEffect">
                                  <p:stCondLst>
                                    <p:cond delay="0"/>
                                  </p:stCondLst>
                                  <p:childTnLst>
                                    <p:set>
                                      <p:cBhvr>
                                        <p:cTn id="32" dur="1" fill="hold">
                                          <p:stCondLst>
                                            <p:cond delay="0"/>
                                          </p:stCondLst>
                                        </p:cTn>
                                        <p:tgtEl>
                                          <p:spTgt spid="8"/>
                                        </p:tgtEl>
                                        <p:attrNameLst>
                                          <p:attrName>style.visibility</p:attrName>
                                        </p:attrNameLst>
                                      </p:cBhvr>
                                      <p:to>
                                        <p:strVal val="hidden"/>
                                      </p:to>
                                    </p:set>
                                  </p:childTnLst>
                                </p:cTn>
                              </p:par>
                              <p:par>
                                <p:cTn id="33" presetID="1" presetClass="entr" presetSubtype="0" fill="hold" grpId="0" nodeType="with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6" grpId="0"/>
      <p:bldP spid="6" grpId="1"/>
      <p:bldP spid="7" grpId="0"/>
      <p:bldP spid="8" grpId="0"/>
      <p:bldP spid="8" grpId="1"/>
      <p:bldP spid="9" grpId="0"/>
      <p:bldP spid="9" grpId="1"/>
      <p:bldP spid="10" grpId="0"/>
      <p:bldP spid="11" grpId="0"/>
      <p:bldP spid="1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8036EE-1E90-4BF1-B5BF-4699F17A5255}"/>
              </a:ext>
            </a:extLst>
          </p:cNvPr>
          <p:cNvSpPr>
            <a:spLocks noGrp="1"/>
          </p:cNvSpPr>
          <p:nvPr>
            <p:ph type="title"/>
          </p:nvPr>
        </p:nvSpPr>
        <p:spPr/>
        <p:txBody>
          <a:bodyPr>
            <a:normAutofit fontScale="90000"/>
          </a:bodyPr>
          <a:lstStyle/>
          <a:p>
            <a:r>
              <a:rPr lang="en-US">
                <a:latin typeface="Comic Sans MS"/>
              </a:rPr>
              <a:t>Future Tense</a:t>
            </a:r>
            <a:br>
              <a:rPr lang="en-US" dirty="0">
                <a:latin typeface="Comic Sans MS" panose="030F0702030302020204" pitchFamily="66" charset="0"/>
              </a:rPr>
            </a:br>
            <a:endParaRPr lang="en-US">
              <a:latin typeface="Comic Sans MS" panose="030F0702030302020204" pitchFamily="66" charset="0"/>
            </a:endParaRPr>
          </a:p>
        </p:txBody>
      </p:sp>
      <p:pic>
        <p:nvPicPr>
          <p:cNvPr id="3" name="Picture 3" descr="A picture  of a holiday play">
            <a:extLst>
              <a:ext uri="{FF2B5EF4-FFF2-40B4-BE49-F238E27FC236}">
                <a16:creationId xmlns:a16="http://schemas.microsoft.com/office/drawing/2014/main" id="{21386FB7-440E-499A-881D-1CB339765111}"/>
              </a:ext>
            </a:extLst>
          </p:cNvPr>
          <p:cNvPicPr>
            <a:picLocks noChangeAspect="1"/>
          </p:cNvPicPr>
          <p:nvPr/>
        </p:nvPicPr>
        <p:blipFill>
          <a:blip r:embed="rId3"/>
          <a:srcRect/>
          <a:stretch/>
        </p:blipFill>
        <p:spPr>
          <a:xfrm>
            <a:off x="454325" y="4573720"/>
            <a:ext cx="2743200" cy="2110032"/>
          </a:xfrm>
          <a:prstGeom prst="rect">
            <a:avLst/>
          </a:prstGeom>
        </p:spPr>
      </p:pic>
      <p:sp>
        <p:nvSpPr>
          <p:cNvPr id="4" name="TextBox 3">
            <a:extLst>
              <a:ext uri="{FF2B5EF4-FFF2-40B4-BE49-F238E27FC236}">
                <a16:creationId xmlns:a16="http://schemas.microsoft.com/office/drawing/2014/main" id="{754CF6AF-4516-499D-A927-865982F24028}"/>
              </a:ext>
            </a:extLst>
          </p:cNvPr>
          <p:cNvSpPr txBox="1"/>
          <p:nvPr/>
        </p:nvSpPr>
        <p:spPr>
          <a:xfrm>
            <a:off x="897039" y="1822366"/>
            <a:ext cx="8074542"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dirty="0">
                <a:latin typeface="Comic Sans MS"/>
              </a:rPr>
              <a:t>We </a:t>
            </a:r>
            <a:r>
              <a:rPr lang="en-US" sz="3600" u="sng" dirty="0">
                <a:latin typeface="Comic Sans MS"/>
              </a:rPr>
              <a:t>will go</a:t>
            </a:r>
            <a:r>
              <a:rPr lang="en-US" sz="3600" dirty="0">
                <a:latin typeface="Comic Sans MS"/>
              </a:rPr>
              <a:t> to see the holiday play.</a:t>
            </a:r>
            <a:endParaRPr lang="en-US" sz="3600" u="sng" dirty="0">
              <a:latin typeface="Comic Sans MS"/>
            </a:endParaRPr>
          </a:p>
        </p:txBody>
      </p:sp>
      <p:sp>
        <p:nvSpPr>
          <p:cNvPr id="6" name="Rectangle 5"/>
          <p:cNvSpPr/>
          <p:nvPr/>
        </p:nvSpPr>
        <p:spPr>
          <a:xfrm>
            <a:off x="812800" y="2606348"/>
            <a:ext cx="7518400" cy="1200329"/>
          </a:xfrm>
          <a:prstGeom prst="rect">
            <a:avLst/>
          </a:prstGeom>
        </p:spPr>
        <p:txBody>
          <a:bodyPr wrap="square">
            <a:spAutoFit/>
          </a:bodyPr>
          <a:lstStyle/>
          <a:p>
            <a:pPr algn="ctr"/>
            <a:r>
              <a:rPr lang="en-US" sz="3600" dirty="0">
                <a:latin typeface="Comic Sans MS" panose="030F0702030302020204" pitchFamily="66" charset="0"/>
              </a:rPr>
              <a:t>She </a:t>
            </a:r>
            <a:r>
              <a:rPr lang="en-US" sz="3600" u="sng" dirty="0">
                <a:latin typeface="Comic Sans MS" panose="030F0702030302020204" pitchFamily="66" charset="0"/>
              </a:rPr>
              <a:t>will have</a:t>
            </a:r>
            <a:r>
              <a:rPr lang="en-US" sz="3600" dirty="0">
                <a:latin typeface="Comic Sans MS" panose="030F0702030302020204" pitchFamily="66" charset="0"/>
              </a:rPr>
              <a:t> fallen asleep by the end of the play.</a:t>
            </a:r>
          </a:p>
        </p:txBody>
      </p:sp>
    </p:spTree>
    <p:extLst>
      <p:ext uri="{BB962C8B-B14F-4D97-AF65-F5344CB8AC3E}">
        <p14:creationId xmlns:p14="http://schemas.microsoft.com/office/powerpoint/2010/main" val="1460561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4"/>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8036EE-1E90-4BF1-B5BF-4699F17A5255}"/>
              </a:ext>
            </a:extLst>
          </p:cNvPr>
          <p:cNvSpPr>
            <a:spLocks noGrp="1"/>
          </p:cNvSpPr>
          <p:nvPr>
            <p:ph type="title"/>
          </p:nvPr>
        </p:nvSpPr>
        <p:spPr/>
        <p:txBody>
          <a:bodyPr>
            <a:normAutofit fontScale="90000"/>
          </a:bodyPr>
          <a:lstStyle/>
          <a:p>
            <a:r>
              <a:rPr lang="en-US" dirty="0">
                <a:latin typeface="Comic Sans MS" panose="030F0702030302020204" pitchFamily="66" charset="0"/>
              </a:rPr>
              <a:t>How Do You Spell It?</a:t>
            </a:r>
            <a:br>
              <a:rPr lang="en-US" dirty="0">
                <a:latin typeface="Comic Sans MS" panose="030F0702030302020204" pitchFamily="66" charset="0"/>
              </a:rPr>
            </a:br>
            <a:endParaRPr lang="en-US" dirty="0">
              <a:latin typeface="Comic Sans MS" panose="030F0702030302020204" pitchFamily="66" charset="0"/>
            </a:endParaRPr>
          </a:p>
        </p:txBody>
      </p:sp>
      <p:graphicFrame>
        <p:nvGraphicFramePr>
          <p:cNvPr id="4" name="Table 3">
            <a:extLst>
              <a:ext uri="{FF2B5EF4-FFF2-40B4-BE49-F238E27FC236}">
                <a16:creationId xmlns:a16="http://schemas.microsoft.com/office/drawing/2014/main" id="{62AA155E-FF72-464B-805C-A35C056127FA}"/>
              </a:ext>
            </a:extLst>
          </p:cNvPr>
          <p:cNvGraphicFramePr>
            <a:graphicFrameLocks noGrp="1"/>
          </p:cNvGraphicFramePr>
          <p:nvPr>
            <p:extLst>
              <p:ext uri="{D42A27DB-BD31-4B8C-83A1-F6EECF244321}">
                <p14:modId xmlns:p14="http://schemas.microsoft.com/office/powerpoint/2010/main" val="334216162"/>
              </p:ext>
            </p:extLst>
          </p:nvPr>
        </p:nvGraphicFramePr>
        <p:xfrm>
          <a:off x="330679" y="1466490"/>
          <a:ext cx="8364501" cy="4610302"/>
        </p:xfrm>
        <a:graphic>
          <a:graphicData uri="http://schemas.openxmlformats.org/drawingml/2006/table">
            <a:tbl>
              <a:tblPr firstRow="1" bandRow="1">
                <a:tableStyleId>{5C22544A-7EE6-4342-B048-85BDC9FD1C3A}</a:tableStyleId>
              </a:tblPr>
              <a:tblGrid>
                <a:gridCol w="2183921">
                  <a:extLst>
                    <a:ext uri="{9D8B030D-6E8A-4147-A177-3AD203B41FA5}">
                      <a16:colId xmlns:a16="http://schemas.microsoft.com/office/drawing/2014/main" val="4176454778"/>
                    </a:ext>
                  </a:extLst>
                </a:gridCol>
                <a:gridCol w="2743200">
                  <a:extLst>
                    <a:ext uri="{9D8B030D-6E8A-4147-A177-3AD203B41FA5}">
                      <a16:colId xmlns:a16="http://schemas.microsoft.com/office/drawing/2014/main" val="1113487869"/>
                    </a:ext>
                  </a:extLst>
                </a:gridCol>
                <a:gridCol w="3437380">
                  <a:extLst>
                    <a:ext uri="{9D8B030D-6E8A-4147-A177-3AD203B41FA5}">
                      <a16:colId xmlns:a16="http://schemas.microsoft.com/office/drawing/2014/main" val="205596724"/>
                    </a:ext>
                  </a:extLst>
                </a:gridCol>
              </a:tblGrid>
              <a:tr h="1373777">
                <a:tc>
                  <a:txBody>
                    <a:bodyPr/>
                    <a:lstStyle/>
                    <a:p>
                      <a:pPr algn="ctr" rtl="0" fontAlgn="base"/>
                      <a:r>
                        <a:rPr lang="en-US" sz="3200" dirty="0">
                          <a:solidFill>
                            <a:schemeClr val="tx1"/>
                          </a:solidFill>
                          <a:effectLst/>
                          <a:latin typeface="Comic Sans MS"/>
                        </a:rPr>
                        <a:t>Word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rtl="0" fontAlgn="base"/>
                      <a:r>
                        <a:rPr lang="en-US" sz="3200" dirty="0">
                          <a:solidFill>
                            <a:schemeClr val="tx1"/>
                          </a:solidFill>
                          <a:effectLst/>
                          <a:latin typeface="Comic Sans MS"/>
                        </a:rPr>
                        <a:t>Past tense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rtl="0" fontAlgn="base"/>
                      <a:r>
                        <a:rPr lang="en-US" sz="3200" dirty="0">
                          <a:solidFill>
                            <a:schemeClr val="tx1"/>
                          </a:solidFill>
                          <a:effectLst/>
                          <a:latin typeface="Comic Sans MS"/>
                        </a:rPr>
                        <a:t>Future tense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1235863724"/>
                  </a:ext>
                </a:extLst>
              </a:tr>
              <a:tr h="791668">
                <a:tc>
                  <a:txBody>
                    <a:bodyPr/>
                    <a:lstStyle/>
                    <a:p>
                      <a:pPr algn="ctr" rtl="0" fontAlgn="base"/>
                      <a:r>
                        <a:rPr lang="en-US" sz="3200" dirty="0">
                          <a:effectLst/>
                          <a:latin typeface="Comic Sans MS"/>
                        </a:rPr>
                        <a:t>cry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rtl="0" fontAlgn="base"/>
                      <a:r>
                        <a:rPr lang="en-US" sz="3200" dirty="0">
                          <a:effectLst/>
                          <a:latin typeface="Comic Sans MS"/>
                        </a:rPr>
                        <a:t>cried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rtl="0" fontAlgn="base"/>
                      <a:r>
                        <a:rPr lang="en-US" sz="3200" dirty="0">
                          <a:effectLst/>
                          <a:latin typeface="Comic Sans MS"/>
                        </a:rPr>
                        <a:t>will cry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2633857887"/>
                  </a:ext>
                </a:extLst>
              </a:tr>
              <a:tr h="791668">
                <a:tc>
                  <a:txBody>
                    <a:bodyPr/>
                    <a:lstStyle/>
                    <a:p>
                      <a:pPr algn="ctr" rtl="0" fontAlgn="base"/>
                      <a:r>
                        <a:rPr lang="en-US" sz="3200">
                          <a:effectLst/>
                          <a:latin typeface="Comic Sans MS"/>
                        </a:rPr>
                        <a:t>bake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rtl="0" fontAlgn="base"/>
                      <a:r>
                        <a:rPr lang="en-US" sz="3200">
                          <a:effectLst/>
                          <a:latin typeface="Comic Sans MS"/>
                        </a:rPr>
                        <a:t>baked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rtl="0" fontAlgn="base"/>
                      <a:r>
                        <a:rPr lang="en-US" sz="3200">
                          <a:effectLst/>
                          <a:latin typeface="Comic Sans MS"/>
                        </a:rPr>
                        <a:t>will bake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3550887714"/>
                  </a:ext>
                </a:extLst>
              </a:tr>
              <a:tr h="814952">
                <a:tc>
                  <a:txBody>
                    <a:bodyPr/>
                    <a:lstStyle/>
                    <a:p>
                      <a:pPr algn="ctr" rtl="0" fontAlgn="base"/>
                      <a:r>
                        <a:rPr lang="en-US" sz="3200" dirty="0">
                          <a:effectLst/>
                          <a:latin typeface="Comic Sans MS"/>
                        </a:rPr>
                        <a:t>dry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rtl="0" fontAlgn="base"/>
                      <a:r>
                        <a:rPr lang="en-US" sz="3200" dirty="0">
                          <a:effectLst/>
                          <a:latin typeface="Comic Sans MS"/>
                        </a:rPr>
                        <a:t>dried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rtl="0" fontAlgn="base"/>
                      <a:r>
                        <a:rPr lang="en-US" sz="3200">
                          <a:effectLst/>
                          <a:latin typeface="Comic Sans MS"/>
                        </a:rPr>
                        <a:t>will dry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1421029395"/>
                  </a:ext>
                </a:extLst>
              </a:tr>
              <a:tr h="838237">
                <a:tc>
                  <a:txBody>
                    <a:bodyPr/>
                    <a:lstStyle/>
                    <a:p>
                      <a:pPr algn="ctr" rtl="0" fontAlgn="base"/>
                      <a:r>
                        <a:rPr lang="en-US" sz="3200" dirty="0">
                          <a:effectLst/>
                          <a:latin typeface="Comic Sans MS"/>
                        </a:rPr>
                        <a:t>drop</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rtl="0" fontAlgn="base"/>
                      <a:r>
                        <a:rPr lang="en-US" sz="3200" dirty="0">
                          <a:effectLst/>
                          <a:latin typeface="Comic Sans MS"/>
                        </a:rPr>
                        <a:t>dropped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rtl="0" fontAlgn="base"/>
                      <a:r>
                        <a:rPr lang="en-US" sz="3200" dirty="0">
                          <a:effectLst/>
                          <a:latin typeface="Comic Sans MS"/>
                        </a:rPr>
                        <a:t>will drop</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788589026"/>
                  </a:ext>
                </a:extLst>
              </a:tr>
            </a:tbl>
          </a:graphicData>
        </a:graphic>
      </p:graphicFrame>
      <p:sp>
        <p:nvSpPr>
          <p:cNvPr id="3" name="Rectangle 2" title="blue rectangle covering text"/>
          <p:cNvSpPr/>
          <p:nvPr/>
        </p:nvSpPr>
        <p:spPr>
          <a:xfrm>
            <a:off x="330679" y="2921000"/>
            <a:ext cx="2159000" cy="635000"/>
          </a:xfrm>
          <a:prstGeom prst="rect">
            <a:avLst/>
          </a:prstGeom>
          <a:solidFill>
            <a:schemeClr val="accent2">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title="blue rectangle covering text"/>
          <p:cNvSpPr/>
          <p:nvPr/>
        </p:nvSpPr>
        <p:spPr>
          <a:xfrm>
            <a:off x="2667479" y="2895600"/>
            <a:ext cx="2159000" cy="635000"/>
          </a:xfrm>
          <a:prstGeom prst="rect">
            <a:avLst/>
          </a:prstGeom>
          <a:solidFill>
            <a:schemeClr val="accent2">
              <a:lumMod val="40000"/>
              <a:lumOff val="60000"/>
            </a:schemeClr>
          </a:solidFill>
          <a:ln>
            <a:noFill/>
          </a:ln>
          <a:effectLst>
            <a:softEdge rad="127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title="blue rectangle covering text"/>
          <p:cNvSpPr/>
          <p:nvPr/>
        </p:nvSpPr>
        <p:spPr>
          <a:xfrm>
            <a:off x="5969479" y="2870200"/>
            <a:ext cx="2159000" cy="635000"/>
          </a:xfrm>
          <a:prstGeom prst="rect">
            <a:avLst/>
          </a:prstGeom>
          <a:solidFill>
            <a:schemeClr val="accent2">
              <a:lumMod val="40000"/>
              <a:lumOff val="60000"/>
            </a:schemeClr>
          </a:solidFill>
          <a:ln>
            <a:noFill/>
          </a:ln>
          <a:effectLst>
            <a:softEdge rad="127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title="blue rectangle covering text"/>
          <p:cNvSpPr/>
          <p:nvPr/>
        </p:nvSpPr>
        <p:spPr>
          <a:xfrm>
            <a:off x="330679" y="3683000"/>
            <a:ext cx="2159000" cy="635000"/>
          </a:xfrm>
          <a:prstGeom prst="rect">
            <a:avLst/>
          </a:prstGeom>
          <a:solidFill>
            <a:schemeClr val="accent2">
              <a:lumMod val="40000"/>
              <a:lumOff val="60000"/>
            </a:schemeClr>
          </a:solidFill>
          <a:ln>
            <a:noFill/>
          </a:ln>
          <a:effectLst>
            <a:softEdge rad="127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title="blue rectangle covering text"/>
          <p:cNvSpPr/>
          <p:nvPr/>
        </p:nvSpPr>
        <p:spPr>
          <a:xfrm>
            <a:off x="2819879" y="3683000"/>
            <a:ext cx="2159000" cy="635000"/>
          </a:xfrm>
          <a:prstGeom prst="rect">
            <a:avLst/>
          </a:prstGeom>
          <a:solidFill>
            <a:schemeClr val="accent2">
              <a:lumMod val="40000"/>
              <a:lumOff val="60000"/>
            </a:schemeClr>
          </a:solidFill>
          <a:ln>
            <a:noFill/>
          </a:ln>
          <a:effectLst>
            <a:softEdge rad="127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title="blue rectangle covering text"/>
          <p:cNvSpPr/>
          <p:nvPr/>
        </p:nvSpPr>
        <p:spPr>
          <a:xfrm>
            <a:off x="5969479" y="3632200"/>
            <a:ext cx="2159000" cy="635000"/>
          </a:xfrm>
          <a:prstGeom prst="rect">
            <a:avLst/>
          </a:prstGeom>
          <a:solidFill>
            <a:schemeClr val="accent2">
              <a:lumMod val="40000"/>
              <a:lumOff val="60000"/>
            </a:schemeClr>
          </a:solidFill>
          <a:ln>
            <a:noFill/>
          </a:ln>
          <a:effectLst>
            <a:softEdge rad="127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title="blue rectangle covering text"/>
          <p:cNvSpPr/>
          <p:nvPr/>
        </p:nvSpPr>
        <p:spPr>
          <a:xfrm>
            <a:off x="330679" y="4445000"/>
            <a:ext cx="2159000" cy="635000"/>
          </a:xfrm>
          <a:prstGeom prst="rect">
            <a:avLst/>
          </a:prstGeom>
          <a:solidFill>
            <a:schemeClr val="accent2">
              <a:lumMod val="40000"/>
              <a:lumOff val="60000"/>
            </a:schemeClr>
          </a:solidFill>
          <a:ln>
            <a:noFill/>
          </a:ln>
          <a:effectLst>
            <a:softEdge rad="127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title="blue rectangle covering text"/>
          <p:cNvSpPr/>
          <p:nvPr/>
        </p:nvSpPr>
        <p:spPr>
          <a:xfrm>
            <a:off x="2819879" y="4445000"/>
            <a:ext cx="2159000" cy="635000"/>
          </a:xfrm>
          <a:prstGeom prst="rect">
            <a:avLst/>
          </a:prstGeom>
          <a:solidFill>
            <a:schemeClr val="accent2">
              <a:lumMod val="40000"/>
              <a:lumOff val="60000"/>
            </a:schemeClr>
          </a:solidFill>
          <a:ln>
            <a:noFill/>
          </a:ln>
          <a:effectLst>
            <a:softEdge rad="127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title="blue rectangle covering text"/>
          <p:cNvSpPr/>
          <p:nvPr/>
        </p:nvSpPr>
        <p:spPr>
          <a:xfrm>
            <a:off x="5969479" y="4445000"/>
            <a:ext cx="2159000" cy="635000"/>
          </a:xfrm>
          <a:prstGeom prst="rect">
            <a:avLst/>
          </a:prstGeom>
          <a:solidFill>
            <a:schemeClr val="accent2">
              <a:lumMod val="40000"/>
              <a:lumOff val="60000"/>
            </a:schemeClr>
          </a:solidFill>
          <a:ln>
            <a:noFill/>
          </a:ln>
          <a:effectLst>
            <a:softEdge rad="127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title="blue rectangle covering text"/>
          <p:cNvSpPr/>
          <p:nvPr/>
        </p:nvSpPr>
        <p:spPr>
          <a:xfrm>
            <a:off x="330679" y="5283200"/>
            <a:ext cx="2159000" cy="635000"/>
          </a:xfrm>
          <a:prstGeom prst="rect">
            <a:avLst/>
          </a:prstGeom>
          <a:solidFill>
            <a:schemeClr val="accent2">
              <a:lumMod val="40000"/>
              <a:lumOff val="60000"/>
            </a:schemeClr>
          </a:solidFill>
          <a:ln>
            <a:noFill/>
          </a:ln>
          <a:effectLst>
            <a:softEdge rad="127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title="blue rectangle covering text"/>
          <p:cNvSpPr/>
          <p:nvPr/>
        </p:nvSpPr>
        <p:spPr>
          <a:xfrm>
            <a:off x="2819879" y="5283200"/>
            <a:ext cx="2159000" cy="635000"/>
          </a:xfrm>
          <a:prstGeom prst="rect">
            <a:avLst/>
          </a:prstGeom>
          <a:solidFill>
            <a:schemeClr val="accent2">
              <a:lumMod val="40000"/>
              <a:lumOff val="60000"/>
            </a:schemeClr>
          </a:solidFill>
          <a:ln>
            <a:noFill/>
          </a:ln>
          <a:effectLst>
            <a:softEdge rad="127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title="blue rectangle covering text"/>
          <p:cNvSpPr/>
          <p:nvPr/>
        </p:nvSpPr>
        <p:spPr>
          <a:xfrm>
            <a:off x="5969479" y="5283200"/>
            <a:ext cx="2159000" cy="635000"/>
          </a:xfrm>
          <a:prstGeom prst="rect">
            <a:avLst/>
          </a:prstGeom>
          <a:solidFill>
            <a:schemeClr val="accent2">
              <a:lumMod val="40000"/>
              <a:lumOff val="60000"/>
            </a:schemeClr>
          </a:solidFill>
          <a:ln>
            <a:noFill/>
          </a:ln>
          <a:effectLst>
            <a:softEdge rad="127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11596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12"/>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13"/>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14"/>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8036EE-1E90-4BF1-B5BF-4699F17A5255}"/>
              </a:ext>
            </a:extLst>
          </p:cNvPr>
          <p:cNvSpPr>
            <a:spLocks noGrp="1"/>
          </p:cNvSpPr>
          <p:nvPr>
            <p:ph type="title"/>
          </p:nvPr>
        </p:nvSpPr>
        <p:spPr>
          <a:xfrm>
            <a:off x="457200" y="274638"/>
            <a:ext cx="8229600" cy="1603075"/>
          </a:xfrm>
        </p:spPr>
        <p:txBody>
          <a:bodyPr>
            <a:normAutofit fontScale="90000"/>
          </a:bodyPr>
          <a:lstStyle/>
          <a:p>
            <a:r>
              <a:rPr lang="en-US" b="1">
                <a:latin typeface="Comic Sans MS"/>
                <a:ea typeface="+mj-lt"/>
                <a:cs typeface="+mj-lt"/>
              </a:rPr>
              <a:t>Winter Holiday Vocabulary </a:t>
            </a:r>
            <a:r>
              <a:rPr lang="en-US" b="1" dirty="0">
                <a:latin typeface="Comic Sans MS"/>
                <a:ea typeface="+mj-lt"/>
                <a:cs typeface="+mj-lt"/>
              </a:rPr>
              <a:t>Review</a:t>
            </a:r>
            <a:br>
              <a:rPr lang="en-US" b="1" dirty="0">
                <a:latin typeface="Comic Sans MS"/>
              </a:rPr>
            </a:br>
            <a:endParaRPr lang="en-US" b="1">
              <a:latin typeface="Comic Sans MS"/>
            </a:endParaRPr>
          </a:p>
        </p:txBody>
      </p:sp>
      <p:sp>
        <p:nvSpPr>
          <p:cNvPr id="5" name="TextBox 4">
            <a:extLst>
              <a:ext uri="{FF2B5EF4-FFF2-40B4-BE49-F238E27FC236}">
                <a16:creationId xmlns:a16="http://schemas.microsoft.com/office/drawing/2014/main" id="{00C97A91-39AE-430D-A901-3DBB04DF46E5}"/>
              </a:ext>
            </a:extLst>
          </p:cNvPr>
          <p:cNvSpPr txBox="1"/>
          <p:nvPr/>
        </p:nvSpPr>
        <p:spPr>
          <a:xfrm>
            <a:off x="1100407" y="2811313"/>
            <a:ext cx="7243312" cy="34163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dirty="0">
                <a:latin typeface="Comic Sans MS"/>
              </a:rPr>
              <a:t> arrange                   belief</a:t>
            </a:r>
          </a:p>
          <a:p>
            <a:endParaRPr lang="en-US" sz="3600" dirty="0">
              <a:latin typeface="Comic Sans MS"/>
              <a:cs typeface="Calibri"/>
            </a:endParaRPr>
          </a:p>
          <a:p>
            <a:r>
              <a:rPr lang="en-US" sz="3600" dirty="0">
                <a:latin typeface="Comic Sans MS"/>
                <a:cs typeface="Calibri"/>
              </a:rPr>
              <a:t>customs                   pastime</a:t>
            </a:r>
          </a:p>
          <a:p>
            <a:endParaRPr lang="en-US" sz="3600" dirty="0">
              <a:latin typeface="Comic Sans MS"/>
              <a:cs typeface="Calibri"/>
            </a:endParaRPr>
          </a:p>
          <a:p>
            <a:r>
              <a:rPr lang="en-US" sz="3600" dirty="0">
                <a:latin typeface="Comic Sans MS"/>
                <a:cs typeface="Calibri"/>
              </a:rPr>
              <a:t>tradition                  culture</a:t>
            </a:r>
          </a:p>
          <a:p>
            <a:pPr algn="l"/>
            <a:endParaRPr lang="en-US" sz="3600" dirty="0">
              <a:latin typeface="Comic Sans MS"/>
              <a:cs typeface="Calibri"/>
            </a:endParaRPr>
          </a:p>
        </p:txBody>
      </p:sp>
      <p:sp>
        <p:nvSpPr>
          <p:cNvPr id="6" name="Cloud 5" title="circle cloud">
            <a:extLst>
              <a:ext uri="{FF2B5EF4-FFF2-40B4-BE49-F238E27FC236}">
                <a16:creationId xmlns:a16="http://schemas.microsoft.com/office/drawing/2014/main" id="{36B56F6D-ECEC-4B5B-B6D1-30D1CB20EDA7}"/>
              </a:ext>
            </a:extLst>
          </p:cNvPr>
          <p:cNvSpPr/>
          <p:nvPr/>
        </p:nvSpPr>
        <p:spPr>
          <a:xfrm>
            <a:off x="1007495" y="2581813"/>
            <a:ext cx="2251495" cy="1201948"/>
          </a:xfrm>
          <a:prstGeom prst="cloud">
            <a:avLst/>
          </a:prstGeom>
          <a:noFill/>
          <a:ln w="57150">
            <a:solidFill>
              <a:schemeClr val="bg2">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Cloud 6" title="circle cloud">
            <a:extLst>
              <a:ext uri="{FF2B5EF4-FFF2-40B4-BE49-F238E27FC236}">
                <a16:creationId xmlns:a16="http://schemas.microsoft.com/office/drawing/2014/main" id="{FEBD9E77-019F-4125-92E3-BF8023374A3A}"/>
              </a:ext>
            </a:extLst>
          </p:cNvPr>
          <p:cNvSpPr/>
          <p:nvPr/>
        </p:nvSpPr>
        <p:spPr>
          <a:xfrm>
            <a:off x="5047533" y="3602606"/>
            <a:ext cx="2467155" cy="1101306"/>
          </a:xfrm>
          <a:prstGeom prst="cloud">
            <a:avLst/>
          </a:prstGeom>
          <a:noFill/>
          <a:ln w="57150">
            <a:solidFill>
              <a:srgbClr val="92D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Cloud 7" title="circle cloud">
            <a:extLst>
              <a:ext uri="{FF2B5EF4-FFF2-40B4-BE49-F238E27FC236}">
                <a16:creationId xmlns:a16="http://schemas.microsoft.com/office/drawing/2014/main" id="{68FD32DE-B122-4D04-AA75-63E5B703CF92}"/>
              </a:ext>
            </a:extLst>
          </p:cNvPr>
          <p:cNvSpPr/>
          <p:nvPr/>
        </p:nvSpPr>
        <p:spPr>
          <a:xfrm>
            <a:off x="820589" y="3775134"/>
            <a:ext cx="2625306" cy="900023"/>
          </a:xfrm>
          <a:prstGeom prst="cloud">
            <a:avLst/>
          </a:prstGeom>
          <a:noFill/>
          <a:ln w="57150">
            <a:solidFill>
              <a:srgbClr val="D6009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Cloud 8" title="circle cloud">
            <a:extLst>
              <a:ext uri="{FF2B5EF4-FFF2-40B4-BE49-F238E27FC236}">
                <a16:creationId xmlns:a16="http://schemas.microsoft.com/office/drawing/2014/main" id="{33EE0CE2-C6EB-4E36-ABAE-9B88BA81B244}"/>
              </a:ext>
            </a:extLst>
          </p:cNvPr>
          <p:cNvSpPr/>
          <p:nvPr/>
        </p:nvSpPr>
        <p:spPr>
          <a:xfrm>
            <a:off x="4889380" y="4695283"/>
            <a:ext cx="2826589" cy="1086929"/>
          </a:xfrm>
          <a:prstGeom prst="cloud">
            <a:avLst/>
          </a:prstGeom>
          <a:noFill/>
          <a:ln w="57150">
            <a:solidFill>
              <a:srgbClr val="7030A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Cloud 9" title="circle cloud">
            <a:extLst>
              <a:ext uri="{FF2B5EF4-FFF2-40B4-BE49-F238E27FC236}">
                <a16:creationId xmlns:a16="http://schemas.microsoft.com/office/drawing/2014/main" id="{86AE1EB0-DE85-4999-9D32-5B1F51AE5E6F}"/>
              </a:ext>
            </a:extLst>
          </p:cNvPr>
          <p:cNvSpPr/>
          <p:nvPr/>
        </p:nvSpPr>
        <p:spPr>
          <a:xfrm>
            <a:off x="662438" y="4695285"/>
            <a:ext cx="2941608" cy="1245080"/>
          </a:xfrm>
          <a:prstGeom prst="cloud">
            <a:avLst/>
          </a:prstGeom>
          <a:noFill/>
          <a:ln w="57150">
            <a:solidFill>
              <a:srgbClr val="FF9627"/>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Cloud 10" title="cloud circle">
            <a:extLst>
              <a:ext uri="{FF2B5EF4-FFF2-40B4-BE49-F238E27FC236}">
                <a16:creationId xmlns:a16="http://schemas.microsoft.com/office/drawing/2014/main" id="{E63A41BA-C069-48A8-BF84-555419A7456E}"/>
              </a:ext>
            </a:extLst>
          </p:cNvPr>
          <p:cNvSpPr/>
          <p:nvPr/>
        </p:nvSpPr>
        <p:spPr>
          <a:xfrm>
            <a:off x="4889381" y="2423663"/>
            <a:ext cx="2251495" cy="1360098"/>
          </a:xfrm>
          <a:prstGeom prst="cloud">
            <a:avLst/>
          </a:prstGeom>
          <a:noFill/>
          <a:ln w="57150">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04376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ppt_x"/>
                                          </p:val>
                                        </p:tav>
                                        <p:tav tm="100000">
                                          <p:val>
                                            <p:strVal val="#ppt_x"/>
                                          </p:val>
                                        </p:tav>
                                      </p:tavLst>
                                    </p:anim>
                                    <p:anim calcmode="lin" valueType="num">
                                      <p:cBhvr additive="base">
                                        <p:cTn id="2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1000"/>
                                        <p:tgtEl>
                                          <p:spTgt spid="7"/>
                                        </p:tgtEl>
                                      </p:cBhvr>
                                    </p:animEffect>
                                    <p:anim calcmode="lin" valueType="num">
                                      <p:cBhvr>
                                        <p:cTn id="32" dur="1000" fill="hold"/>
                                        <p:tgtEl>
                                          <p:spTgt spid="7"/>
                                        </p:tgtEl>
                                        <p:attrNameLst>
                                          <p:attrName>ppt_x</p:attrName>
                                        </p:attrNameLst>
                                      </p:cBhvr>
                                      <p:tavLst>
                                        <p:tav tm="0">
                                          <p:val>
                                            <p:strVal val="#ppt_x"/>
                                          </p:val>
                                        </p:tav>
                                        <p:tav tm="100000">
                                          <p:val>
                                            <p:strVal val="#ppt_x"/>
                                          </p:val>
                                        </p:tav>
                                      </p:tavLst>
                                    </p:anim>
                                    <p:anim calcmode="lin" valueType="num">
                                      <p:cBhvr>
                                        <p:cTn id="3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8"/>
                                        </p:tgtEl>
                                        <p:attrNameLst>
                                          <p:attrName>style.visibility</p:attrName>
                                        </p:attrNameLst>
                                      </p:cBhvr>
                                      <p:to>
                                        <p:strVal val="visible"/>
                                      </p:to>
                                    </p:set>
                                    <p:anim calcmode="lin" valueType="num">
                                      <p:cBhvr additive="base">
                                        <p:cTn id="38" dur="500" fill="hold"/>
                                        <p:tgtEl>
                                          <p:spTgt spid="8"/>
                                        </p:tgtEl>
                                        <p:attrNameLst>
                                          <p:attrName>ppt_x</p:attrName>
                                        </p:attrNameLst>
                                      </p:cBhvr>
                                      <p:tavLst>
                                        <p:tav tm="0">
                                          <p:val>
                                            <p:strVal val="#ppt_x"/>
                                          </p:val>
                                        </p:tav>
                                        <p:tav tm="100000">
                                          <p:val>
                                            <p:strVal val="#ppt_x"/>
                                          </p:val>
                                        </p:tav>
                                      </p:tavLst>
                                    </p:anim>
                                    <p:anim calcmode="lin" valueType="num">
                                      <p:cBhvr additive="base">
                                        <p:cTn id="39"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67422A-FCCC-40F1-BD07-5E6CFA1F5ABD}"/>
              </a:ext>
            </a:extLst>
          </p:cNvPr>
          <p:cNvSpPr>
            <a:spLocks noGrp="1"/>
          </p:cNvSpPr>
          <p:nvPr>
            <p:ph type="title"/>
          </p:nvPr>
        </p:nvSpPr>
        <p:spPr/>
        <p:txBody>
          <a:bodyPr>
            <a:normAutofit fontScale="90000"/>
          </a:bodyPr>
          <a:lstStyle/>
          <a:p>
            <a:r>
              <a:rPr lang="en-US" dirty="0">
                <a:latin typeface="Comic Sans MS" panose="030F0702030302020204" pitchFamily="66" charset="0"/>
              </a:rPr>
              <a:t>Your Turn!</a:t>
            </a:r>
            <a:br>
              <a:rPr lang="en-US" dirty="0">
                <a:latin typeface="Comic Sans MS" panose="030F0702030302020204" pitchFamily="66" charset="0"/>
              </a:rPr>
            </a:br>
            <a:endParaRPr lang="en-US" dirty="0">
              <a:latin typeface="Comic Sans MS" panose="030F0702030302020204" pitchFamily="66" charset="0"/>
            </a:endParaRPr>
          </a:p>
        </p:txBody>
      </p:sp>
      <p:pic>
        <p:nvPicPr>
          <p:cNvPr id="3" name="Picture 3" descr="Lit menorah candles Hanukkah">
            <a:extLst>
              <a:ext uri="{FF2B5EF4-FFF2-40B4-BE49-F238E27FC236}">
                <a16:creationId xmlns:a16="http://schemas.microsoft.com/office/drawing/2014/main" id="{767CA68A-E193-49A4-A642-67487FA2C029}"/>
              </a:ext>
            </a:extLst>
          </p:cNvPr>
          <p:cNvPicPr>
            <a:picLocks noChangeAspect="1"/>
          </p:cNvPicPr>
          <p:nvPr/>
        </p:nvPicPr>
        <p:blipFill>
          <a:blip r:embed="rId3"/>
          <a:stretch>
            <a:fillRect/>
          </a:stretch>
        </p:blipFill>
        <p:spPr>
          <a:xfrm>
            <a:off x="2431099" y="4307751"/>
            <a:ext cx="3825373" cy="2550249"/>
          </a:xfrm>
          <a:prstGeom prst="rect">
            <a:avLst/>
          </a:prstGeom>
        </p:spPr>
      </p:pic>
      <p:sp>
        <p:nvSpPr>
          <p:cNvPr id="4" name="Frame 3" title="purple frame"/>
          <p:cNvSpPr/>
          <p:nvPr/>
        </p:nvSpPr>
        <p:spPr>
          <a:xfrm>
            <a:off x="1617784" y="1946032"/>
            <a:ext cx="5908431" cy="1524000"/>
          </a:xfrm>
          <a:prstGeom prst="frame">
            <a:avLst/>
          </a:prstGeom>
          <a:solidFill>
            <a:srgbClr val="7030A0"/>
          </a:solidFill>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endParaRPr lang="en-US">
              <a:solidFill>
                <a:schemeClr val="tx1"/>
              </a:solidFill>
            </a:endParaRPr>
          </a:p>
        </p:txBody>
      </p:sp>
      <p:sp>
        <p:nvSpPr>
          <p:cNvPr id="5" name="TextBox 4">
            <a:extLst>
              <a:ext uri="{FF2B5EF4-FFF2-40B4-BE49-F238E27FC236}">
                <a16:creationId xmlns:a16="http://schemas.microsoft.com/office/drawing/2014/main" id="{4CBEE10C-057C-4F4B-B6EB-7D38AF262C70}"/>
              </a:ext>
            </a:extLst>
          </p:cNvPr>
          <p:cNvSpPr txBox="1"/>
          <p:nvPr/>
        </p:nvSpPr>
        <p:spPr>
          <a:xfrm>
            <a:off x="2970363" y="2246397"/>
            <a:ext cx="3453884"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800" dirty="0">
                <a:latin typeface="Comic Sans MS"/>
              </a:rPr>
              <a:t>tradition     </a:t>
            </a:r>
          </a:p>
        </p:txBody>
      </p:sp>
      <p:sp>
        <p:nvSpPr>
          <p:cNvPr id="6" name="TextBox 5">
            <a:extLst>
              <a:ext uri="{FF2B5EF4-FFF2-40B4-BE49-F238E27FC236}">
                <a16:creationId xmlns:a16="http://schemas.microsoft.com/office/drawing/2014/main" id="{4CBEE10C-057C-4F4B-B6EB-7D38AF262C70}"/>
              </a:ext>
            </a:extLst>
          </p:cNvPr>
          <p:cNvSpPr txBox="1"/>
          <p:nvPr/>
        </p:nvSpPr>
        <p:spPr>
          <a:xfrm>
            <a:off x="3341851" y="2249726"/>
            <a:ext cx="3453884"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800" dirty="0">
                <a:latin typeface="Comic Sans MS"/>
              </a:rPr>
              <a:t>arrange     </a:t>
            </a:r>
          </a:p>
        </p:txBody>
      </p:sp>
      <p:sp>
        <p:nvSpPr>
          <p:cNvPr id="7" name="TextBox 6">
            <a:extLst>
              <a:ext uri="{FF2B5EF4-FFF2-40B4-BE49-F238E27FC236}">
                <a16:creationId xmlns:a16="http://schemas.microsoft.com/office/drawing/2014/main" id="{4CBEE10C-057C-4F4B-B6EB-7D38AF262C70}"/>
              </a:ext>
            </a:extLst>
          </p:cNvPr>
          <p:cNvSpPr txBox="1"/>
          <p:nvPr/>
        </p:nvSpPr>
        <p:spPr>
          <a:xfrm>
            <a:off x="3521347" y="2272115"/>
            <a:ext cx="3453884"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800" dirty="0">
                <a:latin typeface="Comic Sans MS"/>
              </a:rPr>
              <a:t>culture     </a:t>
            </a:r>
          </a:p>
        </p:txBody>
      </p:sp>
      <p:sp>
        <p:nvSpPr>
          <p:cNvPr id="8" name="TextBox 7">
            <a:extLst>
              <a:ext uri="{FF2B5EF4-FFF2-40B4-BE49-F238E27FC236}">
                <a16:creationId xmlns:a16="http://schemas.microsoft.com/office/drawing/2014/main" id="{4CBEE10C-057C-4F4B-B6EB-7D38AF262C70}"/>
              </a:ext>
            </a:extLst>
          </p:cNvPr>
          <p:cNvSpPr txBox="1"/>
          <p:nvPr/>
        </p:nvSpPr>
        <p:spPr>
          <a:xfrm>
            <a:off x="3617343" y="2272115"/>
            <a:ext cx="3453884"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800" dirty="0">
                <a:latin typeface="Comic Sans MS"/>
              </a:rPr>
              <a:t>belief     </a:t>
            </a:r>
          </a:p>
        </p:txBody>
      </p:sp>
      <p:sp>
        <p:nvSpPr>
          <p:cNvPr id="9" name="TextBox 8">
            <a:extLst>
              <a:ext uri="{FF2B5EF4-FFF2-40B4-BE49-F238E27FC236}">
                <a16:creationId xmlns:a16="http://schemas.microsoft.com/office/drawing/2014/main" id="{4CBEE10C-057C-4F4B-B6EB-7D38AF262C70}"/>
              </a:ext>
            </a:extLst>
          </p:cNvPr>
          <p:cNvSpPr txBox="1"/>
          <p:nvPr/>
        </p:nvSpPr>
        <p:spPr>
          <a:xfrm>
            <a:off x="3341851" y="2312284"/>
            <a:ext cx="3453884"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800" dirty="0">
                <a:latin typeface="Comic Sans MS"/>
              </a:rPr>
              <a:t>pastime     </a:t>
            </a:r>
          </a:p>
        </p:txBody>
      </p:sp>
      <p:sp>
        <p:nvSpPr>
          <p:cNvPr id="10" name="TextBox 9">
            <a:extLst>
              <a:ext uri="{FF2B5EF4-FFF2-40B4-BE49-F238E27FC236}">
                <a16:creationId xmlns:a16="http://schemas.microsoft.com/office/drawing/2014/main" id="{17512FCD-80B5-4ECF-95F5-B5E9BA3FED29}"/>
              </a:ext>
            </a:extLst>
          </p:cNvPr>
          <p:cNvSpPr txBox="1"/>
          <p:nvPr/>
        </p:nvSpPr>
        <p:spPr>
          <a:xfrm>
            <a:off x="3521347" y="2245787"/>
            <a:ext cx="3453884"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800" dirty="0">
                <a:latin typeface="Comic Sans MS"/>
              </a:rPr>
              <a:t>custom     </a:t>
            </a:r>
          </a:p>
        </p:txBody>
      </p:sp>
    </p:spTree>
    <p:extLst>
      <p:ext uri="{BB962C8B-B14F-4D97-AF65-F5344CB8AC3E}">
        <p14:creationId xmlns:p14="http://schemas.microsoft.com/office/powerpoint/2010/main" val="1936883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10"/>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5"/>
                                        </p:tgtEl>
                                        <p:attrNameLst>
                                          <p:attrName>style.visibility</p:attrName>
                                        </p:attrNameLst>
                                      </p:cBhvr>
                                      <p:to>
                                        <p:strVal val="hidden"/>
                                      </p:to>
                                    </p:set>
                                  </p:childTnLst>
                                </p:cTn>
                              </p:par>
                              <p:par>
                                <p:cTn id="17" presetID="1"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1" nodeType="clickEffect">
                                  <p:stCondLst>
                                    <p:cond delay="0"/>
                                  </p:stCondLst>
                                  <p:childTnLst>
                                    <p:set>
                                      <p:cBhvr>
                                        <p:cTn id="22" dur="1" fill="hold">
                                          <p:stCondLst>
                                            <p:cond delay="0"/>
                                          </p:stCondLst>
                                        </p:cTn>
                                        <p:tgtEl>
                                          <p:spTgt spid="6"/>
                                        </p:tgtEl>
                                        <p:attrNameLst>
                                          <p:attrName>style.visibility</p:attrName>
                                        </p:attrNameLst>
                                      </p:cBhvr>
                                      <p:to>
                                        <p:strVal val="hidden"/>
                                      </p:to>
                                    </p:set>
                                  </p:childTnLst>
                                </p:cTn>
                              </p:par>
                              <p:par>
                                <p:cTn id="23" presetID="1" presetClass="entr" presetSubtype="0"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1" nodeType="clickEffect">
                                  <p:stCondLst>
                                    <p:cond delay="0"/>
                                  </p:stCondLst>
                                  <p:childTnLst>
                                    <p:set>
                                      <p:cBhvr>
                                        <p:cTn id="28" dur="1" fill="hold">
                                          <p:stCondLst>
                                            <p:cond delay="0"/>
                                          </p:stCondLst>
                                        </p:cTn>
                                        <p:tgtEl>
                                          <p:spTgt spid="7"/>
                                        </p:tgtEl>
                                        <p:attrNameLst>
                                          <p:attrName>style.visibility</p:attrName>
                                        </p:attrNameLst>
                                      </p:cBhvr>
                                      <p:to>
                                        <p:strVal val="hidden"/>
                                      </p:to>
                                    </p:set>
                                  </p:childTnLst>
                                </p:cTn>
                              </p:par>
                              <p:par>
                                <p:cTn id="29" presetID="1" presetClass="entr" presetSubtype="0" fill="hold" grpId="0" nodeType="withEffect">
                                  <p:stCondLst>
                                    <p:cond delay="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1" nodeType="clickEffect">
                                  <p:stCondLst>
                                    <p:cond delay="0"/>
                                  </p:stCondLst>
                                  <p:childTnLst>
                                    <p:set>
                                      <p:cBhvr>
                                        <p:cTn id="34" dur="1" fill="hold">
                                          <p:stCondLst>
                                            <p:cond delay="0"/>
                                          </p:stCondLst>
                                        </p:cTn>
                                        <p:tgtEl>
                                          <p:spTgt spid="8"/>
                                        </p:tgtEl>
                                        <p:attrNameLst>
                                          <p:attrName>style.visibility</p:attrName>
                                        </p:attrNameLst>
                                      </p:cBhvr>
                                      <p:to>
                                        <p:strVal val="hidden"/>
                                      </p:to>
                                    </p:set>
                                  </p:childTnLst>
                                </p:cTn>
                              </p:par>
                              <p:par>
                                <p:cTn id="35" presetID="1" presetClass="entr" presetSubtype="0" fill="hold" grpId="0" nodeType="withEffect">
                                  <p:stCondLst>
                                    <p:cond delay="0"/>
                                  </p:stCondLst>
                                  <p:childTnLst>
                                    <p:set>
                                      <p:cBhvr>
                                        <p:cTn id="3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6" grpId="0"/>
      <p:bldP spid="6" grpId="1"/>
      <p:bldP spid="7" grpId="0"/>
      <p:bldP spid="7" grpId="1"/>
      <p:bldP spid="8" grpId="0"/>
      <p:bldP spid="8" grpId="1"/>
      <p:bldP spid="9" grpId="0"/>
      <p:bldP spid="10" grpId="0"/>
      <p:bldP spid="10"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67422A-FCCC-40F1-BD07-5E6CFA1F5ABD}"/>
              </a:ext>
            </a:extLst>
          </p:cNvPr>
          <p:cNvSpPr>
            <a:spLocks noGrp="1"/>
          </p:cNvSpPr>
          <p:nvPr>
            <p:ph type="title"/>
          </p:nvPr>
        </p:nvSpPr>
        <p:spPr/>
        <p:txBody>
          <a:bodyPr>
            <a:normAutofit fontScale="90000"/>
          </a:bodyPr>
          <a:lstStyle/>
          <a:p>
            <a:r>
              <a:rPr lang="en-US" dirty="0">
                <a:latin typeface="Comic Sans MS"/>
              </a:rPr>
              <a:t>It’s All In the Details!</a:t>
            </a:r>
            <a:br>
              <a:rPr lang="en-US" dirty="0">
                <a:latin typeface="Comic Sans MS" panose="030F0702030302020204" pitchFamily="66" charset="0"/>
              </a:rPr>
            </a:br>
            <a:endParaRPr lang="en-US" dirty="0">
              <a:latin typeface="Comic Sans MS" panose="030F0702030302020204" pitchFamily="66" charset="0"/>
            </a:endParaRPr>
          </a:p>
        </p:txBody>
      </p:sp>
      <p:pic>
        <p:nvPicPr>
          <p:cNvPr id="3" name="Picture 3" descr="Lit menorah candles Hanukkah">
            <a:extLst>
              <a:ext uri="{FF2B5EF4-FFF2-40B4-BE49-F238E27FC236}">
                <a16:creationId xmlns:a16="http://schemas.microsoft.com/office/drawing/2014/main" id="{5FFBF65B-0EF3-4E81-923F-6F79B1497A4A}"/>
              </a:ext>
            </a:extLst>
          </p:cNvPr>
          <p:cNvPicPr>
            <a:picLocks noChangeAspect="1"/>
          </p:cNvPicPr>
          <p:nvPr/>
        </p:nvPicPr>
        <p:blipFill>
          <a:blip r:embed="rId3"/>
          <a:stretch>
            <a:fillRect/>
          </a:stretch>
        </p:blipFill>
        <p:spPr>
          <a:xfrm>
            <a:off x="6721042" y="4799597"/>
            <a:ext cx="2153729" cy="144061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 name="Picture 4" descr="Child playing with tree">
            <a:extLst>
              <a:ext uri="{FF2B5EF4-FFF2-40B4-BE49-F238E27FC236}">
                <a16:creationId xmlns:a16="http://schemas.microsoft.com/office/drawing/2014/main" id="{4F970583-D6B0-4AAD-8F97-E12B671AF7DA}"/>
              </a:ext>
            </a:extLst>
          </p:cNvPr>
          <p:cNvPicPr>
            <a:picLocks noChangeAspect="1"/>
          </p:cNvPicPr>
          <p:nvPr/>
        </p:nvPicPr>
        <p:blipFill>
          <a:blip r:embed="rId4"/>
          <a:stretch>
            <a:fillRect/>
          </a:stretch>
        </p:blipFill>
        <p:spPr>
          <a:xfrm>
            <a:off x="3475116" y="5235613"/>
            <a:ext cx="2182483" cy="145589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Picture 5" descr="Fireworks lighting up sky at night">
            <a:extLst>
              <a:ext uri="{FF2B5EF4-FFF2-40B4-BE49-F238E27FC236}">
                <a16:creationId xmlns:a16="http://schemas.microsoft.com/office/drawing/2014/main" id="{B289F629-21F2-4738-AB0B-3F5C947E6417}"/>
              </a:ext>
            </a:extLst>
          </p:cNvPr>
          <p:cNvPicPr>
            <a:picLocks noChangeAspect="1"/>
          </p:cNvPicPr>
          <p:nvPr/>
        </p:nvPicPr>
        <p:blipFill>
          <a:blip r:embed="rId5"/>
          <a:stretch>
            <a:fillRect/>
          </a:stretch>
        </p:blipFill>
        <p:spPr>
          <a:xfrm>
            <a:off x="214814" y="4791826"/>
            <a:ext cx="2196859" cy="144838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7" name="Rectangle 6"/>
          <p:cNvSpPr/>
          <p:nvPr/>
        </p:nvSpPr>
        <p:spPr>
          <a:xfrm>
            <a:off x="1168400" y="1162995"/>
            <a:ext cx="7518400" cy="1200329"/>
          </a:xfrm>
          <a:prstGeom prst="rect">
            <a:avLst/>
          </a:prstGeom>
        </p:spPr>
        <p:txBody>
          <a:bodyPr wrap="square">
            <a:spAutoFit/>
          </a:bodyPr>
          <a:lstStyle/>
          <a:p>
            <a:pPr algn="ctr"/>
            <a:r>
              <a:rPr lang="en-US" sz="3600" dirty="0">
                <a:latin typeface="Comic Sans MS" panose="030F0702030302020204" pitchFamily="66" charset="0"/>
              </a:rPr>
              <a:t>People celebrate different winter holidays around the world.</a:t>
            </a:r>
          </a:p>
        </p:txBody>
      </p:sp>
      <p:sp>
        <p:nvSpPr>
          <p:cNvPr id="8" name="Rectangle 7"/>
          <p:cNvSpPr/>
          <p:nvPr/>
        </p:nvSpPr>
        <p:spPr>
          <a:xfrm>
            <a:off x="3944720" y="2535601"/>
            <a:ext cx="1243273" cy="1754326"/>
          </a:xfrm>
          <a:prstGeom prst="rect">
            <a:avLst/>
          </a:prstGeom>
        </p:spPr>
        <p:txBody>
          <a:bodyPr wrap="square">
            <a:spAutoFit/>
          </a:bodyPr>
          <a:lstStyle/>
          <a:p>
            <a:pPr algn="ctr"/>
            <a:r>
              <a:rPr lang="en-US" sz="3600" dirty="0">
                <a:solidFill>
                  <a:srgbClr val="0070C0"/>
                </a:solidFill>
                <a:latin typeface="Comic Sans MS" panose="030F0702030302020204" pitchFamily="66" charset="0"/>
              </a:rPr>
              <a:t>#1</a:t>
            </a:r>
          </a:p>
          <a:p>
            <a:pPr algn="ctr"/>
            <a:r>
              <a:rPr lang="en-US" sz="3600" dirty="0">
                <a:solidFill>
                  <a:srgbClr val="0070C0"/>
                </a:solidFill>
                <a:latin typeface="Comic Sans MS" panose="030F0702030302020204" pitchFamily="66" charset="0"/>
              </a:rPr>
              <a:t>#2</a:t>
            </a:r>
          </a:p>
          <a:p>
            <a:pPr algn="ctr"/>
            <a:r>
              <a:rPr lang="en-US" sz="3600" dirty="0">
                <a:solidFill>
                  <a:srgbClr val="0070C0"/>
                </a:solidFill>
                <a:latin typeface="Comic Sans MS" panose="030F0702030302020204" pitchFamily="66" charset="0"/>
              </a:rPr>
              <a:t>#3</a:t>
            </a:r>
          </a:p>
        </p:txBody>
      </p:sp>
    </p:spTree>
    <p:extLst>
      <p:ext uri="{BB962C8B-B14F-4D97-AF65-F5344CB8AC3E}">
        <p14:creationId xmlns:p14="http://schemas.microsoft.com/office/powerpoint/2010/main" val="3061882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Lst>
</file>

<file path=ppt/theme/theme1.xml><?xml version="1.0" encoding="utf-8"?>
<a:theme xmlns:a="http://schemas.openxmlformats.org/drawingml/2006/main" name="Office Theme">
  <a:themeElements>
    <a:clrScheme name="Accelerate Ed">
      <a:dk1>
        <a:sysClr val="windowText" lastClr="000000"/>
      </a:dk1>
      <a:lt1>
        <a:sysClr val="window" lastClr="FFFFFF"/>
      </a:lt1>
      <a:dk2>
        <a:srgbClr val="464646"/>
      </a:dk2>
      <a:lt2>
        <a:srgbClr val="DEF5FA"/>
      </a:lt2>
      <a:accent1>
        <a:srgbClr val="111E5C"/>
      </a:accent1>
      <a:accent2>
        <a:srgbClr val="8AC7CE"/>
      </a:accent2>
      <a:accent3>
        <a:srgbClr val="4A2E16"/>
      </a:accent3>
      <a:accent4>
        <a:srgbClr val="39639D"/>
      </a:accent4>
      <a:accent5>
        <a:srgbClr val="C8BBAE"/>
      </a:accent5>
      <a:accent6>
        <a:srgbClr val="72BBBF"/>
      </a:accent6>
      <a:hlink>
        <a:srgbClr val="1BB752"/>
      </a:hlink>
      <a:folHlink>
        <a:srgbClr val="B5A99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Couture.thmx</Template>
  <TotalTime>15671</TotalTime>
  <Words>1532</Words>
  <Application>Microsoft Office PowerPoint</Application>
  <PresentationFormat>On-screen Show (4:3)</PresentationFormat>
  <Paragraphs>137</Paragraphs>
  <Slides>10</Slides>
  <Notes>10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10</vt:i4>
      </vt:variant>
    </vt:vector>
  </HeadingPairs>
  <TitlesOfParts>
    <vt:vector size="14" baseType="lpstr">
      <vt:lpstr>Arial</vt:lpstr>
      <vt:lpstr>Calibri</vt:lpstr>
      <vt:lpstr>Comic Sans MS</vt:lpstr>
      <vt:lpstr>Office Theme</vt:lpstr>
      <vt:lpstr>Winter Holidays Around The World</vt:lpstr>
      <vt:lpstr>What Is a Homophone? </vt:lpstr>
      <vt:lpstr>The Knight Rides at Night!</vt:lpstr>
      <vt:lpstr>Subject Verb Agreement </vt:lpstr>
      <vt:lpstr>Future Tense </vt:lpstr>
      <vt:lpstr>How Do You Spell It? </vt:lpstr>
      <vt:lpstr>Winter Holiday Vocabulary Review </vt:lpstr>
      <vt:lpstr>Your Turn! </vt:lpstr>
      <vt:lpstr>It’s All In the Details! </vt:lpstr>
      <vt:lpstr>Q &amp; A</vt:lpstr>
    </vt:vector>
  </TitlesOfParts>
  <Company>Accelerate Education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Molly Johnson</dc:creator>
  <cp:lastModifiedBy>Richard Harstead</cp:lastModifiedBy>
  <cp:revision>451</cp:revision>
  <dcterms:created xsi:type="dcterms:W3CDTF">2012-04-20T18:25:02Z</dcterms:created>
  <dcterms:modified xsi:type="dcterms:W3CDTF">2021-11-30T14:59:04Z</dcterms:modified>
</cp:coreProperties>
</file>