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44" r:id="rId2"/>
    <p:sldId id="345" r:id="rId3"/>
    <p:sldId id="353" r:id="rId4"/>
    <p:sldId id="348" r:id="rId5"/>
    <p:sldId id="347" r:id="rId6"/>
    <p:sldId id="346" r:id="rId7"/>
    <p:sldId id="349" r:id="rId8"/>
    <p:sldId id="351" r:id="rId9"/>
    <p:sldId id="352" r:id="rId10"/>
  </p:sldIdLst>
  <p:sldSz cx="9144000" cy="6858000" type="screen4x3"/>
  <p:notesSz cx="6858000" cy="9144000"/>
  <p:custDataLst>
    <p:tags r:id="rId1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C6F"/>
    <a:srgbClr val="D60093"/>
    <a:srgbClr val="283B80"/>
    <a:srgbClr val="3B7ABE"/>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17" autoAdjust="0"/>
    <p:restoredTop sz="86397" autoAdjust="0"/>
  </p:normalViewPr>
  <p:slideViewPr>
    <p:cSldViewPr snapToGrid="0" snapToObjects="1">
      <p:cViewPr varScale="1">
        <p:scale>
          <a:sx n="52" d="100"/>
          <a:sy n="52" d="100"/>
        </p:scale>
        <p:origin x="78" y="17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11/24/2021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Today we will be reviewing homophones, subject verb agreement, and vocabulary. We will end by discussing details from this week's passage.</a:t>
            </a:r>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1399741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This week our Spelling words include some homophones. What exactly is a homophone? (Allow a student to answer and click to show definition.) </a:t>
            </a:r>
            <a:endParaRPr lang="en-US" dirty="0">
              <a:cs typeface="Calibri"/>
            </a:endParaRPr>
          </a:p>
          <a:p>
            <a:r>
              <a:rPr lang="en-US" dirty="0"/>
              <a:t>A homophone is a set of words that sound alike but are spelled differently. The words also have different meanings. Let’s look at an example. (Click to show the words eight and ate and have a student read them.) </a:t>
            </a:r>
            <a:endParaRPr lang="en-US" dirty="0">
              <a:cs typeface="Calibri"/>
            </a:endParaRPr>
          </a:p>
          <a:p>
            <a:r>
              <a:rPr lang="en-US" dirty="0"/>
              <a:t>These words sound the same, however they are spelled differently and have different meanings. (Click to show 8 and ate pictures.)</a:t>
            </a:r>
            <a:endParaRPr lang="en-US" dirty="0">
              <a:cs typeface="Calibri"/>
            </a:endParaRPr>
          </a:p>
          <a:p>
            <a:r>
              <a:rPr lang="en-US" dirty="0"/>
              <a:t>The first one is the number 8, and the second one is the past tense of eat, like you just ate dinner.</a:t>
            </a:r>
            <a:endParaRPr lang="en-US" dirty="0">
              <a:cs typeface="Calibri"/>
            </a:endParaRPr>
          </a:p>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r>
              <a:rPr lang="en-US" b="1" dirty="0"/>
              <a:t>: </a:t>
            </a:r>
            <a:r>
              <a:rPr lang="en-US" b="0" dirty="0"/>
              <a:t>I will show you a picture and a set of words. Please tell me the correct homophone that matches the picture. Here is the first one (click to show the picture of the bee and the words be, bee).</a:t>
            </a:r>
          </a:p>
          <a:p>
            <a:r>
              <a:rPr lang="en-US" b="0" dirty="0"/>
              <a:t>Which word is correct? (Give the students a moment to answer, then click to show the word bee circled. Repeat with remaining words.</a:t>
            </a:r>
          </a:p>
          <a:p>
            <a:r>
              <a:rPr lang="en-US" b="0" dirty="0"/>
              <a:t>2. plain, plane</a:t>
            </a:r>
          </a:p>
          <a:p>
            <a:r>
              <a:rPr lang="en-US" b="0" dirty="0"/>
              <a:t>3. bored, 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bear, bare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flower, flour</a:t>
            </a:r>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2139132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This week we are learning about subject verb agreement. In a sentence, the subject and verb must agree, or the sentence won’t be correct. For example, let’s look at this sentence (click to show the sentence).</a:t>
            </a:r>
            <a:endParaRPr lang="en-US" dirty="0">
              <a:cs typeface="Calibri"/>
            </a:endParaRPr>
          </a:p>
          <a:p>
            <a:r>
              <a:rPr lang="en-US" b="1" dirty="0"/>
              <a:t>“The girl run fast.” Is this sentence correct? (Allow the students to answer-no.)</a:t>
            </a:r>
            <a:endParaRPr lang="en-US" dirty="0"/>
          </a:p>
          <a:p>
            <a:r>
              <a:rPr lang="en-US" b="1" dirty="0"/>
              <a:t>The subject and verb don’t match in this sentence. We would need to write “The girl runs fast.” (Click to show corrected sentence.)</a:t>
            </a:r>
            <a:endParaRPr lang="en-US" dirty="0"/>
          </a:p>
          <a:p>
            <a:r>
              <a:rPr lang="en-US" b="1" dirty="0"/>
              <a:t>Now let’s make the subject plural. (Click to show sentence.)</a:t>
            </a:r>
            <a:endParaRPr lang="en-US" dirty="0"/>
          </a:p>
          <a:p>
            <a:r>
              <a:rPr lang="en-US" b="1" dirty="0"/>
              <a:t>“The girls runs fast.” Is this sentence correct? (Allow the students to answer-no.)</a:t>
            </a:r>
            <a:endParaRPr lang="en-US" dirty="0"/>
          </a:p>
          <a:p>
            <a:r>
              <a:rPr lang="en-US" b="1" dirty="0"/>
              <a:t>The subject and verb don’t match in this sentence. We would need to write “The girls run fast.” (Click to show corrected sentence.)</a:t>
            </a:r>
            <a:endParaRPr lang="en-US" dirty="0"/>
          </a:p>
          <a:p>
            <a:r>
              <a:rPr lang="en-US" b="1" dirty="0"/>
              <a:t>Let’s practice on the next slide!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Help Marissa decide if the subject and verb agree. If they don’t agree, please say how to correct the sentence. Here is the first one. (Click to show the first sentence. Give the students a moment to answer. If the sentence is incorrect, they can either change the subject or the verb to make it correct. Click to show the corrections. Repeat for the remaining sentences.</a:t>
            </a:r>
            <a:endParaRPr lang="en-US" dirty="0"/>
          </a:p>
          <a:p>
            <a:r>
              <a:rPr lang="en-US" b="1" dirty="0"/>
              <a:t>1. The dog spin in excitement- incorrect, change to “the dog spins” or “the dogs spin”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My friends likes pizza.-incorrect, change to “My friends like” or “My friend likes”</a:t>
            </a:r>
            <a:endParaRPr lang="en-US" dirty="0"/>
          </a:p>
          <a:p>
            <a:r>
              <a:rPr lang="en-US" b="1" dirty="0"/>
              <a:t>3. She swims very well!- correct</a:t>
            </a:r>
            <a:endParaRPr lang="en-US" dirty="0"/>
          </a:p>
          <a:p>
            <a:r>
              <a:rPr lang="en-US" b="1" dirty="0"/>
              <a:t>4. They clean the park.-correct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 He sing in the chorus. –incorrect, change to “He sings” or “They sing”)</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Let’s review our vocabulary words for the week. When I show you the definition, please tell me the word on the slide that matches. Here is an example. (Click to show- the ability to be in charge or in control. Read it to the student.)</a:t>
            </a:r>
          </a:p>
          <a:p>
            <a:r>
              <a:rPr lang="en-US" dirty="0"/>
              <a:t>Which word matches this definition? (Student should say “leadership”. Click to show the answer disappear. Repeat the process with the remaining words.</a:t>
            </a:r>
            <a:endParaRPr lang="en-US" dirty="0">
              <a:cs typeface="Calibri"/>
            </a:endParaRPr>
          </a:p>
          <a:p>
            <a:r>
              <a:rPr lang="en-US" dirty="0"/>
              <a:t>2. unite- to put or come together to form a single unit</a:t>
            </a:r>
            <a:endParaRPr lang="en-US" dirty="0">
              <a:cs typeface="Calibri"/>
            </a:endParaRPr>
          </a:p>
          <a:p>
            <a:r>
              <a:rPr lang="en-US" dirty="0"/>
              <a:t>3. nation- a large area of land controlled by its own government</a:t>
            </a:r>
            <a:endParaRPr lang="en-US" dirty="0">
              <a:cs typeface="Calibri"/>
            </a:endParaRPr>
          </a:p>
          <a:p>
            <a:r>
              <a:rPr lang="en-US" dirty="0"/>
              <a:t>4. globe- a round object as a model of the Earth</a:t>
            </a:r>
            <a:endParaRPr lang="en-US" dirty="0">
              <a:cs typeface="Calibri"/>
            </a:endParaRPr>
          </a:p>
          <a:p>
            <a:r>
              <a:rPr lang="en-US" dirty="0"/>
              <a:t>5. wisdom- a wise attitude, belief, or course of action</a:t>
            </a:r>
            <a:endParaRPr lang="en-US" dirty="0">
              <a:cs typeface="Calibri"/>
            </a:endParaRPr>
          </a:p>
          <a:p>
            <a:r>
              <a:rPr lang="en-US" dirty="0"/>
              <a:t>6. symbol- something that stands for </a:t>
            </a:r>
            <a:r>
              <a:rPr lang="en-US"/>
              <a:t>something else)</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Let’s practice using our vocabulary words in a sentence. Ethan will hold the word up for you,  please use it in a sentence for me. Here is an example. (Click to show the word globe.) </a:t>
            </a:r>
            <a:endParaRPr lang="en-US" dirty="0"/>
          </a:p>
          <a:p>
            <a:r>
              <a:rPr lang="en-US" b="1" dirty="0"/>
              <a:t>Globe. Sarah found Bolivia on the globe in school. Can you please give me a sentence for the word leadership? (Click to show the word.)</a:t>
            </a:r>
            <a:endParaRPr lang="en-US" dirty="0"/>
          </a:p>
          <a:p>
            <a:r>
              <a:rPr lang="en-US" b="1" dirty="0"/>
              <a:t>(Repeat process for remaining words- click to show each one. If a student struggles, review the meaning of the word on the previous slide.</a:t>
            </a:r>
            <a:endParaRPr lang="en-US" dirty="0"/>
          </a:p>
          <a:p>
            <a:r>
              <a:rPr lang="en-US" b="1" dirty="0"/>
              <a:t>3. nation</a:t>
            </a:r>
            <a:endParaRPr lang="en-US" dirty="0"/>
          </a:p>
          <a:p>
            <a:r>
              <a:rPr lang="en-US" b="1" dirty="0"/>
              <a:t>4. symbol</a:t>
            </a:r>
            <a:endParaRPr lang="en-US" dirty="0"/>
          </a:p>
          <a:p>
            <a:r>
              <a:rPr lang="en-US" b="1" dirty="0"/>
              <a:t>5. unite</a:t>
            </a:r>
            <a:endParaRPr lang="en-US" dirty="0"/>
          </a:p>
          <a:p>
            <a:r>
              <a:rPr lang="en-US" b="1" dirty="0"/>
              <a:t>6. wisdom)</a:t>
            </a:r>
            <a:endParaRPr lang="en-US" dirty="0"/>
          </a:p>
          <a:p>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Do you remember the main idea from our story this week? (Give the students a moment to answer then click to show “The President has many different jobs”)</a:t>
            </a:r>
            <a:endParaRPr lang="en-US" dirty="0"/>
          </a:p>
          <a:p>
            <a:r>
              <a:rPr lang="en-US" b="1" dirty="0"/>
              <a:t>Good! The main idea of this story is that the President has many different jobs, or roles to carry out. Please give me three details from the story that support the main idea. (Click to show three hats appear. Answers will vary. Students can talk about the different roles the president has. Ex: Chief Executive, choosing members of the cabinet, Chief of State, giving out the Medal of Honor, Commander in Chief, in charge of the military, Chief Diplomat, legislative leader and party leader)</a:t>
            </a:r>
            <a:endParaRPr lang="en-US" dirty="0"/>
          </a:p>
          <a:p>
            <a:endParaRPr lang="en-US" b="0"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1243096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11/24/2021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11/24/2021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11/24/2021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11/24/2021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b="1" dirty="0">
                <a:latin typeface="Comic Sans MS"/>
                <a:ea typeface="+mj-lt"/>
                <a:cs typeface="+mj-lt"/>
              </a:rPr>
              <a:t>The Presidency</a:t>
            </a:r>
            <a:endParaRPr lang="en-US" dirty="0">
              <a:latin typeface="Comic Sans MS"/>
            </a:endParaRP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vert="horz" lIns="91440" tIns="45720" rIns="91440" bIns="45720" rtlCol="0" anchor="t">
            <a:normAutofit/>
          </a:bodyPr>
          <a:lstStyle/>
          <a:p>
            <a:r>
              <a:rPr lang="en-US" sz="4000" b="1" dirty="0">
                <a:latin typeface="Comic Sans MS"/>
                <a:ea typeface="+mn-lt"/>
                <a:cs typeface="+mn-lt"/>
              </a:rPr>
              <a:t> Homophones and Subject Verb Agreement</a:t>
            </a:r>
            <a:endParaRPr lang="en-US" sz="4000" dirty="0">
              <a:latin typeface="Comic Sans MS"/>
              <a:ea typeface="+mn-lt"/>
              <a:cs typeface="+mn-lt"/>
            </a:endParaRPr>
          </a:p>
        </p:txBody>
      </p:sp>
    </p:spTree>
    <p:extLst>
      <p:ext uri="{BB962C8B-B14F-4D97-AF65-F5344CB8AC3E}">
        <p14:creationId xmlns:p14="http://schemas.microsoft.com/office/powerpoint/2010/main" val="332855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normAutofit fontScale="90000"/>
          </a:bodyPr>
          <a:lstStyle/>
          <a:p>
            <a:r>
              <a:rPr lang="en-US" dirty="0">
                <a:latin typeface="Comic Sans MS"/>
              </a:rPr>
              <a:t>What Is a Homophone?</a:t>
            </a:r>
            <a:br>
              <a:rPr lang="en-US" dirty="0">
                <a:latin typeface="Comic Sans MS" panose="030F0702030302020204" pitchFamily="66" charset="0"/>
              </a:rPr>
            </a:br>
            <a:endParaRPr lang="en-US" dirty="0">
              <a:latin typeface="Comic Sans MS" panose="030F0702030302020204" pitchFamily="66" charset="0"/>
            </a:endParaRPr>
          </a:p>
        </p:txBody>
      </p:sp>
      <p:pic>
        <p:nvPicPr>
          <p:cNvPr id="6" name="Picture 6" descr="Woman eating ice cream">
            <a:extLst>
              <a:ext uri="{FF2B5EF4-FFF2-40B4-BE49-F238E27FC236}">
                <a16:creationId xmlns:a16="http://schemas.microsoft.com/office/drawing/2014/main" id="{25D25927-B3D0-46AF-85AD-A0921EAE5422}"/>
              </a:ext>
            </a:extLst>
          </p:cNvPr>
          <p:cNvPicPr>
            <a:picLocks noChangeAspect="1"/>
          </p:cNvPicPr>
          <p:nvPr/>
        </p:nvPicPr>
        <p:blipFill>
          <a:blip r:embed="rId3"/>
          <a:stretch>
            <a:fillRect/>
          </a:stretch>
        </p:blipFill>
        <p:spPr>
          <a:xfrm>
            <a:off x="5486401" y="2760294"/>
            <a:ext cx="2815085" cy="1869376"/>
          </a:xfrm>
          <a:prstGeom prst="rect">
            <a:avLst/>
          </a:prstGeom>
        </p:spPr>
      </p:pic>
      <p:pic>
        <p:nvPicPr>
          <p:cNvPr id="7" name="Graphic 7" descr="Badge 8 with solid fill">
            <a:extLst>
              <a:ext uri="{FF2B5EF4-FFF2-40B4-BE49-F238E27FC236}">
                <a16:creationId xmlns:a16="http://schemas.microsoft.com/office/drawing/2014/main" id="{240DB5DC-4CAE-4AE7-9ECD-0BC9F8AF2A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3064" y="2655499"/>
            <a:ext cx="1892060" cy="1877682"/>
          </a:xfrm>
          <a:prstGeom prst="rect">
            <a:avLst/>
          </a:prstGeom>
        </p:spPr>
      </p:pic>
      <p:sp>
        <p:nvSpPr>
          <p:cNvPr id="8" name="TextBox 7">
            <a:extLst>
              <a:ext uri="{FF2B5EF4-FFF2-40B4-BE49-F238E27FC236}">
                <a16:creationId xmlns:a16="http://schemas.microsoft.com/office/drawing/2014/main" id="{6FCDE4F8-9955-45A2-95CD-23A5B780BED9}"/>
              </a:ext>
            </a:extLst>
          </p:cNvPr>
          <p:cNvSpPr txBox="1"/>
          <p:nvPr/>
        </p:nvSpPr>
        <p:spPr>
          <a:xfrm>
            <a:off x="828137" y="1719531"/>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eight                            ate</a:t>
            </a:r>
          </a:p>
        </p:txBody>
      </p:sp>
      <p:sp>
        <p:nvSpPr>
          <p:cNvPr id="9" name="TextBox 8">
            <a:extLst>
              <a:ext uri="{FF2B5EF4-FFF2-40B4-BE49-F238E27FC236}">
                <a16:creationId xmlns:a16="http://schemas.microsoft.com/office/drawing/2014/main" id="{E5016720-74F4-4CC5-A775-A2E91DEF6E62}"/>
              </a:ext>
            </a:extLst>
          </p:cNvPr>
          <p:cNvSpPr txBox="1"/>
          <p:nvPr/>
        </p:nvSpPr>
        <p:spPr>
          <a:xfrm>
            <a:off x="195533" y="5251937"/>
            <a:ext cx="863791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cs typeface="Calibri"/>
              </a:rPr>
              <a:t>     Homophones sound alike but are spelled differently.   </a:t>
            </a:r>
            <a:endParaRPr lang="en-US" dirty="0"/>
          </a:p>
        </p:txBody>
      </p:sp>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4" descr="Airplane with solid fill">
            <a:extLst>
              <a:ext uri="{FF2B5EF4-FFF2-40B4-BE49-F238E27FC236}">
                <a16:creationId xmlns:a16="http://schemas.microsoft.com/office/drawing/2014/main" id="{28474834-D93B-45ED-9833-891D7D7DE6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120000">
            <a:off x="3041123" y="3431480"/>
            <a:ext cx="2858856" cy="2858856"/>
          </a:xfrm>
          <a:prstGeom prst="rect">
            <a:avLst/>
          </a:prstGeom>
        </p:spPr>
      </p:pic>
      <p:pic>
        <p:nvPicPr>
          <p:cNvPr id="4" name="Graphic 3" descr="Bee with solid fill">
            <a:extLst>
              <a:ext uri="{FF2B5EF4-FFF2-40B4-BE49-F238E27FC236}">
                <a16:creationId xmlns:a16="http://schemas.microsoft.com/office/drawing/2014/main" id="{64151ECD-341B-4FB9-B250-CB3F2AB7FA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7178" y="4323272"/>
            <a:ext cx="2021456" cy="1992701"/>
          </a:xfrm>
          <a:prstGeom prst="rect">
            <a:avLst/>
          </a:prstGeom>
        </p:spPr>
      </p:pic>
      <p:pic>
        <p:nvPicPr>
          <p:cNvPr id="6" name="Picture 6" descr="Grizzly bear in the wild">
            <a:extLst>
              <a:ext uri="{FF2B5EF4-FFF2-40B4-BE49-F238E27FC236}">
                <a16:creationId xmlns:a16="http://schemas.microsoft.com/office/drawing/2014/main" id="{D3EBDC50-3325-42E9-82D3-14A5323FB9FA}"/>
              </a:ext>
            </a:extLst>
          </p:cNvPr>
          <p:cNvPicPr>
            <a:picLocks noChangeAspect="1"/>
          </p:cNvPicPr>
          <p:nvPr/>
        </p:nvPicPr>
        <p:blipFill>
          <a:blip r:embed="rId7"/>
          <a:stretch>
            <a:fillRect/>
          </a:stretch>
        </p:blipFill>
        <p:spPr>
          <a:xfrm>
            <a:off x="3098951" y="4060150"/>
            <a:ext cx="2743199" cy="1948477"/>
          </a:xfrm>
          <a:prstGeom prst="rect">
            <a:avLst/>
          </a:prstGeom>
        </p:spPr>
      </p:pic>
      <p:pic>
        <p:nvPicPr>
          <p:cNvPr id="7" name="Picture 7" descr="Closeup of single daisy flower">
            <a:extLst>
              <a:ext uri="{FF2B5EF4-FFF2-40B4-BE49-F238E27FC236}">
                <a16:creationId xmlns:a16="http://schemas.microsoft.com/office/drawing/2014/main" id="{60A2D698-A013-4F30-8CC5-934209B0E8F7}"/>
              </a:ext>
            </a:extLst>
          </p:cNvPr>
          <p:cNvPicPr>
            <a:picLocks noChangeAspect="1"/>
          </p:cNvPicPr>
          <p:nvPr/>
        </p:nvPicPr>
        <p:blipFill>
          <a:blip r:embed="rId8"/>
          <a:stretch>
            <a:fillRect/>
          </a:stretch>
        </p:blipFill>
        <p:spPr>
          <a:xfrm>
            <a:off x="3148640" y="4119988"/>
            <a:ext cx="2743200" cy="1828800"/>
          </a:xfrm>
          <a:prstGeom prst="rect">
            <a:avLst/>
          </a:prstGeom>
        </p:spPr>
      </p:pic>
      <p:pic>
        <p:nvPicPr>
          <p:cNvPr id="8" name="Picture 8" descr="Asian student writing on blackboard with chalk in classroom">
            <a:extLst>
              <a:ext uri="{FF2B5EF4-FFF2-40B4-BE49-F238E27FC236}">
                <a16:creationId xmlns:a16="http://schemas.microsoft.com/office/drawing/2014/main" id="{7A25269E-D4F5-46CF-A593-3F880A1C5A1C}"/>
              </a:ext>
            </a:extLst>
          </p:cNvPr>
          <p:cNvPicPr>
            <a:picLocks noChangeAspect="1"/>
          </p:cNvPicPr>
          <p:nvPr/>
        </p:nvPicPr>
        <p:blipFill>
          <a:blip r:embed="rId9"/>
          <a:stretch>
            <a:fillRect/>
          </a:stretch>
        </p:blipFill>
        <p:spPr>
          <a:xfrm>
            <a:off x="3098951" y="4060150"/>
            <a:ext cx="2743199" cy="1829692"/>
          </a:xfrm>
          <a:prstGeom prst="rect">
            <a:avLst/>
          </a:prstGeom>
        </p:spPr>
      </p:pic>
      <p:sp>
        <p:nvSpPr>
          <p:cNvPr id="10" name="TextBox 9">
            <a:extLst>
              <a:ext uri="{FF2B5EF4-FFF2-40B4-BE49-F238E27FC236}">
                <a16:creationId xmlns:a16="http://schemas.microsoft.com/office/drawing/2014/main" id="{44DD40FD-161D-4B5E-AD9A-416DB065F3B9}"/>
              </a:ext>
            </a:extLst>
          </p:cNvPr>
          <p:cNvSpPr txBox="1"/>
          <p:nvPr/>
        </p:nvSpPr>
        <p:spPr>
          <a:xfrm>
            <a:off x="971910" y="2639682"/>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be                           bee</a:t>
            </a:r>
          </a:p>
        </p:txBody>
      </p:sp>
      <p:sp>
        <p:nvSpPr>
          <p:cNvPr id="12" name="TextBox 11">
            <a:extLst>
              <a:ext uri="{FF2B5EF4-FFF2-40B4-BE49-F238E27FC236}">
                <a16:creationId xmlns:a16="http://schemas.microsoft.com/office/drawing/2014/main" id="{5269B438-C48B-4798-B6E3-E143D41F893B}"/>
              </a:ext>
            </a:extLst>
          </p:cNvPr>
          <p:cNvSpPr txBox="1"/>
          <p:nvPr/>
        </p:nvSpPr>
        <p:spPr>
          <a:xfrm>
            <a:off x="669986" y="2624703"/>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bear                           bare</a:t>
            </a:r>
          </a:p>
        </p:txBody>
      </p:sp>
      <p:sp>
        <p:nvSpPr>
          <p:cNvPr id="14" name="TextBox 13">
            <a:extLst>
              <a:ext uri="{FF2B5EF4-FFF2-40B4-BE49-F238E27FC236}">
                <a16:creationId xmlns:a16="http://schemas.microsoft.com/office/drawing/2014/main" id="{EDAE58D7-5766-45E6-8FD8-70B8A1AADD31}"/>
              </a:ext>
            </a:extLst>
          </p:cNvPr>
          <p:cNvSpPr txBox="1"/>
          <p:nvPr/>
        </p:nvSpPr>
        <p:spPr>
          <a:xfrm>
            <a:off x="684362" y="2633250"/>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flower                           flour</a:t>
            </a:r>
          </a:p>
        </p:txBody>
      </p:sp>
      <p:sp>
        <p:nvSpPr>
          <p:cNvPr id="16" name="TextBox 15">
            <a:extLst>
              <a:ext uri="{FF2B5EF4-FFF2-40B4-BE49-F238E27FC236}">
                <a16:creationId xmlns:a16="http://schemas.microsoft.com/office/drawing/2014/main" id="{7B200C22-976A-45C8-820C-869D8EBBA70A}"/>
              </a:ext>
            </a:extLst>
          </p:cNvPr>
          <p:cNvSpPr txBox="1"/>
          <p:nvPr/>
        </p:nvSpPr>
        <p:spPr>
          <a:xfrm>
            <a:off x="368062" y="2653738"/>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bored                            board</a:t>
            </a:r>
          </a:p>
        </p:txBody>
      </p:sp>
      <p:sp>
        <p:nvSpPr>
          <p:cNvPr id="20" name="TextBox 19">
            <a:extLst>
              <a:ext uri="{FF2B5EF4-FFF2-40B4-BE49-F238E27FC236}">
                <a16:creationId xmlns:a16="http://schemas.microsoft.com/office/drawing/2014/main" id="{9B458D09-B95B-4430-9170-6326D45A96BF}"/>
              </a:ext>
            </a:extLst>
          </p:cNvPr>
          <p:cNvSpPr txBox="1"/>
          <p:nvPr/>
        </p:nvSpPr>
        <p:spPr>
          <a:xfrm>
            <a:off x="1131436" y="2656021"/>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plain                       plane</a:t>
            </a:r>
          </a:p>
        </p:txBody>
      </p:sp>
      <p:sp>
        <p:nvSpPr>
          <p:cNvPr id="9" name="Rounded Rectangle 8" descr="rounded square"/>
          <p:cNvSpPr/>
          <p:nvPr/>
        </p:nvSpPr>
        <p:spPr>
          <a:xfrm>
            <a:off x="5544573" y="2601257"/>
            <a:ext cx="1630394" cy="746068"/>
          </a:xfrm>
          <a:prstGeom prst="roundRect">
            <a:avLst/>
          </a:prstGeom>
          <a:noFill/>
          <a:ln w="5715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descr="rounded square"/>
          <p:cNvSpPr/>
          <p:nvPr/>
        </p:nvSpPr>
        <p:spPr>
          <a:xfrm>
            <a:off x="5746213" y="2641640"/>
            <a:ext cx="1630394" cy="746068"/>
          </a:xfrm>
          <a:prstGeom prst="roundRect">
            <a:avLst/>
          </a:prstGeom>
          <a:noFill/>
          <a:ln w="5715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descr="rounded square"/>
          <p:cNvSpPr/>
          <p:nvPr/>
        </p:nvSpPr>
        <p:spPr>
          <a:xfrm>
            <a:off x="6006840" y="2609585"/>
            <a:ext cx="1630394" cy="746068"/>
          </a:xfrm>
          <a:prstGeom prst="roundRect">
            <a:avLst/>
          </a:prstGeom>
          <a:noFill/>
          <a:ln w="5715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descr="&#10;rounded square&#10;"/>
          <p:cNvSpPr/>
          <p:nvPr/>
        </p:nvSpPr>
        <p:spPr>
          <a:xfrm>
            <a:off x="1035550" y="2506152"/>
            <a:ext cx="1884522" cy="866485"/>
          </a:xfrm>
          <a:prstGeom prst="roundRect">
            <a:avLst/>
          </a:prstGeom>
          <a:noFill/>
          <a:ln w="5715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descr="rounded square"/>
          <p:cNvSpPr/>
          <p:nvPr/>
        </p:nvSpPr>
        <p:spPr>
          <a:xfrm>
            <a:off x="1229330" y="2537868"/>
            <a:ext cx="1868885" cy="837094"/>
          </a:xfrm>
          <a:prstGeom prst="roundRect">
            <a:avLst/>
          </a:prstGeom>
          <a:noFill/>
          <a:ln w="5715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C7801AC1-5E2B-4189-8714-E2598F5EB05F}"/>
              </a:ext>
            </a:extLst>
          </p:cNvPr>
          <p:cNvSpPr>
            <a:spLocks noGrp="1"/>
          </p:cNvSpPr>
          <p:nvPr>
            <p:ph type="title" idx="4294967295"/>
          </p:nvPr>
        </p:nvSpPr>
        <p:spPr>
          <a:xfrm>
            <a:off x="293915" y="274638"/>
            <a:ext cx="8556171" cy="1143000"/>
          </a:xfrm>
        </p:spPr>
        <p:txBody>
          <a:bodyPr>
            <a:noAutofit/>
          </a:bodyPr>
          <a:lstStyle/>
          <a:p>
            <a:r>
              <a:rPr lang="en-US" sz="4000" b="1" kern="1200" dirty="0">
                <a:effectLst/>
                <a:latin typeface="Comic Sans MS" panose="030F0702030302020204" pitchFamily="66" charset="0"/>
                <a:ea typeface="Calibri" panose="020F0502020204030204" pitchFamily="34" charset="0"/>
                <a:cs typeface="Calibri" panose="020F0502020204030204" pitchFamily="34" charset="0"/>
              </a:rPr>
              <a:t>Help Find the Correct Homophone</a:t>
            </a:r>
            <a:endParaRPr lang="en-US" sz="4000" dirty="0"/>
          </a:p>
        </p:txBody>
      </p:sp>
    </p:spTree>
    <p:extLst>
      <p:ext uri="{BB962C8B-B14F-4D97-AF65-F5344CB8AC3E}">
        <p14:creationId xmlns:p14="http://schemas.microsoft.com/office/powerpoint/2010/main" val="8066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6"/>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4" grpId="0"/>
      <p:bldP spid="16" grpId="0"/>
      <p:bldP spid="16" grpId="1"/>
      <p:bldP spid="20" grpId="0"/>
      <p:bldP spid="20" grpId="1"/>
      <p:bldP spid="9" grpId="0" animBg="1"/>
      <p:bldP spid="9" grpId="1" animBg="1"/>
      <p:bldP spid="17" grpId="0" animBg="1"/>
      <p:bldP spid="17" grpId="1" animBg="1"/>
      <p:bldP spid="19" grpId="0" animBg="1"/>
      <p:bldP spid="19" grpId="1" animBg="1"/>
      <p:bldP spid="21" grpId="0" animBg="1"/>
      <p:bldP spid="21" grpId="1"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dirty="0">
                <a:latin typeface="Comic Sans MS"/>
              </a:rPr>
              <a:t>Subject and Verb Agreement</a:t>
            </a:r>
            <a:br>
              <a:rPr lang="en-US" dirty="0">
                <a:latin typeface="Comic Sans MS" panose="030F0702030302020204" pitchFamily="66" charset="0"/>
              </a:rPr>
            </a:br>
            <a:endParaRPr lang="en-US" dirty="0">
              <a:latin typeface="Comic Sans MS" panose="030F0702030302020204" pitchFamily="66" charset="0"/>
            </a:endParaRPr>
          </a:p>
        </p:txBody>
      </p:sp>
      <p:sp>
        <p:nvSpPr>
          <p:cNvPr id="4" name="TextBox 3">
            <a:extLst>
              <a:ext uri="{FF2B5EF4-FFF2-40B4-BE49-F238E27FC236}">
                <a16:creationId xmlns:a16="http://schemas.microsoft.com/office/drawing/2014/main" id="{DD4F8C45-D460-4FFF-8071-EA3175A3D614}"/>
              </a:ext>
            </a:extLst>
          </p:cNvPr>
          <p:cNvSpPr txBox="1"/>
          <p:nvPr/>
        </p:nvSpPr>
        <p:spPr>
          <a:xfrm>
            <a:off x="-432683" y="1954013"/>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The girl run fast.</a:t>
            </a:r>
          </a:p>
        </p:txBody>
      </p:sp>
      <p:sp>
        <p:nvSpPr>
          <p:cNvPr id="6" name="TextBox 5">
            <a:extLst>
              <a:ext uri="{FF2B5EF4-FFF2-40B4-BE49-F238E27FC236}">
                <a16:creationId xmlns:a16="http://schemas.microsoft.com/office/drawing/2014/main" id="{C2940E8A-E0C7-4E0A-9D68-B08B1A3728BF}"/>
              </a:ext>
            </a:extLst>
          </p:cNvPr>
          <p:cNvSpPr txBox="1"/>
          <p:nvPr/>
        </p:nvSpPr>
        <p:spPr>
          <a:xfrm>
            <a:off x="4229820" y="1967473"/>
            <a:ext cx="49141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The girl </a:t>
            </a:r>
            <a:r>
              <a:rPr lang="en-US" sz="3600" u="sng" dirty="0">
                <a:latin typeface="Comic Sans MS"/>
                <a:cs typeface="Calibri"/>
              </a:rPr>
              <a:t>runs</a:t>
            </a:r>
            <a:r>
              <a:rPr lang="en-US" sz="3600" dirty="0">
                <a:latin typeface="Comic Sans MS"/>
                <a:cs typeface="Calibri"/>
              </a:rPr>
              <a:t> fast.</a:t>
            </a:r>
          </a:p>
        </p:txBody>
      </p:sp>
      <p:sp>
        <p:nvSpPr>
          <p:cNvPr id="8" name="TextBox 7">
            <a:extLst>
              <a:ext uri="{FF2B5EF4-FFF2-40B4-BE49-F238E27FC236}">
                <a16:creationId xmlns:a16="http://schemas.microsoft.com/office/drawing/2014/main" id="{7B557E16-E463-4F20-A1D6-D1567CD92D7B}"/>
              </a:ext>
            </a:extLst>
          </p:cNvPr>
          <p:cNvSpPr txBox="1"/>
          <p:nvPr/>
        </p:nvSpPr>
        <p:spPr>
          <a:xfrm>
            <a:off x="-432684" y="3607851"/>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The girls runs fast.</a:t>
            </a:r>
          </a:p>
        </p:txBody>
      </p:sp>
      <p:sp>
        <p:nvSpPr>
          <p:cNvPr id="10" name="TextBox 9">
            <a:extLst>
              <a:ext uri="{FF2B5EF4-FFF2-40B4-BE49-F238E27FC236}">
                <a16:creationId xmlns:a16="http://schemas.microsoft.com/office/drawing/2014/main" id="{B298C6ED-111D-492B-8C53-20F509516CA5}"/>
              </a:ext>
            </a:extLst>
          </p:cNvPr>
          <p:cNvSpPr txBox="1"/>
          <p:nvPr/>
        </p:nvSpPr>
        <p:spPr>
          <a:xfrm>
            <a:off x="4235570" y="3602704"/>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The girls </a:t>
            </a:r>
            <a:r>
              <a:rPr lang="en-US" sz="3600" u="sng" dirty="0">
                <a:latin typeface="Comic Sans MS"/>
                <a:cs typeface="Calibri"/>
              </a:rPr>
              <a:t>run</a:t>
            </a:r>
            <a:r>
              <a:rPr lang="en-US" sz="3600" dirty="0">
                <a:latin typeface="Comic Sans MS"/>
                <a:cs typeface="Calibri"/>
              </a:rPr>
              <a:t> fast.</a:t>
            </a:r>
          </a:p>
        </p:txBody>
      </p:sp>
      <p:pic>
        <p:nvPicPr>
          <p:cNvPr id="11" name="Picture 11" descr="Woman running">
            <a:extLst>
              <a:ext uri="{FF2B5EF4-FFF2-40B4-BE49-F238E27FC236}">
                <a16:creationId xmlns:a16="http://schemas.microsoft.com/office/drawing/2014/main" id="{A43EBCC3-4CB5-4938-B415-6E86A483AA58}"/>
              </a:ext>
            </a:extLst>
          </p:cNvPr>
          <p:cNvPicPr>
            <a:picLocks noChangeAspect="1"/>
          </p:cNvPicPr>
          <p:nvPr/>
        </p:nvPicPr>
        <p:blipFill>
          <a:blip r:embed="rId3"/>
          <a:stretch>
            <a:fillRect/>
          </a:stretch>
        </p:blipFill>
        <p:spPr>
          <a:xfrm>
            <a:off x="5365630" y="4879674"/>
            <a:ext cx="2743200" cy="1828800"/>
          </a:xfrm>
          <a:prstGeom prst="rect">
            <a:avLst/>
          </a:prstGeom>
        </p:spPr>
      </p:pic>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dirty="0">
                <a:latin typeface="Comic Sans MS"/>
              </a:rPr>
              <a:t>Do We Agree?</a:t>
            </a:r>
            <a:br>
              <a:rPr lang="en-US" dirty="0">
                <a:latin typeface="Comic Sans MS" panose="030F0702030302020204" pitchFamily="66" charset="0"/>
              </a:rPr>
            </a:br>
            <a:endParaRPr lang="en-US" dirty="0">
              <a:latin typeface="Comic Sans MS" panose="030F0702030302020204" pitchFamily="66" charset="0"/>
            </a:endParaRPr>
          </a:p>
        </p:txBody>
      </p:sp>
      <p:sp>
        <p:nvSpPr>
          <p:cNvPr id="4" name="TextBox 3">
            <a:extLst>
              <a:ext uri="{FF2B5EF4-FFF2-40B4-BE49-F238E27FC236}">
                <a16:creationId xmlns:a16="http://schemas.microsoft.com/office/drawing/2014/main" id="{130F60A4-F0D9-4FEC-8DDE-96AC0AD0D82C}"/>
              </a:ext>
            </a:extLst>
          </p:cNvPr>
          <p:cNvSpPr txBox="1"/>
          <p:nvPr/>
        </p:nvSpPr>
        <p:spPr>
          <a:xfrm>
            <a:off x="1253707" y="2118287"/>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My friends likes pizza.</a:t>
            </a:r>
          </a:p>
        </p:txBody>
      </p:sp>
      <p:sp>
        <p:nvSpPr>
          <p:cNvPr id="6" name="TextBox 5">
            <a:extLst>
              <a:ext uri="{FF2B5EF4-FFF2-40B4-BE49-F238E27FC236}">
                <a16:creationId xmlns:a16="http://schemas.microsoft.com/office/drawing/2014/main" id="{830F80EC-5FD2-4990-9D04-6CE9FAE508D1}"/>
              </a:ext>
            </a:extLst>
          </p:cNvPr>
          <p:cNvSpPr txBox="1"/>
          <p:nvPr/>
        </p:nvSpPr>
        <p:spPr>
          <a:xfrm>
            <a:off x="773504" y="2151063"/>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The dog spin in excitement.</a:t>
            </a:r>
          </a:p>
        </p:txBody>
      </p:sp>
      <p:sp>
        <p:nvSpPr>
          <p:cNvPr id="8" name="TextBox 7">
            <a:extLst>
              <a:ext uri="{FF2B5EF4-FFF2-40B4-BE49-F238E27FC236}">
                <a16:creationId xmlns:a16="http://schemas.microsoft.com/office/drawing/2014/main" id="{6413552E-44A6-4CB8-B0AB-E81EB3D89B83}"/>
              </a:ext>
            </a:extLst>
          </p:cNvPr>
          <p:cNvSpPr txBox="1"/>
          <p:nvPr/>
        </p:nvSpPr>
        <p:spPr>
          <a:xfrm>
            <a:off x="1696788" y="2219596"/>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She swims very well.</a:t>
            </a:r>
          </a:p>
        </p:txBody>
      </p:sp>
      <p:sp>
        <p:nvSpPr>
          <p:cNvPr id="10" name="TextBox 9">
            <a:extLst>
              <a:ext uri="{FF2B5EF4-FFF2-40B4-BE49-F238E27FC236}">
                <a16:creationId xmlns:a16="http://schemas.microsoft.com/office/drawing/2014/main" id="{470A71C7-D90A-4E16-BD3C-829E878B1142}"/>
              </a:ext>
            </a:extLst>
          </p:cNvPr>
          <p:cNvSpPr txBox="1"/>
          <p:nvPr/>
        </p:nvSpPr>
        <p:spPr>
          <a:xfrm>
            <a:off x="1475247" y="2098766"/>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They clean the park.</a:t>
            </a:r>
          </a:p>
        </p:txBody>
      </p:sp>
      <p:sp>
        <p:nvSpPr>
          <p:cNvPr id="12" name="TextBox 11">
            <a:extLst>
              <a:ext uri="{FF2B5EF4-FFF2-40B4-BE49-F238E27FC236}">
                <a16:creationId xmlns:a16="http://schemas.microsoft.com/office/drawing/2014/main" id="{287D3474-B61B-44B9-8015-8B6B4F85B0D4}"/>
              </a:ext>
            </a:extLst>
          </p:cNvPr>
          <p:cNvSpPr txBox="1"/>
          <p:nvPr/>
        </p:nvSpPr>
        <p:spPr>
          <a:xfrm>
            <a:off x="1397481" y="2072737"/>
            <a:ext cx="774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He sing in the chorus.</a:t>
            </a:r>
          </a:p>
        </p:txBody>
      </p:sp>
      <p:pic>
        <p:nvPicPr>
          <p:cNvPr id="13" name="Picture 13" descr="Young girl hand on chin arm crossed">
            <a:extLst>
              <a:ext uri="{FF2B5EF4-FFF2-40B4-BE49-F238E27FC236}">
                <a16:creationId xmlns:a16="http://schemas.microsoft.com/office/drawing/2014/main" id="{F732D3F7-BBE3-47F9-AE23-2F7BE9AF91DB}"/>
              </a:ext>
            </a:extLst>
          </p:cNvPr>
          <p:cNvPicPr>
            <a:picLocks noChangeAspect="1"/>
          </p:cNvPicPr>
          <p:nvPr/>
        </p:nvPicPr>
        <p:blipFill>
          <a:blip r:embed="rId3"/>
          <a:stretch>
            <a:fillRect/>
          </a:stretch>
        </p:blipFill>
        <p:spPr>
          <a:xfrm>
            <a:off x="7988808" y="3208375"/>
            <a:ext cx="1011418" cy="3643374"/>
          </a:xfrm>
          <a:prstGeom prst="rect">
            <a:avLst/>
          </a:prstGeom>
        </p:spPr>
      </p:pic>
      <p:sp>
        <p:nvSpPr>
          <p:cNvPr id="9" name="TextBox 8">
            <a:extLst>
              <a:ext uri="{FF2B5EF4-FFF2-40B4-BE49-F238E27FC236}">
                <a16:creationId xmlns:a16="http://schemas.microsoft.com/office/drawing/2014/main" id="{36EE87C6-2F8E-4CFC-BB7C-ECDAF39232A5}"/>
              </a:ext>
            </a:extLst>
          </p:cNvPr>
          <p:cNvSpPr txBox="1"/>
          <p:nvPr/>
        </p:nvSpPr>
        <p:spPr>
          <a:xfrm>
            <a:off x="905162" y="3872951"/>
            <a:ext cx="774651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The </a:t>
            </a:r>
            <a:r>
              <a:rPr lang="en-US" sz="3600" u="sng" dirty="0">
                <a:latin typeface="Comic Sans MS"/>
                <a:cs typeface="Calibri"/>
              </a:rPr>
              <a:t>dog spins </a:t>
            </a:r>
            <a:r>
              <a:rPr lang="en-US" sz="3600" dirty="0">
                <a:latin typeface="Comic Sans MS"/>
                <a:cs typeface="Calibri"/>
              </a:rPr>
              <a:t>in excitement.</a:t>
            </a:r>
          </a:p>
          <a:p>
            <a:endParaRPr lang="en-US" sz="3600" dirty="0">
              <a:latin typeface="Comic Sans MS"/>
              <a:cs typeface="Calibri"/>
            </a:endParaRPr>
          </a:p>
          <a:p>
            <a:r>
              <a:rPr lang="en-US" sz="3600" dirty="0">
                <a:latin typeface="Comic Sans MS"/>
                <a:cs typeface="Calibri"/>
              </a:rPr>
              <a:t>    The </a:t>
            </a:r>
            <a:r>
              <a:rPr lang="en-US" sz="3600" u="sng" dirty="0">
                <a:latin typeface="Comic Sans MS"/>
                <a:cs typeface="Calibri"/>
              </a:rPr>
              <a:t>dogs spin </a:t>
            </a:r>
            <a:r>
              <a:rPr lang="en-US" sz="3600" dirty="0">
                <a:latin typeface="Comic Sans MS"/>
                <a:cs typeface="Calibri"/>
              </a:rPr>
              <a:t>in excitement.</a:t>
            </a:r>
          </a:p>
        </p:txBody>
      </p:sp>
      <p:sp>
        <p:nvSpPr>
          <p:cNvPr id="11" name="TextBox 10">
            <a:extLst>
              <a:ext uri="{FF2B5EF4-FFF2-40B4-BE49-F238E27FC236}">
                <a16:creationId xmlns:a16="http://schemas.microsoft.com/office/drawing/2014/main" id="{72AF99B3-182F-42C2-9EA0-4BE94070CF57}"/>
              </a:ext>
            </a:extLst>
          </p:cNvPr>
          <p:cNvSpPr txBox="1"/>
          <p:nvPr/>
        </p:nvSpPr>
        <p:spPr>
          <a:xfrm>
            <a:off x="2247420" y="3886498"/>
            <a:ext cx="774651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My </a:t>
            </a:r>
            <a:r>
              <a:rPr lang="en-US" sz="3600" u="sng" dirty="0">
                <a:latin typeface="Comic Sans MS"/>
                <a:cs typeface="Calibri"/>
              </a:rPr>
              <a:t>friends like </a:t>
            </a:r>
            <a:r>
              <a:rPr lang="en-US" sz="3600" dirty="0">
                <a:latin typeface="Comic Sans MS"/>
                <a:cs typeface="Calibri"/>
              </a:rPr>
              <a:t>pizza.</a:t>
            </a:r>
          </a:p>
          <a:p>
            <a:endParaRPr lang="en-US" sz="3600" dirty="0">
              <a:latin typeface="Comic Sans MS"/>
              <a:cs typeface="Calibri"/>
            </a:endParaRPr>
          </a:p>
          <a:p>
            <a:r>
              <a:rPr lang="en-US" sz="3600" dirty="0">
                <a:latin typeface="Comic Sans MS"/>
                <a:cs typeface="Calibri"/>
              </a:rPr>
              <a:t>My </a:t>
            </a:r>
            <a:r>
              <a:rPr lang="en-US" sz="3600" u="sng" dirty="0">
                <a:latin typeface="Comic Sans MS"/>
                <a:cs typeface="Calibri"/>
              </a:rPr>
              <a:t>friend likes </a:t>
            </a:r>
            <a:r>
              <a:rPr lang="en-US" sz="3600" dirty="0">
                <a:latin typeface="Comic Sans MS"/>
                <a:cs typeface="Calibri"/>
              </a:rPr>
              <a:t>pizza.</a:t>
            </a:r>
          </a:p>
        </p:txBody>
      </p:sp>
      <p:sp>
        <p:nvSpPr>
          <p:cNvPr id="14" name="TextBox 13">
            <a:extLst>
              <a:ext uri="{FF2B5EF4-FFF2-40B4-BE49-F238E27FC236}">
                <a16:creationId xmlns:a16="http://schemas.microsoft.com/office/drawing/2014/main" id="{B77AB1AC-F436-41F6-8510-7DFC9349E8E9}"/>
              </a:ext>
            </a:extLst>
          </p:cNvPr>
          <p:cNvSpPr txBox="1"/>
          <p:nvPr/>
        </p:nvSpPr>
        <p:spPr>
          <a:xfrm>
            <a:off x="1659666" y="3875900"/>
            <a:ext cx="774651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    </a:t>
            </a:r>
            <a:r>
              <a:rPr lang="en-US" sz="3600" u="sng" dirty="0">
                <a:latin typeface="Comic Sans MS"/>
                <a:cs typeface="Calibri"/>
              </a:rPr>
              <a:t>He sings </a:t>
            </a:r>
            <a:r>
              <a:rPr lang="en-US" sz="3600" dirty="0">
                <a:latin typeface="Comic Sans MS"/>
                <a:cs typeface="Calibri"/>
              </a:rPr>
              <a:t>in the chorus.</a:t>
            </a:r>
          </a:p>
          <a:p>
            <a:endParaRPr lang="en-US" sz="3600" dirty="0">
              <a:latin typeface="Comic Sans MS"/>
              <a:cs typeface="Calibri"/>
            </a:endParaRPr>
          </a:p>
          <a:p>
            <a:r>
              <a:rPr lang="en-US" sz="3600" dirty="0">
                <a:latin typeface="Comic Sans MS"/>
                <a:cs typeface="Calibri"/>
              </a:rPr>
              <a:t>    </a:t>
            </a:r>
            <a:r>
              <a:rPr lang="en-US" sz="3600" u="sng" dirty="0">
                <a:latin typeface="Comic Sans MS"/>
                <a:cs typeface="Calibri"/>
              </a:rPr>
              <a:t>They sing </a:t>
            </a:r>
            <a:r>
              <a:rPr lang="en-US" sz="3600" dirty="0">
                <a:latin typeface="Comic Sans MS"/>
                <a:cs typeface="Calibri"/>
              </a:rPr>
              <a:t>in the chorus.</a:t>
            </a:r>
          </a:p>
          <a:p>
            <a:endParaRPr lang="en-US" sz="3600" dirty="0">
              <a:latin typeface="Comic Sans MS"/>
              <a:cs typeface="Calibri"/>
            </a:endParaRPr>
          </a:p>
        </p:txBody>
      </p:sp>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10" grpId="0"/>
      <p:bldP spid="10" grpId="1"/>
      <p:bldP spid="12" grpId="0"/>
      <p:bldP spid="9" grpId="0"/>
      <p:bldP spid="9" grpId="1"/>
      <p:bldP spid="11" grpId="0"/>
      <p:bldP spid="11" grpId="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rounded box"/>
          <p:cNvSpPr/>
          <p:nvPr/>
        </p:nvSpPr>
        <p:spPr>
          <a:xfrm>
            <a:off x="161745" y="1507808"/>
            <a:ext cx="8820509" cy="1968430"/>
          </a:xfrm>
          <a:prstGeom prst="round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dirty="0">
                <a:latin typeface="Comic Sans MS"/>
              </a:rPr>
              <a:t>Presidential Vocabulary</a:t>
            </a:r>
            <a:br>
              <a:rPr lang="en-US" dirty="0">
                <a:latin typeface="Comic Sans MS" panose="030F0702030302020204" pitchFamily="66" charset="0"/>
              </a:rPr>
            </a:br>
            <a:endParaRPr lang="en-US" dirty="0">
              <a:latin typeface="Comic Sans MS" panose="030F0702030302020204" pitchFamily="66" charset="0"/>
            </a:endParaRPr>
          </a:p>
        </p:txBody>
      </p:sp>
      <p:sp>
        <p:nvSpPr>
          <p:cNvPr id="4" name="TextBox 3">
            <a:extLst>
              <a:ext uri="{FF2B5EF4-FFF2-40B4-BE49-F238E27FC236}">
                <a16:creationId xmlns:a16="http://schemas.microsoft.com/office/drawing/2014/main" id="{AB7193AE-0B74-4A69-BA49-BA0A03A267F3}"/>
              </a:ext>
            </a:extLst>
          </p:cNvPr>
          <p:cNvSpPr txBox="1"/>
          <p:nvPr/>
        </p:nvSpPr>
        <p:spPr>
          <a:xfrm>
            <a:off x="5982418" y="167050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leadership</a:t>
            </a:r>
          </a:p>
        </p:txBody>
      </p:sp>
      <p:sp>
        <p:nvSpPr>
          <p:cNvPr id="5" name="TextBox 4">
            <a:extLst>
              <a:ext uri="{FF2B5EF4-FFF2-40B4-BE49-F238E27FC236}">
                <a16:creationId xmlns:a16="http://schemas.microsoft.com/office/drawing/2014/main" id="{5D34A169-E92F-4278-9D79-A0E18B0EFE39}"/>
              </a:ext>
            </a:extLst>
          </p:cNvPr>
          <p:cNvSpPr txBox="1"/>
          <p:nvPr/>
        </p:nvSpPr>
        <p:spPr>
          <a:xfrm>
            <a:off x="323491" y="167183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unite</a:t>
            </a:r>
          </a:p>
        </p:txBody>
      </p:sp>
      <p:sp>
        <p:nvSpPr>
          <p:cNvPr id="6" name="TextBox 5">
            <a:extLst>
              <a:ext uri="{FF2B5EF4-FFF2-40B4-BE49-F238E27FC236}">
                <a16:creationId xmlns:a16="http://schemas.microsoft.com/office/drawing/2014/main" id="{FFB1854B-3C53-4EE5-9A1F-FE3750D29F7B}"/>
              </a:ext>
            </a:extLst>
          </p:cNvPr>
          <p:cNvSpPr txBox="1"/>
          <p:nvPr/>
        </p:nvSpPr>
        <p:spPr>
          <a:xfrm>
            <a:off x="3095445" y="16519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nation</a:t>
            </a:r>
          </a:p>
        </p:txBody>
      </p:sp>
      <p:sp>
        <p:nvSpPr>
          <p:cNvPr id="7" name="TextBox 6">
            <a:extLst>
              <a:ext uri="{FF2B5EF4-FFF2-40B4-BE49-F238E27FC236}">
                <a16:creationId xmlns:a16="http://schemas.microsoft.com/office/drawing/2014/main" id="{EB21CDC2-1832-4F89-A8BD-4C6488FAC691}"/>
              </a:ext>
            </a:extLst>
          </p:cNvPr>
          <p:cNvSpPr txBox="1"/>
          <p:nvPr/>
        </p:nvSpPr>
        <p:spPr>
          <a:xfrm>
            <a:off x="221411" y="265727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globe</a:t>
            </a:r>
          </a:p>
        </p:txBody>
      </p:sp>
      <p:sp>
        <p:nvSpPr>
          <p:cNvPr id="8" name="TextBox 7">
            <a:extLst>
              <a:ext uri="{FF2B5EF4-FFF2-40B4-BE49-F238E27FC236}">
                <a16:creationId xmlns:a16="http://schemas.microsoft.com/office/drawing/2014/main" id="{7A039446-9A59-4695-A4DB-4AC5DFBCAF99}"/>
              </a:ext>
            </a:extLst>
          </p:cNvPr>
          <p:cNvSpPr txBox="1"/>
          <p:nvPr/>
        </p:nvSpPr>
        <p:spPr>
          <a:xfrm>
            <a:off x="3147203" y="270102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wisdom</a:t>
            </a:r>
          </a:p>
        </p:txBody>
      </p:sp>
      <p:sp>
        <p:nvSpPr>
          <p:cNvPr id="9" name="TextBox 8">
            <a:extLst>
              <a:ext uri="{FF2B5EF4-FFF2-40B4-BE49-F238E27FC236}">
                <a16:creationId xmlns:a16="http://schemas.microsoft.com/office/drawing/2014/main" id="{23735074-FA64-4218-8270-6711468E2EDA}"/>
              </a:ext>
            </a:extLst>
          </p:cNvPr>
          <p:cNvSpPr txBox="1"/>
          <p:nvPr/>
        </p:nvSpPr>
        <p:spPr>
          <a:xfrm>
            <a:off x="5838645" y="274489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symbol</a:t>
            </a:r>
          </a:p>
        </p:txBody>
      </p:sp>
      <p:sp>
        <p:nvSpPr>
          <p:cNvPr id="11" name="TextBox 10">
            <a:extLst>
              <a:ext uri="{FF2B5EF4-FFF2-40B4-BE49-F238E27FC236}">
                <a16:creationId xmlns:a16="http://schemas.microsoft.com/office/drawing/2014/main" id="{719B8F6E-A64D-497B-8AFE-9C0BB3C9A5C4}"/>
              </a:ext>
            </a:extLst>
          </p:cNvPr>
          <p:cNvSpPr txBox="1"/>
          <p:nvPr/>
        </p:nvSpPr>
        <p:spPr>
          <a:xfrm>
            <a:off x="1683508" y="4938369"/>
            <a:ext cx="66538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a large area of land controlled by its own government</a:t>
            </a:r>
            <a:endParaRPr lang="en-US" dirty="0">
              <a:latin typeface="Comic Sans MS"/>
            </a:endParaRPr>
          </a:p>
          <a:p>
            <a:pPr algn="ctr"/>
            <a:endParaRPr lang="en-US" sz="3600" dirty="0">
              <a:latin typeface="Comic Sans MS"/>
            </a:endParaRPr>
          </a:p>
        </p:txBody>
      </p:sp>
      <p:sp>
        <p:nvSpPr>
          <p:cNvPr id="12" name="TextBox 11">
            <a:extLst>
              <a:ext uri="{FF2B5EF4-FFF2-40B4-BE49-F238E27FC236}">
                <a16:creationId xmlns:a16="http://schemas.microsoft.com/office/drawing/2014/main" id="{87849666-BAAF-44F9-99B1-4CAD7A32080E}"/>
              </a:ext>
            </a:extLst>
          </p:cNvPr>
          <p:cNvSpPr txBox="1"/>
          <p:nvPr/>
        </p:nvSpPr>
        <p:spPr>
          <a:xfrm>
            <a:off x="1434862" y="4907774"/>
            <a:ext cx="66538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 to put or come together to form a single unit</a:t>
            </a:r>
          </a:p>
          <a:p>
            <a:pPr algn="ctr"/>
            <a:endParaRPr lang="en-US" sz="3600" dirty="0">
              <a:latin typeface="Comic Sans MS"/>
            </a:endParaRPr>
          </a:p>
        </p:txBody>
      </p:sp>
      <p:sp>
        <p:nvSpPr>
          <p:cNvPr id="13" name="TextBox 12">
            <a:extLst>
              <a:ext uri="{FF2B5EF4-FFF2-40B4-BE49-F238E27FC236}">
                <a16:creationId xmlns:a16="http://schemas.microsoft.com/office/drawing/2014/main" id="{3E015633-0377-48E3-B29C-377EB602E9AA}"/>
              </a:ext>
            </a:extLst>
          </p:cNvPr>
          <p:cNvSpPr txBox="1"/>
          <p:nvPr/>
        </p:nvSpPr>
        <p:spPr>
          <a:xfrm>
            <a:off x="1223435" y="4971862"/>
            <a:ext cx="66538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a wise attitude, belief, or course of action</a:t>
            </a:r>
            <a:endParaRPr lang="en-US" dirty="0">
              <a:latin typeface="Comic Sans MS"/>
            </a:endParaRPr>
          </a:p>
          <a:p>
            <a:pPr algn="ctr"/>
            <a:endParaRPr lang="en-US" sz="3600" dirty="0">
              <a:latin typeface="Comic Sans MS"/>
            </a:endParaRPr>
          </a:p>
        </p:txBody>
      </p:sp>
      <p:sp>
        <p:nvSpPr>
          <p:cNvPr id="14" name="TextBox 13">
            <a:extLst>
              <a:ext uri="{FF2B5EF4-FFF2-40B4-BE49-F238E27FC236}">
                <a16:creationId xmlns:a16="http://schemas.microsoft.com/office/drawing/2014/main" id="{DD1B554B-19F7-4CEC-9D59-2B225F39C412}"/>
              </a:ext>
            </a:extLst>
          </p:cNvPr>
          <p:cNvSpPr txBox="1"/>
          <p:nvPr/>
        </p:nvSpPr>
        <p:spPr>
          <a:xfrm>
            <a:off x="1245078" y="4953067"/>
            <a:ext cx="66538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A round object as a model of the earth.</a:t>
            </a:r>
          </a:p>
          <a:p>
            <a:pPr algn="ctr"/>
            <a:endParaRPr lang="en-US" sz="3600" dirty="0">
              <a:latin typeface="Comic Sans MS"/>
            </a:endParaRPr>
          </a:p>
        </p:txBody>
      </p:sp>
      <p:sp>
        <p:nvSpPr>
          <p:cNvPr id="15" name="TextBox 14">
            <a:extLst>
              <a:ext uri="{FF2B5EF4-FFF2-40B4-BE49-F238E27FC236}">
                <a16:creationId xmlns:a16="http://schemas.microsoft.com/office/drawing/2014/main" id="{476BA47C-35BF-4D3E-82D6-94CFC29EF695}"/>
              </a:ext>
            </a:extLst>
          </p:cNvPr>
          <p:cNvSpPr txBox="1"/>
          <p:nvPr/>
        </p:nvSpPr>
        <p:spPr>
          <a:xfrm>
            <a:off x="1559185" y="5014257"/>
            <a:ext cx="66538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something that stands for something else</a:t>
            </a:r>
          </a:p>
          <a:p>
            <a:pPr algn="ctr"/>
            <a:endParaRPr lang="en-US" sz="3600" dirty="0">
              <a:latin typeface="Comic Sans MS"/>
            </a:endParaRPr>
          </a:p>
        </p:txBody>
      </p:sp>
      <p:sp>
        <p:nvSpPr>
          <p:cNvPr id="17" name="TextBox 16">
            <a:extLst>
              <a:ext uri="{FF2B5EF4-FFF2-40B4-BE49-F238E27FC236}">
                <a16:creationId xmlns:a16="http://schemas.microsoft.com/office/drawing/2014/main" id="{54162C8F-55F8-47BF-993B-FB45F529EA8E}"/>
              </a:ext>
            </a:extLst>
          </p:cNvPr>
          <p:cNvSpPr txBox="1"/>
          <p:nvPr/>
        </p:nvSpPr>
        <p:spPr>
          <a:xfrm>
            <a:off x="776376" y="4983662"/>
            <a:ext cx="759124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 the ability to be in charge or in control</a:t>
            </a:r>
          </a:p>
          <a:p>
            <a:pPr algn="ctr"/>
            <a:endParaRPr lang="en-US" sz="3600" dirty="0">
              <a:latin typeface="Comic Sans MS"/>
            </a:endParaRPr>
          </a:p>
        </p:txBody>
      </p:sp>
      <p:sp>
        <p:nvSpPr>
          <p:cNvPr id="16" name="TextBox 15">
            <a:extLst>
              <a:ext uri="{FF2B5EF4-FFF2-40B4-BE49-F238E27FC236}">
                <a16:creationId xmlns:a16="http://schemas.microsoft.com/office/drawing/2014/main" id="{5D34A169-E92F-4278-9D79-A0E18B0EFE39}"/>
              </a:ext>
            </a:extLst>
          </p:cNvPr>
          <p:cNvSpPr txBox="1"/>
          <p:nvPr/>
        </p:nvSpPr>
        <p:spPr>
          <a:xfrm>
            <a:off x="3335216" y="830882"/>
            <a:ext cx="2473569" cy="646331"/>
          </a:xfrm>
          <a:prstGeom prst="rect">
            <a:avLst/>
          </a:prstGeom>
          <a:noFill/>
          <a:ln w="76200">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word bank</a:t>
            </a:r>
          </a:p>
        </p:txBody>
      </p:sp>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7"/>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2" nodeType="clickEffect">
                                  <p:stCondLst>
                                    <p:cond delay="0"/>
                                  </p:stCondLst>
                                  <p:childTnLst>
                                    <p:set>
                                      <p:cBhvr>
                                        <p:cTn id="37" dur="1" fill="hold">
                                          <p:stCondLst>
                                            <p:cond delay="0"/>
                                          </p:stCondLst>
                                        </p:cTn>
                                        <p:tgtEl>
                                          <p:spTgt spid="17"/>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3"/>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xit" presetSubtype="4" fill="hold" grpId="0" nodeType="clickEffect">
                                  <p:stCondLst>
                                    <p:cond delay="0"/>
                                  </p:stCondLst>
                                  <p:childTnLst>
                                    <p:animEffect transition="out" filter="wipe(down)">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1" grpId="1"/>
      <p:bldP spid="12" grpId="0"/>
      <p:bldP spid="12" grpId="1"/>
      <p:bldP spid="13" grpId="0"/>
      <p:bldP spid="13" grpId="1"/>
      <p:bldP spid="14" grpId="0"/>
      <p:bldP spid="14" grpId="1"/>
      <p:bldP spid="15" grpId="0"/>
      <p:bldP spid="17" grpId="0"/>
      <p:bldP spid="17" grpId="1"/>
      <p:bldP spid="17"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r>
              <a:rPr lang="en-US" dirty="0">
                <a:latin typeface="Comic Sans MS"/>
              </a:rPr>
              <a:t>Making Sentences</a:t>
            </a:r>
            <a:br>
              <a:rPr lang="en-US" dirty="0">
                <a:latin typeface="Comic Sans MS" panose="030F0702030302020204" pitchFamily="66" charset="0"/>
              </a:rPr>
            </a:br>
            <a:endParaRPr lang="en-US">
              <a:latin typeface="Comic Sans MS" panose="030F0702030302020204" pitchFamily="66" charset="0"/>
            </a:endParaRPr>
          </a:p>
        </p:txBody>
      </p:sp>
      <p:pic>
        <p:nvPicPr>
          <p:cNvPr id="3" name="Picture 3" descr="Young boy holding sign">
            <a:extLst>
              <a:ext uri="{FF2B5EF4-FFF2-40B4-BE49-F238E27FC236}">
                <a16:creationId xmlns:a16="http://schemas.microsoft.com/office/drawing/2014/main" id="{BA85FD3A-7940-481F-80D5-C9AEB79F60E8}"/>
              </a:ext>
            </a:extLst>
          </p:cNvPr>
          <p:cNvPicPr>
            <a:picLocks noChangeAspect="1"/>
          </p:cNvPicPr>
          <p:nvPr/>
        </p:nvPicPr>
        <p:blipFill>
          <a:blip r:embed="rId3"/>
          <a:stretch>
            <a:fillRect/>
          </a:stretch>
        </p:blipFill>
        <p:spPr>
          <a:xfrm>
            <a:off x="2832715" y="1084053"/>
            <a:ext cx="2975362" cy="5581289"/>
          </a:xfrm>
          <a:prstGeom prst="rect">
            <a:avLst/>
          </a:prstGeom>
        </p:spPr>
      </p:pic>
      <p:sp>
        <p:nvSpPr>
          <p:cNvPr id="4" name="TextBox 3">
            <a:extLst>
              <a:ext uri="{FF2B5EF4-FFF2-40B4-BE49-F238E27FC236}">
                <a16:creationId xmlns:a16="http://schemas.microsoft.com/office/drawing/2014/main" id="{0A586F1D-8181-4DD0-9F5E-37F3981338D0}"/>
              </a:ext>
            </a:extLst>
          </p:cNvPr>
          <p:cNvSpPr txBox="1"/>
          <p:nvPr/>
        </p:nvSpPr>
        <p:spPr>
          <a:xfrm>
            <a:off x="2948796" y="290009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leadership</a:t>
            </a:r>
          </a:p>
        </p:txBody>
      </p:sp>
      <p:sp>
        <p:nvSpPr>
          <p:cNvPr id="6" name="TextBox 5">
            <a:extLst>
              <a:ext uri="{FF2B5EF4-FFF2-40B4-BE49-F238E27FC236}">
                <a16:creationId xmlns:a16="http://schemas.microsoft.com/office/drawing/2014/main" id="{F2094A98-4265-4147-8CE6-C6D2909DAC62}"/>
              </a:ext>
            </a:extLst>
          </p:cNvPr>
          <p:cNvSpPr txBox="1"/>
          <p:nvPr/>
        </p:nvSpPr>
        <p:spPr>
          <a:xfrm>
            <a:off x="3010431" y="290844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wisdom</a:t>
            </a:r>
          </a:p>
        </p:txBody>
      </p:sp>
      <p:sp>
        <p:nvSpPr>
          <p:cNvPr id="7" name="TextBox 6">
            <a:extLst>
              <a:ext uri="{FF2B5EF4-FFF2-40B4-BE49-F238E27FC236}">
                <a16:creationId xmlns:a16="http://schemas.microsoft.com/office/drawing/2014/main" id="{2E58AC8F-33E3-40A9-BCE9-AFF2670A2ADA}"/>
              </a:ext>
            </a:extLst>
          </p:cNvPr>
          <p:cNvSpPr txBox="1"/>
          <p:nvPr/>
        </p:nvSpPr>
        <p:spPr>
          <a:xfrm>
            <a:off x="2955985" y="294160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globe</a:t>
            </a:r>
          </a:p>
        </p:txBody>
      </p:sp>
      <p:sp>
        <p:nvSpPr>
          <p:cNvPr id="8" name="TextBox 7">
            <a:extLst>
              <a:ext uri="{FF2B5EF4-FFF2-40B4-BE49-F238E27FC236}">
                <a16:creationId xmlns:a16="http://schemas.microsoft.com/office/drawing/2014/main" id="{A621F8E2-27AD-4997-AF2B-1D02C5BB6DD6}"/>
              </a:ext>
            </a:extLst>
          </p:cNvPr>
          <p:cNvSpPr txBox="1"/>
          <p:nvPr/>
        </p:nvSpPr>
        <p:spPr>
          <a:xfrm>
            <a:off x="2861471" y="292085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symbol</a:t>
            </a:r>
          </a:p>
        </p:txBody>
      </p:sp>
      <p:sp>
        <p:nvSpPr>
          <p:cNvPr id="9" name="TextBox 8">
            <a:extLst>
              <a:ext uri="{FF2B5EF4-FFF2-40B4-BE49-F238E27FC236}">
                <a16:creationId xmlns:a16="http://schemas.microsoft.com/office/drawing/2014/main" id="{D9C1D48E-8521-4D0E-97FA-9BCAC21DE647}"/>
              </a:ext>
            </a:extLst>
          </p:cNvPr>
          <p:cNvSpPr txBox="1"/>
          <p:nvPr/>
        </p:nvSpPr>
        <p:spPr>
          <a:xfrm>
            <a:off x="2941607" y="293754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unite</a:t>
            </a:r>
          </a:p>
        </p:txBody>
      </p:sp>
      <p:sp>
        <p:nvSpPr>
          <p:cNvPr id="10" name="TextBox 9">
            <a:extLst>
              <a:ext uri="{FF2B5EF4-FFF2-40B4-BE49-F238E27FC236}">
                <a16:creationId xmlns:a16="http://schemas.microsoft.com/office/drawing/2014/main" id="{4A73F67C-E11A-4D8C-A0D0-CAB64386FE70}"/>
              </a:ext>
            </a:extLst>
          </p:cNvPr>
          <p:cNvSpPr txBox="1"/>
          <p:nvPr/>
        </p:nvSpPr>
        <p:spPr>
          <a:xfrm>
            <a:off x="2847093" y="290009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nation</a:t>
            </a:r>
          </a:p>
        </p:txBody>
      </p:sp>
    </p:spTree>
    <p:extLst>
      <p:ext uri="{BB962C8B-B14F-4D97-AF65-F5344CB8AC3E}">
        <p14:creationId xmlns:p14="http://schemas.microsoft.com/office/powerpoint/2010/main" val="10892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build="allAtOnce"/>
      <p:bldP spid="8" grpId="0"/>
      <p:bldP spid="8" grpId="1"/>
      <p:bldP spid="9" grpId="0"/>
      <p:bldP spid="9" grpId="1"/>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r>
              <a:rPr lang="en-US" b="1" dirty="0">
                <a:latin typeface="Comic Sans MS"/>
                <a:ea typeface="+mj-lt"/>
                <a:cs typeface="+mj-lt"/>
              </a:rPr>
              <a:t>The President’s Many Hats</a:t>
            </a:r>
            <a:br>
              <a:rPr lang="en-US" dirty="0">
                <a:latin typeface="Comic Sans MS"/>
              </a:rPr>
            </a:br>
            <a:endParaRPr lang="en-US" dirty="0">
              <a:latin typeface="Comic Sans MS"/>
            </a:endParaRPr>
          </a:p>
        </p:txBody>
      </p:sp>
      <p:sp>
        <p:nvSpPr>
          <p:cNvPr id="4" name="TextBox 3">
            <a:extLst>
              <a:ext uri="{FF2B5EF4-FFF2-40B4-BE49-F238E27FC236}">
                <a16:creationId xmlns:a16="http://schemas.microsoft.com/office/drawing/2014/main" id="{47B172DD-48A3-4DF2-B060-643AED5EC280}"/>
              </a:ext>
            </a:extLst>
          </p:cNvPr>
          <p:cNvSpPr txBox="1"/>
          <p:nvPr/>
        </p:nvSpPr>
        <p:spPr>
          <a:xfrm>
            <a:off x="138022" y="1302589"/>
            <a:ext cx="8867954" cy="1200329"/>
          </a:xfrm>
          <a:prstGeom prst="rect">
            <a:avLst/>
          </a:prstGeom>
          <a:noFill/>
          <a:ln>
            <a:solidFill>
              <a:srgbClr val="0033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The President has many different roles to carry out.</a:t>
            </a:r>
          </a:p>
        </p:txBody>
      </p:sp>
      <p:pic>
        <p:nvPicPr>
          <p:cNvPr id="5" name="Graphic 5" descr="Top Hat with solid fill">
            <a:extLst>
              <a:ext uri="{FF2B5EF4-FFF2-40B4-BE49-F238E27FC236}">
                <a16:creationId xmlns:a16="http://schemas.microsoft.com/office/drawing/2014/main" id="{B972A42C-C5C6-4776-AEC8-F2FE677E00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631" y="3475008"/>
            <a:ext cx="1820173" cy="1805796"/>
          </a:xfrm>
          <a:prstGeom prst="rect">
            <a:avLst/>
          </a:prstGeom>
        </p:spPr>
      </p:pic>
      <p:pic>
        <p:nvPicPr>
          <p:cNvPr id="6" name="Graphic 5" descr="Top Hat with solid fill">
            <a:extLst>
              <a:ext uri="{FF2B5EF4-FFF2-40B4-BE49-F238E27FC236}">
                <a16:creationId xmlns:a16="http://schemas.microsoft.com/office/drawing/2014/main" id="{1F75B9E4-9092-4EB9-88C8-0E8DFE70BF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4725" y="4625195"/>
            <a:ext cx="1820173" cy="1805796"/>
          </a:xfrm>
          <a:prstGeom prst="rect">
            <a:avLst/>
          </a:prstGeom>
        </p:spPr>
      </p:pic>
      <p:pic>
        <p:nvPicPr>
          <p:cNvPr id="7" name="Graphic 5" descr="Top Hat with solid fill">
            <a:extLst>
              <a:ext uri="{FF2B5EF4-FFF2-40B4-BE49-F238E27FC236}">
                <a16:creationId xmlns:a16="http://schemas.microsoft.com/office/drawing/2014/main" id="{66F18E15-ECE9-4EEA-B717-C2A03833AF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9518" y="3475007"/>
            <a:ext cx="1820173" cy="1805796"/>
          </a:xfrm>
          <a:prstGeom prst="rect">
            <a:avLst/>
          </a:prstGeom>
        </p:spPr>
      </p:pic>
      <p:pic>
        <p:nvPicPr>
          <p:cNvPr id="11" name="Graphic 11" descr="Badge 1 with solid fill" title="#1">
            <a:extLst>
              <a:ext uri="{FF2B5EF4-FFF2-40B4-BE49-F238E27FC236}">
                <a16:creationId xmlns:a16="http://schemas.microsoft.com/office/drawing/2014/main" id="{02247ACE-20A7-4257-9104-AC2D01F20F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9329" y="2770516"/>
            <a:ext cx="914400" cy="914400"/>
          </a:xfrm>
          <a:prstGeom prst="rect">
            <a:avLst/>
          </a:prstGeom>
        </p:spPr>
      </p:pic>
      <p:pic>
        <p:nvPicPr>
          <p:cNvPr id="12" name="Graphic 12" descr="Badge with solid fill" title="#2">
            <a:extLst>
              <a:ext uri="{FF2B5EF4-FFF2-40B4-BE49-F238E27FC236}">
                <a16:creationId xmlns:a16="http://schemas.microsoft.com/office/drawing/2014/main" id="{C968A99F-DE2A-492A-BAA1-34DD6698AC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4800" y="3920706"/>
            <a:ext cx="914400" cy="914400"/>
          </a:xfrm>
          <a:prstGeom prst="rect">
            <a:avLst/>
          </a:prstGeom>
        </p:spPr>
      </p:pic>
      <p:pic>
        <p:nvPicPr>
          <p:cNvPr id="13" name="Graphic 13" descr="Badge 3 with solid fill" title="#3">
            <a:extLst>
              <a:ext uri="{FF2B5EF4-FFF2-40B4-BE49-F238E27FC236}">
                <a16:creationId xmlns:a16="http://schemas.microsoft.com/office/drawing/2014/main" id="{1DFCB01E-93E8-4179-BB32-4D558455B7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9592" y="2770517"/>
            <a:ext cx="914400" cy="914400"/>
          </a:xfrm>
          <a:prstGeom prst="rect">
            <a:avLst/>
          </a:prstGeom>
        </p:spPr>
      </p:pic>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15634</TotalTime>
  <Words>1209</Words>
  <Application>Microsoft Office PowerPoint</Application>
  <PresentationFormat>On-screen Show (4:3)</PresentationFormat>
  <Paragraphs>108</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Comic Sans MS</vt:lpstr>
      <vt:lpstr>Office Theme</vt:lpstr>
      <vt:lpstr>The Presidency</vt:lpstr>
      <vt:lpstr>What Is a Homophone? </vt:lpstr>
      <vt:lpstr>Help Find the Correct Homophone</vt:lpstr>
      <vt:lpstr>Subject and Verb Agreement </vt:lpstr>
      <vt:lpstr>Do We Agree? </vt:lpstr>
      <vt:lpstr>Presidential Vocabulary </vt:lpstr>
      <vt:lpstr>Making Sentences </vt:lpstr>
      <vt:lpstr>The President’s Many Hats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Richard Harstead</cp:lastModifiedBy>
  <cp:revision>497</cp:revision>
  <dcterms:created xsi:type="dcterms:W3CDTF">2012-04-20T18:25:02Z</dcterms:created>
  <dcterms:modified xsi:type="dcterms:W3CDTF">2021-11-24T17:54:04Z</dcterms:modified>
</cp:coreProperties>
</file>