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344" r:id="rId2"/>
    <p:sldId id="345" r:id="rId3"/>
    <p:sldId id="353" r:id="rId4"/>
    <p:sldId id="348" r:id="rId5"/>
    <p:sldId id="347" r:id="rId6"/>
    <p:sldId id="346" r:id="rId7"/>
    <p:sldId id="349" r:id="rId8"/>
    <p:sldId id="350" r:id="rId9"/>
    <p:sldId id="352" r:id="rId10"/>
  </p:sldIdLst>
  <p:sldSz cx="9144000" cy="6858000" type="screen4x3"/>
  <p:notesSz cx="6858000" cy="9144000"/>
  <p:custDataLst>
    <p:tags r:id="rId1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FCFCFC"/>
    <a:srgbClr val="FF9627"/>
    <a:srgbClr val="3B7ABE"/>
    <a:srgbClr val="283B80"/>
    <a:srgbClr val="182C6F"/>
    <a:srgbClr val="003399"/>
    <a:srgbClr val="000064"/>
    <a:srgbClr val="9D6D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35" autoAdjust="0"/>
    <p:restoredTop sz="55064" autoAdjust="0"/>
  </p:normalViewPr>
  <p:slideViewPr>
    <p:cSldViewPr snapToGrid="0" snapToObjects="1">
      <p:cViewPr varScale="1">
        <p:scale>
          <a:sx n="36" d="100"/>
          <a:sy n="36" d="100"/>
        </p:scale>
        <p:origin x="172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A8D203-957B-4E0D-BFEF-AC11BFDF7A2F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3B794-5A4F-4F47-9EB8-2D6C2FE8D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66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</a:t>
            </a:r>
            <a:r>
              <a:rPr lang="en-US" dirty="0"/>
              <a:t>ay: Today we will be learning about oi and oy spellings, subject and predicate, review vocabulary, and discuss</a:t>
            </a:r>
            <a:r>
              <a:rPr lang="en-US" baseline="0" dirty="0"/>
              <a:t>  the </a:t>
            </a:r>
            <a:r>
              <a:rPr lang="en-US" dirty="0"/>
              <a:t>main idea and details from the story we read this week about community helpers. 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7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Say to the students: We have been learning about words spelled with oi and oy. Today we are going to practice our oi and oy words. I will show you a picture. Please tell me if the word would be spelled with oy or oi.</a:t>
            </a:r>
            <a:r>
              <a:rPr lang="en-US" dirty="0"/>
              <a:t> </a:t>
            </a:r>
          </a:p>
          <a:p>
            <a:r>
              <a:rPr lang="en-US" b="1" dirty="0"/>
              <a:t>(click to show a picture of a boy) Our first word is boy. Is boy spelled with oy or oi? (Give the students a moment to answer) Correct! It’s spelled with oy! (Click to show the word in the oy box)</a:t>
            </a:r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r>
              <a:rPr lang="en-US" b="1" dirty="0"/>
              <a:t>Let’s move on to the next one, (click to show the soil picture). Which letters do we use to spell soil? (Give students a moment to answer) Correct! It’s spelled with oi! (Click to show the word in the oi box. Repeat with remaining pictures and words.</a:t>
            </a:r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r>
              <a:rPr lang="en-US" b="1" dirty="0"/>
              <a:t> words:  toy, oink)</a:t>
            </a:r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38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Say to the students:    </a:t>
            </a:r>
            <a:endParaRPr lang="en-US" dirty="0"/>
          </a:p>
          <a:p>
            <a:r>
              <a:rPr lang="en-US" b="1" dirty="0"/>
              <a:t>Let’s build some oi and oy words! I will show you a word that is missing some letters, please tell me if it’s spelled with oi or oy. Here is the first one- spoil (click to show </a:t>
            </a:r>
            <a:r>
              <a:rPr lang="en-US" b="1" dirty="0" err="1"/>
              <a:t>sp</a:t>
            </a:r>
            <a:r>
              <a:rPr lang="en-US" b="1" dirty="0"/>
              <a:t>__l). </a:t>
            </a:r>
            <a:endParaRPr lang="en-US" dirty="0"/>
          </a:p>
          <a:p>
            <a:r>
              <a:rPr lang="en-US" b="1" dirty="0"/>
              <a:t>Which letters are used to spell spoil? (Give the students a moment to answer) Correct! It’s spelled with oi! (Click to show the correct spelling appear.)</a:t>
            </a:r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r>
              <a:rPr lang="en-US" b="1" dirty="0"/>
              <a:t>Let’s move on to the next one, royal (click to show </a:t>
            </a:r>
            <a:r>
              <a:rPr lang="en-US" b="1" dirty="0" err="1"/>
              <a:t>r__al</a:t>
            </a:r>
            <a:r>
              <a:rPr lang="en-US" b="1" dirty="0"/>
              <a:t>). </a:t>
            </a:r>
            <a:endParaRPr lang="en-US" dirty="0"/>
          </a:p>
          <a:p>
            <a:r>
              <a:rPr lang="en-US" b="1" dirty="0"/>
              <a:t>Which letters do we use to spell royal? (Give the students a moment to answer.) </a:t>
            </a:r>
            <a:endParaRPr lang="en-US" dirty="0"/>
          </a:p>
          <a:p>
            <a:r>
              <a:rPr lang="en-US" b="1" dirty="0"/>
              <a:t>Correct! It’s spelled with oy! (Click to show the correct spelling appear. Repeat with the remaining words: foil, coin, joy.)</a:t>
            </a:r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852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Say to the students: This week we learned about subjects and predicates, and how they each have a special job in a sentence. Do you remember what the subject of a sentence is? (Give the students a moment to answer- then click to show the definition.)</a:t>
            </a:r>
            <a:r>
              <a:rPr lang="en-US" dirty="0"/>
              <a:t> </a:t>
            </a:r>
          </a:p>
          <a:p>
            <a:r>
              <a:rPr lang="en-US" b="1" dirty="0"/>
              <a:t>That’s right, the subject is who or what the sentence is about. Can you tell me what the predicate is? (Give the students a moment to answer- then click to show the definition.)</a:t>
            </a:r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r>
              <a:rPr lang="en-US" b="1" dirty="0"/>
              <a:t>The predicate tells something about the subject. Let’s take a look at this sentence. (Click to show “My uncle is a fire fighter”)</a:t>
            </a:r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r>
              <a:rPr lang="en-US" b="1" dirty="0"/>
              <a:t>Which part is the subject? (Give the students a moment to answer- then click to underline - my uncle.)</a:t>
            </a:r>
            <a:r>
              <a:rPr lang="en-US" dirty="0"/>
              <a:t> </a:t>
            </a:r>
          </a:p>
          <a:p>
            <a:r>
              <a:rPr lang="en-US" b="1" dirty="0"/>
              <a:t>Which part is the predicate? (Give the students a moment to answer- then click to circle - is a fire fighter.)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2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Say to the students: Can you help Jasmine find the subject or predicate in each sentence? I’ll show you a sentence, please tell me if the underlined part is the subject or the predicate.  Here is the first one: (click to show the first sentence). </a:t>
            </a:r>
            <a:endParaRPr lang="en-US" dirty="0"/>
          </a:p>
          <a:p>
            <a:r>
              <a:rPr lang="en-US" b="1" dirty="0"/>
              <a:t>The doctor </a:t>
            </a:r>
            <a:r>
              <a:rPr lang="en-US" b="1" u="sng" dirty="0"/>
              <a:t>is busy with his patients</a:t>
            </a:r>
            <a:r>
              <a:rPr lang="en-US" b="1" dirty="0"/>
              <a:t>. Is the underlined part the subject or the predicate? (Give the students a chance to answer-predicate. Then, click to show the predicate word</a:t>
            </a:r>
            <a:r>
              <a:rPr lang="en-US" b="1" baseline="0" dirty="0"/>
              <a:t> spin</a:t>
            </a:r>
            <a:r>
              <a:rPr lang="en-US" b="1" dirty="0"/>
              <a:t>.) </a:t>
            </a:r>
            <a:endParaRPr lang="en-US" dirty="0"/>
          </a:p>
          <a:p>
            <a:r>
              <a:rPr lang="en-US" b="1" dirty="0"/>
              <a:t>Well done! (Continue process with the remaining sentences.</a:t>
            </a:r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r>
              <a:rPr lang="en-US" b="1" dirty="0"/>
              <a:t>2. </a:t>
            </a:r>
            <a:r>
              <a:rPr lang="en-US" b="1" u="sng" dirty="0"/>
              <a:t>The city council</a:t>
            </a:r>
            <a:r>
              <a:rPr lang="en-US" b="1" dirty="0"/>
              <a:t> is meeting tonight.- subject</a:t>
            </a:r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r>
              <a:rPr lang="en-US" b="1" dirty="0"/>
              <a:t>3. </a:t>
            </a:r>
            <a:r>
              <a:rPr lang="en-US" b="1" u="sng" dirty="0"/>
              <a:t>The house</a:t>
            </a:r>
            <a:r>
              <a:rPr lang="en-US" b="1" dirty="0"/>
              <a:t> was built very well.-subject</a:t>
            </a:r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r>
              <a:rPr lang="en-US" b="1" dirty="0"/>
              <a:t>4. The policeman </a:t>
            </a:r>
            <a:r>
              <a:rPr lang="en-US" b="1" u="sng" dirty="0"/>
              <a:t>helped the lost child.</a:t>
            </a:r>
            <a:r>
              <a:rPr lang="en-US" b="1" dirty="0"/>
              <a:t>- predicate)</a:t>
            </a:r>
            <a:r>
              <a:rPr lang="en-US" dirty="0"/>
              <a:t> 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0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Say to the students:  Let’s review our vocabulary words for the week. We will match the definition to the word. The first definition is carry out or do. (Click to show–carry out or do.)</a:t>
            </a:r>
            <a:r>
              <a:rPr lang="en-US" dirty="0"/>
              <a:t> </a:t>
            </a:r>
          </a:p>
          <a:p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r>
              <a:rPr lang="en-US" b="1" dirty="0"/>
              <a:t>Which word matches this definition? (Students should say perform. Click to make the word disappear. Repeat with the remaining definitions.</a:t>
            </a:r>
            <a:endParaRPr lang="en-US" dirty="0"/>
          </a:p>
          <a:p>
            <a:r>
              <a:rPr lang="en-US" b="1" dirty="0"/>
              <a:t>being the one who must answer or account for something - responsible</a:t>
            </a:r>
            <a:endParaRPr lang="en-US" b="1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the value found by adding all numbers in a set together and dividing them by the amount of numbers in the set - average</a:t>
            </a:r>
          </a:p>
          <a:p>
            <a:r>
              <a:rPr lang="en-US" b="1" dirty="0"/>
              <a:t>the quality or state of being able – ability</a:t>
            </a:r>
          </a:p>
          <a:p>
            <a:r>
              <a:rPr lang="en-US" b="1" dirty="0"/>
              <a:t>one who lives in a place - resident </a:t>
            </a:r>
          </a:p>
          <a:p>
            <a:r>
              <a:rPr lang="en-US" b="1" dirty="0"/>
              <a:t>to keep from happening - prevent)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289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Say to the students: Let’s practice using the words in sentences. I’ll show you a sentence, please tell me the word that fits best. Here is the first one. Police officers are _____for keeping the community safe. (Give the students a chance to answer- then click to put a line through responsible.)</a:t>
            </a:r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r>
              <a:rPr lang="en-US" b="1" dirty="0"/>
              <a:t>Fantastic! </a:t>
            </a:r>
          </a:p>
          <a:p>
            <a:r>
              <a:rPr lang="en-US" b="1" dirty="0"/>
              <a:t>(Repeat the process for each sentence.</a:t>
            </a:r>
            <a:r>
              <a:rPr lang="en-US" dirty="0"/>
              <a:t> </a:t>
            </a:r>
          </a:p>
          <a:p>
            <a:r>
              <a:rPr lang="en-US" b="1" dirty="0"/>
              <a:t>2. Firefighters teach us how to ____forest fires- prevent</a:t>
            </a:r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r>
              <a:rPr lang="en-US" b="1" dirty="0"/>
              <a:t>3. Mr. Morris taught us how to find the ____of two numbers. -average</a:t>
            </a:r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r>
              <a:rPr lang="en-US" b="1" dirty="0"/>
              <a:t>4. The dance teacher was excited to watch her students____. -perform</a:t>
            </a:r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r>
              <a:rPr lang="en-US" b="1" dirty="0"/>
              <a:t>5. She was a _____of Pennsylvania.-resident</a:t>
            </a:r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r>
              <a:rPr lang="en-US" b="1" dirty="0"/>
              <a:t>6. The excavator had the _____ to dig large holes. -ability)</a:t>
            </a:r>
            <a:r>
              <a:rPr lang="en-US" dirty="0"/>
              <a:t> 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744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week you read the story </a:t>
            </a:r>
            <a:r>
              <a:rPr lang="en-US" u="sng" dirty="0"/>
              <a:t>Jobs in the Community</a:t>
            </a:r>
            <a:r>
              <a:rPr lang="en-US" dirty="0"/>
              <a:t>. This story is a non-fiction story. Do you remember what the main idea and details are of a story? (Wait for a student to answer.) </a:t>
            </a:r>
          </a:p>
          <a:p>
            <a:r>
              <a:rPr lang="en-US" dirty="0"/>
              <a:t>Correct, the main idea is what the story is mostly about, and the details support the main idea. What is the main idea of this story? ( Click to show "main idea". The main idea of the story is we are learning about different jobs in a community.) </a:t>
            </a:r>
            <a:endParaRPr lang="en-US" dirty="0">
              <a:cs typeface="Calibri"/>
            </a:endParaRPr>
          </a:p>
          <a:p>
            <a:r>
              <a:rPr lang="en-US" dirty="0"/>
              <a:t>Can you tell me three details that explain more about the main idea? </a:t>
            </a:r>
            <a:endParaRPr lang="en-US" dirty="0">
              <a:cs typeface="Calibri"/>
            </a:endParaRPr>
          </a:p>
          <a:p>
            <a:r>
              <a:rPr lang="en-US" dirty="0"/>
              <a:t>(Click to show three arrows that say detail. Answers will vary- students can talk about the various jobs in the community and why the different jobs are important.)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50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36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619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024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245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138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158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11/23/2021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635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11/23/2021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600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11/23/2021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458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11/23/2021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805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11/23/2021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281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11/23/2021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092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7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5/2012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6" descr="sign_pic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957" y="6126163"/>
            <a:ext cx="469245" cy="59531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364853" y="6413698"/>
            <a:ext cx="20894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HOST: MOLLY ENOCKSON </a:t>
            </a:r>
          </a:p>
        </p:txBody>
      </p:sp>
    </p:spTree>
    <p:extLst>
      <p:ext uri="{BB962C8B-B14F-4D97-AF65-F5344CB8AC3E}">
        <p14:creationId xmlns:p14="http://schemas.microsoft.com/office/powerpoint/2010/main" val="1540261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182C6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3B7ABE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3B7ABE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B7ABE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3B7ABE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3B7ABE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D13B7-8E9E-42BB-8F4D-0CCE264550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>
                <a:latin typeface="Comic Sans MS"/>
                <a:ea typeface="+mj-lt"/>
                <a:cs typeface="+mj-lt"/>
              </a:rPr>
              <a:t>Jobs in the Community</a:t>
            </a:r>
            <a:endParaRPr lang="en-US" dirty="0">
              <a:latin typeface="Comic Sans M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E881EE-D65D-48D7-8CA4-D12A907544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dirty="0">
                <a:latin typeface="Comic Sans MS"/>
                <a:ea typeface="+mn-lt"/>
                <a:cs typeface="+mn-lt"/>
              </a:rPr>
              <a:t>Constructing Words and Subject/Predicate</a:t>
            </a:r>
            <a:endParaRPr lang="en-US" dirty="0"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328551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717C2-5DBC-4E59-8BB3-763F8AC63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Comic Sans MS"/>
                <a:ea typeface="+mj-lt"/>
                <a:cs typeface="+mj-lt"/>
              </a:rPr>
              <a:t>Working with Words</a:t>
            </a:r>
            <a:endParaRPr lang="en-US" sz="4000">
              <a:latin typeface="Comic Sans MS"/>
            </a:endParaRPr>
          </a:p>
        </p:txBody>
      </p:sp>
      <p:pic>
        <p:nvPicPr>
          <p:cNvPr id="3" name="Picture 3" descr="Cross section of young plant and roots">
            <a:extLst>
              <a:ext uri="{FF2B5EF4-FFF2-40B4-BE49-F238E27FC236}">
                <a16:creationId xmlns:a16="http://schemas.microsoft.com/office/drawing/2014/main" id="{6BE7F244-B186-4F03-A866-5E0F258D9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368" y="2027947"/>
            <a:ext cx="2873966" cy="2050379"/>
          </a:xfrm>
          <a:prstGeom prst="rect">
            <a:avLst/>
          </a:prstGeom>
        </p:spPr>
      </p:pic>
      <p:pic>
        <p:nvPicPr>
          <p:cNvPr id="4" name="Picture 4" descr="Toy robot on a white background.">
            <a:extLst>
              <a:ext uri="{FF2B5EF4-FFF2-40B4-BE49-F238E27FC236}">
                <a16:creationId xmlns:a16="http://schemas.microsoft.com/office/drawing/2014/main" id="{A3C554EA-3B32-437F-A7F4-20651155C9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1628" b="781"/>
          <a:stretch/>
        </p:blipFill>
        <p:spPr>
          <a:xfrm>
            <a:off x="3167876" y="2370370"/>
            <a:ext cx="2653500" cy="3010882"/>
          </a:xfrm>
          <a:prstGeom prst="rect">
            <a:avLst/>
          </a:prstGeom>
        </p:spPr>
      </p:pic>
      <p:pic>
        <p:nvPicPr>
          <p:cNvPr id="5" name="Picture 5" descr="Young boy using tablet">
            <a:extLst>
              <a:ext uri="{FF2B5EF4-FFF2-40B4-BE49-F238E27FC236}">
                <a16:creationId xmlns:a16="http://schemas.microsoft.com/office/drawing/2014/main" id="{0C621FBF-6455-476D-B3C7-34B1CF7DD9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2761" y="2110432"/>
            <a:ext cx="1249105" cy="4221351"/>
          </a:xfrm>
          <a:prstGeom prst="rect">
            <a:avLst/>
          </a:prstGeom>
        </p:spPr>
      </p:pic>
      <p:pic>
        <p:nvPicPr>
          <p:cNvPr id="6" name="Picture 6" descr="Litter of piglets huddled on ground lined with straw">
            <a:extLst>
              <a:ext uri="{FF2B5EF4-FFF2-40B4-BE49-F238E27FC236}">
                <a16:creationId xmlns:a16="http://schemas.microsoft.com/office/drawing/2014/main" id="{0BFD876E-00C8-47E5-8758-F50EBC055A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4482" y="2335055"/>
            <a:ext cx="3427783" cy="229463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F5AE48-6164-4FFE-8C3F-174C717DCB71}"/>
              </a:ext>
            </a:extLst>
          </p:cNvPr>
          <p:cNvSpPr/>
          <p:nvPr/>
        </p:nvSpPr>
        <p:spPr>
          <a:xfrm>
            <a:off x="347932" y="3657600"/>
            <a:ext cx="2445498" cy="3104072"/>
          </a:xfrm>
          <a:prstGeom prst="roundRect">
            <a:avLst/>
          </a:prstGeom>
          <a:solidFill>
            <a:srgbClr val="FF962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omic Sans MS"/>
                <a:cs typeface="Calibri"/>
              </a:rPr>
              <a:t>oi</a:t>
            </a:r>
            <a:endParaRPr lang="en-US" dirty="0"/>
          </a:p>
          <a:p>
            <a:pPr algn="ctr"/>
            <a:endParaRPr lang="en-US" sz="4400" dirty="0">
              <a:latin typeface="Comic Sans MS"/>
              <a:cs typeface="Calibri"/>
            </a:endParaRPr>
          </a:p>
          <a:p>
            <a:pPr algn="ctr"/>
            <a:endParaRPr lang="en-US" sz="4400" dirty="0">
              <a:latin typeface="Comic Sans MS"/>
              <a:cs typeface="Calibri"/>
            </a:endParaRPr>
          </a:p>
          <a:p>
            <a:pPr algn="ctr"/>
            <a:endParaRPr lang="en-US" sz="4400" dirty="0">
              <a:latin typeface="Comic Sans MS"/>
              <a:cs typeface="Calibri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568AE27-0123-4513-85C5-58C2F5B3C7B2}"/>
              </a:ext>
            </a:extLst>
          </p:cNvPr>
          <p:cNvSpPr/>
          <p:nvPr/>
        </p:nvSpPr>
        <p:spPr>
          <a:xfrm>
            <a:off x="6506261" y="3657600"/>
            <a:ext cx="2433580" cy="3104071"/>
          </a:xfrm>
          <a:prstGeom prst="roundRect">
            <a:avLst/>
          </a:prstGeom>
          <a:solidFill>
            <a:srgbClr val="FF962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400" dirty="0">
                <a:latin typeface="Comic Sans MS"/>
                <a:cs typeface="Calibri"/>
              </a:rPr>
              <a:t>oy</a:t>
            </a:r>
          </a:p>
          <a:p>
            <a:pPr algn="ctr"/>
            <a:endParaRPr lang="en-US" sz="4400" dirty="0">
              <a:latin typeface="Comic Sans MS"/>
              <a:cs typeface="Calibri"/>
            </a:endParaRPr>
          </a:p>
          <a:p>
            <a:pPr algn="ctr"/>
            <a:endParaRPr lang="en-US" sz="4400" dirty="0">
              <a:latin typeface="Comic Sans MS"/>
              <a:cs typeface="Calibri"/>
            </a:endParaRPr>
          </a:p>
          <a:p>
            <a:pPr algn="ctr"/>
            <a:endParaRPr lang="en-US" sz="4400" dirty="0">
              <a:latin typeface="Comic Sans MS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F9468D-720E-4DB9-BBC3-948F1E09942F}"/>
              </a:ext>
            </a:extLst>
          </p:cNvPr>
          <p:cNvSpPr txBox="1"/>
          <p:nvPr/>
        </p:nvSpPr>
        <p:spPr>
          <a:xfrm>
            <a:off x="1109561" y="4554692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Comic Sans MS"/>
              </a:rPr>
              <a:t>soil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23CFAB-9324-4262-A7B7-3DE667600B3B}"/>
              </a:ext>
            </a:extLst>
          </p:cNvPr>
          <p:cNvSpPr txBox="1"/>
          <p:nvPr/>
        </p:nvSpPr>
        <p:spPr>
          <a:xfrm>
            <a:off x="1057692" y="5433232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Comic Sans MS"/>
              </a:rPr>
              <a:t>oink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C66FFC-B302-4790-BD75-00C3C455E811}"/>
              </a:ext>
            </a:extLst>
          </p:cNvPr>
          <p:cNvSpPr txBox="1"/>
          <p:nvPr/>
        </p:nvSpPr>
        <p:spPr>
          <a:xfrm>
            <a:off x="7255972" y="4665778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Comic Sans MS"/>
              </a:rPr>
              <a:t>boy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675C03-5621-4BE2-9330-F3A8FE6D8C08}"/>
              </a:ext>
            </a:extLst>
          </p:cNvPr>
          <p:cNvSpPr txBox="1"/>
          <p:nvPr/>
        </p:nvSpPr>
        <p:spPr>
          <a:xfrm>
            <a:off x="7255972" y="5433231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Comic Sans MS"/>
              </a:rPr>
              <a:t>toy</a:t>
            </a:r>
          </a:p>
        </p:txBody>
      </p:sp>
    </p:spTree>
    <p:extLst>
      <p:ext uri="{BB962C8B-B14F-4D97-AF65-F5344CB8AC3E}">
        <p14:creationId xmlns:p14="http://schemas.microsoft.com/office/powerpoint/2010/main" val="61912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 descr="Hammer and nail">
            <a:extLst>
              <a:ext uri="{FF2B5EF4-FFF2-40B4-BE49-F238E27FC236}">
                <a16:creationId xmlns:a16="http://schemas.microsoft.com/office/drawing/2014/main" id="{41858BC9-D71D-45F6-96DD-F9B1D471B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421921"/>
            <a:ext cx="9149750" cy="54375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5D7617-C7C6-410C-98ED-118FCFB9A27B}"/>
              </a:ext>
            </a:extLst>
          </p:cNvPr>
          <p:cNvSpPr txBox="1"/>
          <p:nvPr/>
        </p:nvSpPr>
        <p:spPr>
          <a:xfrm>
            <a:off x="3314520" y="4263426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Comic Sans MS"/>
              </a:rPr>
              <a:t>f_ _l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A56ACF-7C86-41EE-9A3A-5044630C9BAF}"/>
              </a:ext>
            </a:extLst>
          </p:cNvPr>
          <p:cNvSpPr txBox="1"/>
          <p:nvPr/>
        </p:nvSpPr>
        <p:spPr>
          <a:xfrm>
            <a:off x="3314520" y="3177323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Comic Sans MS"/>
              </a:rPr>
              <a:t>r_ _al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485A3F-6601-4FBB-ADB1-57DBD84FFCCD}"/>
              </a:ext>
            </a:extLst>
          </p:cNvPr>
          <p:cNvSpPr txBox="1"/>
          <p:nvPr/>
        </p:nvSpPr>
        <p:spPr>
          <a:xfrm>
            <a:off x="3314520" y="5102556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Comic Sans MS"/>
              </a:rPr>
              <a:t>c_ _n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091935-0C41-4433-A7E2-EFF448F34C5E}"/>
              </a:ext>
            </a:extLst>
          </p:cNvPr>
          <p:cNvSpPr txBox="1"/>
          <p:nvPr/>
        </p:nvSpPr>
        <p:spPr>
          <a:xfrm>
            <a:off x="3314520" y="5845842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Comic Sans MS"/>
              </a:rPr>
              <a:t>j_ _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725719-24FB-4337-A2D9-2607800AD246}"/>
              </a:ext>
            </a:extLst>
          </p:cNvPr>
          <p:cNvSpPr txBox="1"/>
          <p:nvPr/>
        </p:nvSpPr>
        <p:spPr>
          <a:xfrm>
            <a:off x="3314520" y="2118002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 err="1">
                <a:latin typeface="Comic Sans MS"/>
              </a:rPr>
              <a:t>sp</a:t>
            </a:r>
            <a:r>
              <a:rPr lang="en-US" sz="3600" dirty="0">
                <a:latin typeface="Comic Sans MS"/>
              </a:rPr>
              <a:t>_ _l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725719-24FB-4337-A2D9-2607800AD246}"/>
              </a:ext>
            </a:extLst>
          </p:cNvPr>
          <p:cNvSpPr txBox="1"/>
          <p:nvPr/>
        </p:nvSpPr>
        <p:spPr>
          <a:xfrm>
            <a:off x="5412951" y="2074551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Comic Sans MS"/>
              </a:rPr>
              <a:t>spoil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A56ACF-7C86-41EE-9A3A-5044630C9BAF}"/>
              </a:ext>
            </a:extLst>
          </p:cNvPr>
          <p:cNvSpPr txBox="1"/>
          <p:nvPr/>
        </p:nvSpPr>
        <p:spPr>
          <a:xfrm>
            <a:off x="5412951" y="3168988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Comic Sans MS"/>
              </a:rPr>
              <a:t>royal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5D7617-C7C6-410C-98ED-118FCFB9A27B}"/>
              </a:ext>
            </a:extLst>
          </p:cNvPr>
          <p:cNvSpPr txBox="1"/>
          <p:nvPr/>
        </p:nvSpPr>
        <p:spPr>
          <a:xfrm>
            <a:off x="5412951" y="4325899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Comic Sans MS"/>
              </a:rPr>
              <a:t>foil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485A3F-6601-4FBB-ADB1-57DBD84FFCCD}"/>
              </a:ext>
            </a:extLst>
          </p:cNvPr>
          <p:cNvSpPr txBox="1"/>
          <p:nvPr/>
        </p:nvSpPr>
        <p:spPr>
          <a:xfrm>
            <a:off x="5412951" y="5136000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Comic Sans MS"/>
              </a:rPr>
              <a:t>coin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091935-0C41-4433-A7E2-EFF448F34C5E}"/>
              </a:ext>
            </a:extLst>
          </p:cNvPr>
          <p:cNvSpPr txBox="1"/>
          <p:nvPr/>
        </p:nvSpPr>
        <p:spPr>
          <a:xfrm>
            <a:off x="5412951" y="5848069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Comic Sans MS"/>
              </a:rPr>
              <a:t>joy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C390A70-7D52-47C7-978C-974795E51654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rtl="0" eaLnBrk="1" latinLnBrk="0" hangingPunct="1"/>
            <a:r>
              <a:rPr lang="en-US" sz="4000" b="1" kern="12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Constructing Words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60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10" grpId="0"/>
      <p:bldP spid="12" grpId="0"/>
      <p:bldP spid="9" grpId="0"/>
      <p:bldP spid="11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036EE-1E90-4BF1-B5BF-4699F17A5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>
                <a:latin typeface="Comic Sans MS"/>
                <a:ea typeface="+mj-lt"/>
                <a:cs typeface="+mj-lt"/>
              </a:rPr>
              <a:t>The Job of a Subject and Predicate </a:t>
            </a:r>
            <a:endParaRPr lang="en-US" sz="4000" dirty="0">
              <a:latin typeface="Comic Sans M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23118E-C76B-447D-9F8D-690ABEA0DE89}"/>
              </a:ext>
            </a:extLst>
          </p:cNvPr>
          <p:cNvSpPr txBox="1"/>
          <p:nvPr/>
        </p:nvSpPr>
        <p:spPr>
          <a:xfrm>
            <a:off x="1704257" y="2106822"/>
            <a:ext cx="676885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Comic Sans MS"/>
                <a:ea typeface="+mn-lt"/>
                <a:cs typeface="+mn-lt"/>
              </a:rPr>
              <a:t>My uncle is a fire fighter.</a:t>
            </a:r>
            <a:endParaRPr lang="en-US" dirty="0">
              <a:latin typeface="Comic Sans MS"/>
            </a:endParaRPr>
          </a:p>
        </p:txBody>
      </p:sp>
      <p:graphicFrame>
        <p:nvGraphicFramePr>
          <p:cNvPr id="5" name="Table 5" descr="A table with the words subject and predicate at the top.">
            <a:extLst>
              <a:ext uri="{FF2B5EF4-FFF2-40B4-BE49-F238E27FC236}">
                <a16:creationId xmlns:a16="http://schemas.microsoft.com/office/drawing/2014/main" id="{B14BF645-7A57-4B91-99BF-82974E94DA8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624121"/>
              </p:ext>
            </p:extLst>
          </p:nvPr>
        </p:nvGraphicFramePr>
        <p:xfrm>
          <a:off x="1508472" y="3252792"/>
          <a:ext cx="6606642" cy="329041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303321">
                  <a:extLst>
                    <a:ext uri="{9D8B030D-6E8A-4147-A177-3AD203B41FA5}">
                      <a16:colId xmlns:a16="http://schemas.microsoft.com/office/drawing/2014/main" val="3442833062"/>
                    </a:ext>
                  </a:extLst>
                </a:gridCol>
                <a:gridCol w="3303321">
                  <a:extLst>
                    <a:ext uri="{9D8B030D-6E8A-4147-A177-3AD203B41FA5}">
                      <a16:colId xmlns:a16="http://schemas.microsoft.com/office/drawing/2014/main" val="1564949792"/>
                    </a:ext>
                  </a:extLst>
                </a:gridCol>
              </a:tblGrid>
              <a:tr h="96443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omic Sans MS"/>
                        </a:rPr>
                        <a:t>subject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omic Sans MS"/>
                        </a:rPr>
                        <a:t>predicate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5490876"/>
                  </a:ext>
                </a:extLst>
              </a:tr>
              <a:tr h="232598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3200" b="0" i="0" u="none" strike="noStrike" noProof="0" dirty="0">
                          <a:latin typeface="Comic Sans MS"/>
                        </a:rPr>
                        <a:t>who or what the sentence is about</a:t>
                      </a:r>
                      <a:endParaRPr lang="en-US" sz="3200" b="0">
                        <a:latin typeface="Comic Sans MS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3200" b="0" i="0" u="none" strike="noStrike" noProof="0" dirty="0">
                          <a:latin typeface="Comic Sans MS"/>
                        </a:rPr>
                        <a:t>tells something about the subject</a:t>
                      </a:r>
                      <a:endParaRPr lang="en-US" sz="3200" b="0" dirty="0">
                        <a:latin typeface="Comic Sans MS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546164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21261F70-80C8-4E10-9047-B5DE5DA074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55631" y="4308894"/>
            <a:ext cx="3157266" cy="2179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D79AA7-2A99-492D-B8FB-CCA6D4517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2423" y="4308893"/>
            <a:ext cx="3157266" cy="2179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 descr="A line underline My uncle."/>
          <p:cNvCxnSpPr/>
          <p:nvPr/>
        </p:nvCxnSpPr>
        <p:spPr>
          <a:xfrm>
            <a:off x="1704257" y="2753153"/>
            <a:ext cx="192989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 descr="A rectangle around is a fire fighter."/>
          <p:cNvSpPr/>
          <p:nvPr/>
        </p:nvSpPr>
        <p:spPr>
          <a:xfrm>
            <a:off x="3798277" y="1899138"/>
            <a:ext cx="3610707" cy="854015"/>
          </a:xfrm>
          <a:prstGeom prst="roundRect">
            <a:avLst/>
          </a:prstGeom>
          <a:noFill/>
          <a:ln w="76200">
            <a:solidFill>
              <a:srgbClr val="D6009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09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036EE-1E90-4BF1-B5BF-4699F17A5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592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Comic Sans MS"/>
                <a:ea typeface="+mj-lt"/>
                <a:cs typeface="+mj-lt"/>
              </a:rPr>
              <a:t>Identifying Subject and Predicate</a:t>
            </a:r>
            <a:br>
              <a:rPr lang="en-US" dirty="0">
                <a:latin typeface="Comic Sans MS"/>
              </a:rPr>
            </a:br>
            <a:endParaRPr lang="en-US" dirty="0">
              <a:latin typeface="Comic Sans MS"/>
            </a:endParaRPr>
          </a:p>
        </p:txBody>
      </p:sp>
      <p:sp>
        <p:nvSpPr>
          <p:cNvPr id="3" name="Rectangle: Beveled 2">
            <a:extLst>
              <a:ext uri="{FF2B5EF4-FFF2-40B4-BE49-F238E27FC236}">
                <a16:creationId xmlns:a16="http://schemas.microsoft.com/office/drawing/2014/main" id="{89DF51D8-FEF4-4170-B6B1-5EB4E3573301}"/>
              </a:ext>
            </a:extLst>
          </p:cNvPr>
          <p:cNvSpPr/>
          <p:nvPr/>
        </p:nvSpPr>
        <p:spPr>
          <a:xfrm>
            <a:off x="457200" y="5498512"/>
            <a:ext cx="2410393" cy="973705"/>
          </a:xfrm>
          <a:prstGeom prst="bevel">
            <a:avLst/>
          </a:prstGeom>
          <a:solidFill>
            <a:srgbClr val="FF962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/>
                <a:cs typeface="Calibri"/>
              </a:rPr>
              <a:t>subject</a:t>
            </a:r>
            <a:endParaRPr lang="en-US" sz="3600" dirty="0">
              <a:latin typeface="Comic Sans MS"/>
            </a:endParaRPr>
          </a:p>
        </p:txBody>
      </p:sp>
      <p:sp>
        <p:nvSpPr>
          <p:cNvPr id="4" name="Rectangle: Beveled 3">
            <a:extLst>
              <a:ext uri="{FF2B5EF4-FFF2-40B4-BE49-F238E27FC236}">
                <a16:creationId xmlns:a16="http://schemas.microsoft.com/office/drawing/2014/main" id="{9819653E-8907-45C8-A8A9-1B3DB0679F59}"/>
              </a:ext>
            </a:extLst>
          </p:cNvPr>
          <p:cNvSpPr/>
          <p:nvPr/>
        </p:nvSpPr>
        <p:spPr>
          <a:xfrm>
            <a:off x="5943599" y="5429801"/>
            <a:ext cx="3042249" cy="1042416"/>
          </a:xfrm>
          <a:prstGeom prst="bevel">
            <a:avLst/>
          </a:prstGeom>
          <a:solidFill>
            <a:srgbClr val="3B7AB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 dirty="0">
                <a:latin typeface="Comic Sans MS"/>
                <a:cs typeface="Calibri"/>
              </a:rPr>
              <a:t>predicate</a:t>
            </a:r>
            <a:endParaRPr lang="en-US" sz="3600" dirty="0">
              <a:latin typeface="Comic Sans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870D82-DB11-4969-B4AA-7FC4BDD8FF9F}"/>
              </a:ext>
            </a:extLst>
          </p:cNvPr>
          <p:cNvSpPr txBox="1"/>
          <p:nvPr/>
        </p:nvSpPr>
        <p:spPr>
          <a:xfrm>
            <a:off x="686132" y="2415684"/>
            <a:ext cx="845786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Comic Sans MS"/>
              </a:rPr>
              <a:t>The doctor </a:t>
            </a:r>
            <a:r>
              <a:rPr lang="en-US" sz="3600" u="sng" dirty="0">
                <a:latin typeface="Comic Sans MS"/>
              </a:rPr>
              <a:t>is busy with his patients.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B2464F-2A28-4B46-B72A-74B4ECDCD1E9}"/>
              </a:ext>
            </a:extLst>
          </p:cNvPr>
          <p:cNvSpPr txBox="1"/>
          <p:nvPr/>
        </p:nvSpPr>
        <p:spPr>
          <a:xfrm>
            <a:off x="839227" y="2408173"/>
            <a:ext cx="839372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u="sng" dirty="0">
                <a:latin typeface="Comic Sans MS"/>
              </a:rPr>
              <a:t>The city council</a:t>
            </a:r>
            <a:r>
              <a:rPr lang="en-US" sz="3600" dirty="0">
                <a:latin typeface="Comic Sans MS"/>
              </a:rPr>
              <a:t> is meeting tonight.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CEB273-EB74-4BA7-83E6-8CF76688F13D}"/>
              </a:ext>
            </a:extLst>
          </p:cNvPr>
          <p:cNvSpPr txBox="1"/>
          <p:nvPr/>
        </p:nvSpPr>
        <p:spPr>
          <a:xfrm>
            <a:off x="1354142" y="2386124"/>
            <a:ext cx="728357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u="sng" dirty="0">
                <a:latin typeface="Comic Sans MS"/>
              </a:rPr>
              <a:t>The house</a:t>
            </a:r>
            <a:r>
              <a:rPr lang="en-US" sz="3600" dirty="0">
                <a:latin typeface="Comic Sans MS"/>
              </a:rPr>
              <a:t> was built very well.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AB57E9-4E77-4EAD-99A3-E00AD7D6FA83}"/>
              </a:ext>
            </a:extLst>
          </p:cNvPr>
          <p:cNvSpPr txBox="1"/>
          <p:nvPr/>
        </p:nvSpPr>
        <p:spPr>
          <a:xfrm>
            <a:off x="681859" y="2411059"/>
            <a:ext cx="795585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Comic Sans MS"/>
              </a:rPr>
              <a:t>The policeman </a:t>
            </a:r>
            <a:r>
              <a:rPr lang="en-US" sz="3600" u="sng" dirty="0">
                <a:latin typeface="Comic Sans MS"/>
              </a:rPr>
              <a:t>helped the lost child.</a:t>
            </a:r>
          </a:p>
        </p:txBody>
      </p:sp>
      <p:pic>
        <p:nvPicPr>
          <p:cNvPr id="9" name="Picture 9" descr="A young girl appearing to be thinking.">
            <a:extLst>
              <a:ext uri="{FF2B5EF4-FFF2-40B4-BE49-F238E27FC236}">
                <a16:creationId xmlns:a16="http://schemas.microsoft.com/office/drawing/2014/main" id="{F2A700E7-C232-4E1D-8249-D21EF42F3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102" y="4776657"/>
            <a:ext cx="1260987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6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/>
      <p:bldP spid="5" grpId="1"/>
      <p:bldP spid="6" grpId="0"/>
      <p:bldP spid="6" grpId="1"/>
      <p:bldP spid="7" grpId="0"/>
      <p:bldP spid="7" grpId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036EE-1E90-4BF1-B5BF-4699F17A5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Comic Sans MS"/>
                <a:ea typeface="+mj-lt"/>
                <a:cs typeface="+mj-lt"/>
              </a:rPr>
              <a:t>Community Jobs Vocabulary</a:t>
            </a:r>
            <a:endParaRPr lang="en-US" sz="4000" dirty="0">
              <a:latin typeface="Comic Sans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8378E2-07F9-4071-BD21-C77328E4F1C8}"/>
              </a:ext>
            </a:extLst>
          </p:cNvPr>
          <p:cNvSpPr txBox="1"/>
          <p:nvPr/>
        </p:nvSpPr>
        <p:spPr>
          <a:xfrm>
            <a:off x="2332281" y="2182271"/>
            <a:ext cx="504070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Comic Sans MS"/>
              </a:rPr>
              <a:t>to keep from happening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B946EC-EE23-4ACA-83ED-80083A12B25A}"/>
              </a:ext>
            </a:extLst>
          </p:cNvPr>
          <p:cNvSpPr txBox="1"/>
          <p:nvPr/>
        </p:nvSpPr>
        <p:spPr>
          <a:xfrm>
            <a:off x="3390900" y="3663140"/>
            <a:ext cx="2362200" cy="584775"/>
          </a:xfrm>
          <a:prstGeom prst="rect">
            <a:avLst/>
          </a:prstGeom>
          <a:solidFill>
            <a:srgbClr val="00206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CFCFC"/>
                </a:solidFill>
                <a:latin typeface="Comic Sans MS"/>
              </a:rPr>
              <a:t>word bank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9156BE-FF4D-4AC3-8AA3-C726699D5839}"/>
              </a:ext>
            </a:extLst>
          </p:cNvPr>
          <p:cNvSpPr txBox="1"/>
          <p:nvPr/>
        </p:nvSpPr>
        <p:spPr>
          <a:xfrm>
            <a:off x="2187457" y="2191785"/>
            <a:ext cx="515151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Comic Sans MS"/>
              </a:rPr>
              <a:t>one who lives in a place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626488-2D04-4B93-9D96-75C132DDC782}"/>
              </a:ext>
            </a:extLst>
          </p:cNvPr>
          <p:cNvSpPr txBox="1"/>
          <p:nvPr/>
        </p:nvSpPr>
        <p:spPr>
          <a:xfrm>
            <a:off x="1493805" y="2164956"/>
            <a:ext cx="653882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Comic Sans MS"/>
              </a:rPr>
              <a:t>the quality or state of being able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357DB9-5C7A-41AA-A0F5-0A56B235638A}"/>
              </a:ext>
            </a:extLst>
          </p:cNvPr>
          <p:cNvSpPr txBox="1"/>
          <p:nvPr/>
        </p:nvSpPr>
        <p:spPr>
          <a:xfrm>
            <a:off x="872807" y="2060192"/>
            <a:ext cx="7398385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latin typeface="Comic Sans MS"/>
                <a:ea typeface="+mn-lt"/>
                <a:cs typeface="+mn-lt"/>
              </a:rPr>
              <a:t>the value found by adding all numbers in a set together and dividing them by the amount of numbers in the set </a:t>
            </a:r>
          </a:p>
          <a:p>
            <a:endParaRPr lang="en-US" sz="3200" dirty="0">
              <a:latin typeface="Comic Sans M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EF90A1-1CDE-4E21-9CA5-179422E22C3E}"/>
              </a:ext>
            </a:extLst>
          </p:cNvPr>
          <p:cNvSpPr txBox="1"/>
          <p:nvPr/>
        </p:nvSpPr>
        <p:spPr>
          <a:xfrm>
            <a:off x="1279583" y="2129218"/>
            <a:ext cx="6912633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latin typeface="Comic Sans MS"/>
              </a:rPr>
              <a:t>being the one who must answer or account for something</a:t>
            </a:r>
          </a:p>
        </p:txBody>
      </p:sp>
      <p:sp>
        <p:nvSpPr>
          <p:cNvPr id="11" name="Frame 10" descr="A box around the word bank.">
            <a:extLst>
              <a:ext uri="{FF2B5EF4-FFF2-40B4-BE49-F238E27FC236}">
                <a16:creationId xmlns:a16="http://schemas.microsoft.com/office/drawing/2014/main" id="{08838449-E811-481D-93CC-E18E6B076AB8}"/>
              </a:ext>
            </a:extLst>
          </p:cNvPr>
          <p:cNvSpPr/>
          <p:nvPr/>
        </p:nvSpPr>
        <p:spPr>
          <a:xfrm>
            <a:off x="570781" y="4202499"/>
            <a:ext cx="8160588" cy="2539042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24A8F0-DF39-424A-8C7F-1920D2E53407}"/>
              </a:ext>
            </a:extLst>
          </p:cNvPr>
          <p:cNvSpPr txBox="1"/>
          <p:nvPr/>
        </p:nvSpPr>
        <p:spPr>
          <a:xfrm>
            <a:off x="3769025" y="4858482"/>
            <a:ext cx="366335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Comic Sans MS"/>
              </a:rPr>
              <a:t>ability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F877B8-0668-49DE-BA3C-6E3F217BA044}"/>
              </a:ext>
            </a:extLst>
          </p:cNvPr>
          <p:cNvSpPr txBox="1"/>
          <p:nvPr/>
        </p:nvSpPr>
        <p:spPr>
          <a:xfrm>
            <a:off x="6133381" y="4889229"/>
            <a:ext cx="366335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Comic Sans MS"/>
              </a:rPr>
              <a:t>prevent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811071-36E4-448F-99C6-3F03995CD16F}"/>
              </a:ext>
            </a:extLst>
          </p:cNvPr>
          <p:cNvSpPr txBox="1"/>
          <p:nvPr/>
        </p:nvSpPr>
        <p:spPr>
          <a:xfrm>
            <a:off x="1099866" y="5747369"/>
            <a:ext cx="366335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Comic Sans MS"/>
              </a:rPr>
              <a:t>average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DF5892-B388-40C2-B346-5EF569179D20}"/>
              </a:ext>
            </a:extLst>
          </p:cNvPr>
          <p:cNvSpPr txBox="1"/>
          <p:nvPr/>
        </p:nvSpPr>
        <p:spPr>
          <a:xfrm>
            <a:off x="1051979" y="4851181"/>
            <a:ext cx="255054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Comic Sans MS"/>
              </a:rPr>
              <a:t>responsible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3CAC34-8591-48CF-B0A3-3E39786EED1D}"/>
              </a:ext>
            </a:extLst>
          </p:cNvPr>
          <p:cNvSpPr txBox="1"/>
          <p:nvPr/>
        </p:nvSpPr>
        <p:spPr>
          <a:xfrm>
            <a:off x="3723734" y="5756883"/>
            <a:ext cx="202433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Comic Sans MS"/>
              </a:rPr>
              <a:t>resident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C0E419-2B2E-43B4-9C16-168A576762A4}"/>
              </a:ext>
            </a:extLst>
          </p:cNvPr>
          <p:cNvSpPr txBox="1"/>
          <p:nvPr/>
        </p:nvSpPr>
        <p:spPr>
          <a:xfrm>
            <a:off x="6133381" y="5756994"/>
            <a:ext cx="366335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Comic Sans MS"/>
              </a:rPr>
              <a:t>perform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8378E2-07F9-4071-BD21-C77328E4F1C8}"/>
              </a:ext>
            </a:extLst>
          </p:cNvPr>
          <p:cNvSpPr txBox="1"/>
          <p:nvPr/>
        </p:nvSpPr>
        <p:spPr>
          <a:xfrm>
            <a:off x="2931541" y="2133745"/>
            <a:ext cx="504070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Comic Sans MS"/>
              </a:rPr>
              <a:t>to carry out or do</a:t>
            </a:r>
          </a:p>
        </p:txBody>
      </p:sp>
    </p:spTree>
    <p:extLst>
      <p:ext uri="{BB962C8B-B14F-4D97-AF65-F5344CB8AC3E}">
        <p14:creationId xmlns:p14="http://schemas.microsoft.com/office/powerpoint/2010/main" val="71159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7422A-FCCC-40F1-BD07-5E6CFA1F5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omic Sans MS"/>
              </a:rPr>
              <a:t>Fill in the Blanks!</a:t>
            </a:r>
            <a:br>
              <a:rPr lang="en-US" dirty="0">
                <a:latin typeface="Comic Sans MS" panose="030F0702030302020204" pitchFamily="66" charset="0"/>
              </a:rPr>
            </a:b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F8431D-59BD-4C99-8023-6CF057ED66D8}"/>
              </a:ext>
            </a:extLst>
          </p:cNvPr>
          <p:cNvSpPr txBox="1"/>
          <p:nvPr/>
        </p:nvSpPr>
        <p:spPr>
          <a:xfrm>
            <a:off x="1072550" y="1881041"/>
            <a:ext cx="7882366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Comic Sans MS"/>
                <a:ea typeface="+mn-lt"/>
                <a:cs typeface="+mn-lt"/>
              </a:rPr>
              <a:t>Police officers are _____for keeping the community safe. </a:t>
            </a:r>
            <a:endParaRPr lang="en-US" dirty="0">
              <a:latin typeface="Comic Sans MS"/>
            </a:endParaRPr>
          </a:p>
        </p:txBody>
      </p:sp>
      <p:sp>
        <p:nvSpPr>
          <p:cNvPr id="6" name="Frame 5" descr="A box around the word bank.">
            <a:extLst>
              <a:ext uri="{FF2B5EF4-FFF2-40B4-BE49-F238E27FC236}">
                <a16:creationId xmlns:a16="http://schemas.microsoft.com/office/drawing/2014/main" id="{742D5FF6-A841-4F4F-80B5-7A4AF63472FF}"/>
              </a:ext>
            </a:extLst>
          </p:cNvPr>
          <p:cNvSpPr/>
          <p:nvPr/>
        </p:nvSpPr>
        <p:spPr>
          <a:xfrm>
            <a:off x="520461" y="4111414"/>
            <a:ext cx="8160588" cy="2305199"/>
          </a:xfrm>
          <a:prstGeom prst="fram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EFF8B7-7DAE-4FAE-819E-0E0300A7284B}"/>
              </a:ext>
            </a:extLst>
          </p:cNvPr>
          <p:cNvSpPr txBox="1"/>
          <p:nvPr/>
        </p:nvSpPr>
        <p:spPr>
          <a:xfrm>
            <a:off x="1173192" y="4494361"/>
            <a:ext cx="259942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Comic Sans MS"/>
              </a:rPr>
              <a:t>responsible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CDF97D-E684-457B-A100-746701F8C204}"/>
              </a:ext>
            </a:extLst>
          </p:cNvPr>
          <p:cNvSpPr txBox="1"/>
          <p:nvPr/>
        </p:nvSpPr>
        <p:spPr>
          <a:xfrm>
            <a:off x="3847381" y="4494361"/>
            <a:ext cx="159301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Comic Sans MS"/>
              </a:rPr>
              <a:t>ability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904C10-AA36-4170-BBA1-50E22D7E67C9}"/>
              </a:ext>
            </a:extLst>
          </p:cNvPr>
          <p:cNvSpPr txBox="1"/>
          <p:nvPr/>
        </p:nvSpPr>
        <p:spPr>
          <a:xfrm>
            <a:off x="6133380" y="4494362"/>
            <a:ext cx="195244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Comic Sans MS"/>
              </a:rPr>
              <a:t>prevent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1B3590-A75A-4DFB-A89A-F3659AC4CC4F}"/>
              </a:ext>
            </a:extLst>
          </p:cNvPr>
          <p:cNvSpPr txBox="1"/>
          <p:nvPr/>
        </p:nvSpPr>
        <p:spPr>
          <a:xfrm>
            <a:off x="1072550" y="5400134"/>
            <a:ext cx="218248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Comic Sans MS"/>
              </a:rPr>
              <a:t>average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12A706-F54F-47F4-8FF1-0951F9843E9B}"/>
              </a:ext>
            </a:extLst>
          </p:cNvPr>
          <p:cNvSpPr txBox="1"/>
          <p:nvPr/>
        </p:nvSpPr>
        <p:spPr>
          <a:xfrm>
            <a:off x="3660475" y="5472020"/>
            <a:ext cx="202433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Comic Sans MS"/>
              </a:rPr>
              <a:t>resident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B176B3-F9D3-49E1-B9A6-AE6F6105E17B}"/>
              </a:ext>
            </a:extLst>
          </p:cNvPr>
          <p:cNvSpPr txBox="1"/>
          <p:nvPr/>
        </p:nvSpPr>
        <p:spPr>
          <a:xfrm>
            <a:off x="6133381" y="5400134"/>
            <a:ext cx="209621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Comic Sans MS"/>
              </a:rPr>
              <a:t>perform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7E40B3-F1EB-4E6A-A0B5-A00CD42881A4}"/>
              </a:ext>
            </a:extLst>
          </p:cNvPr>
          <p:cNvSpPr txBox="1"/>
          <p:nvPr/>
        </p:nvSpPr>
        <p:spPr>
          <a:xfrm>
            <a:off x="1405573" y="1967852"/>
            <a:ext cx="6912633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Comic Sans MS"/>
                <a:ea typeface="+mn-lt"/>
                <a:cs typeface="+mn-lt"/>
              </a:rPr>
              <a:t> Firefighters teach us how to ____forest fires.</a:t>
            </a:r>
          </a:p>
          <a:p>
            <a:endParaRPr lang="en-US" sz="3200" dirty="0">
              <a:latin typeface="Comic Sans M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39A102-F575-4D90-A94D-766657C7FF64}"/>
              </a:ext>
            </a:extLst>
          </p:cNvPr>
          <p:cNvSpPr txBox="1"/>
          <p:nvPr/>
        </p:nvSpPr>
        <p:spPr>
          <a:xfrm>
            <a:off x="1216251" y="1924514"/>
            <a:ext cx="8025442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Comic Sans MS"/>
              </a:rPr>
              <a:t>Mr. Morris taught us how to find the ____of two numbers.</a:t>
            </a:r>
            <a:endParaRPr lang="en-US" sz="3200" dirty="0">
              <a:latin typeface="Comic Sans MS"/>
              <a:cs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AEF850-3484-4952-9878-84909CB275CC}"/>
              </a:ext>
            </a:extLst>
          </p:cNvPr>
          <p:cNvSpPr txBox="1"/>
          <p:nvPr/>
        </p:nvSpPr>
        <p:spPr>
          <a:xfrm>
            <a:off x="1399553" y="1867309"/>
            <a:ext cx="6682817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Comic Sans MS"/>
              </a:rPr>
              <a:t>The dance teacher was excited to watch her students____.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2D7EE5-BF97-4CD1-9D6E-8C9E86988CCF}"/>
              </a:ext>
            </a:extLst>
          </p:cNvPr>
          <p:cNvSpPr txBox="1"/>
          <p:nvPr/>
        </p:nvSpPr>
        <p:spPr>
          <a:xfrm>
            <a:off x="1415614" y="2031023"/>
            <a:ext cx="667021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Comic Sans MS"/>
              </a:rPr>
              <a:t>She was </a:t>
            </a:r>
            <a:r>
              <a:rPr lang="en-US" sz="3200" dirty="0">
                <a:latin typeface="Comic Sans MS"/>
                <a:ea typeface="+mn-lt"/>
                <a:cs typeface="+mn-lt"/>
              </a:rPr>
              <a:t>a </a:t>
            </a:r>
            <a:r>
              <a:rPr lang="en-US" sz="3200" dirty="0">
                <a:latin typeface="Comic Sans MS"/>
              </a:rPr>
              <a:t>_____of Pennsylvania.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F0DF80-DA38-4E15-ACC2-453D9E5EC425}"/>
              </a:ext>
            </a:extLst>
          </p:cNvPr>
          <p:cNvSpPr txBox="1"/>
          <p:nvPr/>
        </p:nvSpPr>
        <p:spPr>
          <a:xfrm>
            <a:off x="1163717" y="1881041"/>
            <a:ext cx="667198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Comic Sans MS"/>
                <a:ea typeface="+mn-lt"/>
                <a:cs typeface="+mn-lt"/>
              </a:rPr>
              <a:t>The excavator had the _____ to dig large holes.</a:t>
            </a:r>
            <a:endParaRPr lang="en-US" dirty="0">
              <a:latin typeface="Comic Sans MS"/>
              <a:ea typeface="+mn-lt"/>
              <a:cs typeface="+mn-lt"/>
            </a:endParaRPr>
          </a:p>
        </p:txBody>
      </p:sp>
      <p:cxnSp>
        <p:nvCxnSpPr>
          <p:cNvPr id="5" name="Straight Connector 4" descr="A line that goes through responsible."/>
          <p:cNvCxnSpPr>
            <a:stCxn id="8" idx="1"/>
          </p:cNvCxnSpPr>
          <p:nvPr/>
        </p:nvCxnSpPr>
        <p:spPr>
          <a:xfrm flipV="1">
            <a:off x="1173192" y="4780826"/>
            <a:ext cx="2487283" cy="5923"/>
          </a:xfrm>
          <a:prstGeom prst="line">
            <a:avLst/>
          </a:prstGeom>
          <a:ln w="76200">
            <a:solidFill>
              <a:srgbClr val="D6009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 descr="A line that goes through prevent."/>
          <p:cNvCxnSpPr/>
          <p:nvPr/>
        </p:nvCxnSpPr>
        <p:spPr>
          <a:xfrm>
            <a:off x="5983855" y="4786750"/>
            <a:ext cx="1667775" cy="26551"/>
          </a:xfrm>
          <a:prstGeom prst="line">
            <a:avLst/>
          </a:prstGeom>
          <a:ln w="76200">
            <a:solidFill>
              <a:srgbClr val="D6009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 descr="A line that goes through average."/>
          <p:cNvCxnSpPr/>
          <p:nvPr/>
        </p:nvCxnSpPr>
        <p:spPr>
          <a:xfrm flipV="1">
            <a:off x="970471" y="5698444"/>
            <a:ext cx="1823529" cy="1"/>
          </a:xfrm>
          <a:prstGeom prst="line">
            <a:avLst/>
          </a:prstGeom>
          <a:ln w="76200">
            <a:solidFill>
              <a:srgbClr val="D6009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 descr="A line that goes through prevent."/>
          <p:cNvCxnSpPr>
            <a:stCxn id="18" idx="1"/>
          </p:cNvCxnSpPr>
          <p:nvPr/>
        </p:nvCxnSpPr>
        <p:spPr>
          <a:xfrm>
            <a:off x="6133381" y="5692522"/>
            <a:ext cx="1952444" cy="26996"/>
          </a:xfrm>
          <a:prstGeom prst="line">
            <a:avLst/>
          </a:prstGeom>
          <a:ln w="76200">
            <a:solidFill>
              <a:srgbClr val="D6009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 descr="A line that goes through resident."/>
          <p:cNvCxnSpPr/>
          <p:nvPr/>
        </p:nvCxnSpPr>
        <p:spPr>
          <a:xfrm>
            <a:off x="3683477" y="5764407"/>
            <a:ext cx="1667775" cy="26551"/>
          </a:xfrm>
          <a:prstGeom prst="line">
            <a:avLst/>
          </a:prstGeom>
          <a:ln w="76200">
            <a:solidFill>
              <a:srgbClr val="D6009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 descr="A line that goes through ability."/>
          <p:cNvCxnSpPr/>
          <p:nvPr/>
        </p:nvCxnSpPr>
        <p:spPr>
          <a:xfrm>
            <a:off x="3809998" y="4813301"/>
            <a:ext cx="1667775" cy="26551"/>
          </a:xfrm>
          <a:prstGeom prst="line">
            <a:avLst/>
          </a:prstGeom>
          <a:ln w="76200">
            <a:solidFill>
              <a:srgbClr val="D6009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6B946EC-EE23-4ACA-83ED-80083A12B25A}"/>
              </a:ext>
            </a:extLst>
          </p:cNvPr>
          <p:cNvSpPr txBox="1"/>
          <p:nvPr/>
        </p:nvSpPr>
        <p:spPr>
          <a:xfrm>
            <a:off x="3390900" y="3520253"/>
            <a:ext cx="2362200" cy="584775"/>
          </a:xfrm>
          <a:prstGeom prst="rect">
            <a:avLst/>
          </a:prstGeom>
          <a:solidFill>
            <a:srgbClr val="00206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CFCFC"/>
                </a:solidFill>
                <a:latin typeface="Comic Sans MS"/>
              </a:rPr>
              <a:t>word bank</a:t>
            </a:r>
          </a:p>
        </p:txBody>
      </p:sp>
    </p:spTree>
    <p:extLst>
      <p:ext uri="{BB962C8B-B14F-4D97-AF65-F5344CB8AC3E}">
        <p14:creationId xmlns:p14="http://schemas.microsoft.com/office/powerpoint/2010/main" val="108927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7422A-FCCC-40F1-BD07-5E6CFA1F5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Comic Sans MS"/>
                <a:ea typeface="+mj-lt"/>
                <a:cs typeface="+mj-lt"/>
              </a:rPr>
              <a:t>Jobs-The Main Idea</a:t>
            </a:r>
            <a:br>
              <a:rPr lang="en-US" dirty="0">
                <a:latin typeface="Comic Sans MS"/>
              </a:rPr>
            </a:br>
            <a:endParaRPr lang="en-US" dirty="0">
              <a:latin typeface="Comic Sans MS"/>
            </a:endParaRPr>
          </a:p>
        </p:txBody>
      </p:sp>
      <p:pic>
        <p:nvPicPr>
          <p:cNvPr id="3" name="Picture 3" descr="Two surgeons reviewing an x-ray">
            <a:extLst>
              <a:ext uri="{FF2B5EF4-FFF2-40B4-BE49-F238E27FC236}">
                <a16:creationId xmlns:a16="http://schemas.microsoft.com/office/drawing/2014/main" id="{01E13BF4-A4DC-4D25-A9A3-ABBF27AF4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796" y="1005600"/>
            <a:ext cx="2527540" cy="1583139"/>
          </a:xfrm>
          <a:prstGeom prst="rect">
            <a:avLst/>
          </a:prstGeom>
        </p:spPr>
      </p:pic>
      <p:pic>
        <p:nvPicPr>
          <p:cNvPr id="4" name="Picture 4" descr="Team working together in the office">
            <a:extLst>
              <a:ext uri="{FF2B5EF4-FFF2-40B4-BE49-F238E27FC236}">
                <a16:creationId xmlns:a16="http://schemas.microsoft.com/office/drawing/2014/main" id="{7E270DC0-C8EF-4144-989F-DA6FA48D8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0000">
            <a:off x="6311590" y="972027"/>
            <a:ext cx="2211237" cy="1471599"/>
          </a:xfrm>
          <a:prstGeom prst="rect">
            <a:avLst/>
          </a:prstGeom>
        </p:spPr>
      </p:pic>
      <p:pic>
        <p:nvPicPr>
          <p:cNvPr id="5" name="Picture 5" descr="firefighter">
            <a:extLst>
              <a:ext uri="{FF2B5EF4-FFF2-40B4-BE49-F238E27FC236}">
                <a16:creationId xmlns:a16="http://schemas.microsoft.com/office/drawing/2014/main" id="{F1D9D683-9AB8-4B78-B2D0-6FD6C8926C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1560000">
            <a:off x="305239" y="1183170"/>
            <a:ext cx="2556295" cy="1699404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D40C5312-09AF-49A9-A5BC-C5FB0BDDFA49}"/>
              </a:ext>
            </a:extLst>
          </p:cNvPr>
          <p:cNvSpPr/>
          <p:nvPr/>
        </p:nvSpPr>
        <p:spPr>
          <a:xfrm>
            <a:off x="6469438" y="4998232"/>
            <a:ext cx="2401766" cy="1318518"/>
          </a:xfrm>
          <a:prstGeom prst="rightArrow">
            <a:avLst/>
          </a:prstGeom>
          <a:solidFill>
            <a:srgbClr val="D6009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/>
                <a:cs typeface="Calibri"/>
              </a:rPr>
              <a:t>detail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4F11C37-22E4-4277-A401-B4F5E282CB05}"/>
              </a:ext>
            </a:extLst>
          </p:cNvPr>
          <p:cNvSpPr/>
          <p:nvPr/>
        </p:nvSpPr>
        <p:spPr>
          <a:xfrm>
            <a:off x="3493325" y="4998230"/>
            <a:ext cx="2401766" cy="1318518"/>
          </a:xfrm>
          <a:prstGeom prst="rightArrow">
            <a:avLst/>
          </a:prstGeom>
          <a:solidFill>
            <a:srgbClr val="D6009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/>
                <a:cs typeface="Calibri"/>
              </a:rPr>
              <a:t>detail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4F80136-369A-4CAD-8EE7-E8A1B072BF07}"/>
              </a:ext>
            </a:extLst>
          </p:cNvPr>
          <p:cNvSpPr/>
          <p:nvPr/>
        </p:nvSpPr>
        <p:spPr>
          <a:xfrm>
            <a:off x="589097" y="4998232"/>
            <a:ext cx="2344258" cy="1318518"/>
          </a:xfrm>
          <a:prstGeom prst="rightArrow">
            <a:avLst/>
          </a:prstGeom>
          <a:solidFill>
            <a:srgbClr val="D6009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/>
                <a:cs typeface="Calibri"/>
              </a:rPr>
              <a:t>detail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C8AE287-7D7E-4050-B125-0F9718FFB6D3}"/>
              </a:ext>
            </a:extLst>
          </p:cNvPr>
          <p:cNvSpPr/>
          <p:nvPr/>
        </p:nvSpPr>
        <p:spPr>
          <a:xfrm>
            <a:off x="2891827" y="3287203"/>
            <a:ext cx="3257908" cy="1302588"/>
          </a:xfrm>
          <a:prstGeom prst="roundRect">
            <a:avLst/>
          </a:prstGeom>
          <a:solidFill>
            <a:srgbClr val="FF962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  <a:latin typeface="Comic Sans MS"/>
                <a:cs typeface="Calibri"/>
              </a:rPr>
              <a:t>main idea</a:t>
            </a:r>
            <a:endParaRPr lang="en-US" sz="4000" dirty="0">
              <a:solidFill>
                <a:srgbClr val="000000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93688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D13B7-8E9E-42BB-8F4D-0CCE264550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Comic Sans MS" panose="030F0902030302020204" pitchFamily="66" charset="0"/>
              </a:rPr>
              <a:t>Q &amp; 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E881EE-D65D-48D7-8CA4-D12A907544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37177815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ffice Theme">
  <a:themeElements>
    <a:clrScheme name="Accelerate Ed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111E5C"/>
      </a:accent1>
      <a:accent2>
        <a:srgbClr val="8AC7CE"/>
      </a:accent2>
      <a:accent3>
        <a:srgbClr val="4A2E16"/>
      </a:accent3>
      <a:accent4>
        <a:srgbClr val="39639D"/>
      </a:accent4>
      <a:accent5>
        <a:srgbClr val="C8BBAE"/>
      </a:accent5>
      <a:accent6>
        <a:srgbClr val="72BBBF"/>
      </a:accent6>
      <a:hlink>
        <a:srgbClr val="1BB752"/>
      </a:hlink>
      <a:folHlink>
        <a:srgbClr val="B5A99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Couture.thmx</Template>
  <TotalTime>15628</TotalTime>
  <Words>1325</Words>
  <Application>Microsoft Office PowerPoint</Application>
  <PresentationFormat>On-screen Show (4:3)</PresentationFormat>
  <Paragraphs>124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Comic Sans MS</vt:lpstr>
      <vt:lpstr>Office Theme</vt:lpstr>
      <vt:lpstr>Jobs in the Community</vt:lpstr>
      <vt:lpstr>Working with Words</vt:lpstr>
      <vt:lpstr>Constructing Words </vt:lpstr>
      <vt:lpstr>The Job of a Subject and Predicate </vt:lpstr>
      <vt:lpstr>Identifying Subject and Predicate </vt:lpstr>
      <vt:lpstr>Community Jobs Vocabulary</vt:lpstr>
      <vt:lpstr>Fill in the Blanks! </vt:lpstr>
      <vt:lpstr>Jobs-The Main Idea </vt:lpstr>
      <vt:lpstr>Q &amp; A</vt:lpstr>
    </vt:vector>
  </TitlesOfParts>
  <Company>Accelerate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Molly Johnson</dc:creator>
  <cp:lastModifiedBy>Richard Harstead</cp:lastModifiedBy>
  <cp:revision>557</cp:revision>
  <dcterms:created xsi:type="dcterms:W3CDTF">2012-04-20T18:25:02Z</dcterms:created>
  <dcterms:modified xsi:type="dcterms:W3CDTF">2021-11-23T13:19:15Z</dcterms:modified>
</cp:coreProperties>
</file>