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344" r:id="rId2"/>
    <p:sldId id="345" r:id="rId3"/>
    <p:sldId id="353" r:id="rId4"/>
    <p:sldId id="348" r:id="rId5"/>
    <p:sldId id="347" r:id="rId6"/>
    <p:sldId id="346" r:id="rId7"/>
    <p:sldId id="349" r:id="rId8"/>
    <p:sldId id="350" r:id="rId9"/>
    <p:sldId id="354" r:id="rId10"/>
    <p:sldId id="351" r:id="rId11"/>
    <p:sldId id="352" r:id="rId12"/>
  </p:sldIdLst>
  <p:sldSz cx="9144000" cy="6858000" type="screen4x3"/>
  <p:notesSz cx="6858000" cy="9144000"/>
  <p:custDataLst>
    <p:tags r:id="rId1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FCFCFC"/>
    <a:srgbClr val="000064"/>
    <a:srgbClr val="283B80"/>
    <a:srgbClr val="3B7ABE"/>
    <a:srgbClr val="182C6F"/>
    <a:srgbClr val="003399"/>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6" autoAdjust="0"/>
    <p:restoredTop sz="65709" autoAdjust="0"/>
  </p:normalViewPr>
  <p:slideViewPr>
    <p:cSldViewPr snapToGrid="0" snapToObjects="1">
      <p:cViewPr varScale="1">
        <p:scale>
          <a:sx n="44" d="100"/>
          <a:sy n="44" d="100"/>
        </p:scale>
        <p:origin x="2148" y="48"/>
      </p:cViewPr>
      <p:guideLst>
        <p:guide orient="horz" pos="2160"/>
        <p:guide pos="2880"/>
      </p:guideLst>
    </p:cSldViewPr>
  </p:slideViewPr>
  <p:notesTextViewPr>
    <p:cViewPr>
      <p:scale>
        <a:sx n="3" d="2"/>
        <a:sy n="3" d="2"/>
      </p:scale>
      <p:origin x="0" y="-43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11/18/2021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a:spcBef>
                <a:spcPts val="0"/>
              </a:spcBef>
              <a:spcAft>
                <a:spcPts val="0"/>
              </a:spcAft>
            </a:pPr>
            <a:r>
              <a:rPr lang="en-US" sz="1800" b="1" i="0" dirty="0">
                <a:solidFill>
                  <a:srgbClr val="000000"/>
                </a:solidFill>
                <a:effectLst/>
                <a:latin typeface="Calibri" panose="020F0502020204030204" pitchFamily="34" charset="0"/>
              </a:rPr>
              <a:t>Say to the students: </a:t>
            </a:r>
            <a:endParaRPr lang="en-US" b="1" i="0" dirty="0">
              <a:solidFill>
                <a:srgbClr val="000000"/>
              </a:solidFill>
              <a:effectLst/>
              <a:latin typeface="Calibri" panose="020F0502020204030204" pitchFamily="34" charset="0"/>
            </a:endParaRPr>
          </a:p>
          <a:p>
            <a:pPr marL="0" algn="l">
              <a:spcBef>
                <a:spcPts val="0"/>
              </a:spcBef>
              <a:spcAft>
                <a:spcPts val="0"/>
              </a:spcAft>
            </a:pPr>
            <a:r>
              <a:rPr lang="en-US" sz="1800" b="0" i="0" dirty="0">
                <a:solidFill>
                  <a:srgbClr val="000000"/>
                </a:solidFill>
                <a:effectLst/>
                <a:latin typeface="Calibri" panose="020F0502020204030204" pitchFamily="34" charset="0"/>
              </a:rPr>
              <a:t>Today we are going to review words with a silent b or k, commas and articles, vocabulary, and then we will end with the five finger retell.</a:t>
            </a:r>
            <a:endParaRPr lang="en-US" b="0" i="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a:p>
        </p:txBody>
      </p:sp>
    </p:spTree>
    <p:extLst>
      <p:ext uri="{BB962C8B-B14F-4D97-AF65-F5344CB8AC3E}">
        <p14:creationId xmlns:p14="http://schemas.microsoft.com/office/powerpoint/2010/main" val="113663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to  the students: It’s time for the five finger retell!</a:t>
            </a:r>
            <a:r>
              <a:rPr lang="en-US"/>
              <a:t>  (Click to show the hand.)</a:t>
            </a:r>
          </a:p>
          <a:p>
            <a:r>
              <a:rPr lang="en-US" b="1" dirty="0"/>
              <a:t>Show me your fingers! (Have students hold up a hand and point to each finger as they go through the retell.</a:t>
            </a:r>
            <a:r>
              <a:rPr lang="en-US" dirty="0"/>
              <a:t> </a:t>
            </a:r>
            <a:endParaRPr lang="en-US" dirty="0">
              <a:cs typeface="Calibri"/>
            </a:endParaRPr>
          </a:p>
          <a:p>
            <a:r>
              <a:rPr lang="en-US" b="1" dirty="0"/>
              <a:t>Characters-  </a:t>
            </a:r>
            <a:r>
              <a:rPr lang="en-US" dirty="0"/>
              <a:t>Aiden and his mom </a:t>
            </a:r>
            <a:endParaRPr lang="en-US" dirty="0">
              <a:cs typeface="Calibri"/>
            </a:endParaRPr>
          </a:p>
          <a:p>
            <a:r>
              <a:rPr lang="en-US" b="1" dirty="0"/>
              <a:t>Setting-</a:t>
            </a:r>
            <a:r>
              <a:rPr lang="en-US" dirty="0"/>
              <a:t> Aidens city house, school, his car, his new country home </a:t>
            </a:r>
            <a:endParaRPr lang="en-US" dirty="0">
              <a:cs typeface="Calibri"/>
            </a:endParaRPr>
          </a:p>
          <a:p>
            <a:r>
              <a:rPr lang="en-US" b="1" dirty="0"/>
              <a:t>Problem- </a:t>
            </a:r>
            <a:r>
              <a:rPr lang="en-US" dirty="0"/>
              <a:t>Aiden and his parents were moving from the city to the country. </a:t>
            </a:r>
            <a:endParaRPr lang="en-US" dirty="0">
              <a:cs typeface="Calibri"/>
            </a:endParaRPr>
          </a:p>
          <a:p>
            <a:r>
              <a:rPr lang="en-US" b="1" dirty="0"/>
              <a:t>Events- </a:t>
            </a:r>
            <a:r>
              <a:rPr lang="en-US" dirty="0"/>
              <a:t>Aidens mom tells him they are moving to the country. </a:t>
            </a:r>
            <a:endParaRPr lang="en-US" dirty="0">
              <a:cs typeface="Calibri"/>
            </a:endParaRPr>
          </a:p>
          <a:p>
            <a:r>
              <a:rPr lang="en-US" dirty="0"/>
              <a:t>Aiden learns about the country in social studies the next day. </a:t>
            </a:r>
            <a:endParaRPr lang="en-US" dirty="0">
              <a:cs typeface="Calibri"/>
            </a:endParaRPr>
          </a:p>
          <a:p>
            <a:r>
              <a:rPr lang="en-US" dirty="0"/>
              <a:t> He doesn’t want to move, he likes the hustle and bustle of the city. </a:t>
            </a:r>
            <a:endParaRPr lang="en-US" dirty="0">
              <a:cs typeface="Calibri"/>
            </a:endParaRPr>
          </a:p>
          <a:p>
            <a:r>
              <a:rPr lang="en-US" dirty="0"/>
              <a:t>Moving day comes and he says goodbye to his friends. </a:t>
            </a:r>
            <a:endParaRPr lang="en-US" dirty="0">
              <a:cs typeface="Calibri"/>
            </a:endParaRPr>
          </a:p>
          <a:p>
            <a:r>
              <a:rPr lang="en-US" dirty="0"/>
              <a:t> He sees kids playing near his new home. </a:t>
            </a:r>
            <a:endParaRPr lang="en-US" dirty="0">
              <a:cs typeface="Calibri"/>
            </a:endParaRPr>
          </a:p>
          <a:p>
            <a:r>
              <a:rPr lang="en-US" dirty="0"/>
              <a:t>Neighbors come to welcome them. </a:t>
            </a:r>
            <a:endParaRPr lang="en-US" dirty="0">
              <a:cs typeface="Calibri"/>
            </a:endParaRPr>
          </a:p>
          <a:p>
            <a:r>
              <a:rPr lang="en-US" b="1" dirty="0"/>
              <a:t>Solution- </a:t>
            </a:r>
            <a:r>
              <a:rPr lang="en-US" dirty="0"/>
              <a:t>Aiden decides to give the country a try.) </a:t>
            </a:r>
            <a:endParaRPr lang="en-US" dirty="0">
              <a:cs typeface="Calibri"/>
            </a:endParaRPr>
          </a:p>
          <a:p>
            <a:r>
              <a:rPr lang="en-US" b="1" dirty="0"/>
              <a:t>Text connection- Say to the students: </a:t>
            </a:r>
            <a:r>
              <a:rPr lang="en-US" dirty="0"/>
              <a:t>Do you live in the city or the country?  What do you like best about living there? What do you like least? </a:t>
            </a:r>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a:p>
        </p:txBody>
      </p:sp>
    </p:spTree>
    <p:extLst>
      <p:ext uri="{BB962C8B-B14F-4D97-AF65-F5344CB8AC3E}">
        <p14:creationId xmlns:p14="http://schemas.microsoft.com/office/powerpoint/2010/main" val="1243096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11</a:t>
            </a:fld>
            <a:endParaRPr lang="en-US"/>
          </a:p>
        </p:txBody>
      </p:sp>
    </p:spTree>
    <p:extLst>
      <p:ext uri="{BB962C8B-B14F-4D97-AF65-F5344CB8AC3E}">
        <p14:creationId xmlns:p14="http://schemas.microsoft.com/office/powerpoint/2010/main" val="41615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to the students: We’re going to review some of our Spelling words. Each of these words has a special trait. (Click to make the words appear.) Does anyone know what is special about them? (Give the students a chance to respond.)</a:t>
            </a:r>
            <a:r>
              <a:rPr lang="en-US" dirty="0"/>
              <a:t> </a:t>
            </a:r>
            <a:endParaRPr lang="en-US" dirty="0">
              <a:cs typeface="Calibri"/>
            </a:endParaRPr>
          </a:p>
          <a:p>
            <a:r>
              <a:rPr lang="en-US" b="1" dirty="0"/>
              <a:t>That’s right! Each one of the words listed has a silent letter! There are times when a word has a letter in it that we can’t hear. The letter can be in the beginning, middle, or end of a word. What makes these words special is that the letters are only silent in some words. For example, this week we are learning about the silent letters b and k. These letters aren’t always silent. We hear them in words like bear and kite (click to show a picture of a bear and a  kite).</a:t>
            </a:r>
            <a:r>
              <a:rPr lang="en-US" dirty="0"/>
              <a:t> </a:t>
            </a:r>
            <a:endParaRPr lang="en-US" dirty="0">
              <a:cs typeface="Calibri"/>
            </a:endParaRPr>
          </a:p>
          <a:p>
            <a:endParaRPr lang="en-US" b="1" dirty="0"/>
          </a:p>
          <a:p>
            <a:r>
              <a:rPr lang="en-US" b="1" dirty="0"/>
              <a:t>Let’s look at our some of our Spelling words and how they are spelled with a silent b or k. (Click to make the picture of the bear and kite disappear)</a:t>
            </a:r>
            <a:r>
              <a:rPr lang="en-US" dirty="0"/>
              <a:t> </a:t>
            </a:r>
          </a:p>
          <a:p>
            <a:r>
              <a:rPr lang="en-US" b="1" dirty="0"/>
              <a:t>In the first column, we have words with a silent k (click to highlight the silent k in each word).</a:t>
            </a:r>
            <a:r>
              <a:rPr lang="en-US" dirty="0"/>
              <a:t> </a:t>
            </a:r>
            <a:r>
              <a:rPr lang="en-US" b="1" dirty="0"/>
              <a:t>Can you read each one of these words for me? (Assist the students if necessary, reminding them that the k is silent.)</a:t>
            </a:r>
            <a:r>
              <a:rPr lang="en-US" dirty="0"/>
              <a:t> </a:t>
            </a:r>
            <a:endParaRPr lang="en-US" dirty="0">
              <a:cs typeface="Calibri"/>
            </a:endParaRPr>
          </a:p>
          <a:p>
            <a:r>
              <a:rPr lang="en-US" b="1" dirty="0"/>
              <a:t>Good work!</a:t>
            </a:r>
            <a:r>
              <a:rPr lang="en-US" dirty="0"/>
              <a:t> </a:t>
            </a:r>
            <a:endParaRPr lang="en-US" dirty="0">
              <a:cs typeface="Calibri"/>
            </a:endParaRPr>
          </a:p>
          <a:p>
            <a:endParaRPr lang="en-US" b="1" dirty="0"/>
          </a:p>
          <a:p>
            <a:r>
              <a:rPr lang="en-US" b="1" dirty="0"/>
              <a:t>In the second column, we have words with a silent b (click to highlight the silent b in each word).</a:t>
            </a:r>
            <a:r>
              <a:rPr lang="en-US" dirty="0"/>
              <a:t> </a:t>
            </a:r>
          </a:p>
          <a:p>
            <a:r>
              <a:rPr lang="en-US" b="1" dirty="0"/>
              <a:t>Can you read each one of these words for me? (Assist the students if necessary, reminding them that the b is silent.)</a:t>
            </a:r>
            <a:r>
              <a:rPr lang="en-US" dirty="0"/>
              <a:t> </a:t>
            </a:r>
            <a:r>
              <a:rPr lang="en-US" b="1" dirty="0"/>
              <a:t>Super job! Let’s practice some more words on the next slide!</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a:p>
            <a:r>
              <a:rPr lang="en-US" b="1" dirty="0"/>
              <a:t>Say to the students: Let's take a look at some pictures. Each picture goes with a word that has a silent letter in it. I will show you a word, and you tell me what silent letter is missing. Here is the first one (click to show lam_ next to the picture of a lamb).</a:t>
            </a:r>
            <a:r>
              <a:rPr lang="en-US" dirty="0"/>
              <a:t> </a:t>
            </a:r>
            <a:endParaRPr lang="en-US" dirty="0">
              <a:cs typeface="Calibri"/>
            </a:endParaRPr>
          </a:p>
          <a:p>
            <a:r>
              <a:rPr lang="en-US" b="1" dirty="0"/>
              <a:t> Which letter is missing? (Students should say b. Click to show the b. If a student struggles, remind them that they are learning about silent k and silent b, and ask which one fits better in the word.)</a:t>
            </a:r>
            <a:r>
              <a:rPr lang="en-US" dirty="0"/>
              <a:t> </a:t>
            </a:r>
            <a:endParaRPr lang="en-US" dirty="0">
              <a:cs typeface="Calibri"/>
            </a:endParaRPr>
          </a:p>
          <a:p>
            <a:r>
              <a:rPr lang="en-US" b="1" dirty="0"/>
              <a:t>That’s great! Let’s move on to the next one. </a:t>
            </a:r>
            <a:endParaRPr lang="en-US" dirty="0"/>
          </a:p>
          <a:p>
            <a:r>
              <a:rPr lang="en-US" b="1" dirty="0"/>
              <a:t>(Click to show the next word, and repeat the process for the remaining words</a:t>
            </a:r>
            <a:r>
              <a:rPr lang="en-US" dirty="0"/>
              <a:t> </a:t>
            </a:r>
            <a:endParaRPr lang="en-US" dirty="0">
              <a:cs typeface="Calibri"/>
            </a:endParaRPr>
          </a:p>
          <a:p>
            <a:r>
              <a:rPr lang="en-US" b="1" dirty="0"/>
              <a:t>2. </a:t>
            </a:r>
            <a:r>
              <a:rPr lang="en-US" b="1" dirty="0" err="1"/>
              <a:t>clim</a:t>
            </a:r>
            <a:r>
              <a:rPr lang="en-US" b="1" dirty="0"/>
              <a:t>_ = climb</a:t>
            </a:r>
            <a:r>
              <a:rPr lang="en-US" dirty="0"/>
              <a:t> </a:t>
            </a:r>
            <a:endParaRPr lang="en-US" dirty="0">
              <a:cs typeface="Calibri"/>
            </a:endParaRPr>
          </a:p>
          <a:p>
            <a:r>
              <a:rPr lang="en-US" b="1" dirty="0"/>
              <a:t>3. _</a:t>
            </a:r>
            <a:r>
              <a:rPr lang="en-US" b="1" dirty="0" err="1"/>
              <a:t>neel</a:t>
            </a:r>
            <a:r>
              <a:rPr lang="en-US" b="1" dirty="0"/>
              <a:t>=kneel</a:t>
            </a:r>
            <a:r>
              <a:rPr lang="en-US" dirty="0"/>
              <a:t> </a:t>
            </a:r>
            <a:endParaRPr lang="en-US" dirty="0">
              <a:cs typeface="Calibri"/>
            </a:endParaRPr>
          </a:p>
          <a:p>
            <a:r>
              <a:rPr lang="en-US" b="1" dirty="0"/>
              <a:t>4. com_= comb</a:t>
            </a:r>
            <a:r>
              <a:rPr lang="en-US" dirty="0"/>
              <a:t> </a:t>
            </a:r>
          </a:p>
          <a:p>
            <a:r>
              <a:rPr lang="en-US" b="1" dirty="0"/>
              <a:t>5. _not=knot)</a:t>
            </a:r>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1454692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to the students: Now, we’re going to review the articles we learned about in the module. Articles are actually adjectives that we use before nouns. In this lesson, we’re learning about the articles a, an, and the (click to show the words).</a:t>
            </a:r>
            <a:endParaRPr lang="en-US" dirty="0">
              <a:cs typeface="Calibri"/>
            </a:endParaRPr>
          </a:p>
          <a:p>
            <a:r>
              <a:rPr lang="en-US" b="1" dirty="0"/>
              <a:t>We use “a” with singular general nouns. For example, we might write</a:t>
            </a:r>
            <a:r>
              <a:rPr lang="en-US" b="1" baseline="0" dirty="0"/>
              <a:t> this. Can you read this sentence for me?</a:t>
            </a:r>
            <a:r>
              <a:rPr lang="en-US" b="1" dirty="0"/>
              <a:t> (Click to show “I see </a:t>
            </a:r>
            <a:r>
              <a:rPr lang="en-US" b="1" u="sng" dirty="0"/>
              <a:t>a</a:t>
            </a:r>
            <a:r>
              <a:rPr lang="en-US" b="1" dirty="0"/>
              <a:t> fish”).</a:t>
            </a:r>
            <a:r>
              <a:rPr lang="en-US" dirty="0"/>
              <a:t> </a:t>
            </a:r>
            <a:endParaRPr lang="en-US" dirty="0">
              <a:cs typeface="Calibri"/>
            </a:endParaRPr>
          </a:p>
          <a:p>
            <a:r>
              <a:rPr lang="en-US" b="1" dirty="0"/>
              <a:t>We use “the” with specific nouns. For example, </a:t>
            </a:r>
            <a:r>
              <a:rPr lang="en-US" b="1" baseline="0" dirty="0"/>
              <a:t>can you read this sentence for me?</a:t>
            </a:r>
            <a:r>
              <a:rPr lang="en-US" b="1" dirty="0"/>
              <a:t>  (Click to show “</a:t>
            </a:r>
            <a:r>
              <a:rPr lang="en-US" b="1" u="sng" dirty="0"/>
              <a:t>The</a:t>
            </a:r>
            <a:r>
              <a:rPr lang="en-US" b="1" dirty="0"/>
              <a:t> fish is small”).</a:t>
            </a:r>
            <a:r>
              <a:rPr lang="en-US" dirty="0"/>
              <a:t> </a:t>
            </a:r>
            <a:endParaRPr lang="en-US" dirty="0">
              <a:cs typeface="Calibri"/>
            </a:endParaRPr>
          </a:p>
          <a:p>
            <a:r>
              <a:rPr lang="en-US" b="1" dirty="0"/>
              <a:t>We use “an” for singular nouns that begin with a vowel. For example, </a:t>
            </a:r>
            <a:r>
              <a:rPr lang="en-US" b="1" baseline="0" dirty="0"/>
              <a:t>can you read this sentence for me?</a:t>
            </a:r>
            <a:r>
              <a:rPr lang="en-US" b="1" dirty="0"/>
              <a:t> (Click to show “He lives in </a:t>
            </a:r>
            <a:r>
              <a:rPr lang="en-US" b="1" u="sng" dirty="0"/>
              <a:t>an</a:t>
            </a:r>
            <a:r>
              <a:rPr lang="en-US" b="1" dirty="0"/>
              <a:t> oval tank”).</a:t>
            </a:r>
            <a:r>
              <a:rPr lang="en-US" dirty="0"/>
              <a:t> </a:t>
            </a:r>
            <a:endParaRPr lang="en-US" dirty="0">
              <a:cs typeface="Calibri"/>
            </a:endParaRPr>
          </a:p>
          <a:p>
            <a:r>
              <a:rPr lang="en-US" b="1" dirty="0"/>
              <a:t>Let’s practice more on the next slide.</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to the students:</a:t>
            </a:r>
            <a:r>
              <a:rPr lang="en-US" dirty="0"/>
              <a:t> </a:t>
            </a:r>
            <a:endParaRPr lang="en-US"/>
          </a:p>
          <a:p>
            <a:r>
              <a:rPr lang="en-US" b="1"/>
              <a:t>I will show you a sentence, please tell me the correct article that goes in the sentence. Here is the first one (click to show “I live in  _ country”).</a:t>
            </a:r>
            <a:endParaRPr lang="en-US"/>
          </a:p>
          <a:p>
            <a:r>
              <a:rPr lang="en-US" b="1"/>
              <a:t>Which article would go here? (Give students a moment to answer, when they do, click to fill in the word “the”)</a:t>
            </a:r>
            <a:r>
              <a:rPr lang="en-US" dirty="0"/>
              <a:t> </a:t>
            </a:r>
            <a:endParaRPr lang="en-US" dirty="0">
              <a:cs typeface="Calibri"/>
            </a:endParaRPr>
          </a:p>
          <a:p>
            <a:r>
              <a:rPr lang="en-US" b="1"/>
              <a:t>Nice work! Let’s try some more! (Repeat the process for each sentence, clicking to show the sentence, then clicking to show the answer after a student replies.)</a:t>
            </a:r>
            <a:r>
              <a:rPr lang="en-US" dirty="0"/>
              <a:t> </a:t>
            </a:r>
          </a:p>
          <a:p>
            <a:r>
              <a:rPr lang="en-US" b="1" dirty="0"/>
              <a:t>(2. I like to visit __ city.- the</a:t>
            </a:r>
            <a:r>
              <a:rPr lang="en-US" dirty="0"/>
              <a:t> </a:t>
            </a:r>
            <a:endParaRPr lang="en-US" dirty="0">
              <a:cs typeface="Calibri"/>
            </a:endParaRPr>
          </a:p>
          <a:p>
            <a:r>
              <a:rPr lang="en-US" b="1" dirty="0"/>
              <a:t>3. My aunt lives in __ apartment.-an</a:t>
            </a:r>
            <a:r>
              <a:rPr lang="en-US" dirty="0"/>
              <a:t> </a:t>
            </a:r>
            <a:endParaRPr lang="en-US" dirty="0">
              <a:cs typeface="Calibri"/>
            </a:endParaRPr>
          </a:p>
          <a:p>
            <a:r>
              <a:rPr lang="en-US" b="1" dirty="0"/>
              <a:t>4. It is _ small apartment. -a)</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to  the students: We often use commas in our writing, and we can use them in many ways. Today we’re going to review using commas in a series. Let's look at this sentence (click to show “I saw three red cars four big trucks and a taxi while walking to school.” Read the sentence to the students.) </a:t>
            </a:r>
            <a:endParaRPr lang="en-US" dirty="0">
              <a:cs typeface="Calibri"/>
            </a:endParaRPr>
          </a:p>
          <a:p>
            <a:r>
              <a:rPr lang="en-US" b="1" dirty="0"/>
              <a:t>We use commas when we’re writing items in a series of three or more. In this sentence, we would put commas after the word cars, and the word trucks (click to show the sentence with commas.)</a:t>
            </a:r>
            <a:r>
              <a:rPr lang="en-US" dirty="0"/>
              <a:t> </a:t>
            </a:r>
            <a:endParaRPr lang="en-US" dirty="0">
              <a:cs typeface="Calibri"/>
            </a:endParaRPr>
          </a:p>
          <a:p>
            <a:r>
              <a:rPr lang="en-US" b="1" dirty="0"/>
              <a:t>Let’s try another one!</a:t>
            </a:r>
            <a:r>
              <a:rPr lang="en-US" dirty="0"/>
              <a:t> </a:t>
            </a:r>
            <a:endParaRPr lang="en-US" dirty="0">
              <a:cs typeface="Calibri"/>
            </a:endParaRPr>
          </a:p>
          <a:p>
            <a:r>
              <a:rPr lang="en-US" b="1" dirty="0"/>
              <a:t> Where do the commas go in this sentence? (Click to show “There are two toy stores a grocery store and a fire station on my block”  answer- “There are two toy stores, a grocery store, and a fire station on my block”.) </a:t>
            </a:r>
            <a:endParaRPr lang="en-US" dirty="0"/>
          </a:p>
          <a:p>
            <a:r>
              <a:rPr lang="en-US" b="1" dirty="0"/>
              <a:t>(Click to show the corrected sentence after a student answers.)</a:t>
            </a:r>
            <a:r>
              <a:rPr lang="en-US" dirty="0"/>
              <a:t> </a:t>
            </a:r>
          </a:p>
          <a:p>
            <a:r>
              <a:rPr lang="en-US" b="1" dirty="0"/>
              <a:t>Great work! Let’s practice some more on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[Insert </a:t>
            </a:r>
            <a:r>
              <a:rPr lang="en-US" b="1" dirty="0" err="1"/>
              <a:t>Shutterstock</a:t>
            </a:r>
            <a:r>
              <a:rPr lang="en-US" b="1" dirty="0"/>
              <a:t> image ID:</a:t>
            </a:r>
            <a:r>
              <a:rPr lang="en-US" dirty="0"/>
              <a:t>598462562]</a:t>
            </a:r>
          </a:p>
          <a:p>
            <a:r>
              <a:rPr lang="en-US" b="1" dirty="0"/>
              <a:t>Say to the students: I'm going to show you some sentences. In each one, please tell me if the commas are in the correct place. If they aren’t, please tell me where they belong.</a:t>
            </a:r>
            <a:r>
              <a:rPr lang="en-US" dirty="0"/>
              <a:t> </a:t>
            </a:r>
            <a:endParaRPr lang="en-US" dirty="0">
              <a:cs typeface="Calibri"/>
            </a:endParaRPr>
          </a:p>
          <a:p>
            <a:r>
              <a:rPr lang="en-US" b="1" dirty="0"/>
              <a:t>  Here is the first one:</a:t>
            </a:r>
            <a:r>
              <a:rPr lang="en-US" dirty="0"/>
              <a:t> </a:t>
            </a:r>
            <a:endParaRPr lang="en-US" dirty="0">
              <a:cs typeface="Calibri"/>
            </a:endParaRPr>
          </a:p>
          <a:p>
            <a:r>
              <a:rPr lang="en-US" b="1" dirty="0"/>
              <a:t>(Click to show “My desk contains three pencils, two notebooks, and one glue stick.”)</a:t>
            </a:r>
            <a:r>
              <a:rPr lang="en-US" dirty="0"/>
              <a:t> </a:t>
            </a:r>
            <a:endParaRPr lang="en-US" dirty="0">
              <a:cs typeface="Calibri"/>
            </a:endParaRPr>
          </a:p>
          <a:p>
            <a:r>
              <a:rPr lang="en-US" b="1" dirty="0"/>
              <a:t> Are the commas in the correct spot in this sentence? (Give the students a moment to answer) Yes! They are in the correct spot. Let’s try another one! (Click to show “The dog park had four, small dogs three, large dogs and one, medium dog.”) </a:t>
            </a:r>
            <a:endParaRPr lang="en-US" dirty="0"/>
          </a:p>
          <a:p>
            <a:r>
              <a:rPr lang="en-US" b="1" dirty="0"/>
              <a:t>Are the commas in the correct place here? (Let a student answer)</a:t>
            </a:r>
            <a:r>
              <a:rPr lang="en-US" dirty="0"/>
              <a:t> </a:t>
            </a:r>
            <a:endParaRPr lang="en-US" dirty="0">
              <a:cs typeface="Calibri"/>
            </a:endParaRPr>
          </a:p>
          <a:p>
            <a:r>
              <a:rPr lang="en-US" b="1" dirty="0"/>
              <a:t> No! They are incorrect. Where should the commas go? (Give the students a moment to answer and then click to show the sentence with commas in the correct places.)</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3454744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b="1" dirty="0"/>
              <a:t>Say to the students: Let’s review our vocabulary words for the week. When I show you the definition, tell me the word on the slide that it matches. Here is an example. (Click to show-"to have in mind as a purpose or aim" and read it to the student.)</a:t>
            </a:r>
            <a:r>
              <a:rPr lang="en-US" dirty="0"/>
              <a:t> </a:t>
            </a:r>
            <a:endParaRPr lang="en-US" dirty="0">
              <a:cs typeface="Calibri"/>
            </a:endParaRPr>
          </a:p>
          <a:p>
            <a:r>
              <a:rPr lang="en-US" b="1" dirty="0"/>
              <a:t>Which word matches this definition? (Students should say “intend”. Click to show the answer circled. Repeat the process with the remaining words.</a:t>
            </a:r>
            <a:r>
              <a:rPr lang="en-US" dirty="0"/>
              <a:t> </a:t>
            </a:r>
            <a:endParaRPr lang="en-US" dirty="0">
              <a:cs typeface="Calibri"/>
            </a:endParaRPr>
          </a:p>
          <a:p>
            <a:r>
              <a:rPr lang="en-US" b="1" dirty="0"/>
              <a:t>2. rural--</a:t>
            </a:r>
            <a:r>
              <a:rPr lang="en-US" dirty="0"/>
              <a:t>of or relating to the country </a:t>
            </a:r>
            <a:endParaRPr lang="en-US" dirty="0">
              <a:cs typeface="Calibri"/>
            </a:endParaRPr>
          </a:p>
          <a:p>
            <a:r>
              <a:rPr lang="en-US" b="1" dirty="0"/>
              <a:t>3. city</a:t>
            </a:r>
            <a:r>
              <a:rPr lang="en-US" dirty="0"/>
              <a:t>--A place in which people live that is larger than a town.</a:t>
            </a:r>
            <a:endParaRPr lang="en-US" dirty="0">
              <a:cs typeface="Calibri"/>
            </a:endParaRPr>
          </a:p>
          <a:p>
            <a:r>
              <a:rPr lang="en-US" dirty="0"/>
              <a:t>4. </a:t>
            </a:r>
            <a:r>
              <a:rPr lang="en-US" b="1" dirty="0"/>
              <a:t>dull</a:t>
            </a:r>
            <a:r>
              <a:rPr lang="en-US" dirty="0"/>
              <a:t>--slow in action, uninteresting </a:t>
            </a:r>
            <a:endParaRPr lang="en-US" dirty="0">
              <a:cs typeface="Calibri"/>
            </a:endParaRPr>
          </a:p>
          <a:p>
            <a:r>
              <a:rPr lang="en-US" dirty="0"/>
              <a:t>5. </a:t>
            </a:r>
            <a:r>
              <a:rPr lang="en-US" b="1" dirty="0"/>
              <a:t>avoid</a:t>
            </a:r>
            <a:r>
              <a:rPr lang="en-US" dirty="0"/>
              <a:t>--to keep from happening </a:t>
            </a:r>
            <a:endParaRPr lang="en-US" dirty="0">
              <a:cs typeface="Calibri"/>
            </a:endParaRPr>
          </a:p>
          <a:p>
            <a:r>
              <a:rPr lang="en-US" dirty="0"/>
              <a:t>6. </a:t>
            </a:r>
            <a:r>
              <a:rPr lang="en-US" b="1" dirty="0"/>
              <a:t>patience</a:t>
            </a:r>
            <a:r>
              <a:rPr lang="en-US" dirty="0"/>
              <a:t>--the state of being in self-control and calm </a:t>
            </a:r>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3002150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to the students: Let’s practice using our vocabulary words in a sentence. When I show you the word, please use it in a sentence for me. Here is an example. (Click to show the word city) </a:t>
            </a:r>
            <a:endParaRPr lang="en-US" dirty="0">
              <a:cs typeface="Calibri"/>
            </a:endParaRPr>
          </a:p>
          <a:p>
            <a:r>
              <a:rPr lang="en-US" b="1" dirty="0"/>
              <a:t>City. I like to visit the city. Can you please give me a sentence for the word patience? (Click to show the word.)</a:t>
            </a:r>
            <a:r>
              <a:rPr lang="en-US" dirty="0"/>
              <a:t> </a:t>
            </a:r>
            <a:endParaRPr lang="en-US" dirty="0">
              <a:cs typeface="Calibri"/>
            </a:endParaRPr>
          </a:p>
          <a:p>
            <a:r>
              <a:rPr lang="en-US" b="1" dirty="0"/>
              <a:t>(Repeat the process for the remaining words- click to show each one. If a student struggles, review the meaning of the word on the previous slide.</a:t>
            </a:r>
            <a:r>
              <a:rPr lang="en-US" dirty="0"/>
              <a:t> </a:t>
            </a:r>
            <a:endParaRPr lang="en-US" dirty="0">
              <a:cs typeface="Calibri"/>
            </a:endParaRPr>
          </a:p>
          <a:p>
            <a:r>
              <a:rPr lang="en-US" b="1" dirty="0"/>
              <a:t>3. rural</a:t>
            </a:r>
            <a:r>
              <a:rPr lang="en-US" dirty="0"/>
              <a:t> </a:t>
            </a:r>
          </a:p>
          <a:p>
            <a:r>
              <a:rPr lang="en-US" b="1" dirty="0"/>
              <a:t>4. avoid</a:t>
            </a:r>
            <a:r>
              <a:rPr lang="en-US" dirty="0"/>
              <a:t> </a:t>
            </a:r>
          </a:p>
          <a:p>
            <a:r>
              <a:rPr lang="en-US" b="1" dirty="0"/>
              <a:t>5. intend</a:t>
            </a:r>
            <a:r>
              <a:rPr lang="en-US" dirty="0"/>
              <a:t> </a:t>
            </a:r>
            <a:endParaRPr lang="en-US" dirty="0">
              <a:cs typeface="Calibri"/>
            </a:endParaRPr>
          </a:p>
          <a:p>
            <a:r>
              <a:rPr lang="en-US" b="1" dirty="0"/>
              <a:t>6. dull)</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1488662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11/18/2021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11/18/2021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11/18/2021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11/18/2021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11/18/2021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11/18/2021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11/18/2021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11/18/2021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a:rPr>
              <a:t>Rural and City Living</a:t>
            </a:r>
            <a:endParaRPr lang="en-US" sz="6000" dirty="0">
              <a:latin typeface="Comic Sans MS" panose="030F0902030302020204" pitchFamily="66" charset="0"/>
            </a:endParaRP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vert="horz" lIns="91440" tIns="45720" rIns="91440" bIns="45720" rtlCol="0" anchor="t">
            <a:normAutofit/>
          </a:bodyPr>
          <a:lstStyle/>
          <a:p>
            <a:r>
              <a:rPr lang="en-US" sz="4000" dirty="0">
                <a:latin typeface="Comic Sans MS"/>
              </a:rPr>
              <a:t>Silent Letters, Articles, and Commas</a:t>
            </a:r>
            <a:endParaRPr lang="en-US" sz="4000" dirty="0">
              <a:latin typeface="Comic Sans MS" panose="030F0902030302020204" pitchFamily="66" charset="0"/>
            </a:endParaRP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a:bodyPr>
          <a:lstStyle/>
          <a:p>
            <a:r>
              <a:rPr lang="en-US" b="1" dirty="0">
                <a:ea typeface="+mj-lt"/>
                <a:cs typeface="+mj-lt"/>
              </a:rPr>
              <a:t>Give me Five!</a:t>
            </a:r>
            <a:endParaRPr lang="en-US" dirty="0"/>
          </a:p>
        </p:txBody>
      </p:sp>
      <p:pic>
        <p:nvPicPr>
          <p:cNvPr id="3" name="Picture 3" descr="hand with story elements on each finger and a heart in the palm that says text connections">
            <a:extLst>
              <a:ext uri="{FF2B5EF4-FFF2-40B4-BE49-F238E27FC236}">
                <a16:creationId xmlns:a16="http://schemas.microsoft.com/office/drawing/2014/main" id="{96859C14-650C-4657-B7D1-CC6CA28DB48F}"/>
              </a:ext>
            </a:extLst>
          </p:cNvPr>
          <p:cNvPicPr>
            <a:picLocks noChangeAspect="1"/>
          </p:cNvPicPr>
          <p:nvPr/>
        </p:nvPicPr>
        <p:blipFill>
          <a:blip r:embed="rId3"/>
          <a:stretch>
            <a:fillRect/>
          </a:stretch>
        </p:blipFill>
        <p:spPr>
          <a:xfrm>
            <a:off x="2276272" y="1463628"/>
            <a:ext cx="4414261" cy="4781114"/>
          </a:xfrm>
          <a:prstGeom prst="rect">
            <a:avLst/>
          </a:prstGeom>
        </p:spPr>
      </p:pic>
      <p:pic>
        <p:nvPicPr>
          <p:cNvPr id="4" name="Picture 4" descr="Shanghai skyline">
            <a:extLst>
              <a:ext uri="{FF2B5EF4-FFF2-40B4-BE49-F238E27FC236}">
                <a16:creationId xmlns:a16="http://schemas.microsoft.com/office/drawing/2014/main" id="{47DC6BEA-6B6E-40F2-9177-5E04D6B4D4D3}"/>
              </a:ext>
            </a:extLst>
          </p:cNvPr>
          <p:cNvPicPr>
            <a:picLocks noChangeAspect="1"/>
          </p:cNvPicPr>
          <p:nvPr/>
        </p:nvPicPr>
        <p:blipFill>
          <a:blip r:embed="rId4"/>
          <a:stretch>
            <a:fillRect/>
          </a:stretch>
        </p:blipFill>
        <p:spPr>
          <a:xfrm>
            <a:off x="6072998" y="1992704"/>
            <a:ext cx="2613802" cy="1681901"/>
          </a:xfrm>
          <a:prstGeom prst="rect">
            <a:avLst/>
          </a:prstGeom>
          <a:ln>
            <a:noFill/>
          </a:ln>
          <a:effectLst>
            <a:softEdge rad="112500"/>
          </a:effectLst>
        </p:spPr>
      </p:pic>
      <p:pic>
        <p:nvPicPr>
          <p:cNvPr id="5" name="Picture 5" descr="The road at the hillside">
            <a:extLst>
              <a:ext uri="{FF2B5EF4-FFF2-40B4-BE49-F238E27FC236}">
                <a16:creationId xmlns:a16="http://schemas.microsoft.com/office/drawing/2014/main" id="{DA5A5E2A-8541-4E2B-ABF5-29D00CC1C971}"/>
              </a:ext>
            </a:extLst>
          </p:cNvPr>
          <p:cNvPicPr>
            <a:picLocks noChangeAspect="1"/>
          </p:cNvPicPr>
          <p:nvPr/>
        </p:nvPicPr>
        <p:blipFill>
          <a:blip r:embed="rId5"/>
          <a:stretch>
            <a:fillRect/>
          </a:stretch>
        </p:blipFill>
        <p:spPr>
          <a:xfrm>
            <a:off x="164915" y="4910920"/>
            <a:ext cx="2743199" cy="1947080"/>
          </a:xfrm>
          <a:prstGeom prst="rect">
            <a:avLst/>
          </a:prstGeom>
          <a:ln>
            <a:noFill/>
          </a:ln>
          <a:effectLst>
            <a:softEdge rad="112500"/>
          </a:effectLst>
        </p:spPr>
      </p:pic>
    </p:spTree>
    <p:extLst>
      <p:ext uri="{BB962C8B-B14F-4D97-AF65-F5344CB8AC3E}">
        <p14:creationId xmlns:p14="http://schemas.microsoft.com/office/powerpoint/2010/main" val="30618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descr="Highlighted box around the letter k.">
            <a:extLst>
              <a:ext uri="{FF2B5EF4-FFF2-40B4-BE49-F238E27FC236}">
                <a16:creationId xmlns:a16="http://schemas.microsoft.com/office/drawing/2014/main" id="{83C306A7-8525-4F66-A770-9A7C59411AFB}"/>
              </a:ext>
            </a:extLst>
          </p:cNvPr>
          <p:cNvSpPr/>
          <p:nvPr/>
        </p:nvSpPr>
        <p:spPr>
          <a:xfrm>
            <a:off x="1008392" y="3430977"/>
            <a:ext cx="267420" cy="497457"/>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Rounded Corners 9" descr="Highlighted box around the letter k.">
            <a:extLst>
              <a:ext uri="{FF2B5EF4-FFF2-40B4-BE49-F238E27FC236}">
                <a16:creationId xmlns:a16="http://schemas.microsoft.com/office/drawing/2014/main" id="{3C7DA88C-DA1D-44F7-9F17-1DB4CF87C368}"/>
              </a:ext>
            </a:extLst>
          </p:cNvPr>
          <p:cNvSpPr/>
          <p:nvPr/>
        </p:nvSpPr>
        <p:spPr>
          <a:xfrm>
            <a:off x="979637" y="4221732"/>
            <a:ext cx="296174" cy="54059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Rounded Corners 10" descr="Highlighted box around the letter b.">
            <a:extLst>
              <a:ext uri="{FF2B5EF4-FFF2-40B4-BE49-F238E27FC236}">
                <a16:creationId xmlns:a16="http://schemas.microsoft.com/office/drawing/2014/main" id="{CA5970E7-FACC-4F3E-8328-E6159B6AE27E}"/>
              </a:ext>
            </a:extLst>
          </p:cNvPr>
          <p:cNvSpPr/>
          <p:nvPr/>
        </p:nvSpPr>
        <p:spPr>
          <a:xfrm>
            <a:off x="5945371" y="3430977"/>
            <a:ext cx="281797" cy="497457"/>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Rounded Corners 11" descr="Highlighted box around the letter b.">
            <a:extLst>
              <a:ext uri="{FF2B5EF4-FFF2-40B4-BE49-F238E27FC236}">
                <a16:creationId xmlns:a16="http://schemas.microsoft.com/office/drawing/2014/main" id="{84D0BBDB-420C-4B84-B5B8-F7E5ED25A278}"/>
              </a:ext>
            </a:extLst>
          </p:cNvPr>
          <p:cNvSpPr/>
          <p:nvPr/>
        </p:nvSpPr>
        <p:spPr>
          <a:xfrm>
            <a:off x="5842803" y="4321423"/>
            <a:ext cx="324929" cy="468703"/>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Rounded Corners 12" descr="Highlighted box around the letter b.">
            <a:extLst>
              <a:ext uri="{FF2B5EF4-FFF2-40B4-BE49-F238E27FC236}">
                <a16:creationId xmlns:a16="http://schemas.microsoft.com/office/drawing/2014/main" id="{224F0F87-C935-4B27-BE94-0BEABD463C1D}"/>
              </a:ext>
            </a:extLst>
          </p:cNvPr>
          <p:cNvSpPr/>
          <p:nvPr/>
        </p:nvSpPr>
        <p:spPr>
          <a:xfrm>
            <a:off x="6175255" y="5156259"/>
            <a:ext cx="296174" cy="454326"/>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Rounded Corners 7" descr="Highlighted box around the letter k.">
            <a:extLst>
              <a:ext uri="{FF2B5EF4-FFF2-40B4-BE49-F238E27FC236}">
                <a16:creationId xmlns:a16="http://schemas.microsoft.com/office/drawing/2014/main" id="{C16215BE-25A0-4CFF-A88C-FEDE430A5C79}"/>
              </a:ext>
            </a:extLst>
          </p:cNvPr>
          <p:cNvSpPr/>
          <p:nvPr/>
        </p:nvSpPr>
        <p:spPr>
          <a:xfrm>
            <a:off x="986825" y="2581321"/>
            <a:ext cx="281797" cy="54059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normAutofit fontScale="90000"/>
          </a:bodyPr>
          <a:lstStyle/>
          <a:p>
            <a:r>
              <a:rPr lang="en-US" b="1" dirty="0" err="1">
                <a:ea typeface="+mj-lt"/>
                <a:cs typeface="+mj-lt"/>
              </a:rPr>
              <a:t>Shhhh</a:t>
            </a:r>
            <a:r>
              <a:rPr lang="en-US" b="1" dirty="0">
                <a:ea typeface="+mj-lt"/>
                <a:cs typeface="+mj-lt"/>
              </a:rPr>
              <a:t>! These Letters are Silent!</a:t>
            </a:r>
            <a:br>
              <a:rPr lang="en-US" dirty="0">
                <a:latin typeface="Comic Sans MS" panose="030F0702030302020204" pitchFamily="66" charset="0"/>
              </a:rPr>
            </a:br>
            <a:endParaRPr lang="en-US">
              <a:latin typeface="Comic Sans MS" panose="030F0702030302020204" pitchFamily="66" charset="0"/>
            </a:endParaRPr>
          </a:p>
        </p:txBody>
      </p:sp>
      <p:pic>
        <p:nvPicPr>
          <p:cNvPr id="6" name="Graphic 6" descr="Bear with solid fill">
            <a:extLst>
              <a:ext uri="{FF2B5EF4-FFF2-40B4-BE49-F238E27FC236}">
                <a16:creationId xmlns:a16="http://schemas.microsoft.com/office/drawing/2014/main" id="{1251C488-C3D3-4308-B088-717D70EEFB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9318" y="1268368"/>
            <a:ext cx="1360098" cy="1345720"/>
          </a:xfrm>
          <a:prstGeom prst="rect">
            <a:avLst/>
          </a:prstGeom>
        </p:spPr>
      </p:pic>
      <p:pic>
        <p:nvPicPr>
          <p:cNvPr id="7" name="Graphic 7" descr="Kite with solid fill">
            <a:extLst>
              <a:ext uri="{FF2B5EF4-FFF2-40B4-BE49-F238E27FC236}">
                <a16:creationId xmlns:a16="http://schemas.microsoft.com/office/drawing/2014/main" id="{611FC015-ACA8-4234-8FF8-C7743A0C8F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8438" y="1448386"/>
            <a:ext cx="1374475" cy="1403230"/>
          </a:xfrm>
          <a:prstGeom prst="rect">
            <a:avLst/>
          </a:prstGeom>
        </p:spPr>
      </p:pic>
      <p:sp>
        <p:nvSpPr>
          <p:cNvPr id="4" name="TextBox 3">
            <a:extLst>
              <a:ext uri="{FF2B5EF4-FFF2-40B4-BE49-F238E27FC236}">
                <a16:creationId xmlns:a16="http://schemas.microsoft.com/office/drawing/2014/main" id="{BBF928CC-3055-4DF0-A916-BAE83B697E26}"/>
              </a:ext>
            </a:extLst>
          </p:cNvPr>
          <p:cNvSpPr txBox="1"/>
          <p:nvPr/>
        </p:nvSpPr>
        <p:spPr>
          <a:xfrm>
            <a:off x="928777" y="2382821"/>
            <a:ext cx="2426898" cy="2493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600" dirty="0">
                <a:latin typeface="Comic Sans MS"/>
              </a:rPr>
              <a:t>knight</a:t>
            </a:r>
            <a:endParaRPr lang="en-US" dirty="0"/>
          </a:p>
          <a:p>
            <a:pPr>
              <a:lnSpc>
                <a:spcPct val="150000"/>
              </a:lnSpc>
            </a:pPr>
            <a:r>
              <a:rPr lang="en-US" sz="3600" dirty="0">
                <a:latin typeface="Comic Sans MS"/>
              </a:rPr>
              <a:t>knife</a:t>
            </a:r>
          </a:p>
          <a:p>
            <a:pPr>
              <a:lnSpc>
                <a:spcPct val="150000"/>
              </a:lnSpc>
            </a:pPr>
            <a:r>
              <a:rPr lang="en-US" sz="3600" dirty="0">
                <a:latin typeface="Comic Sans MS"/>
                <a:cs typeface="Calibri"/>
              </a:rPr>
              <a:t>knew</a:t>
            </a:r>
          </a:p>
        </p:txBody>
      </p:sp>
      <p:pic>
        <p:nvPicPr>
          <p:cNvPr id="15" name="Picture 14" descr="Keep Quiet Emoticon Face.">
            <a:extLst>
              <a:ext uri="{FF2B5EF4-FFF2-40B4-BE49-F238E27FC236}">
                <a16:creationId xmlns:a16="http://schemas.microsoft.com/office/drawing/2014/main" id="{8CFD68D1-3A92-443F-B95F-087CC7E9BA86}"/>
              </a:ext>
            </a:extLst>
          </p:cNvPr>
          <p:cNvPicPr>
            <a:picLocks noChangeAspect="1"/>
          </p:cNvPicPr>
          <p:nvPr/>
        </p:nvPicPr>
        <p:blipFill>
          <a:blip r:embed="rId7"/>
          <a:stretch>
            <a:fillRect/>
          </a:stretch>
        </p:blipFill>
        <p:spPr>
          <a:xfrm>
            <a:off x="7226058" y="1075431"/>
            <a:ext cx="1680541" cy="1453854"/>
          </a:xfrm>
          <a:prstGeom prst="rect">
            <a:avLst/>
          </a:prstGeom>
        </p:spPr>
      </p:pic>
      <p:sp>
        <p:nvSpPr>
          <p:cNvPr id="5" name="TextBox 4">
            <a:extLst>
              <a:ext uri="{FF2B5EF4-FFF2-40B4-BE49-F238E27FC236}">
                <a16:creationId xmlns:a16="http://schemas.microsoft.com/office/drawing/2014/main" id="{54BE838F-8611-44AD-BA2E-23738B0C032D}"/>
              </a:ext>
            </a:extLst>
          </p:cNvPr>
          <p:cNvSpPr txBox="1"/>
          <p:nvPr/>
        </p:nvSpPr>
        <p:spPr>
          <a:xfrm>
            <a:off x="5014823" y="3241429"/>
            <a:ext cx="2426898" cy="332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600" dirty="0">
                <a:latin typeface="Comic Sans MS"/>
              </a:rPr>
              <a:t>tomb</a:t>
            </a:r>
            <a:endParaRPr lang="en-US" dirty="0"/>
          </a:p>
          <a:p>
            <a:pPr>
              <a:lnSpc>
                <a:spcPct val="150000"/>
              </a:lnSpc>
            </a:pPr>
            <a:r>
              <a:rPr lang="en-US" sz="3600" dirty="0">
                <a:latin typeface="Comic Sans MS"/>
              </a:rPr>
              <a:t>doubt</a:t>
            </a:r>
          </a:p>
          <a:p>
            <a:pPr>
              <a:lnSpc>
                <a:spcPct val="150000"/>
              </a:lnSpc>
            </a:pPr>
            <a:r>
              <a:rPr lang="en-US" sz="3600" dirty="0">
                <a:latin typeface="Comic Sans MS"/>
                <a:cs typeface="Calibri"/>
              </a:rPr>
              <a:t>thumb</a:t>
            </a:r>
          </a:p>
          <a:p>
            <a:pPr algn="l">
              <a:lnSpc>
                <a:spcPct val="150000"/>
              </a:lnSpc>
            </a:pPr>
            <a:endParaRPr lang="en-US" sz="3600" dirty="0">
              <a:latin typeface="Comic Sans MS"/>
              <a:cs typeface="Calibri"/>
            </a:endParaRPr>
          </a:p>
        </p:txBody>
      </p:sp>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8" grpId="0" animBg="1"/>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descr="Football team kneeling on playing field" hidden="1">
            <a:extLst>
              <a:ext uri="{FF2B5EF4-FFF2-40B4-BE49-F238E27FC236}">
                <a16:creationId xmlns:a16="http://schemas.microsoft.com/office/drawing/2014/main" id="{38F5AE8A-04B3-4643-951C-DB35C88E54C0}"/>
              </a:ext>
            </a:extLst>
          </p:cNvPr>
          <p:cNvPicPr>
            <a:picLocks noChangeAspect="1"/>
          </p:cNvPicPr>
          <p:nvPr/>
        </p:nvPicPr>
        <p:blipFill>
          <a:blip r:embed="rId3"/>
          <a:stretch>
            <a:fillRect/>
          </a:stretch>
        </p:blipFill>
        <p:spPr>
          <a:xfrm>
            <a:off x="872548" y="2063743"/>
            <a:ext cx="3422916" cy="2281387"/>
          </a:xfrm>
          <a:prstGeom prst="rect">
            <a:avLst/>
          </a:prstGeom>
        </p:spPr>
      </p:pic>
      <p:pic>
        <p:nvPicPr>
          <p:cNvPr id="20" name="Picture 20" descr="Man climbing sheer rock face, holding mountain climbing rope, with carabiners and backpack" hidden="1">
            <a:extLst>
              <a:ext uri="{FF2B5EF4-FFF2-40B4-BE49-F238E27FC236}">
                <a16:creationId xmlns:a16="http://schemas.microsoft.com/office/drawing/2014/main" id="{763744A2-806F-4587-9EB1-241EF4391AD3}"/>
              </a:ext>
            </a:extLst>
          </p:cNvPr>
          <p:cNvPicPr>
            <a:picLocks noChangeAspect="1"/>
          </p:cNvPicPr>
          <p:nvPr/>
        </p:nvPicPr>
        <p:blipFill>
          <a:blip r:embed="rId4"/>
          <a:stretch>
            <a:fillRect/>
          </a:stretch>
        </p:blipFill>
        <p:spPr>
          <a:xfrm>
            <a:off x="4738729" y="2017116"/>
            <a:ext cx="2743199" cy="2057172"/>
          </a:xfrm>
          <a:prstGeom prst="rect">
            <a:avLst/>
          </a:prstGeom>
        </p:spPr>
      </p:pic>
      <p:sp>
        <p:nvSpPr>
          <p:cNvPr id="3" name="TextBox 2" hidden="1">
            <a:extLst>
              <a:ext uri="{FF2B5EF4-FFF2-40B4-BE49-F238E27FC236}">
                <a16:creationId xmlns:a16="http://schemas.microsoft.com/office/drawing/2014/main" id="{D24648FD-17AC-4092-8EF9-1C996FDEB931}"/>
              </a:ext>
            </a:extLst>
          </p:cNvPr>
          <p:cNvSpPr txBox="1"/>
          <p:nvPr/>
        </p:nvSpPr>
        <p:spPr>
          <a:xfrm>
            <a:off x="359228" y="293914"/>
            <a:ext cx="8425543" cy="707886"/>
          </a:xfrm>
          <a:prstGeom prst="rect">
            <a:avLst/>
          </a:prstGeom>
          <a:noFill/>
        </p:spPr>
        <p:txBody>
          <a:bodyPr wrap="square" lIns="91440" tIns="45720" rIns="91440" bIns="45720" rtlCol="0" anchor="t">
            <a:spAutoFit/>
          </a:bodyPr>
          <a:lstStyle/>
          <a:p>
            <a:pPr algn="ctr"/>
            <a:r>
              <a:rPr lang="en-US" sz="4000" b="1" dirty="0">
                <a:solidFill>
                  <a:srgbClr val="002060"/>
                </a:solidFill>
                <a:ea typeface="+mn-lt"/>
                <a:cs typeface="+mn-lt"/>
              </a:rPr>
              <a:t>Silent Letter Practice</a:t>
            </a:r>
            <a:endParaRPr lang="en-US" dirty="0">
              <a:solidFill>
                <a:srgbClr val="002060"/>
              </a:solidFill>
            </a:endParaRPr>
          </a:p>
        </p:txBody>
      </p:sp>
      <p:pic>
        <p:nvPicPr>
          <p:cNvPr id="4" name="Picture 4" descr="Lamb standing between two sheep close together in field">
            <a:extLst>
              <a:ext uri="{FF2B5EF4-FFF2-40B4-BE49-F238E27FC236}">
                <a16:creationId xmlns:a16="http://schemas.microsoft.com/office/drawing/2014/main" id="{F20DAC5A-5092-40D3-84C4-733FA3773318}"/>
              </a:ext>
            </a:extLst>
          </p:cNvPr>
          <p:cNvPicPr>
            <a:picLocks noChangeAspect="1"/>
          </p:cNvPicPr>
          <p:nvPr/>
        </p:nvPicPr>
        <p:blipFill>
          <a:blip r:embed="rId5"/>
          <a:stretch>
            <a:fillRect/>
          </a:stretch>
        </p:blipFill>
        <p:spPr>
          <a:xfrm>
            <a:off x="1438473" y="2040636"/>
            <a:ext cx="2743200" cy="1828800"/>
          </a:xfrm>
          <a:prstGeom prst="rect">
            <a:avLst/>
          </a:prstGeom>
        </p:spPr>
      </p:pic>
      <p:sp>
        <p:nvSpPr>
          <p:cNvPr id="5" name="lamb" hidden="1">
            <a:extLst>
              <a:ext uri="{FF2B5EF4-FFF2-40B4-BE49-F238E27FC236}">
                <a16:creationId xmlns:a16="http://schemas.microsoft.com/office/drawing/2014/main" id="{0508E31C-D68A-4993-A497-BC149C8FC0C0}"/>
              </a:ext>
            </a:extLst>
          </p:cNvPr>
          <p:cNvSpPr txBox="1"/>
          <p:nvPr/>
        </p:nvSpPr>
        <p:spPr>
          <a:xfrm>
            <a:off x="4711128" y="2587664"/>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latin typeface="Comic Sans MS"/>
                <a:cs typeface="Calibri"/>
              </a:rPr>
              <a:t>lam__</a:t>
            </a:r>
          </a:p>
        </p:txBody>
      </p:sp>
      <p:sp>
        <p:nvSpPr>
          <p:cNvPr id="10" name="knot" hidden="1">
            <a:extLst>
              <a:ext uri="{FF2B5EF4-FFF2-40B4-BE49-F238E27FC236}">
                <a16:creationId xmlns:a16="http://schemas.microsoft.com/office/drawing/2014/main" id="{9E3FEA7B-A440-4B5D-9F9B-BEB43853A520}"/>
              </a:ext>
            </a:extLst>
          </p:cNvPr>
          <p:cNvSpPr txBox="1"/>
          <p:nvPr/>
        </p:nvSpPr>
        <p:spPr>
          <a:xfrm>
            <a:off x="5784443" y="2578068"/>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latin typeface="Comic Sans MS"/>
                <a:cs typeface="Calibri"/>
              </a:rPr>
              <a:t>_not</a:t>
            </a:r>
          </a:p>
        </p:txBody>
      </p:sp>
      <p:sp>
        <p:nvSpPr>
          <p:cNvPr id="11" name="comb" hidden="1">
            <a:extLst>
              <a:ext uri="{FF2B5EF4-FFF2-40B4-BE49-F238E27FC236}">
                <a16:creationId xmlns:a16="http://schemas.microsoft.com/office/drawing/2014/main" id="{DABFA320-EBAD-428C-8503-CF17B23F3951}"/>
              </a:ext>
            </a:extLst>
          </p:cNvPr>
          <p:cNvSpPr txBox="1"/>
          <p:nvPr/>
        </p:nvSpPr>
        <p:spPr>
          <a:xfrm>
            <a:off x="1769707" y="2671615"/>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latin typeface="Comic Sans MS"/>
                <a:cs typeface="Calibri"/>
              </a:rPr>
              <a:t>com__</a:t>
            </a:r>
          </a:p>
        </p:txBody>
      </p:sp>
      <p:sp>
        <p:nvSpPr>
          <p:cNvPr id="13" name="climb" hidden="1">
            <a:extLst>
              <a:ext uri="{FF2B5EF4-FFF2-40B4-BE49-F238E27FC236}">
                <a16:creationId xmlns:a16="http://schemas.microsoft.com/office/drawing/2014/main" id="{7F46E329-73A2-4453-A15B-D9FFBBDE4696}"/>
              </a:ext>
            </a:extLst>
          </p:cNvPr>
          <p:cNvSpPr txBox="1"/>
          <p:nvPr/>
        </p:nvSpPr>
        <p:spPr>
          <a:xfrm>
            <a:off x="1828619" y="2648508"/>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err="1">
                <a:latin typeface="Comic Sans MS"/>
                <a:cs typeface="Calibri"/>
              </a:rPr>
              <a:t>clim</a:t>
            </a:r>
            <a:r>
              <a:rPr lang="en-US" sz="4000" dirty="0">
                <a:latin typeface="Comic Sans MS"/>
                <a:cs typeface="Calibri"/>
              </a:rPr>
              <a:t>__</a:t>
            </a:r>
          </a:p>
        </p:txBody>
      </p:sp>
      <p:sp>
        <p:nvSpPr>
          <p:cNvPr id="14" name="k" hidden="1">
            <a:extLst>
              <a:ext uri="{FF2B5EF4-FFF2-40B4-BE49-F238E27FC236}">
                <a16:creationId xmlns:a16="http://schemas.microsoft.com/office/drawing/2014/main" id="{1ECEF532-6982-429E-AA5E-D8EB45E406F1}"/>
              </a:ext>
            </a:extLst>
          </p:cNvPr>
          <p:cNvSpPr txBox="1"/>
          <p:nvPr/>
        </p:nvSpPr>
        <p:spPr>
          <a:xfrm>
            <a:off x="5729938" y="2569942"/>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latin typeface="Comic Sans MS"/>
                <a:cs typeface="Calibri"/>
              </a:rPr>
              <a:t>k</a:t>
            </a:r>
          </a:p>
        </p:txBody>
      </p:sp>
      <p:sp>
        <p:nvSpPr>
          <p:cNvPr id="15" name="K" hidden="1">
            <a:extLst>
              <a:ext uri="{FF2B5EF4-FFF2-40B4-BE49-F238E27FC236}">
                <a16:creationId xmlns:a16="http://schemas.microsoft.com/office/drawing/2014/main" id="{56DF489B-3114-4165-B629-6AFE5179DEB7}"/>
              </a:ext>
            </a:extLst>
          </p:cNvPr>
          <p:cNvSpPr txBox="1"/>
          <p:nvPr/>
        </p:nvSpPr>
        <p:spPr>
          <a:xfrm>
            <a:off x="5753286" y="2548996"/>
            <a:ext cx="11904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latin typeface="Comic Sans MS"/>
                <a:cs typeface="Calibri"/>
              </a:rPr>
              <a:t>k</a:t>
            </a:r>
          </a:p>
        </p:txBody>
      </p:sp>
      <p:sp>
        <p:nvSpPr>
          <p:cNvPr id="17" name="b" hidden="1">
            <a:extLst>
              <a:ext uri="{FF2B5EF4-FFF2-40B4-BE49-F238E27FC236}">
                <a16:creationId xmlns:a16="http://schemas.microsoft.com/office/drawing/2014/main" id="{1BBB2FD9-591C-4F1D-A8F1-4BD07B0188E2}"/>
              </a:ext>
            </a:extLst>
          </p:cNvPr>
          <p:cNvSpPr txBox="1"/>
          <p:nvPr/>
        </p:nvSpPr>
        <p:spPr>
          <a:xfrm>
            <a:off x="2895024" y="2660062"/>
            <a:ext cx="5578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latin typeface="Comic Sans MS"/>
                <a:cs typeface="Calibri"/>
              </a:rPr>
              <a:t>b</a:t>
            </a:r>
          </a:p>
        </p:txBody>
      </p:sp>
      <p:sp>
        <p:nvSpPr>
          <p:cNvPr id="18" name="TextBox 17" hidden="1">
            <a:extLst>
              <a:ext uri="{FF2B5EF4-FFF2-40B4-BE49-F238E27FC236}">
                <a16:creationId xmlns:a16="http://schemas.microsoft.com/office/drawing/2014/main" id="{70149CE9-10F9-4BC2-9BA2-8223F53AB235}"/>
              </a:ext>
            </a:extLst>
          </p:cNvPr>
          <p:cNvSpPr txBox="1"/>
          <p:nvPr/>
        </p:nvSpPr>
        <p:spPr>
          <a:xfrm>
            <a:off x="2850455" y="2648508"/>
            <a:ext cx="12048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latin typeface="Comic Sans MS"/>
                <a:cs typeface="Calibri"/>
              </a:rPr>
              <a:t>b</a:t>
            </a:r>
          </a:p>
        </p:txBody>
      </p:sp>
      <p:sp>
        <p:nvSpPr>
          <p:cNvPr id="19" name="B" hidden="1">
            <a:extLst>
              <a:ext uri="{FF2B5EF4-FFF2-40B4-BE49-F238E27FC236}">
                <a16:creationId xmlns:a16="http://schemas.microsoft.com/office/drawing/2014/main" id="{60E0349A-EF8C-42DB-B58D-91D403355CF2}"/>
              </a:ext>
            </a:extLst>
          </p:cNvPr>
          <p:cNvSpPr txBox="1"/>
          <p:nvPr/>
        </p:nvSpPr>
        <p:spPr>
          <a:xfrm>
            <a:off x="5650422" y="2578068"/>
            <a:ext cx="110418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latin typeface="Comic Sans MS"/>
                <a:cs typeface="Calibri"/>
              </a:rPr>
              <a:t>b</a:t>
            </a:r>
          </a:p>
        </p:txBody>
      </p:sp>
      <p:pic>
        <p:nvPicPr>
          <p:cNvPr id="22" name="Graphic 22" descr="Comb with solid fill">
            <a:extLst>
              <a:ext uri="{FF2B5EF4-FFF2-40B4-BE49-F238E27FC236}">
                <a16:creationId xmlns:a16="http://schemas.microsoft.com/office/drawing/2014/main" id="{29E0A3ED-596C-40E8-9A76-A346F11CC8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662604">
            <a:off x="4891480" y="1705777"/>
            <a:ext cx="2627077" cy="2579139"/>
          </a:xfrm>
          <a:prstGeom prst="rect">
            <a:avLst/>
          </a:prstGeom>
        </p:spPr>
      </p:pic>
      <p:sp>
        <p:nvSpPr>
          <p:cNvPr id="12" name="kneel">
            <a:extLst>
              <a:ext uri="{FF2B5EF4-FFF2-40B4-BE49-F238E27FC236}">
                <a16:creationId xmlns:a16="http://schemas.microsoft.com/office/drawing/2014/main" id="{B8494076-CCB5-4445-9599-8BAE162474D9}"/>
              </a:ext>
            </a:extLst>
          </p:cNvPr>
          <p:cNvSpPr txBox="1"/>
          <p:nvPr/>
        </p:nvSpPr>
        <p:spPr>
          <a:xfrm>
            <a:off x="5492668" y="2557439"/>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latin typeface="Comic Sans MS"/>
                <a:cs typeface="Calibri"/>
              </a:rPr>
              <a:t>__</a:t>
            </a:r>
            <a:r>
              <a:rPr lang="en-US" sz="4000" dirty="0" err="1">
                <a:latin typeface="Comic Sans MS"/>
                <a:cs typeface="Calibri"/>
              </a:rPr>
              <a:t>neel</a:t>
            </a:r>
          </a:p>
        </p:txBody>
      </p:sp>
      <p:pic>
        <p:nvPicPr>
          <p:cNvPr id="2" name="Picture 5" descr="Two coloured ropes knotted together">
            <a:extLst>
              <a:ext uri="{FF2B5EF4-FFF2-40B4-BE49-F238E27FC236}">
                <a16:creationId xmlns:a16="http://schemas.microsoft.com/office/drawing/2014/main" id="{74DCBB85-D08C-4269-B06B-51D7C288372C}"/>
              </a:ext>
            </a:extLst>
          </p:cNvPr>
          <p:cNvPicPr>
            <a:picLocks noChangeAspect="1"/>
          </p:cNvPicPr>
          <p:nvPr/>
        </p:nvPicPr>
        <p:blipFill>
          <a:blip r:embed="rId8"/>
          <a:stretch>
            <a:fillRect/>
          </a:stretch>
        </p:blipFill>
        <p:spPr>
          <a:xfrm>
            <a:off x="1216325" y="2342295"/>
            <a:ext cx="2743199" cy="1828353"/>
          </a:xfrm>
          <a:prstGeom prst="rect">
            <a:avLst/>
          </a:prstGeom>
        </p:spPr>
      </p:pic>
    </p:spTree>
    <p:extLst>
      <p:ext uri="{BB962C8B-B14F-4D97-AF65-F5344CB8AC3E}">
        <p14:creationId xmlns:p14="http://schemas.microsoft.com/office/powerpoint/2010/main" val="8066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1"/>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7"/>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2"/>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 grpId="0"/>
      <p:bldP spid="11" grpId="0"/>
      <p:bldP spid="11" grpId="1"/>
      <p:bldP spid="13" grpId="0"/>
      <p:bldP spid="13" grpId="1"/>
      <p:bldP spid="14" grpId="0"/>
      <p:bldP spid="14" grpId="1"/>
      <p:bldP spid="15" grpId="0"/>
      <p:bldP spid="17" grpId="0"/>
      <p:bldP spid="17" grpId="1"/>
      <p:bldP spid="18" grpId="0"/>
      <p:bldP spid="18" grpId="1"/>
      <p:bldP spid="19" grpId="0"/>
      <p:bldP spid="19" grpId="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a:bodyPr>
          <a:lstStyle/>
          <a:p>
            <a:r>
              <a:rPr lang="en-US" b="1" dirty="0">
                <a:ea typeface="+mj-lt"/>
                <a:cs typeface="+mj-lt"/>
              </a:rPr>
              <a:t>Grammar City</a:t>
            </a:r>
            <a:endParaRPr lang="en-US" dirty="0"/>
          </a:p>
        </p:txBody>
      </p:sp>
      <p:sp>
        <p:nvSpPr>
          <p:cNvPr id="3" name="TextBox 2">
            <a:extLst>
              <a:ext uri="{FF2B5EF4-FFF2-40B4-BE49-F238E27FC236}">
                <a16:creationId xmlns:a16="http://schemas.microsoft.com/office/drawing/2014/main" id="{199AC7B2-9840-406C-A4BA-DBB6D7FF76C2}"/>
              </a:ext>
            </a:extLst>
          </p:cNvPr>
          <p:cNvSpPr txBox="1"/>
          <p:nvPr/>
        </p:nvSpPr>
        <p:spPr>
          <a:xfrm>
            <a:off x="454325" y="1431985"/>
            <a:ext cx="1564257" cy="36066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US" sz="4000" dirty="0">
                <a:latin typeface="Comic Sans MS"/>
              </a:rPr>
              <a:t>a  </a:t>
            </a:r>
            <a:endParaRPr lang="en-US" sz="4000" dirty="0">
              <a:cs typeface="Calibri"/>
            </a:endParaRPr>
          </a:p>
          <a:p>
            <a:pPr>
              <a:lnSpc>
                <a:spcPct val="200000"/>
              </a:lnSpc>
            </a:pPr>
            <a:r>
              <a:rPr lang="en-US" sz="4000" dirty="0">
                <a:latin typeface="Comic Sans MS"/>
              </a:rPr>
              <a:t>the</a:t>
            </a:r>
            <a:endParaRPr lang="en-US" sz="4000" dirty="0">
              <a:latin typeface="Comic Sans MS"/>
              <a:cs typeface="Calibri"/>
            </a:endParaRPr>
          </a:p>
          <a:p>
            <a:pPr>
              <a:lnSpc>
                <a:spcPct val="200000"/>
              </a:lnSpc>
            </a:pPr>
            <a:r>
              <a:rPr lang="en-US" sz="4000" dirty="0">
                <a:latin typeface="Comic Sans MS"/>
                <a:cs typeface="Calibri"/>
              </a:rPr>
              <a:t>an</a:t>
            </a:r>
          </a:p>
        </p:txBody>
      </p:sp>
      <p:sp>
        <p:nvSpPr>
          <p:cNvPr id="5" name="TextBox 4">
            <a:extLst>
              <a:ext uri="{FF2B5EF4-FFF2-40B4-BE49-F238E27FC236}">
                <a16:creationId xmlns:a16="http://schemas.microsoft.com/office/drawing/2014/main" id="{96A39152-3932-4518-A9C2-DF155673D064}"/>
              </a:ext>
            </a:extLst>
          </p:cNvPr>
          <p:cNvSpPr txBox="1"/>
          <p:nvPr/>
        </p:nvSpPr>
        <p:spPr>
          <a:xfrm>
            <a:off x="2222739" y="4321833"/>
            <a:ext cx="57624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latin typeface="Comic Sans MS"/>
                <a:cs typeface="Calibri"/>
              </a:rPr>
              <a:t>He lives in </a:t>
            </a:r>
            <a:r>
              <a:rPr lang="en-US" sz="4000" dirty="0">
                <a:highlight>
                  <a:srgbClr val="00FFFF"/>
                </a:highlight>
                <a:latin typeface="Comic Sans MS"/>
                <a:cs typeface="Calibri"/>
              </a:rPr>
              <a:t>an</a:t>
            </a:r>
            <a:r>
              <a:rPr lang="en-US" sz="4000" dirty="0">
                <a:latin typeface="Comic Sans MS"/>
                <a:cs typeface="Calibri"/>
              </a:rPr>
              <a:t> oval tank.</a:t>
            </a:r>
          </a:p>
        </p:txBody>
      </p:sp>
      <p:sp>
        <p:nvSpPr>
          <p:cNvPr id="7" name="TextBox 6">
            <a:extLst>
              <a:ext uri="{FF2B5EF4-FFF2-40B4-BE49-F238E27FC236}">
                <a16:creationId xmlns:a16="http://schemas.microsoft.com/office/drawing/2014/main" id="{97E2E1E3-1152-4C30-AD48-FDE4E03AB7DA}"/>
              </a:ext>
            </a:extLst>
          </p:cNvPr>
          <p:cNvSpPr txBox="1"/>
          <p:nvPr/>
        </p:nvSpPr>
        <p:spPr>
          <a:xfrm>
            <a:off x="2216988" y="3079629"/>
            <a:ext cx="50004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highlight>
                  <a:srgbClr val="00FFFF"/>
                </a:highlight>
                <a:latin typeface="Comic Sans MS"/>
                <a:cs typeface="Calibri"/>
              </a:rPr>
              <a:t>The</a:t>
            </a:r>
            <a:r>
              <a:rPr lang="en-US" sz="4000" dirty="0">
                <a:latin typeface="Comic Sans MS"/>
                <a:cs typeface="Calibri"/>
              </a:rPr>
              <a:t> fish is small.</a:t>
            </a:r>
          </a:p>
        </p:txBody>
      </p:sp>
      <p:sp>
        <p:nvSpPr>
          <p:cNvPr id="9" name="TextBox 8">
            <a:extLst>
              <a:ext uri="{FF2B5EF4-FFF2-40B4-BE49-F238E27FC236}">
                <a16:creationId xmlns:a16="http://schemas.microsoft.com/office/drawing/2014/main" id="{8E302CC3-1606-4CF4-921E-A556C3FB72AF}"/>
              </a:ext>
            </a:extLst>
          </p:cNvPr>
          <p:cNvSpPr txBox="1"/>
          <p:nvPr/>
        </p:nvSpPr>
        <p:spPr>
          <a:xfrm>
            <a:off x="2211236" y="1894935"/>
            <a:ext cx="4022784" cy="722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latin typeface="Comic Sans MS"/>
                <a:cs typeface="Calibri"/>
              </a:rPr>
              <a:t>I see </a:t>
            </a:r>
            <a:r>
              <a:rPr lang="en-US" sz="4000" dirty="0">
                <a:highlight>
                  <a:srgbClr val="00FFFF"/>
                </a:highlight>
                <a:latin typeface="Comic Sans MS"/>
                <a:cs typeface="Calibri"/>
              </a:rPr>
              <a:t>a</a:t>
            </a:r>
            <a:r>
              <a:rPr lang="en-US" sz="4000" dirty="0">
                <a:latin typeface="Comic Sans MS"/>
                <a:cs typeface="Calibri"/>
              </a:rPr>
              <a:t> fish.</a:t>
            </a:r>
          </a:p>
        </p:txBody>
      </p:sp>
      <p:pic>
        <p:nvPicPr>
          <p:cNvPr id="10" name="Picture 10" descr="Boy with hands on goldfish bowl lined with blue gravel, watching goldfish swimming">
            <a:extLst>
              <a:ext uri="{FF2B5EF4-FFF2-40B4-BE49-F238E27FC236}">
                <a16:creationId xmlns:a16="http://schemas.microsoft.com/office/drawing/2014/main" id="{F4FB9136-5E66-4D91-8736-817C8B839D53}"/>
              </a:ext>
            </a:extLst>
          </p:cNvPr>
          <p:cNvPicPr>
            <a:picLocks noChangeAspect="1"/>
          </p:cNvPicPr>
          <p:nvPr/>
        </p:nvPicPr>
        <p:blipFill>
          <a:blip r:embed="rId3"/>
          <a:stretch>
            <a:fillRect/>
          </a:stretch>
        </p:blipFill>
        <p:spPr>
          <a:xfrm>
            <a:off x="6449683" y="1553117"/>
            <a:ext cx="2124974" cy="1408257"/>
          </a:xfrm>
          <a:prstGeom prst="rect">
            <a:avLst/>
          </a:prstGeom>
        </p:spPr>
      </p:pic>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Shanghai skyline">
            <a:extLst>
              <a:ext uri="{FF2B5EF4-FFF2-40B4-BE49-F238E27FC236}">
                <a16:creationId xmlns:a16="http://schemas.microsoft.com/office/drawing/2014/main" id="{0D6A9723-FD0B-4B54-8F45-BED9636309A1}"/>
              </a:ext>
            </a:extLst>
          </p:cNvPr>
          <p:cNvPicPr>
            <a:picLocks noChangeAspect="1"/>
          </p:cNvPicPr>
          <p:nvPr/>
        </p:nvPicPr>
        <p:blipFill>
          <a:blip r:embed="rId3">
            <a:duotone>
              <a:schemeClr val="bg2">
                <a:shade val="45000"/>
                <a:satMod val="135000"/>
              </a:schemeClr>
              <a:prstClr val="white"/>
            </a:duotone>
          </a:blip>
          <a:stretch>
            <a:fillRect/>
          </a:stretch>
        </p:blipFill>
        <p:spPr>
          <a:xfrm>
            <a:off x="-171896" y="836694"/>
            <a:ext cx="9464786" cy="6088934"/>
          </a:xfrm>
          <a:prstGeom prst="rect">
            <a:avLst/>
          </a:prstGeom>
          <a:ln>
            <a:noFill/>
          </a:ln>
          <a:effectLst>
            <a:softEdge rad="112500"/>
          </a:effectLst>
        </p:spPr>
      </p:pic>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b="1" dirty="0">
                <a:ea typeface="+mj-lt"/>
                <a:cs typeface="+mj-lt"/>
              </a:rPr>
              <a:t>Grammar City Practice</a:t>
            </a:r>
            <a:br>
              <a:rPr lang="en-US" dirty="0">
                <a:latin typeface="Comic Sans MS" panose="030F0702030302020204" pitchFamily="66" charset="0"/>
              </a:rPr>
            </a:br>
            <a:endParaRPr lang="en-US">
              <a:latin typeface="Comic Sans MS" panose="030F0702030302020204" pitchFamily="66" charset="0"/>
            </a:endParaRPr>
          </a:p>
        </p:txBody>
      </p:sp>
      <p:sp>
        <p:nvSpPr>
          <p:cNvPr id="4" name="TextBox 3">
            <a:extLst>
              <a:ext uri="{FF2B5EF4-FFF2-40B4-BE49-F238E27FC236}">
                <a16:creationId xmlns:a16="http://schemas.microsoft.com/office/drawing/2014/main" id="{7D363451-66E2-4118-8057-74FF4DBDA3EF}"/>
              </a:ext>
            </a:extLst>
          </p:cNvPr>
          <p:cNvSpPr txBox="1"/>
          <p:nvPr/>
        </p:nvSpPr>
        <p:spPr>
          <a:xfrm>
            <a:off x="1679275" y="1751290"/>
            <a:ext cx="5762445" cy="707886"/>
          </a:xfrm>
          <a:prstGeom prst="rect">
            <a:avLst/>
          </a:prstGeom>
          <a:noFill/>
          <a:ln>
            <a:solidFill>
              <a:srgbClr val="FCFCFC"/>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latin typeface="Comic Sans MS"/>
                <a:cs typeface="Calibri"/>
              </a:rPr>
              <a:t>I live in ____country.</a:t>
            </a:r>
          </a:p>
        </p:txBody>
      </p:sp>
      <p:sp>
        <p:nvSpPr>
          <p:cNvPr id="8" name="TextBox 7">
            <a:extLst>
              <a:ext uri="{FF2B5EF4-FFF2-40B4-BE49-F238E27FC236}">
                <a16:creationId xmlns:a16="http://schemas.microsoft.com/office/drawing/2014/main" id="{FFF8DBF0-0E59-40D9-A731-16A66915BA9B}"/>
              </a:ext>
            </a:extLst>
          </p:cNvPr>
          <p:cNvSpPr txBox="1"/>
          <p:nvPr/>
        </p:nvSpPr>
        <p:spPr>
          <a:xfrm>
            <a:off x="1196456" y="1682243"/>
            <a:ext cx="698452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latin typeface="Comic Sans MS"/>
                <a:cs typeface="Calibri"/>
              </a:rPr>
              <a:t>I like to visit ____ city.</a:t>
            </a:r>
          </a:p>
        </p:txBody>
      </p:sp>
      <p:sp>
        <p:nvSpPr>
          <p:cNvPr id="10" name="TextBox 9">
            <a:extLst>
              <a:ext uri="{FF2B5EF4-FFF2-40B4-BE49-F238E27FC236}">
                <a16:creationId xmlns:a16="http://schemas.microsoft.com/office/drawing/2014/main" id="{46884979-501F-455A-A444-C90AD19B4335}"/>
              </a:ext>
            </a:extLst>
          </p:cNvPr>
          <p:cNvSpPr txBox="1"/>
          <p:nvPr/>
        </p:nvSpPr>
        <p:spPr>
          <a:xfrm>
            <a:off x="739303" y="1708537"/>
            <a:ext cx="78184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latin typeface="Comic Sans MS"/>
                <a:cs typeface="Calibri"/>
              </a:rPr>
              <a:t>My aunt lives in ___ apartment.</a:t>
            </a:r>
          </a:p>
        </p:txBody>
      </p:sp>
      <p:sp>
        <p:nvSpPr>
          <p:cNvPr id="12" name="TextBox 11">
            <a:extLst>
              <a:ext uri="{FF2B5EF4-FFF2-40B4-BE49-F238E27FC236}">
                <a16:creationId xmlns:a16="http://schemas.microsoft.com/office/drawing/2014/main" id="{F925F4F4-85DD-43C1-9F7E-5481BC7D6232}"/>
              </a:ext>
            </a:extLst>
          </p:cNvPr>
          <p:cNvSpPr txBox="1"/>
          <p:nvPr/>
        </p:nvSpPr>
        <p:spPr>
          <a:xfrm>
            <a:off x="1551224" y="1616726"/>
            <a:ext cx="75308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latin typeface="Comic Sans MS"/>
                <a:cs typeface="Calibri"/>
              </a:rPr>
              <a:t>It is ____ small apartment.</a:t>
            </a:r>
          </a:p>
        </p:txBody>
      </p:sp>
      <p:sp>
        <p:nvSpPr>
          <p:cNvPr id="5" name="TextBox 4"/>
          <p:cNvSpPr txBox="1"/>
          <p:nvPr/>
        </p:nvSpPr>
        <p:spPr>
          <a:xfrm>
            <a:off x="3402808" y="5995796"/>
            <a:ext cx="1157689" cy="707886"/>
          </a:xfrm>
          <a:prstGeom prst="rect">
            <a:avLst/>
          </a:prstGeom>
          <a:noFill/>
        </p:spPr>
        <p:txBody>
          <a:bodyPr wrap="none" rtlCol="0">
            <a:spAutoFit/>
          </a:bodyPr>
          <a:lstStyle/>
          <a:p>
            <a:r>
              <a:rPr lang="en-US" sz="4000" dirty="0">
                <a:latin typeface="Comic Sans MS"/>
              </a:rPr>
              <a:t> the</a:t>
            </a:r>
            <a:endParaRPr lang="en-US" sz="4000" dirty="0"/>
          </a:p>
        </p:txBody>
      </p:sp>
      <p:sp>
        <p:nvSpPr>
          <p:cNvPr id="11" name="TextBox 10"/>
          <p:cNvSpPr txBox="1"/>
          <p:nvPr/>
        </p:nvSpPr>
        <p:spPr>
          <a:xfrm>
            <a:off x="3531027" y="5864763"/>
            <a:ext cx="1157689" cy="707886"/>
          </a:xfrm>
          <a:prstGeom prst="rect">
            <a:avLst/>
          </a:prstGeom>
          <a:noFill/>
        </p:spPr>
        <p:txBody>
          <a:bodyPr wrap="none" rtlCol="0">
            <a:spAutoFit/>
          </a:bodyPr>
          <a:lstStyle/>
          <a:p>
            <a:r>
              <a:rPr lang="en-US" sz="4000" dirty="0">
                <a:latin typeface="Comic Sans MS"/>
              </a:rPr>
              <a:t> the</a:t>
            </a:r>
            <a:endParaRPr lang="en-US" sz="4000" dirty="0"/>
          </a:p>
        </p:txBody>
      </p:sp>
      <p:sp>
        <p:nvSpPr>
          <p:cNvPr id="13" name="TextBox 12"/>
          <p:cNvSpPr txBox="1"/>
          <p:nvPr/>
        </p:nvSpPr>
        <p:spPr>
          <a:xfrm>
            <a:off x="6769028" y="5860162"/>
            <a:ext cx="870751" cy="707886"/>
          </a:xfrm>
          <a:prstGeom prst="rect">
            <a:avLst/>
          </a:prstGeom>
          <a:noFill/>
        </p:spPr>
        <p:txBody>
          <a:bodyPr wrap="none" rtlCol="0">
            <a:spAutoFit/>
          </a:bodyPr>
          <a:lstStyle/>
          <a:p>
            <a:r>
              <a:rPr lang="en-US" sz="4000" dirty="0">
                <a:latin typeface="Comic Sans MS"/>
              </a:rPr>
              <a:t> an</a:t>
            </a:r>
            <a:endParaRPr lang="en-US" sz="4000" dirty="0"/>
          </a:p>
        </p:txBody>
      </p:sp>
      <p:sp>
        <p:nvSpPr>
          <p:cNvPr id="15" name="TextBox 14"/>
          <p:cNvSpPr txBox="1"/>
          <p:nvPr/>
        </p:nvSpPr>
        <p:spPr>
          <a:xfrm>
            <a:off x="1679275" y="5335520"/>
            <a:ext cx="601447" cy="707886"/>
          </a:xfrm>
          <a:prstGeom prst="rect">
            <a:avLst/>
          </a:prstGeom>
          <a:noFill/>
        </p:spPr>
        <p:txBody>
          <a:bodyPr wrap="none" rtlCol="0">
            <a:spAutoFit/>
          </a:bodyPr>
          <a:lstStyle/>
          <a:p>
            <a:r>
              <a:rPr lang="en-US" sz="4000" dirty="0">
                <a:latin typeface="Comic Sans MS"/>
              </a:rPr>
              <a:t> a</a:t>
            </a:r>
            <a:endParaRPr lang="en-US" sz="4000" dirty="0"/>
          </a:p>
        </p:txBody>
      </p:sp>
      <p:sp>
        <p:nvSpPr>
          <p:cNvPr id="6" name="TextBox 5">
            <a:extLst>
              <a:ext uri="{FF2B5EF4-FFF2-40B4-BE49-F238E27FC236}">
                <a16:creationId xmlns:a16="http://schemas.microsoft.com/office/drawing/2014/main" id="{7D8F9BAB-EAED-463E-B6F5-CCF88B4BB5D7}"/>
              </a:ext>
            </a:extLst>
          </p:cNvPr>
          <p:cNvSpPr txBox="1"/>
          <p:nvPr/>
        </p:nvSpPr>
        <p:spPr>
          <a:xfrm>
            <a:off x="739303" y="5198443"/>
            <a:ext cx="7515096" cy="1323439"/>
          </a:xfrm>
          <a:prstGeom prst="rect">
            <a:avLst/>
          </a:prstGeom>
          <a:solidFill>
            <a:srgbClr val="FCFCFC"/>
          </a:solidFill>
          <a:ln>
            <a:solidFill>
              <a:srgbClr val="0000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US" sz="4000" dirty="0">
                <a:latin typeface="Comic Sans MS"/>
              </a:rPr>
              <a:t>  a                the </a:t>
            </a:r>
            <a:r>
              <a:rPr lang="en-US" sz="4000" dirty="0">
                <a:latin typeface="Comic Sans MS"/>
                <a:cs typeface="Calibri"/>
              </a:rPr>
              <a:t>              an</a:t>
            </a:r>
          </a:p>
        </p:txBody>
      </p:sp>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1649 -0.04468 L 0.01649 -0.62199 " pathEditMode="relative" rAng="0" ptsTypes="AA">
                                      <p:cBhvr>
                                        <p:cTn id="10" dur="1000" fill="hold"/>
                                        <p:tgtEl>
                                          <p:spTgt spid="5"/>
                                        </p:tgtEl>
                                        <p:attrNameLst>
                                          <p:attrName>ppt_x</p:attrName>
                                          <p:attrName>ppt_y</p:attrName>
                                        </p:attrNameLst>
                                      </p:cBhvr>
                                      <p:rCtr x="0" y="-28866"/>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8.33333E-7 -2.96296E-6 L 0.11007 -0.61805 " pathEditMode="relative" rAng="0" ptsTypes="AA">
                                      <p:cBhvr>
                                        <p:cTn id="22" dur="1000" fill="hold"/>
                                        <p:tgtEl>
                                          <p:spTgt spid="11"/>
                                        </p:tgtEl>
                                        <p:attrNameLst>
                                          <p:attrName>ppt_x</p:attrName>
                                          <p:attrName>ppt_y</p:attrName>
                                        </p:attrNameLst>
                                      </p:cBhvr>
                                      <p:rCtr x="5503" y="-30903"/>
                                    </p:animMotion>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2.77778E-6 1.48148E-6 L -0.26111 -0.60278 " pathEditMode="relative" rAng="0" ptsTypes="AA">
                                      <p:cBhvr>
                                        <p:cTn id="34" dur="1000" fill="hold"/>
                                        <p:tgtEl>
                                          <p:spTgt spid="13"/>
                                        </p:tgtEl>
                                        <p:attrNameLst>
                                          <p:attrName>ppt_x</p:attrName>
                                          <p:attrName>ppt_y</p:attrName>
                                        </p:attrNameLst>
                                      </p:cBhvr>
                                      <p:rCtr x="-13056" y="-30139"/>
                                    </p:animMotion>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0.08802 0.05162 L 0.16962 -0.54097 " pathEditMode="relative" rAng="0" ptsTypes="AA">
                                      <p:cBhvr>
                                        <p:cTn id="46" dur="1000" fill="hold"/>
                                        <p:tgtEl>
                                          <p:spTgt spid="15"/>
                                        </p:tgtEl>
                                        <p:attrNameLst>
                                          <p:attrName>ppt_x</p:attrName>
                                          <p:attrName>ppt_y</p:attrName>
                                        </p:attrNameLst>
                                      </p:cBhvr>
                                      <p:rCtr x="12882" y="-29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p:bldP spid="8" grpId="1"/>
      <p:bldP spid="10" grpId="0"/>
      <p:bldP spid="10" grpId="1"/>
      <p:bldP spid="12" grpId="0"/>
      <p:bldP spid="5" grpId="0"/>
      <p:bldP spid="5" grpId="1"/>
      <p:bldP spid="11" grpId="0"/>
      <p:bldP spid="11" grpId="1"/>
      <p:bldP spid="13" grpId="0"/>
      <p:bldP spid="13" grpId="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b="1" dirty="0">
                <a:ea typeface="+mj-lt"/>
                <a:cs typeface="+mj-lt"/>
              </a:rPr>
              <a:t>Commas in the City</a:t>
            </a:r>
            <a:br>
              <a:rPr lang="en-US" dirty="0">
                <a:latin typeface="Comic Sans MS" panose="030F0702030302020204" pitchFamily="66" charset="0"/>
              </a:rPr>
            </a:br>
            <a:endParaRPr lang="en-US">
              <a:latin typeface="Comic Sans MS" panose="030F0702030302020204" pitchFamily="66" charset="0"/>
            </a:endParaRPr>
          </a:p>
        </p:txBody>
      </p:sp>
      <p:sp>
        <p:nvSpPr>
          <p:cNvPr id="4" name="TextBox 3">
            <a:extLst>
              <a:ext uri="{FF2B5EF4-FFF2-40B4-BE49-F238E27FC236}">
                <a16:creationId xmlns:a16="http://schemas.microsoft.com/office/drawing/2014/main" id="{70EA2DCF-0D68-44F2-A5B5-5E183CC4AEAE}"/>
              </a:ext>
            </a:extLst>
          </p:cNvPr>
          <p:cNvSpPr txBox="1"/>
          <p:nvPr/>
        </p:nvSpPr>
        <p:spPr>
          <a:xfrm>
            <a:off x="689870" y="1270308"/>
            <a:ext cx="846538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ea typeface="+mn-lt"/>
                <a:cs typeface="+mn-lt"/>
              </a:rPr>
              <a:t>I saw three red cars four big trucks and a taxi while walking to school.</a:t>
            </a:r>
          </a:p>
        </p:txBody>
      </p:sp>
      <p:sp>
        <p:nvSpPr>
          <p:cNvPr id="6" name="TextBox 5">
            <a:extLst>
              <a:ext uri="{FF2B5EF4-FFF2-40B4-BE49-F238E27FC236}">
                <a16:creationId xmlns:a16="http://schemas.microsoft.com/office/drawing/2014/main" id="{B82F112F-38ED-49B5-AD1F-E1F87EA7ACAB}"/>
              </a:ext>
            </a:extLst>
          </p:cNvPr>
          <p:cNvSpPr txBox="1"/>
          <p:nvPr/>
        </p:nvSpPr>
        <p:spPr>
          <a:xfrm>
            <a:off x="689870" y="2774155"/>
            <a:ext cx="901172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dirty="0">
                <a:latin typeface="Comic Sans MS"/>
                <a:ea typeface="+mn-lt"/>
                <a:cs typeface="+mn-lt"/>
              </a:rPr>
              <a:t>I saw three red cars</a:t>
            </a:r>
            <a:r>
              <a:rPr lang="en-US" sz="3500" dirty="0">
                <a:highlight>
                  <a:srgbClr val="00FFFF"/>
                </a:highlight>
                <a:latin typeface="Comic Sans MS"/>
                <a:ea typeface="+mn-lt"/>
                <a:cs typeface="+mn-lt"/>
              </a:rPr>
              <a:t>,</a:t>
            </a:r>
            <a:r>
              <a:rPr lang="en-US" sz="3500" dirty="0">
                <a:latin typeface="Comic Sans MS"/>
                <a:ea typeface="+mn-lt"/>
                <a:cs typeface="+mn-lt"/>
              </a:rPr>
              <a:t> four big trucks</a:t>
            </a:r>
            <a:r>
              <a:rPr lang="en-US" sz="3500" dirty="0">
                <a:highlight>
                  <a:srgbClr val="00FFFF"/>
                </a:highlight>
                <a:latin typeface="Comic Sans MS"/>
                <a:ea typeface="+mn-lt"/>
                <a:cs typeface="+mn-lt"/>
              </a:rPr>
              <a:t>, </a:t>
            </a:r>
            <a:endParaRPr lang="en-US" dirty="0">
              <a:highlight>
                <a:srgbClr val="00FFFF"/>
              </a:highlight>
            </a:endParaRPr>
          </a:p>
          <a:p>
            <a:r>
              <a:rPr lang="en-US" sz="3500" dirty="0">
                <a:latin typeface="Comic Sans MS"/>
                <a:ea typeface="+mn-lt"/>
                <a:cs typeface="+mn-lt"/>
              </a:rPr>
              <a:t>and a taxi while walking to school.</a:t>
            </a:r>
            <a:endParaRPr lang="en-US" dirty="0"/>
          </a:p>
        </p:txBody>
      </p:sp>
      <p:sp>
        <p:nvSpPr>
          <p:cNvPr id="8" name="TextBox 7">
            <a:extLst>
              <a:ext uri="{FF2B5EF4-FFF2-40B4-BE49-F238E27FC236}">
                <a16:creationId xmlns:a16="http://schemas.microsoft.com/office/drawing/2014/main" id="{6E9DA026-625B-45DB-9B13-ABD56CA239B2}"/>
              </a:ext>
            </a:extLst>
          </p:cNvPr>
          <p:cNvSpPr txBox="1"/>
          <p:nvPr/>
        </p:nvSpPr>
        <p:spPr>
          <a:xfrm>
            <a:off x="689870" y="1270307"/>
            <a:ext cx="846538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ea typeface="+mn-lt"/>
                <a:cs typeface="+mn-lt"/>
              </a:rPr>
              <a:t>There are two toy stores a grocery store and a fire station on my block.</a:t>
            </a:r>
          </a:p>
        </p:txBody>
      </p:sp>
      <p:sp>
        <p:nvSpPr>
          <p:cNvPr id="10" name="TextBox 9">
            <a:extLst>
              <a:ext uri="{FF2B5EF4-FFF2-40B4-BE49-F238E27FC236}">
                <a16:creationId xmlns:a16="http://schemas.microsoft.com/office/drawing/2014/main" id="{B117A086-D225-4828-AB18-D4201EEBB0ED}"/>
              </a:ext>
            </a:extLst>
          </p:cNvPr>
          <p:cNvSpPr txBox="1"/>
          <p:nvPr/>
        </p:nvSpPr>
        <p:spPr>
          <a:xfrm>
            <a:off x="339306" y="2774154"/>
            <a:ext cx="846538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ea typeface="+mn-lt"/>
                <a:cs typeface="+mn-lt"/>
              </a:rPr>
              <a:t>There are two toy stores</a:t>
            </a:r>
            <a:r>
              <a:rPr lang="en-US" sz="3600" dirty="0">
                <a:highlight>
                  <a:srgbClr val="00FFFF"/>
                </a:highlight>
                <a:latin typeface="Comic Sans MS"/>
                <a:ea typeface="+mn-lt"/>
                <a:cs typeface="+mn-lt"/>
              </a:rPr>
              <a:t>,</a:t>
            </a:r>
            <a:r>
              <a:rPr lang="en-US" sz="3600" dirty="0">
                <a:latin typeface="Comic Sans MS"/>
                <a:ea typeface="+mn-lt"/>
                <a:cs typeface="+mn-lt"/>
              </a:rPr>
              <a:t> a grocery store</a:t>
            </a:r>
            <a:r>
              <a:rPr lang="en-US" sz="3600" dirty="0">
                <a:highlight>
                  <a:srgbClr val="00FFFF"/>
                </a:highlight>
                <a:latin typeface="Comic Sans MS"/>
                <a:ea typeface="+mn-lt"/>
                <a:cs typeface="+mn-lt"/>
              </a:rPr>
              <a:t>, </a:t>
            </a:r>
            <a:r>
              <a:rPr lang="en-US" sz="3600" dirty="0">
                <a:latin typeface="Comic Sans MS"/>
                <a:ea typeface="+mn-lt"/>
                <a:cs typeface="+mn-lt"/>
              </a:rPr>
              <a:t>and a fire station on my block.</a:t>
            </a:r>
          </a:p>
        </p:txBody>
      </p:sp>
      <p:pic>
        <p:nvPicPr>
          <p:cNvPr id="5" name="Picture 4" descr="Town streets with views of the skyscrapers in a flat design">
            <a:extLst>
              <a:ext uri="{FF2B5EF4-FFF2-40B4-BE49-F238E27FC236}">
                <a16:creationId xmlns:a16="http://schemas.microsoft.com/office/drawing/2014/main" id="{544BC693-F392-42E6-B878-D936DBB3BAF7}"/>
              </a:ext>
            </a:extLst>
          </p:cNvPr>
          <p:cNvPicPr>
            <a:picLocks noChangeAspect="1"/>
          </p:cNvPicPr>
          <p:nvPr/>
        </p:nvPicPr>
        <p:blipFill>
          <a:blip r:embed="rId3"/>
          <a:stretch>
            <a:fillRect/>
          </a:stretch>
        </p:blipFill>
        <p:spPr>
          <a:xfrm>
            <a:off x="2333696" y="4627011"/>
            <a:ext cx="3824500" cy="2048590"/>
          </a:xfrm>
          <a:prstGeom prst="rect">
            <a:avLst/>
          </a:prstGeom>
        </p:spPr>
      </p:pic>
    </p:spTree>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a:bodyPr>
          <a:lstStyle/>
          <a:p>
            <a:r>
              <a:rPr lang="en-US" b="1" dirty="0">
                <a:ea typeface="+mj-lt"/>
                <a:cs typeface="+mj-lt"/>
              </a:rPr>
              <a:t>City Comma Practice</a:t>
            </a:r>
            <a:endParaRPr lang="en-US" dirty="0"/>
          </a:p>
        </p:txBody>
      </p:sp>
      <p:sp>
        <p:nvSpPr>
          <p:cNvPr id="3" name="TextBox 2">
            <a:extLst>
              <a:ext uri="{FF2B5EF4-FFF2-40B4-BE49-F238E27FC236}">
                <a16:creationId xmlns:a16="http://schemas.microsoft.com/office/drawing/2014/main" id="{5A0949BC-8F01-4EBC-B5A2-77CA1B2B7837}"/>
              </a:ext>
            </a:extLst>
          </p:cNvPr>
          <p:cNvSpPr txBox="1"/>
          <p:nvPr/>
        </p:nvSpPr>
        <p:spPr>
          <a:xfrm>
            <a:off x="845666" y="2139080"/>
            <a:ext cx="80484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My desk contains three pencils, two notebooks, and one glue stick.</a:t>
            </a:r>
            <a:endParaRPr lang="en-US" sz="3600" dirty="0">
              <a:latin typeface="Comic Sans MS"/>
              <a:cs typeface="Calibri"/>
            </a:endParaRPr>
          </a:p>
        </p:txBody>
      </p:sp>
      <p:sp>
        <p:nvSpPr>
          <p:cNvPr id="5" name="TextBox 4">
            <a:extLst>
              <a:ext uri="{FF2B5EF4-FFF2-40B4-BE49-F238E27FC236}">
                <a16:creationId xmlns:a16="http://schemas.microsoft.com/office/drawing/2014/main" id="{A5C79E3F-3EB4-4A53-B2B2-F1C3EEEC0FE3}"/>
              </a:ext>
            </a:extLst>
          </p:cNvPr>
          <p:cNvSpPr txBox="1"/>
          <p:nvPr/>
        </p:nvSpPr>
        <p:spPr>
          <a:xfrm>
            <a:off x="264161" y="1832699"/>
            <a:ext cx="896890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ea typeface="+mn-lt"/>
                <a:cs typeface="+mn-lt"/>
              </a:rPr>
              <a:t>The dog park had four, small dogs three, large dogs and one, medium dog.</a:t>
            </a:r>
          </a:p>
          <a:p>
            <a:endParaRPr lang="en-US" sz="3600" dirty="0">
              <a:latin typeface="Comic Sans MS"/>
              <a:cs typeface="Calibri"/>
            </a:endParaRPr>
          </a:p>
        </p:txBody>
      </p:sp>
      <p:sp>
        <p:nvSpPr>
          <p:cNvPr id="7" name="TextBox 6">
            <a:extLst>
              <a:ext uri="{FF2B5EF4-FFF2-40B4-BE49-F238E27FC236}">
                <a16:creationId xmlns:a16="http://schemas.microsoft.com/office/drawing/2014/main" id="{93A86401-5B24-4DD3-94FA-A7CFB3BC6F04}"/>
              </a:ext>
            </a:extLst>
          </p:cNvPr>
          <p:cNvSpPr txBox="1"/>
          <p:nvPr/>
        </p:nvSpPr>
        <p:spPr>
          <a:xfrm>
            <a:off x="353225" y="3595686"/>
            <a:ext cx="879077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ea typeface="+mn-lt"/>
                <a:cs typeface="+mn-lt"/>
              </a:rPr>
              <a:t>The dog park had four small dogs</a:t>
            </a:r>
            <a:r>
              <a:rPr lang="en-US" sz="3600" dirty="0">
                <a:highlight>
                  <a:srgbClr val="00FFFF"/>
                </a:highlight>
                <a:latin typeface="Comic Sans MS"/>
                <a:ea typeface="+mn-lt"/>
                <a:cs typeface="+mn-lt"/>
              </a:rPr>
              <a:t>, </a:t>
            </a:r>
            <a:r>
              <a:rPr lang="en-US" sz="3600" dirty="0">
                <a:latin typeface="Comic Sans MS"/>
                <a:ea typeface="+mn-lt"/>
                <a:cs typeface="+mn-lt"/>
              </a:rPr>
              <a:t>three large dogs</a:t>
            </a:r>
            <a:r>
              <a:rPr lang="en-US" sz="3600" dirty="0">
                <a:highlight>
                  <a:srgbClr val="00FFFF"/>
                </a:highlight>
                <a:latin typeface="Comic Sans MS"/>
                <a:ea typeface="+mn-lt"/>
                <a:cs typeface="+mn-lt"/>
              </a:rPr>
              <a:t>, </a:t>
            </a:r>
            <a:r>
              <a:rPr lang="en-US" sz="3600" dirty="0">
                <a:latin typeface="Comic Sans MS"/>
                <a:ea typeface="+mn-lt"/>
                <a:cs typeface="+mn-lt"/>
              </a:rPr>
              <a:t>and one medium dog.</a:t>
            </a:r>
          </a:p>
          <a:p>
            <a:endParaRPr lang="en-US" sz="3600" dirty="0">
              <a:latin typeface="Comic Sans MS"/>
              <a:cs typeface="Calibri"/>
            </a:endParaRPr>
          </a:p>
        </p:txBody>
      </p:sp>
      <p:pic>
        <p:nvPicPr>
          <p:cNvPr id="8" name="Picture 7" descr="Walking dogs in park. People take care of their dogs. Beautiful green park.">
            <a:extLst>
              <a:ext uri="{FF2B5EF4-FFF2-40B4-BE49-F238E27FC236}">
                <a16:creationId xmlns:a16="http://schemas.microsoft.com/office/drawing/2014/main" id="{B5D4E9A1-9E9C-4A7B-9360-3A4C56CF827C}"/>
              </a:ext>
            </a:extLst>
          </p:cNvPr>
          <p:cNvPicPr>
            <a:picLocks noChangeAspect="1"/>
          </p:cNvPicPr>
          <p:nvPr/>
        </p:nvPicPr>
        <p:blipFill>
          <a:blip r:embed="rId3"/>
          <a:stretch>
            <a:fillRect/>
          </a:stretch>
        </p:blipFill>
        <p:spPr>
          <a:xfrm>
            <a:off x="138905" y="5205332"/>
            <a:ext cx="4433095" cy="1516280"/>
          </a:xfrm>
          <a:prstGeom prst="rect">
            <a:avLst/>
          </a:prstGeom>
        </p:spPr>
      </p:pic>
    </p:spTree>
    <p:extLst>
      <p:ext uri="{BB962C8B-B14F-4D97-AF65-F5344CB8AC3E}">
        <p14:creationId xmlns:p14="http://schemas.microsoft.com/office/powerpoint/2010/main" val="10892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fontScale="90000"/>
          </a:bodyPr>
          <a:lstStyle/>
          <a:p>
            <a:r>
              <a:rPr lang="en-US" b="1" dirty="0">
                <a:ea typeface="+mj-lt"/>
                <a:cs typeface="+mj-lt"/>
              </a:rPr>
              <a:t>City and Country Story Vocabulary</a:t>
            </a:r>
            <a:br>
              <a:rPr lang="en-US" dirty="0">
                <a:latin typeface="Comic Sans MS" panose="030F0702030302020204" pitchFamily="66" charset="0"/>
              </a:rPr>
            </a:br>
            <a:endParaRPr lang="en-US">
              <a:latin typeface="Comic Sans MS" panose="030F0702030302020204" pitchFamily="66" charset="0"/>
            </a:endParaRPr>
          </a:p>
        </p:txBody>
      </p:sp>
      <p:sp>
        <p:nvSpPr>
          <p:cNvPr id="6" name="TextBox 5">
            <a:extLst>
              <a:ext uri="{FF2B5EF4-FFF2-40B4-BE49-F238E27FC236}">
                <a16:creationId xmlns:a16="http://schemas.microsoft.com/office/drawing/2014/main" id="{0239D46F-6FE4-4610-AA26-256E924BCFCA}"/>
              </a:ext>
            </a:extLst>
          </p:cNvPr>
          <p:cNvSpPr txBox="1"/>
          <p:nvPr/>
        </p:nvSpPr>
        <p:spPr>
          <a:xfrm>
            <a:off x="454326" y="2133721"/>
            <a:ext cx="84078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to</a:t>
            </a:r>
            <a:r>
              <a:rPr lang="en-US" sz="3600" dirty="0">
                <a:latin typeface="Comic Sans MS"/>
                <a:ea typeface="+mn-lt"/>
                <a:cs typeface="+mn-lt"/>
              </a:rPr>
              <a:t> have in mind as a purpose or aim</a:t>
            </a:r>
            <a:endParaRPr lang="en-US" sz="3600" dirty="0">
              <a:latin typeface="Comic Sans MS"/>
            </a:endParaRPr>
          </a:p>
        </p:txBody>
      </p:sp>
      <p:sp>
        <p:nvSpPr>
          <p:cNvPr id="7" name="TextBox 6">
            <a:extLst>
              <a:ext uri="{FF2B5EF4-FFF2-40B4-BE49-F238E27FC236}">
                <a16:creationId xmlns:a16="http://schemas.microsoft.com/office/drawing/2014/main" id="{F8B412E2-34A2-4041-A6DC-2B65835F6E8A}"/>
              </a:ext>
            </a:extLst>
          </p:cNvPr>
          <p:cNvSpPr txBox="1"/>
          <p:nvPr/>
        </p:nvSpPr>
        <p:spPr>
          <a:xfrm>
            <a:off x="569344" y="3933644"/>
            <a:ext cx="837912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cs typeface="Calibri"/>
              </a:rPr>
              <a:t>patience           city              dull                      </a:t>
            </a:r>
          </a:p>
          <a:p>
            <a:r>
              <a:rPr lang="en-US" sz="3600" dirty="0">
                <a:latin typeface="Comic Sans MS"/>
                <a:cs typeface="Calibri"/>
              </a:rPr>
              <a:t>rural                avoid           intend</a:t>
            </a:r>
          </a:p>
          <a:p>
            <a:endParaRPr lang="en-US" sz="3600" dirty="0">
              <a:latin typeface="Comic Sans MS"/>
              <a:cs typeface="Calibri"/>
            </a:endParaRPr>
          </a:p>
        </p:txBody>
      </p:sp>
      <p:sp>
        <p:nvSpPr>
          <p:cNvPr id="8" name="Oval 7" descr="Pink circle around the word intend">
            <a:extLst>
              <a:ext uri="{FF2B5EF4-FFF2-40B4-BE49-F238E27FC236}">
                <a16:creationId xmlns:a16="http://schemas.microsoft.com/office/drawing/2014/main" id="{55C096F2-AC40-48F6-88F8-8933584F7B66}"/>
              </a:ext>
            </a:extLst>
          </p:cNvPr>
          <p:cNvSpPr/>
          <p:nvPr/>
        </p:nvSpPr>
        <p:spPr>
          <a:xfrm>
            <a:off x="5839185" y="4883090"/>
            <a:ext cx="2610929" cy="928778"/>
          </a:xfrm>
          <a:prstGeom prst="ellipse">
            <a:avLst/>
          </a:prstGeom>
          <a:noFill/>
          <a:ln w="57150">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descr="Pink oval around the word city">
            <a:extLst>
              <a:ext uri="{FF2B5EF4-FFF2-40B4-BE49-F238E27FC236}">
                <a16:creationId xmlns:a16="http://schemas.microsoft.com/office/drawing/2014/main" id="{D2837BD1-54DF-4B0B-AF75-C6FB0E5D0DF7}"/>
              </a:ext>
            </a:extLst>
          </p:cNvPr>
          <p:cNvSpPr/>
          <p:nvPr/>
        </p:nvSpPr>
        <p:spPr>
          <a:xfrm>
            <a:off x="3495676" y="3847918"/>
            <a:ext cx="1920816" cy="813760"/>
          </a:xfrm>
          <a:prstGeom prst="ellipse">
            <a:avLst/>
          </a:prstGeom>
          <a:noFill/>
          <a:ln w="57150">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descr="Pink circle around the word rural.">
            <a:extLst>
              <a:ext uri="{FF2B5EF4-FFF2-40B4-BE49-F238E27FC236}">
                <a16:creationId xmlns:a16="http://schemas.microsoft.com/office/drawing/2014/main" id="{934BA701-50EF-466A-B8F2-28C6622F96DC}"/>
              </a:ext>
            </a:extLst>
          </p:cNvPr>
          <p:cNvSpPr/>
          <p:nvPr/>
        </p:nvSpPr>
        <p:spPr>
          <a:xfrm>
            <a:off x="318280" y="4883088"/>
            <a:ext cx="1877683" cy="813759"/>
          </a:xfrm>
          <a:prstGeom prst="ellipse">
            <a:avLst/>
          </a:prstGeom>
          <a:noFill/>
          <a:ln w="57150">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descr="Pink circle around the word avoid.">
            <a:extLst>
              <a:ext uri="{FF2B5EF4-FFF2-40B4-BE49-F238E27FC236}">
                <a16:creationId xmlns:a16="http://schemas.microsoft.com/office/drawing/2014/main" id="{63EF53B4-E897-43CE-95CB-0BD87B051B79}"/>
              </a:ext>
            </a:extLst>
          </p:cNvPr>
          <p:cNvSpPr/>
          <p:nvPr/>
        </p:nvSpPr>
        <p:spPr>
          <a:xfrm>
            <a:off x="3366279" y="4911843"/>
            <a:ext cx="2179608" cy="799382"/>
          </a:xfrm>
          <a:prstGeom prst="ellipse">
            <a:avLst/>
          </a:prstGeom>
          <a:noFill/>
          <a:ln w="57150">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descr="Pink oval around the word patience">
            <a:extLst>
              <a:ext uri="{FF2B5EF4-FFF2-40B4-BE49-F238E27FC236}">
                <a16:creationId xmlns:a16="http://schemas.microsoft.com/office/drawing/2014/main" id="{F2F61C11-C5D0-460A-8925-64E2BD5E5B94}"/>
              </a:ext>
            </a:extLst>
          </p:cNvPr>
          <p:cNvSpPr/>
          <p:nvPr/>
        </p:nvSpPr>
        <p:spPr>
          <a:xfrm>
            <a:off x="203260" y="3847918"/>
            <a:ext cx="2697193" cy="885647"/>
          </a:xfrm>
          <a:prstGeom prst="ellipse">
            <a:avLst/>
          </a:prstGeom>
          <a:noFill/>
          <a:ln w="57150">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descr="Pink circle around the word dull.">
            <a:extLst>
              <a:ext uri="{FF2B5EF4-FFF2-40B4-BE49-F238E27FC236}">
                <a16:creationId xmlns:a16="http://schemas.microsoft.com/office/drawing/2014/main" id="{DE751E25-D8D7-4B45-A6BB-BAF826BD623B}"/>
              </a:ext>
            </a:extLst>
          </p:cNvPr>
          <p:cNvSpPr/>
          <p:nvPr/>
        </p:nvSpPr>
        <p:spPr>
          <a:xfrm>
            <a:off x="6097978" y="3776033"/>
            <a:ext cx="2237118" cy="957533"/>
          </a:xfrm>
          <a:prstGeom prst="ellipse">
            <a:avLst/>
          </a:prstGeom>
          <a:noFill/>
          <a:ln w="57150">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A45E602-AFFC-4D0A-93AD-81342DC53B74}"/>
              </a:ext>
            </a:extLst>
          </p:cNvPr>
          <p:cNvSpPr txBox="1"/>
          <p:nvPr/>
        </p:nvSpPr>
        <p:spPr>
          <a:xfrm>
            <a:off x="368061" y="2004562"/>
            <a:ext cx="840787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ea typeface="+mn-lt"/>
                <a:cs typeface="+mn-lt"/>
              </a:rPr>
              <a:t>the state of being in self-control and calm</a:t>
            </a:r>
            <a:endParaRPr lang="en-US" dirty="0">
              <a:latin typeface="Comic Sans MS"/>
            </a:endParaRPr>
          </a:p>
        </p:txBody>
      </p:sp>
      <p:sp>
        <p:nvSpPr>
          <p:cNvPr id="15" name="TextBox 14">
            <a:extLst>
              <a:ext uri="{FF2B5EF4-FFF2-40B4-BE49-F238E27FC236}">
                <a16:creationId xmlns:a16="http://schemas.microsoft.com/office/drawing/2014/main" id="{1E3149D8-159B-4AAD-B264-8FE126BBC327}"/>
              </a:ext>
            </a:extLst>
          </p:cNvPr>
          <p:cNvSpPr txBox="1"/>
          <p:nvPr/>
        </p:nvSpPr>
        <p:spPr>
          <a:xfrm>
            <a:off x="828137" y="2141439"/>
            <a:ext cx="84078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ea typeface="+mn-lt"/>
                <a:cs typeface="+mn-lt"/>
              </a:rPr>
              <a:t>of or relating to the country </a:t>
            </a:r>
            <a:endParaRPr lang="en-US" dirty="0">
              <a:latin typeface="Comic Sans MS"/>
            </a:endParaRPr>
          </a:p>
        </p:txBody>
      </p:sp>
      <p:sp>
        <p:nvSpPr>
          <p:cNvPr id="16" name="TextBox 15">
            <a:extLst>
              <a:ext uri="{FF2B5EF4-FFF2-40B4-BE49-F238E27FC236}">
                <a16:creationId xmlns:a16="http://schemas.microsoft.com/office/drawing/2014/main" id="{720FC8B9-41EC-4BFA-B906-1B9C74C5B375}"/>
              </a:ext>
            </a:extLst>
          </p:cNvPr>
          <p:cNvSpPr txBox="1"/>
          <p:nvPr/>
        </p:nvSpPr>
        <p:spPr>
          <a:xfrm>
            <a:off x="828136" y="2082919"/>
            <a:ext cx="840787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latin typeface="Comic Sans MS"/>
                <a:cs typeface="Calibri"/>
              </a:rPr>
              <a:t>A place in which </a:t>
            </a:r>
            <a:r>
              <a:rPr lang="en-US" sz="3600" dirty="0">
                <a:latin typeface="Comic Sans MS"/>
                <a:ea typeface="+mn-lt"/>
                <a:cs typeface="+mn-lt"/>
              </a:rPr>
              <a:t>people live that is larger than a town.</a:t>
            </a:r>
            <a:endParaRPr lang="en-US" sz="3600" dirty="0">
              <a:latin typeface="Comic Sans MS"/>
              <a:cs typeface="Calibri"/>
            </a:endParaRPr>
          </a:p>
        </p:txBody>
      </p:sp>
      <p:sp>
        <p:nvSpPr>
          <p:cNvPr id="17" name="TextBox 16">
            <a:extLst>
              <a:ext uri="{FF2B5EF4-FFF2-40B4-BE49-F238E27FC236}">
                <a16:creationId xmlns:a16="http://schemas.microsoft.com/office/drawing/2014/main" id="{A7A07EED-0B49-4872-B310-755DD28DE0CD}"/>
              </a:ext>
            </a:extLst>
          </p:cNvPr>
          <p:cNvSpPr txBox="1"/>
          <p:nvPr/>
        </p:nvSpPr>
        <p:spPr>
          <a:xfrm>
            <a:off x="1551856" y="2102810"/>
            <a:ext cx="84078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ea typeface="+mn-lt"/>
                <a:cs typeface="+mn-lt"/>
              </a:rPr>
              <a:t>slow in action, uninteresting</a:t>
            </a:r>
            <a:endParaRPr lang="en-US" dirty="0">
              <a:latin typeface="Comic Sans MS"/>
            </a:endParaRPr>
          </a:p>
        </p:txBody>
      </p:sp>
      <p:sp>
        <p:nvSpPr>
          <p:cNvPr id="18" name="TextBox 17">
            <a:extLst>
              <a:ext uri="{FF2B5EF4-FFF2-40B4-BE49-F238E27FC236}">
                <a16:creationId xmlns:a16="http://schemas.microsoft.com/office/drawing/2014/main" id="{DE817999-B072-4DD2-92CA-BAFC9EA265CD}"/>
              </a:ext>
            </a:extLst>
          </p:cNvPr>
          <p:cNvSpPr txBox="1"/>
          <p:nvPr/>
        </p:nvSpPr>
        <p:spPr>
          <a:xfrm>
            <a:off x="1635246" y="1645961"/>
            <a:ext cx="84078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ea typeface="+mn-lt"/>
                <a:cs typeface="+mn-lt"/>
              </a:rPr>
              <a:t>to keep from happening</a:t>
            </a:r>
            <a:endParaRPr lang="en-US" dirty="0">
              <a:latin typeface="Comic Sans MS"/>
            </a:endParaRPr>
          </a:p>
        </p:txBody>
      </p:sp>
    </p:spTree>
    <p:extLst>
      <p:ext uri="{BB962C8B-B14F-4D97-AF65-F5344CB8AC3E}">
        <p14:creationId xmlns:p14="http://schemas.microsoft.com/office/powerpoint/2010/main" val="193688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1"/>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P spid="13" grpId="1" animBg="1"/>
      <p:bldP spid="14" grpId="0"/>
      <p:bldP spid="15" grpId="0"/>
      <p:bldP spid="15" grpId="1"/>
      <p:bldP spid="16" grpId="0"/>
      <p:bldP spid="16" grpId="1"/>
      <p:bldP spid="17" grpId="0"/>
      <p:bldP spid="17" grpId="1"/>
      <p:bldP spid="18" grpId="0"/>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ey landscape with trees and village">
            <a:extLst>
              <a:ext uri="{FF2B5EF4-FFF2-40B4-BE49-F238E27FC236}">
                <a16:creationId xmlns:a16="http://schemas.microsoft.com/office/drawing/2014/main" id="{AF6FD938-E14F-4E73-9E6A-AD297195F639}"/>
              </a:ext>
            </a:extLst>
          </p:cNvPr>
          <p:cNvPicPr>
            <a:picLocks noChangeAspect="1"/>
          </p:cNvPicPr>
          <p:nvPr/>
        </p:nvPicPr>
        <p:blipFill>
          <a:blip r:embed="rId3"/>
          <a:stretch>
            <a:fillRect/>
          </a:stretch>
        </p:blipFill>
        <p:spPr>
          <a:xfrm>
            <a:off x="-1" y="1417643"/>
            <a:ext cx="9144000" cy="5400660"/>
          </a:xfrm>
          <a:prstGeom prst="rect">
            <a:avLst/>
          </a:prstGeom>
        </p:spPr>
      </p:pic>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fontScale="90000"/>
          </a:bodyPr>
          <a:lstStyle/>
          <a:p>
            <a:r>
              <a:rPr lang="en-US" b="1" dirty="0">
                <a:ea typeface="+mj-lt"/>
                <a:cs typeface="+mj-lt"/>
              </a:rPr>
              <a:t>Can You Use These Words in a Sentence?</a:t>
            </a:r>
            <a:endParaRPr lang="en-US" dirty="0"/>
          </a:p>
        </p:txBody>
      </p:sp>
      <p:sp>
        <p:nvSpPr>
          <p:cNvPr id="5" name="Frame 4" descr="A box where the vocabulary words will appear.">
            <a:extLst>
              <a:ext uri="{FF2B5EF4-FFF2-40B4-BE49-F238E27FC236}">
                <a16:creationId xmlns:a16="http://schemas.microsoft.com/office/drawing/2014/main" id="{74CD9443-FBBB-46E3-B26A-5906F9379A13}"/>
              </a:ext>
            </a:extLst>
          </p:cNvPr>
          <p:cNvSpPr/>
          <p:nvPr/>
        </p:nvSpPr>
        <p:spPr>
          <a:xfrm>
            <a:off x="2446130" y="2482071"/>
            <a:ext cx="4249945" cy="1647644"/>
          </a:xfrm>
          <a:prstGeom prst="frame">
            <a:avLst/>
          </a:prstGeom>
          <a:solidFill>
            <a:srgbClr val="D60093"/>
          </a:solidFill>
          <a:ln>
            <a:solidFill>
              <a:srgbClr val="7030A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4400" dirty="0">
              <a:solidFill>
                <a:schemeClr val="tx1"/>
              </a:solidFill>
              <a:latin typeface="Comic Sans MS"/>
              <a:cs typeface="Calibri"/>
            </a:endParaRPr>
          </a:p>
        </p:txBody>
      </p:sp>
      <p:sp>
        <p:nvSpPr>
          <p:cNvPr id="6" name="TextBox 5">
            <a:extLst>
              <a:ext uri="{FF2B5EF4-FFF2-40B4-BE49-F238E27FC236}">
                <a16:creationId xmlns:a16="http://schemas.microsoft.com/office/drawing/2014/main" id="{5468AA1B-4990-4B92-9293-D2DCE8AD1FD5}"/>
              </a:ext>
            </a:extLst>
          </p:cNvPr>
          <p:cNvSpPr txBox="1"/>
          <p:nvPr/>
        </p:nvSpPr>
        <p:spPr>
          <a:xfrm>
            <a:off x="3775495" y="2927230"/>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latin typeface="Comic Sans MS"/>
              </a:rPr>
              <a:t>city</a:t>
            </a:r>
            <a:endParaRPr lang="en-US" sz="4400" dirty="0"/>
          </a:p>
        </p:txBody>
      </p:sp>
      <p:sp>
        <p:nvSpPr>
          <p:cNvPr id="7" name="TextBox 6">
            <a:extLst>
              <a:ext uri="{FF2B5EF4-FFF2-40B4-BE49-F238E27FC236}">
                <a16:creationId xmlns:a16="http://schemas.microsoft.com/office/drawing/2014/main" id="{5E1E0537-C143-4309-97AA-E6D08546F8B6}"/>
              </a:ext>
            </a:extLst>
          </p:cNvPr>
          <p:cNvSpPr txBox="1"/>
          <p:nvPr/>
        </p:nvSpPr>
        <p:spPr>
          <a:xfrm>
            <a:off x="3332671" y="2987669"/>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latin typeface="Comic Sans MS"/>
              </a:rPr>
              <a:t>patience</a:t>
            </a:r>
            <a:endParaRPr lang="en-US" sz="4400" dirty="0"/>
          </a:p>
        </p:txBody>
      </p:sp>
      <p:sp>
        <p:nvSpPr>
          <p:cNvPr id="8" name="TextBox 7">
            <a:extLst>
              <a:ext uri="{FF2B5EF4-FFF2-40B4-BE49-F238E27FC236}">
                <a16:creationId xmlns:a16="http://schemas.microsoft.com/office/drawing/2014/main" id="{3543C149-0C1E-4584-B4FE-BDD20DEC6ABB}"/>
              </a:ext>
            </a:extLst>
          </p:cNvPr>
          <p:cNvSpPr txBox="1"/>
          <p:nvPr/>
        </p:nvSpPr>
        <p:spPr>
          <a:xfrm>
            <a:off x="3775495" y="2925624"/>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latin typeface="Comic Sans MS"/>
              </a:rPr>
              <a:t>rural</a:t>
            </a:r>
          </a:p>
        </p:txBody>
      </p:sp>
      <p:sp>
        <p:nvSpPr>
          <p:cNvPr id="9" name="TextBox 8">
            <a:extLst>
              <a:ext uri="{FF2B5EF4-FFF2-40B4-BE49-F238E27FC236}">
                <a16:creationId xmlns:a16="http://schemas.microsoft.com/office/drawing/2014/main" id="{C455964C-F980-40EC-BDCD-117C5EC7BF14}"/>
              </a:ext>
            </a:extLst>
          </p:cNvPr>
          <p:cNvSpPr txBox="1"/>
          <p:nvPr/>
        </p:nvSpPr>
        <p:spPr>
          <a:xfrm>
            <a:off x="3817851" y="2888023"/>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latin typeface="Comic Sans MS"/>
              </a:rPr>
              <a:t>dull</a:t>
            </a:r>
          </a:p>
        </p:txBody>
      </p:sp>
      <p:sp>
        <p:nvSpPr>
          <p:cNvPr id="10" name="TextBox 9">
            <a:extLst>
              <a:ext uri="{FF2B5EF4-FFF2-40B4-BE49-F238E27FC236}">
                <a16:creationId xmlns:a16="http://schemas.microsoft.com/office/drawing/2014/main" id="{A5D16798-5116-4952-850D-AE494F3E91B2}"/>
              </a:ext>
            </a:extLst>
          </p:cNvPr>
          <p:cNvSpPr txBox="1"/>
          <p:nvPr/>
        </p:nvSpPr>
        <p:spPr>
          <a:xfrm>
            <a:off x="3598115" y="2902559"/>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latin typeface="Comic Sans MS"/>
              </a:rPr>
              <a:t>avoid</a:t>
            </a:r>
          </a:p>
        </p:txBody>
      </p:sp>
      <p:sp>
        <p:nvSpPr>
          <p:cNvPr id="11" name="TextBox 10">
            <a:extLst>
              <a:ext uri="{FF2B5EF4-FFF2-40B4-BE49-F238E27FC236}">
                <a16:creationId xmlns:a16="http://schemas.microsoft.com/office/drawing/2014/main" id="{67E0230F-9BF6-4EC7-B171-C8E7EED58779}"/>
              </a:ext>
            </a:extLst>
          </p:cNvPr>
          <p:cNvSpPr txBox="1"/>
          <p:nvPr/>
        </p:nvSpPr>
        <p:spPr>
          <a:xfrm>
            <a:off x="3552407" y="2996515"/>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latin typeface="Comic Sans MS"/>
              </a:rPr>
              <a:t>intend</a:t>
            </a:r>
          </a:p>
        </p:txBody>
      </p:sp>
    </p:spTree>
    <p:extLst>
      <p:ext uri="{BB962C8B-B14F-4D97-AF65-F5344CB8AC3E}">
        <p14:creationId xmlns:p14="http://schemas.microsoft.com/office/powerpoint/2010/main" val="153393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10" grpId="0"/>
      <p:bldP spid="10" grpId="1"/>
      <p:bldP spid="11" grpId="0"/>
      <p:bldP spid="11" grpId="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15763</TotalTime>
  <Words>1934</Words>
  <Application>Microsoft Office PowerPoint</Application>
  <PresentationFormat>On-screen Show (4:3)</PresentationFormat>
  <Paragraphs>153</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Comic Sans MS</vt:lpstr>
      <vt:lpstr>Office Theme</vt:lpstr>
      <vt:lpstr>Rural and City Living</vt:lpstr>
      <vt:lpstr>Shhhh! These Letters are Silent! </vt:lpstr>
      <vt:lpstr>PowerPoint Presentation</vt:lpstr>
      <vt:lpstr>Grammar City</vt:lpstr>
      <vt:lpstr>Grammar City Practice </vt:lpstr>
      <vt:lpstr>Commas in the City </vt:lpstr>
      <vt:lpstr>City Comma Practice</vt:lpstr>
      <vt:lpstr>City and Country Story Vocabulary </vt:lpstr>
      <vt:lpstr>Can You Use These Words in a Sentence?</vt:lpstr>
      <vt:lpstr>Give me Five!</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Richard Harstead</cp:lastModifiedBy>
  <cp:revision>729</cp:revision>
  <dcterms:created xsi:type="dcterms:W3CDTF">2012-04-20T18:25:02Z</dcterms:created>
  <dcterms:modified xsi:type="dcterms:W3CDTF">2021-11-18T15:48:39Z</dcterms:modified>
</cp:coreProperties>
</file>