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344" r:id="rId2"/>
    <p:sldId id="353" r:id="rId3"/>
    <p:sldId id="354" r:id="rId4"/>
    <p:sldId id="355" r:id="rId5"/>
    <p:sldId id="374" r:id="rId6"/>
    <p:sldId id="375" r:id="rId7"/>
    <p:sldId id="376" r:id="rId8"/>
    <p:sldId id="378" r:id="rId9"/>
    <p:sldId id="372" r:id="rId10"/>
    <p:sldId id="352" r:id="rId11"/>
  </p:sldIdLst>
  <p:sldSz cx="9144000" cy="6858000" type="screen4x3"/>
  <p:notesSz cx="7086600" cy="93726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C6F"/>
    <a:srgbClr val="D60093"/>
    <a:srgbClr val="F0F0F0"/>
    <a:srgbClr val="003399"/>
    <a:srgbClr val="FFFFFF"/>
    <a:srgbClr val="3B7ABE"/>
    <a:srgbClr val="283B80"/>
    <a:srgbClr val="FCFCFC"/>
    <a:srgbClr val="000064"/>
    <a:srgbClr val="FF962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57625" autoAdjust="0"/>
  </p:normalViewPr>
  <p:slideViewPr>
    <p:cSldViewPr snapToGrid="0" snapToObjects="1">
      <p:cViewPr varScale="1">
        <p:scale>
          <a:sx n="38" d="100"/>
          <a:sy n="38" d="100"/>
        </p:scale>
        <p:origin x="1756" y="4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7792D3-AFB1-44B0-9C43-945E39EBE129}"/>
              </a:ext>
            </a:extLst>
          </p:cNvPr>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A51466A4-2748-4AA0-9B8A-E605C01746E0}"/>
              </a:ext>
            </a:extLst>
          </p:cNvPr>
          <p:cNvSpPr>
            <a:spLocks noGrp="1"/>
          </p:cNvSpPr>
          <p:nvPr>
            <p:ph type="dt" sz="quarter" idx="1"/>
          </p:nvPr>
        </p:nvSpPr>
        <p:spPr>
          <a:xfrm>
            <a:off x="4014100" y="0"/>
            <a:ext cx="3070860" cy="470258"/>
          </a:xfrm>
          <a:prstGeom prst="rect">
            <a:avLst/>
          </a:prstGeom>
        </p:spPr>
        <p:txBody>
          <a:bodyPr vert="horz" lIns="94046" tIns="47023" rIns="94046" bIns="47023" rtlCol="0"/>
          <a:lstStyle>
            <a:lvl1pPr algn="r">
              <a:defRPr sz="1200"/>
            </a:lvl1pPr>
          </a:lstStyle>
          <a:p>
            <a:fld id="{F4C8E318-0E6C-4A6A-9F50-7F591F269AD5}" type="datetimeFigureOut">
              <a:rPr lang="en-US" smtClean="0"/>
              <a:t>12/10/2021</a:t>
            </a:fld>
            <a:endParaRPr lang="en-US" dirty="0"/>
          </a:p>
        </p:txBody>
      </p:sp>
      <p:sp>
        <p:nvSpPr>
          <p:cNvPr id="4" name="Footer Placeholder 3">
            <a:extLst>
              <a:ext uri="{FF2B5EF4-FFF2-40B4-BE49-F238E27FC236}">
                <a16:creationId xmlns:a16="http://schemas.microsoft.com/office/drawing/2014/main" id="{83EEC7DC-54A8-468C-93D8-8960CAA8722D}"/>
              </a:ext>
            </a:extLst>
          </p:cNvPr>
          <p:cNvSpPr>
            <a:spLocks noGrp="1"/>
          </p:cNvSpPr>
          <p:nvPr>
            <p:ph type="ftr" sz="quarter" idx="2"/>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BA64555-ECA8-4C39-BB80-99CB12A2FE78}"/>
              </a:ext>
            </a:extLst>
          </p:cNvPr>
          <p:cNvSpPr>
            <a:spLocks noGrp="1"/>
          </p:cNvSpPr>
          <p:nvPr>
            <p:ph type="sldNum" sz="quarter" idx="3"/>
          </p:nvPr>
        </p:nvSpPr>
        <p:spPr>
          <a:xfrm>
            <a:off x="4014100" y="8902344"/>
            <a:ext cx="3070860" cy="470257"/>
          </a:xfrm>
          <a:prstGeom prst="rect">
            <a:avLst/>
          </a:prstGeom>
        </p:spPr>
        <p:txBody>
          <a:bodyPr vert="horz" lIns="94046" tIns="47023" rIns="94046" bIns="47023" rtlCol="0" anchor="b"/>
          <a:lstStyle>
            <a:lvl1pPr algn="r">
              <a:defRPr sz="1200"/>
            </a:lvl1pPr>
          </a:lstStyle>
          <a:p>
            <a:fld id="{52A62F81-9558-48E8-B17B-B08921E76212}" type="slidenum">
              <a:rPr lang="en-US" smtClean="0"/>
              <a:t>‹#›</a:t>
            </a:fld>
            <a:endParaRPr lang="en-US" dirty="0"/>
          </a:p>
        </p:txBody>
      </p:sp>
    </p:spTree>
    <p:extLst>
      <p:ext uri="{BB962C8B-B14F-4D97-AF65-F5344CB8AC3E}">
        <p14:creationId xmlns:p14="http://schemas.microsoft.com/office/powerpoint/2010/main" val="2741817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37A8D203-957B-4E0D-BFEF-AC11BFDF7A2F}" type="datetimeFigureOut">
              <a:rPr lang="en-US" smtClean="0"/>
              <a:t>12/10/2021</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1813B794-5A4F-4F47-9EB8-2D6C2FE8DF19}" type="slidenum">
              <a:rPr lang="en-US" smtClean="0"/>
              <a:t>‹#›</a:t>
            </a:fld>
            <a:endParaRPr lang="en-US" dirty="0"/>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are going to review our skills from this week.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We are going to talk about -au and -aw words, pronouns and antecedents, vocabulary and our story titled,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Benjamin Bat.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Teacher clicks to bring up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dirty="0"/>
          </a:p>
        </p:txBody>
      </p:sp>
    </p:spTree>
    <p:extLst>
      <p:ext uri="{BB962C8B-B14F-4D97-AF65-F5344CB8AC3E}">
        <p14:creationId xmlns:p14="http://schemas.microsoft.com/office/powerpoint/2010/main" val="353938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 student for his/her effort.  </a:t>
            </a:r>
          </a:p>
          <a:p>
            <a:endParaRPr lang="en-US" dirty="0"/>
          </a:p>
          <a:p>
            <a:r>
              <a:rPr lang="en-US" dirty="0"/>
              <a:t>Ask the student if he/she has any questions.</a:t>
            </a: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dirty="0"/>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work on -au and -aw words.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these word parts sound the same.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two ‘word parts’ in a chart. Tell the student that we are going to look at a picture and decide if the word is spelled with -au or -aw.</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lawn and the word: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l__n</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(Lawn.)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lawn?”  Allow time for the student to tell you how the word is spelled. (l aw 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-au or -aw column?”  (-aw.)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-aw to the word.</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the word ‘lawn’ to the -aw column.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sauce and the word s__</a:t>
            </a:r>
            <a:r>
              <a:rPr lang="en-US" sz="1800" dirty="0" err="1">
                <a:effectLst/>
                <a:latin typeface="Comic Sans MS" panose="030F0702030302020204" pitchFamily="66" charset="0"/>
                <a:ea typeface="Calibri" panose="020F0502020204030204" pitchFamily="34" charset="0"/>
                <a:cs typeface="Calibri" panose="020F0502020204030204" pitchFamily="34" charset="0"/>
              </a:rPr>
              <a:t>ce</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(Sauce.)  If the student does not know that this is the sauce, take a moment to talk about sauce.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you spell sauce?”  Allow time for the student to tell you how the word is spelled. (S au c 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-au or -aw column?” (-au.)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-au to the word.</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the word ‘sauce’ to the -au column.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“Awesome!  Let’s take a look at some words and see if we can spell the words correctly.”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dirty="0"/>
          </a:p>
        </p:txBody>
      </p:sp>
    </p:spTree>
    <p:extLst>
      <p:ext uri="{BB962C8B-B14F-4D97-AF65-F5344CB8AC3E}">
        <p14:creationId xmlns:p14="http://schemas.microsoft.com/office/powerpoint/2010/main" val="217652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omic Sans MS" panose="030F0702030302020204" pitchFamily="66" charset="0"/>
                <a:ea typeface="Times New Roman" panose="02020603050405020304" pitchFamily="18" charset="0"/>
                <a:cs typeface="Calibri" panose="020F0502020204030204" pitchFamily="34" charset="0"/>
              </a:rPr>
              <a:t>Visual Element: </a:t>
            </a:r>
            <a:r>
              <a:rPr lang="en-US" sz="1800" dirty="0">
                <a:solidFill>
                  <a:srgbClr val="000000"/>
                </a:solidFill>
                <a:effectLst/>
                <a:latin typeface="Comic Sans MS" panose="030F0702030302020204" pitchFamily="66" charset="0"/>
                <a:ea typeface="Times New Roman" panose="02020603050405020304" pitchFamily="18" charset="0"/>
                <a:cs typeface="Calibri" panose="020F0502020204030204" pitchFamily="34" charset="0"/>
              </a:rPr>
              <a:t>straw -</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Comic Sans MS" panose="030F0702030302020204" pitchFamily="66" charset="0"/>
                <a:ea typeface="Times New Roman" panose="02020603050405020304" pitchFamily="18" charset="0"/>
                <a:cs typeface="Calibri" panose="020F0502020204030204" pitchFamily="34" charset="0"/>
              </a:rPr>
              <a:t>106906925, paw -1038732115, autumn - 1802809684, laundry – 1172480659 and laundry basket 318234968 (motion path)</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effectLst/>
                <a:latin typeface="Roboto" panose="02000000000000000000" pitchFamily="2"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sort au- and aw- words.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two laundry baskets: one basket labeled ‘au-‘ and the other labeled ‘-aw.’</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straw and the word str__.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(Straw.)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straw?”  Allow time for the student to tell you how the word is spelled (s t r 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-au or -aw column?”  (-aw.)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-aw to the word.</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omic Sans MS" panose="030F0702030302020204" pitchFamily="66" charset="0"/>
                <a:ea typeface="Calibri" panose="020F0502020204030204" pitchFamily="34" charset="0"/>
                <a:cs typeface="Calibri" panose="020F0502020204030204" pitchFamily="34" charset="0"/>
              </a:rPr>
              <a:t>the word ‘straw’ to the -aw basket.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picture of autumn and the word __</a:t>
            </a:r>
            <a:r>
              <a:rPr lang="en-US" sz="1800" dirty="0" err="1">
                <a:effectLst/>
                <a:latin typeface="Comic Sans MS" panose="030F0702030302020204" pitchFamily="66" charset="0"/>
                <a:ea typeface="Calibri" panose="020F0502020204030204" pitchFamily="34" charset="0"/>
                <a:cs typeface="Calibri" panose="020F0502020204030204" pitchFamily="34" charset="0"/>
              </a:rPr>
              <a:t>tumn</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(Autumn.)  If the student says “fall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omic Sans MS" panose="030F0702030302020204" pitchFamily="66" charset="0"/>
                <a:ea typeface="Calibri" panose="020F0502020204030204" pitchFamily="34" charset="0"/>
                <a:cs typeface="Calibri" panose="020F0502020204030204" pitchFamily="34" charset="0"/>
              </a:rPr>
              <a:t>,” explain that autumn is another name for fall.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autumn?”  Allow time for the student to tell you how the word is spelled. (au t u m 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-au or -aw column?”  (-au.)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-au to the word.</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the word ‘autumn’ to the -au basket.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laundry and the word l__</a:t>
            </a:r>
            <a:r>
              <a:rPr lang="en-US" sz="1800" dirty="0" err="1">
                <a:effectLst/>
                <a:latin typeface="Comic Sans MS" panose="030F0702030302020204" pitchFamily="66" charset="0"/>
                <a:ea typeface="Calibri" panose="020F0502020204030204" pitchFamily="34" charset="0"/>
                <a:cs typeface="Calibri" panose="020F0502020204030204" pitchFamily="34" charset="0"/>
              </a:rPr>
              <a:t>ndry</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(Laundry.)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laundry?”  Allow time for the student to tell you how the word is spelled. (L au n d r 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-au or -aw column?”  (-au.)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-au to the word.</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the word ‘laundry’ to the -au basket.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paw and the word p__.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(paw.)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paw?”  Allow time for the student to tell you how the word is spelled. (p 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-au or -aw column?”  (-aw.)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-aw to the word.</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the word ‘paw’ to the -aw basket.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 and click to go to the next slide.</a:t>
            </a:r>
            <a:r>
              <a:rPr lang="en-US" sz="2800" dirty="0">
                <a:effectLst/>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dirty="0"/>
          </a:p>
        </p:txBody>
      </p:sp>
    </p:spTree>
    <p:extLst>
      <p:ext uri="{BB962C8B-B14F-4D97-AF65-F5344CB8AC3E}">
        <p14:creationId xmlns:p14="http://schemas.microsoft.com/office/powerpoint/2010/main" val="321293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pronoun?” (A pronoun is a word that takes the place of a noun.)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examples: I  me  he  their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an antecedent?”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tell you that an antecedent is the noun it refers to.</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look at a sentence.”</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sentence:  When Rob walked outside, he saw the bus.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the pronoun in the sentence?” (he)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the antecedent?” (Rob.)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circle Rob.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try one more.”</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sentence: The children cheered for their classmates.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the pronoun in the sentence?” (their.)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their.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the antecedent?” (children.)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circle children.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endParaRPr lang="en-US" dirty="0">
              <a:effectLst/>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dirty="0"/>
          </a:p>
        </p:txBody>
      </p:sp>
    </p:spTree>
    <p:extLst>
      <p:ext uri="{BB962C8B-B14F-4D97-AF65-F5344CB8AC3E}">
        <p14:creationId xmlns:p14="http://schemas.microsoft.com/office/powerpoint/2010/main" val="354691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Tell the student that today, he/she will decide if a word is a noun or a pronoun.</a:t>
            </a:r>
          </a:p>
          <a:p>
            <a:pPr marL="0" marR="0">
              <a:lnSpc>
                <a:spcPct val="115000"/>
              </a:lnSpc>
              <a:spcBef>
                <a:spcPts val="0"/>
              </a:spcBef>
              <a:spcAft>
                <a:spcPts val="0"/>
              </a:spcAft>
            </a:pPr>
            <a:endParaRPr lang="en-US" sz="12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Have the student read each word.  As he/she reads a word, have him/her identify it as a noun or a pronoun.</a:t>
            </a: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After the student identifies the word as a noun or pronoun, click the word and send it to the correct shelf (noun or pronoun.)</a:t>
            </a:r>
          </a:p>
          <a:p>
            <a:pPr marL="0" marR="0">
              <a:lnSpc>
                <a:spcPct val="115000"/>
              </a:lnSpc>
              <a:spcBef>
                <a:spcPts val="0"/>
              </a:spcBef>
              <a:spcAft>
                <a:spcPts val="0"/>
              </a:spcAft>
            </a:pPr>
            <a:endParaRPr lang="en-US" sz="12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Complete this procedure for each word.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Bob – 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he – pronoun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pencil – 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it – pronoun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they</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omic Sans MS" panose="030F0702030302020204" pitchFamily="66" charset="0"/>
                <a:ea typeface="Calibri" panose="020F0502020204030204" pitchFamily="34" charset="0"/>
                <a:cs typeface="Calibri" panose="020F0502020204030204" pitchFamily="34" charset="0"/>
              </a:rPr>
              <a:t> – pronoun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tree – 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children – 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us - pronoun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move to the next slide.</a:t>
            </a:r>
            <a:r>
              <a:rPr lang="en-US" dirty="0">
                <a:effectLst/>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3B794-5A4F-4F47-9EB8-2D6C2FE8DF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117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2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b="0" dirty="0">
                <a:effectLst/>
                <a:latin typeface="Comic Sans MS" panose="030F0702030302020204" pitchFamily="66" charset="0"/>
                <a:ea typeface="Calibri" panose="020F0502020204030204" pitchFamily="34" charset="0"/>
                <a:cs typeface="Calibri" panose="020F0502020204030204" pitchFamily="34" charset="0"/>
              </a:rPr>
              <a:t>Teacher: “Let’s </a:t>
            </a:r>
            <a:r>
              <a:rPr lang="en-US" sz="1200" dirty="0">
                <a:effectLst/>
                <a:latin typeface="Comic Sans MS" panose="030F0702030302020204" pitchFamily="66" charset="0"/>
                <a:ea typeface="Calibri" panose="020F0502020204030204" pitchFamily="34" charset="0"/>
                <a:cs typeface="Calibri" panose="020F0502020204030204" pitchFamily="34" charset="0"/>
              </a:rPr>
              <a:t>review some of our vocabulary words.”</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Click to show the first word, morsel, and two definitions.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Teacher: “Our first word is morsel. (Have the student repeat the word – morsel.)  What is the definition of morsel?”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morsel. If the student is correct, applaud his/her answer. If the student is incorrect, review the definition with him/her.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Click to show the next word, dismal, and two definitions.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Teacher: “Our next word is dismal. (Have the student repeat the word – dismal.)  What is the definition of dismal?”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dismal. If the student is correct, applaud his/her answer. If the student is incorrect, review the definition with him/her.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Click to show the last word, dispute, and two definitions.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Teacher: “Our last word is dispute. (Have the student repeat the word – dispute.)  What is the definition of dispute?”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dispute. If the student is correct, applaud his/her answer. If the student is incorrect, review the definition with him/her.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a:t>
            </a:r>
            <a:r>
              <a:rPr lang="en-US" sz="1200" u="none" dirty="0">
                <a:effectLst/>
                <a:latin typeface="Comic Sans MS" panose="030F0702030302020204" pitchFamily="66" charset="0"/>
                <a:ea typeface="Calibri" panose="020F0502020204030204" pitchFamily="34" charset="0"/>
                <a:cs typeface="Calibri" panose="020F0502020204030204" pitchFamily="34" charset="0"/>
              </a:rPr>
              <a:t>incorrect definition fade away.</a:t>
            </a:r>
          </a:p>
          <a:p>
            <a:pPr marL="0" marR="0">
              <a:lnSpc>
                <a:spcPct val="115000"/>
              </a:lnSpc>
              <a:spcBef>
                <a:spcPts val="0"/>
              </a:spcBef>
              <a:spcAft>
                <a:spcPts val="1000"/>
              </a:spcAft>
            </a:pP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2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morsel </a:t>
            </a:r>
            <a:r>
              <a:rPr lang="en-US" sz="12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 small piece of food.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dismal</a:t>
            </a:r>
            <a:r>
              <a:rPr lang="en-US" sz="12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very dreary and depressing.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2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dispute</a:t>
            </a:r>
            <a:r>
              <a:rPr lang="en-US" sz="12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an argument or debate.</a:t>
            </a:r>
          </a:p>
          <a:p>
            <a:pPr marL="0" marR="0">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Applaud the student’s effort and c</a:t>
            </a:r>
            <a:r>
              <a:rPr lang="en-US" sz="1200" dirty="0">
                <a:effectLst/>
                <a:latin typeface="Comic Sans MS" panose="030F0702030302020204" pitchFamily="66" charset="0"/>
                <a:ea typeface="Calibri" panose="020F0502020204030204" pitchFamily="34" charset="0"/>
                <a:cs typeface="Calibri" panose="020F0502020204030204" pitchFamily="34" charset="0"/>
              </a:rPr>
              <a:t>lick to go to the next slide.</a:t>
            </a:r>
            <a:endParaRPr lang="en-US" dirty="0"/>
          </a:p>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dirty="0"/>
          </a:p>
        </p:txBody>
      </p:sp>
    </p:spTree>
    <p:extLst>
      <p:ext uri="{BB962C8B-B14F-4D97-AF65-F5344CB8AC3E}">
        <p14:creationId xmlns:p14="http://schemas.microsoft.com/office/powerpoint/2010/main" val="341176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review the rest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roam, and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roam. (Have the student repeat the word – roam.)  What is the definition of roam?”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roam.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gloom, and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gloom. (Have the student repeat the word – gloom.)  What is the definition of gloom?”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gloom.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nook, and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nook. (Have the student repeat the word – nook.)  What is the definition of nook?”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nook. If the student is correct, applaud his/her answer. If the student is incorrect,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roam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to go from place to place without a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gloom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partial or total darkness.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nook</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a sheltered or hidden place.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dirty="0"/>
          </a:p>
        </p:txBody>
      </p:sp>
    </p:spTree>
    <p:extLst>
      <p:ext uri="{BB962C8B-B14F-4D97-AF65-F5344CB8AC3E}">
        <p14:creationId xmlns:p14="http://schemas.microsoft.com/office/powerpoint/2010/main" val="3852216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practice our vocabulary words by filling in the blanks. Use the word bank to help you out.”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[There are six words but only five sentences.]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children had a _______ (dispute.)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 found a quiet ____ to read in (nook.)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next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Do not ____ away from the group (roam.)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dark clouds made it look very ______ (dismal.)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mouse ate every ____ of cookie (morsel.)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Extension activity: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“There is one word left in the word bank.”</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circle the word gloom.</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word?” (gloom.)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“Gloom is partial or total darkness. Can you use that word in a sentence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create a sentence using the word gloom.</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morsel </a:t>
            </a:r>
            <a:r>
              <a:rPr lang="en-US" sz="1800" dirty="0">
                <a:effectLst/>
                <a:latin typeface="Comic Sans MS" panose="030F0702030302020204" pitchFamily="66" charset="0"/>
                <a:ea typeface="Calibri" panose="020F0502020204030204" pitchFamily="34" charset="0"/>
                <a:cs typeface="Calibri" panose="020F0502020204030204" pitchFamily="34" charset="0"/>
              </a:rPr>
              <a:t>– a small piece of food.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dismal </a:t>
            </a:r>
            <a:r>
              <a:rPr lang="en-US" sz="1800" dirty="0">
                <a:effectLst/>
                <a:latin typeface="Comic Sans MS" panose="030F0702030302020204" pitchFamily="66" charset="0"/>
                <a:ea typeface="Calibri" panose="020F0502020204030204" pitchFamily="34" charset="0"/>
                <a:cs typeface="Calibri" panose="020F0502020204030204" pitchFamily="34" charset="0"/>
              </a:rPr>
              <a:t>– very dreary and depressing.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dispute</a:t>
            </a:r>
            <a:r>
              <a:rPr lang="en-US" sz="1800" dirty="0">
                <a:effectLst/>
                <a:latin typeface="Comic Sans MS" panose="030F0702030302020204" pitchFamily="66" charset="0"/>
                <a:ea typeface="Calibri" panose="020F0502020204030204" pitchFamily="34" charset="0"/>
                <a:cs typeface="Calibri" panose="020F0502020204030204" pitchFamily="34" charset="0"/>
              </a:rPr>
              <a:t> – an argument or debate.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roam </a:t>
            </a:r>
            <a:r>
              <a:rPr lang="en-US" sz="1800" dirty="0">
                <a:effectLst/>
                <a:latin typeface="Comic Sans MS" panose="030F0702030302020204" pitchFamily="66" charset="0"/>
                <a:ea typeface="Calibri" panose="020F0502020204030204" pitchFamily="34" charset="0"/>
                <a:cs typeface="Calibri" panose="020F0502020204030204" pitchFamily="34" charset="0"/>
              </a:rPr>
              <a:t>– to go from place to place without a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gloom </a:t>
            </a:r>
            <a:r>
              <a:rPr lang="en-US" sz="1800" dirty="0">
                <a:effectLst/>
                <a:latin typeface="Comic Sans MS" panose="030F0702030302020204" pitchFamily="66" charset="0"/>
                <a:ea typeface="Calibri" panose="020F0502020204030204" pitchFamily="34" charset="0"/>
                <a:cs typeface="Calibri" panose="020F0502020204030204" pitchFamily="34" charset="0"/>
              </a:rPr>
              <a:t>– partial or total darkness.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nook</a:t>
            </a:r>
            <a:r>
              <a:rPr lang="en-US" sz="1800" dirty="0">
                <a:effectLst/>
                <a:latin typeface="Comic Sans MS" panose="030F0702030302020204" pitchFamily="66" charset="0"/>
                <a:ea typeface="Calibri" panose="020F0502020204030204" pitchFamily="34" charset="0"/>
                <a:cs typeface="Calibri" panose="020F0502020204030204" pitchFamily="34" charset="0"/>
              </a:rPr>
              <a:t> – a sheltered or hidden place.</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dirty="0"/>
          </a:p>
        </p:txBody>
      </p:sp>
    </p:spTree>
    <p:extLst>
      <p:ext uri="{BB962C8B-B14F-4D97-AF65-F5344CB8AC3E}">
        <p14:creationId xmlns:p14="http://schemas.microsoft.com/office/powerpoint/2010/main" val="295196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we read a story called,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Benjamin Bat.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Thumb</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thumb.)  Who were the characters in the story – Benjamin Bat and Solomon Owl.</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(Click to circle the pointer finger.)  - Where did the story take place? The story took place in Pleasant Valley. Most of the story took place outside but some of the story took place in Solomon Owl’s home.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middle finger) – What was the problem in the story? There was a storm and Benjamin Bat wanted a safe place to take a nap.</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ring finger.) What happened in the story? We learned a lot about Benjamin Bat and Solomon Owl. Benjamin Bat’s friends thought he was crazy, as he always flew around in a zigzag. This flying made Solomon Owl dizzy.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One night, Benjamin Bat stopped to ask Solomon Owl for advice, as Benjamin Bat believed Solomon Owl was the wisest creature around.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Benjamin Bat wanted to find a safe place to take a nap.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Solomon Owl offered for Benjamin Bat to stay at his place. Benjamin Bat did not think this was a good idea but decided to stay there.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When they made it to Solomon Owl’s house, Solomon Owl gave Benjamin Bat a bed of leaves in the corner.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Pinky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pinky finger.)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Solution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Was the problem solved? Yes. Both creatures napped and were kept safe from the stormy weather.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palm of the hand.)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–Did you ever need to rely on someone to help you out? How did this make you feel? Did that person help you out? If so, how did that make you feel?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How did you feel about Solomon Owl offering for Benjamin Bat to stay at his place? Why was Benjamin Bat so worried about staying at Solomon Owl’s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What was your favorite part of the story?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Applaud the student’s effort and c</a:t>
            </a:r>
            <a:r>
              <a:rPr lang="en-US" sz="1800" dirty="0">
                <a:effectLst/>
                <a:latin typeface="Comic Sans MS" panose="030F0702030302020204" pitchFamily="66" charset="0"/>
                <a:ea typeface="Calibri" panose="020F0502020204030204" pitchFamily="34" charset="0"/>
                <a:cs typeface="Calibri" panose="020F0502020204030204" pitchFamily="34" charset="0"/>
              </a:rPr>
              <a:t>lick to go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dirty="0"/>
          </a:p>
        </p:txBody>
      </p:sp>
    </p:spTree>
    <p:extLst>
      <p:ext uri="{BB962C8B-B14F-4D97-AF65-F5344CB8AC3E}">
        <p14:creationId xmlns:p14="http://schemas.microsoft.com/office/powerpoint/2010/main" val="344572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685800" y="1114425"/>
            <a:ext cx="7772400" cy="1470025"/>
          </a:xfrm>
        </p:spPr>
        <p:txBody>
          <a:bodyPr>
            <a:normAutofit/>
          </a:bodyPr>
          <a:lstStyle/>
          <a:p>
            <a:r>
              <a:rPr lang="en-US" sz="6000" dirty="0">
                <a:latin typeface="Comic Sans MS" panose="030F0902030302020204" pitchFamily="66" charset="0"/>
              </a:rPr>
              <a:t>Night Animals</a:t>
            </a:r>
          </a:p>
        </p:txBody>
      </p:sp>
      <p:sp>
        <p:nvSpPr>
          <p:cNvPr id="3" name="TextBox 2">
            <a:extLst>
              <a:ext uri="{FF2B5EF4-FFF2-40B4-BE49-F238E27FC236}">
                <a16:creationId xmlns:a16="http://schemas.microsoft.com/office/drawing/2014/main" id="{9CE6F1BB-9357-48FB-BA91-B5E317061BE0}"/>
              </a:ext>
            </a:extLst>
          </p:cNvPr>
          <p:cNvSpPr txBox="1"/>
          <p:nvPr/>
        </p:nvSpPr>
        <p:spPr>
          <a:xfrm>
            <a:off x="2965632" y="3118947"/>
            <a:ext cx="3212739" cy="752001"/>
          </a:xfrm>
          <a:prstGeom prst="rect">
            <a:avLst/>
          </a:prstGeom>
          <a:noFill/>
        </p:spPr>
        <p:txBody>
          <a:bodyPr wrap="none" rtlCol="0">
            <a:spAutoFit/>
          </a:bodyPr>
          <a:lstStyle/>
          <a:p>
            <a:pPr marL="0" marR="0" algn="ctr">
              <a:lnSpc>
                <a:spcPct val="115000"/>
              </a:lnSpc>
              <a:spcBef>
                <a:spcPts val="0"/>
              </a:spcBef>
              <a:spcAft>
                <a:spcPts val="1000"/>
              </a:spcAft>
            </a:pPr>
            <a:r>
              <a:rPr lang="en-US" sz="4000" dirty="0">
                <a:effectLst/>
                <a:latin typeface="Comic Sans MS" panose="030F0702030302020204" pitchFamily="66" charset="0"/>
                <a:ea typeface="Calibri" panose="020F0502020204030204" pitchFamily="34" charset="0"/>
                <a:cs typeface="Calibri" panose="020F0502020204030204" pitchFamily="34" charset="0"/>
              </a:rPr>
              <a:t>Let’s Review</a:t>
            </a:r>
            <a:r>
              <a:rPr lang="en-US" sz="3200" dirty="0">
                <a:effectLst/>
                <a:latin typeface="Comic Sans MS" panose="030F0702030302020204" pitchFamily="66"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EBAF-D38D-4815-90F0-E7D43AD69E2D}"/>
              </a:ext>
            </a:extLst>
          </p:cNvPr>
          <p:cNvSpPr txBox="1">
            <a:spLocks noGrp="1"/>
          </p:cNvSpPr>
          <p:nvPr>
            <p:ph type="title" idx="4294967295"/>
          </p:nvPr>
        </p:nvSpPr>
        <p:spPr>
          <a:xfrm>
            <a:off x="1829903" y="500475"/>
            <a:ext cx="5652509"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Reviewing Our Skills!</a:t>
            </a:r>
          </a:p>
        </p:txBody>
      </p:sp>
      <p:sp>
        <p:nvSpPr>
          <p:cNvPr id="15" name="TextBox 14">
            <a:extLst>
              <a:ext uri="{FF2B5EF4-FFF2-40B4-BE49-F238E27FC236}">
                <a16:creationId xmlns:a16="http://schemas.microsoft.com/office/drawing/2014/main" id="{3781215B-EF6A-4F78-BE14-01DD3003DDBB}"/>
              </a:ext>
            </a:extLst>
          </p:cNvPr>
          <p:cNvSpPr txBox="1"/>
          <p:nvPr/>
        </p:nvSpPr>
        <p:spPr>
          <a:xfrm>
            <a:off x="5665110" y="3229146"/>
            <a:ext cx="2407355" cy="707886"/>
          </a:xfrm>
          <a:prstGeom prst="rect">
            <a:avLst/>
          </a:prstGeom>
          <a:noFill/>
        </p:spPr>
        <p:txBody>
          <a:bodyPr wrap="square" rtlCol="0">
            <a:spAutoFit/>
          </a:bodyPr>
          <a:lstStyle/>
          <a:p>
            <a:r>
              <a:rPr lang="en-US" sz="4000" dirty="0">
                <a:latin typeface="Comic Sans MS" panose="030F0702030302020204" pitchFamily="66" charset="0"/>
              </a:rPr>
              <a:t>s _ _ c e</a:t>
            </a:r>
          </a:p>
        </p:txBody>
      </p:sp>
      <p:grpSp>
        <p:nvGrpSpPr>
          <p:cNvPr id="24" name="Group 23" descr="table with the headings -au, -aw">
            <a:extLst>
              <a:ext uri="{FF2B5EF4-FFF2-40B4-BE49-F238E27FC236}">
                <a16:creationId xmlns:a16="http://schemas.microsoft.com/office/drawing/2014/main" id="{4A5FAED1-3121-44C6-B18A-E88BBD7634BA}"/>
              </a:ext>
            </a:extLst>
          </p:cNvPr>
          <p:cNvGrpSpPr/>
          <p:nvPr/>
        </p:nvGrpSpPr>
        <p:grpSpPr>
          <a:xfrm>
            <a:off x="1520620" y="740901"/>
            <a:ext cx="6231127" cy="1512967"/>
            <a:chOff x="1540593" y="1269916"/>
            <a:chExt cx="6231127" cy="1512967"/>
          </a:xfrm>
        </p:grpSpPr>
        <p:cxnSp>
          <p:nvCxnSpPr>
            <p:cNvPr id="4" name="Straight Connector 3">
              <a:extLst>
                <a:ext uri="{FF2B5EF4-FFF2-40B4-BE49-F238E27FC236}">
                  <a16:creationId xmlns:a16="http://schemas.microsoft.com/office/drawing/2014/main" id="{D3A234CF-70E7-4F89-B164-76E7B007550E}"/>
                </a:ext>
              </a:extLst>
            </p:cNvPr>
            <p:cNvCxnSpPr/>
            <p:nvPr/>
          </p:nvCxnSpPr>
          <p:spPr>
            <a:xfrm>
              <a:off x="1540593" y="2063426"/>
              <a:ext cx="6231127"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0203A7A-AFAA-4E16-9641-0AE3BB9754D8}"/>
                </a:ext>
              </a:extLst>
            </p:cNvPr>
            <p:cNvCxnSpPr>
              <a:cxnSpLocks/>
              <a:stCxn id="2" idx="2"/>
            </p:cNvCxnSpPr>
            <p:nvPr/>
          </p:nvCxnSpPr>
          <p:spPr>
            <a:xfrm flipH="1">
              <a:off x="4636184" y="1269916"/>
              <a:ext cx="39947" cy="1512967"/>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D268804-3568-40A0-995D-8F564D24A70C}"/>
                </a:ext>
              </a:extLst>
            </p:cNvPr>
            <p:cNvSpPr txBox="1"/>
            <p:nvPr/>
          </p:nvSpPr>
          <p:spPr>
            <a:xfrm>
              <a:off x="2449443" y="1269916"/>
              <a:ext cx="1002197" cy="769441"/>
            </a:xfrm>
            <a:prstGeom prst="rect">
              <a:avLst/>
            </a:prstGeom>
            <a:noFill/>
          </p:spPr>
          <p:txBody>
            <a:bodyPr wrap="none" rtlCol="0">
              <a:spAutoFit/>
            </a:bodyPr>
            <a:lstStyle/>
            <a:p>
              <a:r>
                <a:rPr lang="en-US" sz="4400" dirty="0">
                  <a:latin typeface="Comic Sans MS" panose="030F0702030302020204" pitchFamily="66" charset="0"/>
                </a:rPr>
                <a:t>-au</a:t>
              </a:r>
            </a:p>
          </p:txBody>
        </p:sp>
        <p:sp>
          <p:nvSpPr>
            <p:cNvPr id="10" name="TextBox 9">
              <a:extLst>
                <a:ext uri="{FF2B5EF4-FFF2-40B4-BE49-F238E27FC236}">
                  <a16:creationId xmlns:a16="http://schemas.microsoft.com/office/drawing/2014/main" id="{0CAE8D03-A1CB-4934-B5B8-27CEF8D11197}"/>
                </a:ext>
              </a:extLst>
            </p:cNvPr>
            <p:cNvSpPr txBox="1"/>
            <p:nvPr/>
          </p:nvSpPr>
          <p:spPr>
            <a:xfrm>
              <a:off x="5755195" y="1322275"/>
              <a:ext cx="1095172" cy="769441"/>
            </a:xfrm>
            <a:prstGeom prst="rect">
              <a:avLst/>
            </a:prstGeom>
            <a:noFill/>
          </p:spPr>
          <p:txBody>
            <a:bodyPr wrap="none" rtlCol="0">
              <a:spAutoFit/>
            </a:bodyPr>
            <a:lstStyle/>
            <a:p>
              <a:r>
                <a:rPr lang="en-US" sz="4400" dirty="0">
                  <a:latin typeface="Comic Sans MS" panose="030F0702030302020204" pitchFamily="66" charset="0"/>
                </a:rPr>
                <a:t>-aw</a:t>
              </a:r>
            </a:p>
          </p:txBody>
        </p:sp>
      </p:grpSp>
      <p:pic>
        <p:nvPicPr>
          <p:cNvPr id="1026" name="lawn" descr="Front yard, landscape design With multicolored shrubs intersecting with bright green lawns ">
            <a:extLst>
              <a:ext uri="{FF2B5EF4-FFF2-40B4-BE49-F238E27FC236}">
                <a16:creationId xmlns:a16="http://schemas.microsoft.com/office/drawing/2014/main" id="{92AA7A5F-BEAC-4802-8427-B2FC8CE2A69C}"/>
              </a:ext>
            </a:extLst>
          </p:cNvPr>
          <p:cNvPicPr>
            <a:picLocks noChangeAspect="1" noChangeArrowheads="1"/>
          </p:cNvPicPr>
          <p:nvPr/>
        </p:nvPicPr>
        <p:blipFill>
          <a:blip r:embed="rId3"/>
          <a:srcRect/>
          <a:stretch/>
        </p:blipFill>
        <p:spPr bwMode="auto">
          <a:xfrm>
            <a:off x="822678" y="4167660"/>
            <a:ext cx="3634586" cy="23810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FB16B9A-EEC5-4514-868D-A10024356096}"/>
              </a:ext>
            </a:extLst>
          </p:cNvPr>
          <p:cNvSpPr txBox="1"/>
          <p:nvPr/>
        </p:nvSpPr>
        <p:spPr>
          <a:xfrm>
            <a:off x="1661585" y="3247019"/>
            <a:ext cx="1701107" cy="707886"/>
          </a:xfrm>
          <a:prstGeom prst="rect">
            <a:avLst/>
          </a:prstGeom>
          <a:noFill/>
        </p:spPr>
        <p:txBody>
          <a:bodyPr wrap="none" rtlCol="0">
            <a:spAutoFit/>
          </a:bodyPr>
          <a:lstStyle/>
          <a:p>
            <a:r>
              <a:rPr lang="en-US" sz="4000" dirty="0">
                <a:latin typeface="Comic Sans MS" panose="030F0702030302020204" pitchFamily="66" charset="0"/>
              </a:rPr>
              <a:t>l _ _ n</a:t>
            </a:r>
          </a:p>
        </p:txBody>
      </p:sp>
      <p:sp>
        <p:nvSpPr>
          <p:cNvPr id="14" name="TextBox 13">
            <a:extLst>
              <a:ext uri="{FF2B5EF4-FFF2-40B4-BE49-F238E27FC236}">
                <a16:creationId xmlns:a16="http://schemas.microsoft.com/office/drawing/2014/main" id="{F8DF3603-A4DE-4C21-B4C8-B1E5A07874B3}"/>
              </a:ext>
            </a:extLst>
          </p:cNvPr>
          <p:cNvSpPr txBox="1"/>
          <p:nvPr/>
        </p:nvSpPr>
        <p:spPr>
          <a:xfrm>
            <a:off x="1973190" y="3192364"/>
            <a:ext cx="952505" cy="707886"/>
          </a:xfrm>
          <a:prstGeom prst="rect">
            <a:avLst/>
          </a:prstGeom>
          <a:noFill/>
        </p:spPr>
        <p:txBody>
          <a:bodyPr wrap="none" rtlCol="0">
            <a:spAutoFit/>
          </a:bodyPr>
          <a:lstStyle/>
          <a:p>
            <a:r>
              <a:rPr lang="en-US" sz="4000" dirty="0">
                <a:latin typeface="Comic Sans MS" panose="030F0702030302020204" pitchFamily="66" charset="0"/>
              </a:rPr>
              <a:t>a w</a:t>
            </a:r>
          </a:p>
        </p:txBody>
      </p:sp>
      <p:sp>
        <p:nvSpPr>
          <p:cNvPr id="17" name="TextBox 16">
            <a:extLst>
              <a:ext uri="{FF2B5EF4-FFF2-40B4-BE49-F238E27FC236}">
                <a16:creationId xmlns:a16="http://schemas.microsoft.com/office/drawing/2014/main" id="{B74D8627-2713-4A27-9D3B-D2A0C95F4B5E}"/>
              </a:ext>
            </a:extLst>
          </p:cNvPr>
          <p:cNvSpPr txBox="1"/>
          <p:nvPr/>
        </p:nvSpPr>
        <p:spPr>
          <a:xfrm>
            <a:off x="5737976" y="1957410"/>
            <a:ext cx="1275341" cy="707886"/>
          </a:xfrm>
          <a:prstGeom prst="rect">
            <a:avLst/>
          </a:prstGeom>
          <a:noFill/>
        </p:spPr>
        <p:txBody>
          <a:bodyPr wrap="square" rtlCol="0">
            <a:spAutoFit/>
          </a:bodyPr>
          <a:lstStyle/>
          <a:p>
            <a:r>
              <a:rPr lang="en-US" sz="4000" dirty="0">
                <a:latin typeface="Comic Sans MS" panose="030F0702030302020204" pitchFamily="66" charset="0"/>
              </a:rPr>
              <a:t>lawn</a:t>
            </a:r>
          </a:p>
        </p:txBody>
      </p:sp>
      <p:pic>
        <p:nvPicPr>
          <p:cNvPr id="1028" name="sauce" descr="tomato sauce with garlic and basil in a wooden bowl closeup.">
            <a:extLst>
              <a:ext uri="{FF2B5EF4-FFF2-40B4-BE49-F238E27FC236}">
                <a16:creationId xmlns:a16="http://schemas.microsoft.com/office/drawing/2014/main" id="{00281B3F-7F67-4E9F-A1AC-5CC04D3326D2}"/>
              </a:ext>
            </a:extLst>
          </p:cNvPr>
          <p:cNvPicPr>
            <a:picLocks noChangeAspect="1" noChangeArrowheads="1"/>
          </p:cNvPicPr>
          <p:nvPr/>
        </p:nvPicPr>
        <p:blipFill>
          <a:blip r:embed="rId4"/>
          <a:srcRect/>
          <a:stretch/>
        </p:blipFill>
        <p:spPr bwMode="auto">
          <a:xfrm>
            <a:off x="4930912" y="4109980"/>
            <a:ext cx="3838909" cy="255927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991E16C-511D-4AE0-A80D-C0062A2C759E}"/>
              </a:ext>
            </a:extLst>
          </p:cNvPr>
          <p:cNvSpPr txBox="1"/>
          <p:nvPr/>
        </p:nvSpPr>
        <p:spPr>
          <a:xfrm>
            <a:off x="5957100" y="3186358"/>
            <a:ext cx="1021433" cy="707886"/>
          </a:xfrm>
          <a:prstGeom prst="rect">
            <a:avLst/>
          </a:prstGeom>
          <a:noFill/>
        </p:spPr>
        <p:txBody>
          <a:bodyPr wrap="none" rtlCol="0">
            <a:spAutoFit/>
          </a:bodyPr>
          <a:lstStyle/>
          <a:p>
            <a:r>
              <a:rPr lang="en-US" sz="4000" dirty="0">
                <a:latin typeface="Comic Sans MS" panose="030F0702030302020204" pitchFamily="66" charset="0"/>
              </a:rPr>
              <a:t> a u</a:t>
            </a:r>
          </a:p>
        </p:txBody>
      </p:sp>
      <p:sp>
        <p:nvSpPr>
          <p:cNvPr id="19" name="TextBox 18">
            <a:extLst>
              <a:ext uri="{FF2B5EF4-FFF2-40B4-BE49-F238E27FC236}">
                <a16:creationId xmlns:a16="http://schemas.microsoft.com/office/drawing/2014/main" id="{E1777153-831F-48D4-8AFA-2CEADB19CD8B}"/>
              </a:ext>
            </a:extLst>
          </p:cNvPr>
          <p:cNvSpPr txBox="1"/>
          <p:nvPr/>
        </p:nvSpPr>
        <p:spPr>
          <a:xfrm>
            <a:off x="2275213" y="1817823"/>
            <a:ext cx="1507144" cy="707886"/>
          </a:xfrm>
          <a:prstGeom prst="rect">
            <a:avLst/>
          </a:prstGeom>
          <a:noFill/>
        </p:spPr>
        <p:txBody>
          <a:bodyPr wrap="none" rtlCol="0">
            <a:spAutoFit/>
          </a:bodyPr>
          <a:lstStyle/>
          <a:p>
            <a:r>
              <a:rPr lang="en-US" sz="4000" dirty="0">
                <a:latin typeface="Comic Sans MS" panose="030F0702030302020204" pitchFamily="66" charset="0"/>
              </a:rPr>
              <a:t>sauce</a:t>
            </a:r>
          </a:p>
        </p:txBody>
      </p:sp>
      <p:pic>
        <p:nvPicPr>
          <p:cNvPr id="1032" name="awesome" descr="Awesome Rubber Stamp">
            <a:extLst>
              <a:ext uri="{FF2B5EF4-FFF2-40B4-BE49-F238E27FC236}">
                <a16:creationId xmlns:a16="http://schemas.microsoft.com/office/drawing/2014/main" id="{23EE6E35-F348-40EA-871A-3B1EDC9AC27E}"/>
              </a:ext>
            </a:extLst>
          </p:cNvPr>
          <p:cNvPicPr>
            <a:picLocks noChangeAspect="1" noChangeArrowheads="1"/>
          </p:cNvPicPr>
          <p:nvPr/>
        </p:nvPicPr>
        <p:blipFill>
          <a:blip r:embed="rId5"/>
          <a:srcRect/>
          <a:stretch/>
        </p:blipFill>
        <p:spPr bwMode="auto">
          <a:xfrm>
            <a:off x="2175961" y="2998092"/>
            <a:ext cx="4999604" cy="377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2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02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5" grpId="1"/>
      <p:bldP spid="11" grpId="0"/>
      <p:bldP spid="11" grpId="1"/>
      <p:bldP spid="14" grpId="0"/>
      <p:bldP spid="14" grpId="1"/>
      <p:bldP spid="17" grpId="0"/>
      <p:bldP spid="18" grpId="0"/>
      <p:bldP spid="18" grpId="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D9E2-FB49-4A78-848B-DBA8D602CE82}"/>
              </a:ext>
            </a:extLst>
          </p:cNvPr>
          <p:cNvSpPr txBox="1">
            <a:spLocks noGrp="1"/>
          </p:cNvSpPr>
          <p:nvPr>
            <p:ph type="title" idx="4294967295"/>
          </p:nvPr>
        </p:nvSpPr>
        <p:spPr>
          <a:xfrm>
            <a:off x="2448180" y="246619"/>
            <a:ext cx="424764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Let’s Practice!</a:t>
            </a:r>
            <a:endParaRPr kumimoji="0" lang="en-US" sz="44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grpSp>
        <p:nvGrpSpPr>
          <p:cNvPr id="11" name="Group 10">
            <a:extLst>
              <a:ext uri="{FF2B5EF4-FFF2-40B4-BE49-F238E27FC236}">
                <a16:creationId xmlns:a16="http://schemas.microsoft.com/office/drawing/2014/main" id="{2C399F45-A1F0-4B31-B204-0ECCBE793071}"/>
              </a:ext>
              <a:ext uri="{C183D7F6-B498-43B3-948B-1728B52AA6E4}">
                <adec:decorative xmlns:adec="http://schemas.microsoft.com/office/drawing/2017/decorative" val="1"/>
              </a:ext>
            </a:extLst>
          </p:cNvPr>
          <p:cNvGrpSpPr/>
          <p:nvPr/>
        </p:nvGrpSpPr>
        <p:grpSpPr>
          <a:xfrm>
            <a:off x="67732" y="1350626"/>
            <a:ext cx="4080064" cy="3546933"/>
            <a:chOff x="0" y="1350626"/>
            <a:chExt cx="4080064" cy="3546933"/>
          </a:xfrm>
        </p:grpSpPr>
        <p:pic>
          <p:nvPicPr>
            <p:cNvPr id="2050" name="Laundry Basket" descr="grey plastic laundry basket.">
              <a:extLst>
                <a:ext uri="{FF2B5EF4-FFF2-40B4-BE49-F238E27FC236}">
                  <a16:creationId xmlns:a16="http://schemas.microsoft.com/office/drawing/2014/main" id="{C9D5472D-DB4C-48C4-93CF-E4907AC886AB}"/>
                </a:ext>
              </a:extLst>
            </p:cNvPr>
            <p:cNvPicPr>
              <a:picLocks noChangeAspect="1" noChangeArrowheads="1"/>
            </p:cNvPicPr>
            <p:nvPr/>
          </p:nvPicPr>
          <p:blipFill>
            <a:blip r:embed="rId3"/>
            <a:srcRect/>
            <a:stretch/>
          </p:blipFill>
          <p:spPr bwMode="auto">
            <a:xfrm>
              <a:off x="0" y="1350626"/>
              <a:ext cx="4080064" cy="354693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F600A71-4A02-44C2-BBF9-5568CCBFE2D9}"/>
                </a:ext>
              </a:extLst>
            </p:cNvPr>
            <p:cNvGrpSpPr/>
            <p:nvPr/>
          </p:nvGrpSpPr>
          <p:grpSpPr>
            <a:xfrm>
              <a:off x="1399773" y="4001128"/>
              <a:ext cx="1322548" cy="778649"/>
              <a:chOff x="-4427621" y="2609783"/>
              <a:chExt cx="2310063" cy="1264385"/>
            </a:xfrm>
          </p:grpSpPr>
          <p:sp>
            <p:nvSpPr>
              <p:cNvPr id="4" name="Rectangle: Rounded Corners 3">
                <a:extLst>
                  <a:ext uri="{FF2B5EF4-FFF2-40B4-BE49-F238E27FC236}">
                    <a16:creationId xmlns:a16="http://schemas.microsoft.com/office/drawing/2014/main" id="{A22F0C20-5201-4766-BAA2-371C3F720EAF}"/>
                  </a:ext>
                </a:extLst>
              </p:cNvPr>
              <p:cNvSpPr/>
              <p:nvPr/>
            </p:nvSpPr>
            <p:spPr>
              <a:xfrm>
                <a:off x="-4427621" y="2671011"/>
                <a:ext cx="2310063" cy="1203157"/>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D1FB85-1FC7-4CFE-9F71-C87C75CA6081}"/>
                  </a:ext>
                </a:extLst>
              </p:cNvPr>
              <p:cNvSpPr txBox="1"/>
              <p:nvPr/>
            </p:nvSpPr>
            <p:spPr>
              <a:xfrm>
                <a:off x="-4199446" y="2609783"/>
                <a:ext cx="926856" cy="707886"/>
              </a:xfrm>
              <a:prstGeom prst="rect">
                <a:avLst/>
              </a:prstGeom>
              <a:noFill/>
            </p:spPr>
            <p:txBody>
              <a:bodyPr wrap="none" rtlCol="0">
                <a:spAutoFit/>
              </a:bodyPr>
              <a:lstStyle/>
              <a:p>
                <a:r>
                  <a:rPr lang="en-US" sz="4000" dirty="0">
                    <a:solidFill>
                      <a:schemeClr val="bg1"/>
                    </a:solidFill>
                    <a:latin typeface="Comic Sans MS" panose="030F0702030302020204" pitchFamily="66" charset="0"/>
                  </a:rPr>
                  <a:t>-au</a:t>
                </a:r>
              </a:p>
            </p:txBody>
          </p:sp>
        </p:grpSp>
      </p:grpSp>
      <p:grpSp>
        <p:nvGrpSpPr>
          <p:cNvPr id="14" name="Group 13">
            <a:extLst>
              <a:ext uri="{FF2B5EF4-FFF2-40B4-BE49-F238E27FC236}">
                <a16:creationId xmlns:a16="http://schemas.microsoft.com/office/drawing/2014/main" id="{0A1C996A-0F6A-45BC-8FCC-E0D2C7DB4A48}"/>
              </a:ext>
              <a:ext uri="{C183D7F6-B498-43B3-948B-1728B52AA6E4}">
                <adec:decorative xmlns:adec="http://schemas.microsoft.com/office/drawing/2017/decorative" val="1"/>
              </a:ext>
            </a:extLst>
          </p:cNvPr>
          <p:cNvGrpSpPr/>
          <p:nvPr/>
        </p:nvGrpSpPr>
        <p:grpSpPr>
          <a:xfrm>
            <a:off x="4871430" y="1350626"/>
            <a:ext cx="4080064" cy="3546933"/>
            <a:chOff x="5063936" y="1350626"/>
            <a:chExt cx="4080064" cy="3546933"/>
          </a:xfrm>
        </p:grpSpPr>
        <p:pic>
          <p:nvPicPr>
            <p:cNvPr id="10" name="laundrybasket" descr="grey plastic laundry basket.">
              <a:extLst>
                <a:ext uri="{FF2B5EF4-FFF2-40B4-BE49-F238E27FC236}">
                  <a16:creationId xmlns:a16="http://schemas.microsoft.com/office/drawing/2014/main" id="{001FD297-E883-41E5-B1C3-4F07B8818926}"/>
                </a:ext>
              </a:extLst>
            </p:cNvPr>
            <p:cNvPicPr>
              <a:picLocks noChangeAspect="1" noChangeArrowheads="1"/>
            </p:cNvPicPr>
            <p:nvPr/>
          </p:nvPicPr>
          <p:blipFill>
            <a:blip r:embed="rId3"/>
            <a:srcRect/>
            <a:stretch/>
          </p:blipFill>
          <p:spPr bwMode="auto">
            <a:xfrm>
              <a:off x="5063936" y="1350626"/>
              <a:ext cx="4080064" cy="354693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5BCC823A-CD60-4F60-B2BE-0FA1BCD5D9E3}"/>
                </a:ext>
              </a:extLst>
            </p:cNvPr>
            <p:cNvSpPr/>
            <p:nvPr/>
          </p:nvSpPr>
          <p:spPr>
            <a:xfrm>
              <a:off x="6552313" y="4066595"/>
              <a:ext cx="1322548" cy="740943"/>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7DB451-E52B-4D1B-89F9-E3A0DADE126E}"/>
                </a:ext>
              </a:extLst>
            </p:cNvPr>
            <p:cNvSpPr txBox="1"/>
            <p:nvPr/>
          </p:nvSpPr>
          <p:spPr>
            <a:xfrm>
              <a:off x="6695820" y="4066595"/>
              <a:ext cx="1011815" cy="707886"/>
            </a:xfrm>
            <a:prstGeom prst="rect">
              <a:avLst/>
            </a:prstGeom>
            <a:noFill/>
          </p:spPr>
          <p:txBody>
            <a:bodyPr wrap="none" rtlCol="0">
              <a:spAutoFit/>
            </a:bodyPr>
            <a:lstStyle/>
            <a:p>
              <a:r>
                <a:rPr lang="en-US" sz="4000" dirty="0">
                  <a:solidFill>
                    <a:schemeClr val="bg1"/>
                  </a:solidFill>
                  <a:latin typeface="Comic Sans MS" panose="030F0702030302020204" pitchFamily="66" charset="0"/>
                </a:rPr>
                <a:t>-aw</a:t>
              </a:r>
            </a:p>
          </p:txBody>
        </p:sp>
      </p:grpSp>
      <p:pic>
        <p:nvPicPr>
          <p:cNvPr id="2052" name="Straw" descr="drinking straw isolated on white">
            <a:extLst>
              <a:ext uri="{FF2B5EF4-FFF2-40B4-BE49-F238E27FC236}">
                <a16:creationId xmlns:a16="http://schemas.microsoft.com/office/drawing/2014/main" id="{D8EF8501-3FA6-4E66-AD8A-02D9C99841BF}"/>
              </a:ext>
            </a:extLst>
          </p:cNvPr>
          <p:cNvPicPr>
            <a:picLocks noChangeAspect="1" noChangeArrowheads="1"/>
          </p:cNvPicPr>
          <p:nvPr/>
        </p:nvPicPr>
        <p:blipFill>
          <a:blip r:embed="rId4"/>
          <a:srcRect/>
          <a:stretch/>
        </p:blipFill>
        <p:spPr bwMode="auto">
          <a:xfrm rot="935245">
            <a:off x="3250430" y="3521457"/>
            <a:ext cx="2320544" cy="278465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A7D255F-C9F4-4945-A890-F3ACE6BB3C07}"/>
              </a:ext>
            </a:extLst>
          </p:cNvPr>
          <p:cNvSpPr txBox="1"/>
          <p:nvPr/>
        </p:nvSpPr>
        <p:spPr>
          <a:xfrm>
            <a:off x="4192956" y="5487997"/>
            <a:ext cx="1721946" cy="707886"/>
          </a:xfrm>
          <a:prstGeom prst="rect">
            <a:avLst/>
          </a:prstGeom>
          <a:noFill/>
        </p:spPr>
        <p:txBody>
          <a:bodyPr wrap="none" rtlCol="0">
            <a:spAutoFit/>
          </a:bodyPr>
          <a:lstStyle/>
          <a:p>
            <a:r>
              <a:rPr lang="en-US" sz="4000" dirty="0">
                <a:latin typeface="Comic Sans MS" panose="030F0702030302020204" pitchFamily="66" charset="0"/>
              </a:rPr>
              <a:t>str_ _</a:t>
            </a:r>
          </a:p>
        </p:txBody>
      </p:sp>
      <p:sp>
        <p:nvSpPr>
          <p:cNvPr id="19" name="TextBox 18">
            <a:extLst>
              <a:ext uri="{FF2B5EF4-FFF2-40B4-BE49-F238E27FC236}">
                <a16:creationId xmlns:a16="http://schemas.microsoft.com/office/drawing/2014/main" id="{6467EB90-FA6D-4763-934C-ADCA0C5DAE5F}"/>
              </a:ext>
            </a:extLst>
          </p:cNvPr>
          <p:cNvSpPr txBox="1"/>
          <p:nvPr/>
        </p:nvSpPr>
        <p:spPr>
          <a:xfrm>
            <a:off x="4962397" y="5487997"/>
            <a:ext cx="952505" cy="707886"/>
          </a:xfrm>
          <a:prstGeom prst="rect">
            <a:avLst/>
          </a:prstGeom>
          <a:noFill/>
        </p:spPr>
        <p:txBody>
          <a:bodyPr wrap="none" rtlCol="0">
            <a:spAutoFit/>
          </a:bodyPr>
          <a:lstStyle/>
          <a:p>
            <a:r>
              <a:rPr lang="en-US" sz="4000" dirty="0">
                <a:latin typeface="Comic Sans MS" panose="030F0702030302020204" pitchFamily="66" charset="0"/>
              </a:rPr>
              <a:t>a w</a:t>
            </a:r>
          </a:p>
        </p:txBody>
      </p:sp>
      <p:pic>
        <p:nvPicPr>
          <p:cNvPr id="2054" name="autumn" descr="Autumn background landscape. Yellow color tree, red orange foliage in fall forest.">
            <a:extLst>
              <a:ext uri="{FF2B5EF4-FFF2-40B4-BE49-F238E27FC236}">
                <a16:creationId xmlns:a16="http://schemas.microsoft.com/office/drawing/2014/main" id="{3F61E234-90E5-4071-8BA1-ED385C3846A1}"/>
              </a:ext>
            </a:extLst>
          </p:cNvPr>
          <p:cNvPicPr>
            <a:picLocks noChangeAspect="1" noChangeArrowheads="1"/>
          </p:cNvPicPr>
          <p:nvPr/>
        </p:nvPicPr>
        <p:blipFill>
          <a:blip r:embed="rId5"/>
          <a:srcRect/>
          <a:stretch/>
        </p:blipFill>
        <p:spPr bwMode="auto">
          <a:xfrm>
            <a:off x="2685233" y="4237753"/>
            <a:ext cx="3838046" cy="2561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82DAEA0-DDB3-429C-8BE8-958E4594969D}"/>
              </a:ext>
            </a:extLst>
          </p:cNvPr>
          <p:cNvSpPr txBox="1"/>
          <p:nvPr/>
        </p:nvSpPr>
        <p:spPr>
          <a:xfrm>
            <a:off x="6638040" y="6008053"/>
            <a:ext cx="2313454" cy="707886"/>
          </a:xfrm>
          <a:prstGeom prst="rect">
            <a:avLst/>
          </a:prstGeom>
          <a:noFill/>
        </p:spPr>
        <p:txBody>
          <a:bodyPr wrap="none" rtlCol="0">
            <a:spAutoFit/>
          </a:bodyPr>
          <a:lstStyle/>
          <a:p>
            <a:r>
              <a:rPr lang="en-US" sz="4000" dirty="0">
                <a:latin typeface="Comic Sans MS" panose="030F0702030302020204" pitchFamily="66" charset="0"/>
              </a:rPr>
              <a:t>_ _ </a:t>
            </a:r>
            <a:r>
              <a:rPr lang="en-US" sz="4000" dirty="0" err="1">
                <a:latin typeface="Comic Sans MS" panose="030F0702030302020204" pitchFamily="66" charset="0"/>
              </a:rPr>
              <a:t>tumn</a:t>
            </a:r>
            <a:endParaRPr lang="en-US" sz="4000" dirty="0">
              <a:latin typeface="Comic Sans MS" panose="030F0702030302020204" pitchFamily="66" charset="0"/>
            </a:endParaRPr>
          </a:p>
        </p:txBody>
      </p:sp>
      <p:sp>
        <p:nvSpPr>
          <p:cNvPr id="25" name="TextBox 24">
            <a:extLst>
              <a:ext uri="{FF2B5EF4-FFF2-40B4-BE49-F238E27FC236}">
                <a16:creationId xmlns:a16="http://schemas.microsoft.com/office/drawing/2014/main" id="{110C2D3C-1D9C-48D2-900E-43C43F9FBDC9}"/>
              </a:ext>
            </a:extLst>
          </p:cNvPr>
          <p:cNvSpPr txBox="1"/>
          <p:nvPr/>
        </p:nvSpPr>
        <p:spPr>
          <a:xfrm>
            <a:off x="6647584" y="5939590"/>
            <a:ext cx="867545" cy="707886"/>
          </a:xfrm>
          <a:prstGeom prst="rect">
            <a:avLst/>
          </a:prstGeom>
          <a:noFill/>
        </p:spPr>
        <p:txBody>
          <a:bodyPr wrap="none" rtlCol="0">
            <a:spAutoFit/>
          </a:bodyPr>
          <a:lstStyle/>
          <a:p>
            <a:r>
              <a:rPr lang="en-US" sz="4000" dirty="0">
                <a:latin typeface="Comic Sans MS" panose="030F0702030302020204" pitchFamily="66" charset="0"/>
              </a:rPr>
              <a:t>a u</a:t>
            </a:r>
          </a:p>
        </p:txBody>
      </p:sp>
      <p:grpSp>
        <p:nvGrpSpPr>
          <p:cNvPr id="28" name="Group 27" descr="Rectangle with the word straw inside it.">
            <a:extLst>
              <a:ext uri="{FF2B5EF4-FFF2-40B4-BE49-F238E27FC236}">
                <a16:creationId xmlns:a16="http://schemas.microsoft.com/office/drawing/2014/main" id="{F4DB012F-8DE5-40D6-BA38-A2CCB14B26CD}"/>
              </a:ext>
            </a:extLst>
          </p:cNvPr>
          <p:cNvGrpSpPr/>
          <p:nvPr/>
        </p:nvGrpSpPr>
        <p:grpSpPr>
          <a:xfrm>
            <a:off x="6034491" y="1659231"/>
            <a:ext cx="1973179" cy="886263"/>
            <a:chOff x="-3152274" y="455723"/>
            <a:chExt cx="1973179" cy="886263"/>
          </a:xfrm>
        </p:grpSpPr>
        <p:sp>
          <p:nvSpPr>
            <p:cNvPr id="33" name="Rectangle 32">
              <a:extLst>
                <a:ext uri="{FF2B5EF4-FFF2-40B4-BE49-F238E27FC236}">
                  <a16:creationId xmlns:a16="http://schemas.microsoft.com/office/drawing/2014/main" id="{DBFEDC48-D1DF-4A1C-8954-F4DFB0DD3824}"/>
                </a:ext>
              </a:extLst>
            </p:cNvPr>
            <p:cNvSpPr/>
            <p:nvPr/>
          </p:nvSpPr>
          <p:spPr>
            <a:xfrm>
              <a:off x="-3152274" y="455723"/>
              <a:ext cx="1973179" cy="886263"/>
            </a:xfrm>
            <a:prstGeom prst="rect">
              <a:avLst/>
            </a:prstGeom>
            <a:solidFill>
              <a:schemeClr val="bg2">
                <a:lumMod val="75000"/>
              </a:schemeClr>
            </a:solidFill>
            <a:ln>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C20259E-E92C-4AC1-A744-58A89ABFC48D}"/>
                </a:ext>
              </a:extLst>
            </p:cNvPr>
            <p:cNvSpPr txBox="1"/>
            <p:nvPr/>
          </p:nvSpPr>
          <p:spPr>
            <a:xfrm>
              <a:off x="-3007895" y="618613"/>
              <a:ext cx="1668772" cy="707886"/>
            </a:xfrm>
            <a:prstGeom prst="rect">
              <a:avLst/>
            </a:prstGeom>
            <a:noFill/>
          </p:spPr>
          <p:txBody>
            <a:bodyPr wrap="square" rtlCol="0">
              <a:spAutoFit/>
            </a:bodyPr>
            <a:lstStyle/>
            <a:p>
              <a:r>
                <a:rPr lang="en-US" sz="4000" dirty="0">
                  <a:latin typeface="Comic Sans MS" panose="030F0702030302020204" pitchFamily="66" charset="0"/>
                </a:rPr>
                <a:t>str</a:t>
              </a:r>
              <a:r>
                <a:rPr lang="en-US" sz="4000" u="sng" dirty="0">
                  <a:latin typeface="Comic Sans MS" panose="030F0702030302020204" pitchFamily="66" charset="0"/>
                </a:rPr>
                <a:t>aw</a:t>
              </a:r>
              <a:endParaRPr lang="en-US" sz="4000" dirty="0">
                <a:latin typeface="Comic Sans MS" panose="030F0702030302020204" pitchFamily="66" charset="0"/>
              </a:endParaRPr>
            </a:p>
          </p:txBody>
        </p:sp>
      </p:grpSp>
      <p:grpSp>
        <p:nvGrpSpPr>
          <p:cNvPr id="30" name="Group 29" descr="Rectangle with the word autumn inside it.">
            <a:extLst>
              <a:ext uri="{FF2B5EF4-FFF2-40B4-BE49-F238E27FC236}">
                <a16:creationId xmlns:a16="http://schemas.microsoft.com/office/drawing/2014/main" id="{BFA4A9BB-BB8A-4331-B529-17D111F0782B}"/>
              </a:ext>
            </a:extLst>
          </p:cNvPr>
          <p:cNvGrpSpPr/>
          <p:nvPr/>
        </p:nvGrpSpPr>
        <p:grpSpPr>
          <a:xfrm>
            <a:off x="1012653" y="1579962"/>
            <a:ext cx="2359549" cy="886263"/>
            <a:chOff x="1012653" y="1579962"/>
            <a:chExt cx="2359549" cy="886263"/>
          </a:xfrm>
        </p:grpSpPr>
        <p:sp>
          <p:nvSpPr>
            <p:cNvPr id="26" name="Rectangle 25">
              <a:extLst>
                <a:ext uri="{FF2B5EF4-FFF2-40B4-BE49-F238E27FC236}">
                  <a16:creationId xmlns:a16="http://schemas.microsoft.com/office/drawing/2014/main" id="{7DBC1B99-01DF-4F67-BB65-8043AEC23899}"/>
                </a:ext>
              </a:extLst>
            </p:cNvPr>
            <p:cNvSpPr/>
            <p:nvPr/>
          </p:nvSpPr>
          <p:spPr>
            <a:xfrm>
              <a:off x="1012653" y="1579962"/>
              <a:ext cx="2359549" cy="886263"/>
            </a:xfrm>
            <a:prstGeom prst="rect">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AC22A76-E1AF-4D2D-8676-E9190A2981EF}"/>
                </a:ext>
              </a:extLst>
            </p:cNvPr>
            <p:cNvSpPr txBox="1"/>
            <p:nvPr/>
          </p:nvSpPr>
          <p:spPr>
            <a:xfrm>
              <a:off x="1247296" y="1721995"/>
              <a:ext cx="1890261" cy="707886"/>
            </a:xfrm>
            <a:prstGeom prst="rect">
              <a:avLst/>
            </a:prstGeom>
            <a:noFill/>
          </p:spPr>
          <p:txBody>
            <a:bodyPr wrap="none" rtlCol="0">
              <a:spAutoFit/>
            </a:bodyPr>
            <a:lstStyle/>
            <a:p>
              <a:r>
                <a:rPr lang="en-US" sz="4000" u="sng" dirty="0">
                  <a:latin typeface="Comic Sans MS" panose="030F0702030302020204" pitchFamily="66" charset="0"/>
                </a:rPr>
                <a:t>au</a:t>
              </a:r>
              <a:r>
                <a:rPr lang="en-US" sz="4000" dirty="0">
                  <a:latin typeface="Comic Sans MS" panose="030F0702030302020204" pitchFamily="66" charset="0"/>
                </a:rPr>
                <a:t>tumn</a:t>
              </a:r>
            </a:p>
          </p:txBody>
        </p:sp>
      </p:grpSp>
      <p:pic>
        <p:nvPicPr>
          <p:cNvPr id="2056" name="Laundry" descr="Basket with linens, Laundry basket with dirty clothes. ">
            <a:extLst>
              <a:ext uri="{FF2B5EF4-FFF2-40B4-BE49-F238E27FC236}">
                <a16:creationId xmlns:a16="http://schemas.microsoft.com/office/drawing/2014/main" id="{F6D2F282-F07E-4ACD-8BE7-C7559F8194DE}"/>
              </a:ext>
            </a:extLst>
          </p:cNvPr>
          <p:cNvPicPr>
            <a:picLocks noChangeAspect="1" noChangeArrowheads="1"/>
          </p:cNvPicPr>
          <p:nvPr/>
        </p:nvPicPr>
        <p:blipFill>
          <a:blip r:embed="rId6"/>
          <a:srcRect/>
          <a:stretch/>
        </p:blipFill>
        <p:spPr bwMode="auto">
          <a:xfrm>
            <a:off x="3418122" y="4197620"/>
            <a:ext cx="2307756" cy="247008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4DD2789-9E66-4B66-AB7F-3565E0663319}"/>
              </a:ext>
            </a:extLst>
          </p:cNvPr>
          <p:cNvSpPr txBox="1"/>
          <p:nvPr/>
        </p:nvSpPr>
        <p:spPr>
          <a:xfrm>
            <a:off x="211619" y="5796028"/>
            <a:ext cx="2517036" cy="707886"/>
          </a:xfrm>
          <a:prstGeom prst="rect">
            <a:avLst/>
          </a:prstGeom>
          <a:noFill/>
        </p:spPr>
        <p:txBody>
          <a:bodyPr wrap="none" rtlCol="0">
            <a:spAutoFit/>
          </a:bodyPr>
          <a:lstStyle/>
          <a:p>
            <a:r>
              <a:rPr lang="en-US" sz="4000" dirty="0">
                <a:latin typeface="Comic Sans MS" panose="030F0702030302020204" pitchFamily="66" charset="0"/>
              </a:rPr>
              <a:t>l _ _ </a:t>
            </a:r>
            <a:r>
              <a:rPr lang="en-US" sz="4000" dirty="0" err="1">
                <a:latin typeface="Comic Sans MS" panose="030F0702030302020204" pitchFamily="66" charset="0"/>
              </a:rPr>
              <a:t>ndry</a:t>
            </a:r>
            <a:endParaRPr lang="en-US" sz="4000" dirty="0">
              <a:latin typeface="Comic Sans MS" panose="030F0702030302020204" pitchFamily="66" charset="0"/>
            </a:endParaRPr>
          </a:p>
        </p:txBody>
      </p:sp>
      <p:sp>
        <p:nvSpPr>
          <p:cNvPr id="32" name="TextBox 31">
            <a:extLst>
              <a:ext uri="{FF2B5EF4-FFF2-40B4-BE49-F238E27FC236}">
                <a16:creationId xmlns:a16="http://schemas.microsoft.com/office/drawing/2014/main" id="{C66EEC50-5DB8-4B6C-AEBE-D8E814DB794C}"/>
              </a:ext>
            </a:extLst>
          </p:cNvPr>
          <p:cNvSpPr txBox="1"/>
          <p:nvPr/>
        </p:nvSpPr>
        <p:spPr>
          <a:xfrm>
            <a:off x="578880" y="5796028"/>
            <a:ext cx="867545" cy="707886"/>
          </a:xfrm>
          <a:prstGeom prst="rect">
            <a:avLst/>
          </a:prstGeom>
          <a:noFill/>
        </p:spPr>
        <p:txBody>
          <a:bodyPr wrap="none" rtlCol="0">
            <a:spAutoFit/>
          </a:bodyPr>
          <a:lstStyle/>
          <a:p>
            <a:r>
              <a:rPr lang="en-US" sz="4000" dirty="0">
                <a:latin typeface="Comic Sans MS" panose="030F0702030302020204" pitchFamily="66" charset="0"/>
              </a:rPr>
              <a:t>a u</a:t>
            </a:r>
          </a:p>
        </p:txBody>
      </p:sp>
      <p:grpSp>
        <p:nvGrpSpPr>
          <p:cNvPr id="37" name="Group 36" descr="A rectangle with the word laundry inside of it.">
            <a:extLst>
              <a:ext uri="{FF2B5EF4-FFF2-40B4-BE49-F238E27FC236}">
                <a16:creationId xmlns:a16="http://schemas.microsoft.com/office/drawing/2014/main" id="{CBDAB7FE-EE62-48A2-A176-EB8CE55F1BF0}"/>
              </a:ext>
            </a:extLst>
          </p:cNvPr>
          <p:cNvGrpSpPr/>
          <p:nvPr/>
        </p:nvGrpSpPr>
        <p:grpSpPr>
          <a:xfrm>
            <a:off x="1012652" y="2747340"/>
            <a:ext cx="2248779" cy="886263"/>
            <a:chOff x="-4778592" y="4409305"/>
            <a:chExt cx="2248779" cy="886263"/>
          </a:xfrm>
        </p:grpSpPr>
        <p:sp>
          <p:nvSpPr>
            <p:cNvPr id="34" name="Rectangle 33">
              <a:extLst>
                <a:ext uri="{FF2B5EF4-FFF2-40B4-BE49-F238E27FC236}">
                  <a16:creationId xmlns:a16="http://schemas.microsoft.com/office/drawing/2014/main" id="{7223A670-B030-41B2-A2ED-F49CB74433DF}"/>
                </a:ext>
              </a:extLst>
            </p:cNvPr>
            <p:cNvSpPr/>
            <p:nvPr/>
          </p:nvSpPr>
          <p:spPr>
            <a:xfrm>
              <a:off x="-4778592" y="4409305"/>
              <a:ext cx="2248779" cy="886263"/>
            </a:xfrm>
            <a:prstGeom prst="rect">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CC21313-C6DA-4A0B-B2BE-CF74ED3728BB}"/>
                </a:ext>
              </a:extLst>
            </p:cNvPr>
            <p:cNvSpPr txBox="1"/>
            <p:nvPr/>
          </p:nvSpPr>
          <p:spPr>
            <a:xfrm>
              <a:off x="-4577855" y="4503176"/>
              <a:ext cx="1939955" cy="707886"/>
            </a:xfrm>
            <a:prstGeom prst="rect">
              <a:avLst/>
            </a:prstGeom>
            <a:noFill/>
          </p:spPr>
          <p:txBody>
            <a:bodyPr wrap="none" rtlCol="0">
              <a:spAutoFit/>
            </a:bodyPr>
            <a:lstStyle/>
            <a:p>
              <a:r>
                <a:rPr lang="en-US" sz="4000" dirty="0">
                  <a:latin typeface="Comic Sans MS" panose="030F0702030302020204" pitchFamily="66" charset="0"/>
                </a:rPr>
                <a:t>l</a:t>
              </a:r>
              <a:r>
                <a:rPr lang="en-US" sz="4000" u="sng" dirty="0">
                  <a:latin typeface="Comic Sans MS" panose="030F0702030302020204" pitchFamily="66" charset="0"/>
                </a:rPr>
                <a:t>au</a:t>
              </a:r>
              <a:r>
                <a:rPr lang="en-US" sz="4000" dirty="0">
                  <a:latin typeface="Comic Sans MS" panose="030F0702030302020204" pitchFamily="66" charset="0"/>
                </a:rPr>
                <a:t>ndry</a:t>
              </a:r>
            </a:p>
          </p:txBody>
        </p:sp>
      </p:grpSp>
      <p:pic>
        <p:nvPicPr>
          <p:cNvPr id="2058" name="paw" descr="Black animal pawprint">
            <a:extLst>
              <a:ext uri="{FF2B5EF4-FFF2-40B4-BE49-F238E27FC236}">
                <a16:creationId xmlns:a16="http://schemas.microsoft.com/office/drawing/2014/main" id="{E4FEF719-716D-4447-923D-CE119868682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1050" b="73837" l="10000" r="90000">
                        <a14:foregroundMark x1="25275" y1="43200" x2="25275" y2="43200"/>
                        <a14:foregroundMark x1="40000" y1="33925" x2="40000" y2="33925"/>
                        <a14:foregroundMark x1="59075" y1="32825" x2="59075" y2="32825"/>
                        <a14:foregroundMark x1="75425" y1="48100" x2="75425" y2="48100"/>
                      </a14:backgroundRemoval>
                    </a14:imgEffect>
                  </a14:imgLayer>
                </a14:imgProps>
              </a:ext>
            </a:extLst>
          </a:blip>
          <a:srcRect t="14452" b="19564"/>
          <a:stretch/>
        </p:blipFill>
        <p:spPr bwMode="auto">
          <a:xfrm>
            <a:off x="2957435" y="4170458"/>
            <a:ext cx="3105761" cy="204931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F68E880-3308-4CD3-8683-52DEABB38BDF}"/>
              </a:ext>
            </a:extLst>
          </p:cNvPr>
          <p:cNvSpPr txBox="1"/>
          <p:nvPr/>
        </p:nvSpPr>
        <p:spPr>
          <a:xfrm>
            <a:off x="528131" y="5342552"/>
            <a:ext cx="1410964" cy="707886"/>
          </a:xfrm>
          <a:prstGeom prst="rect">
            <a:avLst/>
          </a:prstGeom>
          <a:noFill/>
        </p:spPr>
        <p:txBody>
          <a:bodyPr wrap="none" rtlCol="0">
            <a:spAutoFit/>
          </a:bodyPr>
          <a:lstStyle/>
          <a:p>
            <a:r>
              <a:rPr lang="en-US" sz="4000" dirty="0">
                <a:latin typeface="Comic Sans MS" panose="030F0702030302020204" pitchFamily="66" charset="0"/>
              </a:rPr>
              <a:t>p _ _</a:t>
            </a:r>
          </a:p>
        </p:txBody>
      </p:sp>
      <p:sp>
        <p:nvSpPr>
          <p:cNvPr id="39" name="TextBox 38">
            <a:extLst>
              <a:ext uri="{FF2B5EF4-FFF2-40B4-BE49-F238E27FC236}">
                <a16:creationId xmlns:a16="http://schemas.microsoft.com/office/drawing/2014/main" id="{45C7EC38-D0EE-4DE3-857D-D080CA04080C}"/>
              </a:ext>
            </a:extLst>
          </p:cNvPr>
          <p:cNvSpPr txBox="1"/>
          <p:nvPr/>
        </p:nvSpPr>
        <p:spPr>
          <a:xfrm>
            <a:off x="986590" y="5279998"/>
            <a:ext cx="952505" cy="707886"/>
          </a:xfrm>
          <a:prstGeom prst="rect">
            <a:avLst/>
          </a:prstGeom>
          <a:noFill/>
        </p:spPr>
        <p:txBody>
          <a:bodyPr wrap="square" rtlCol="0">
            <a:spAutoFit/>
          </a:bodyPr>
          <a:lstStyle/>
          <a:p>
            <a:r>
              <a:rPr lang="en-US" sz="4000" dirty="0">
                <a:latin typeface="Comic Sans MS" panose="030F0702030302020204" pitchFamily="66" charset="0"/>
              </a:rPr>
              <a:t>a w</a:t>
            </a:r>
          </a:p>
        </p:txBody>
      </p:sp>
      <p:grpSp>
        <p:nvGrpSpPr>
          <p:cNvPr id="41" name="Group 40" descr="A rectangle with the word paw inside of it.">
            <a:extLst>
              <a:ext uri="{FF2B5EF4-FFF2-40B4-BE49-F238E27FC236}">
                <a16:creationId xmlns:a16="http://schemas.microsoft.com/office/drawing/2014/main" id="{8514DDB1-1A02-4308-8BFB-7B94ACA41102}"/>
              </a:ext>
            </a:extLst>
          </p:cNvPr>
          <p:cNvGrpSpPr/>
          <p:nvPr/>
        </p:nvGrpSpPr>
        <p:grpSpPr>
          <a:xfrm>
            <a:off x="6463695" y="2776503"/>
            <a:ext cx="1072731" cy="886263"/>
            <a:chOff x="-4577855" y="5810512"/>
            <a:chExt cx="1072731" cy="886263"/>
          </a:xfrm>
        </p:grpSpPr>
        <p:sp>
          <p:nvSpPr>
            <p:cNvPr id="35" name="Rectangle 34">
              <a:extLst>
                <a:ext uri="{FF2B5EF4-FFF2-40B4-BE49-F238E27FC236}">
                  <a16:creationId xmlns:a16="http://schemas.microsoft.com/office/drawing/2014/main" id="{E0BDD214-7437-4ADB-8F45-60AA5104C065}"/>
                </a:ext>
              </a:extLst>
            </p:cNvPr>
            <p:cNvSpPr/>
            <p:nvPr/>
          </p:nvSpPr>
          <p:spPr>
            <a:xfrm>
              <a:off x="-4577854" y="5810512"/>
              <a:ext cx="1072730" cy="886263"/>
            </a:xfrm>
            <a:prstGeom prst="rect">
              <a:avLst/>
            </a:prstGeom>
            <a:solidFill>
              <a:schemeClr val="bg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DEAE002-B14E-4015-AD3F-A769D213A434}"/>
                </a:ext>
              </a:extLst>
            </p:cNvPr>
            <p:cNvSpPr txBox="1"/>
            <p:nvPr/>
          </p:nvSpPr>
          <p:spPr>
            <a:xfrm>
              <a:off x="-4577855" y="5899700"/>
              <a:ext cx="1072730" cy="707886"/>
            </a:xfrm>
            <a:prstGeom prst="rect">
              <a:avLst/>
            </a:prstGeom>
            <a:noFill/>
          </p:spPr>
          <p:txBody>
            <a:bodyPr wrap="square" rtlCol="0">
              <a:spAutoFit/>
            </a:bodyPr>
            <a:lstStyle/>
            <a:p>
              <a:r>
                <a:rPr lang="en-US" sz="4000" dirty="0">
                  <a:latin typeface="Comic Sans MS" panose="030F0702030302020204" pitchFamily="66" charset="0"/>
                </a:rPr>
                <a:t>p</a:t>
              </a:r>
              <a:r>
                <a:rPr lang="en-US" sz="4000" u="sng" dirty="0">
                  <a:latin typeface="Comic Sans MS" panose="030F0702030302020204" pitchFamily="66" charset="0"/>
                </a:rPr>
                <a:t>aw</a:t>
              </a:r>
            </a:p>
          </p:txBody>
        </p:sp>
      </p:grpSp>
    </p:spTree>
    <p:extLst>
      <p:ext uri="{BB962C8B-B14F-4D97-AF65-F5344CB8AC3E}">
        <p14:creationId xmlns:p14="http://schemas.microsoft.com/office/powerpoint/2010/main" val="28100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0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par>
                                <p:cTn id="27" presetID="1" presetClass="exit" presetSubtype="0" fill="hold" grpId="3"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054"/>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05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1"/>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2058"/>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9"/>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2"/>
      <p:bldP spid="19" grpId="3"/>
      <p:bldP spid="24" grpId="0"/>
      <p:bldP spid="24" grpId="1"/>
      <p:bldP spid="25" grpId="0"/>
      <p:bldP spid="25" grpId="1"/>
      <p:bldP spid="31" grpId="0"/>
      <p:bldP spid="31" grpId="1"/>
      <p:bldP spid="32" grpId="0"/>
      <p:bldP spid="32" grpId="1"/>
      <p:bldP spid="38" grpId="0"/>
      <p:bldP spid="38" grpId="1"/>
      <p:bldP spid="39" grpId="0"/>
      <p:bldP spid="3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09FF-7560-472A-AB31-8D82242831FA}"/>
              </a:ext>
            </a:extLst>
          </p:cNvPr>
          <p:cNvSpPr txBox="1">
            <a:spLocks noGrp="1"/>
          </p:cNvSpPr>
          <p:nvPr>
            <p:ph type="title" idx="4294967295"/>
          </p:nvPr>
        </p:nvSpPr>
        <p:spPr>
          <a:xfrm>
            <a:off x="457200" y="275535"/>
            <a:ext cx="8470232"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Pronouns and Antecedents</a:t>
            </a:r>
            <a:endParaRPr kumimoji="0" lang="en-US" sz="5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pic>
        <p:nvPicPr>
          <p:cNvPr id="4" name="Picture 3" descr="Young chinse boy hand on chin">
            <a:extLst>
              <a:ext uri="{FF2B5EF4-FFF2-40B4-BE49-F238E27FC236}">
                <a16:creationId xmlns:a16="http://schemas.microsoft.com/office/drawing/2014/main" id="{FF663F61-60E1-4DC7-8124-96B420F3226B}"/>
              </a:ext>
            </a:extLst>
          </p:cNvPr>
          <p:cNvPicPr>
            <a:picLocks noChangeAspect="1"/>
          </p:cNvPicPr>
          <p:nvPr/>
        </p:nvPicPr>
        <p:blipFill>
          <a:blip r:embed="rId3"/>
          <a:stretch>
            <a:fillRect/>
          </a:stretch>
        </p:blipFill>
        <p:spPr>
          <a:xfrm>
            <a:off x="7801090" y="1408886"/>
            <a:ext cx="1126342" cy="5173579"/>
          </a:xfrm>
          <a:prstGeom prst="rect">
            <a:avLst/>
          </a:prstGeom>
        </p:spPr>
      </p:pic>
      <p:sp>
        <p:nvSpPr>
          <p:cNvPr id="6" name="Rectangle: Rounded Corners 5">
            <a:extLst>
              <a:ext uri="{FF2B5EF4-FFF2-40B4-BE49-F238E27FC236}">
                <a16:creationId xmlns:a16="http://schemas.microsoft.com/office/drawing/2014/main" id="{FA1F6434-654C-4D5C-A136-CA5AF1B2BA0D}"/>
              </a:ext>
              <a:ext uri="{C183D7F6-B498-43B3-948B-1728B52AA6E4}">
                <adec:decorative xmlns:adec="http://schemas.microsoft.com/office/drawing/2017/decorative" val="1"/>
              </a:ext>
            </a:extLst>
          </p:cNvPr>
          <p:cNvSpPr/>
          <p:nvPr/>
        </p:nvSpPr>
        <p:spPr>
          <a:xfrm>
            <a:off x="770021" y="1269040"/>
            <a:ext cx="6545179" cy="1696453"/>
          </a:xfrm>
          <a:prstGeom prst="round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1931786-C43F-4352-9201-4FCF64054F3A}"/>
              </a:ext>
            </a:extLst>
          </p:cNvPr>
          <p:cNvSpPr txBox="1"/>
          <p:nvPr/>
        </p:nvSpPr>
        <p:spPr>
          <a:xfrm>
            <a:off x="1547375" y="1732545"/>
            <a:ext cx="5224507" cy="769441"/>
          </a:xfrm>
          <a:prstGeom prst="rect">
            <a:avLst/>
          </a:prstGeom>
          <a:noFill/>
        </p:spPr>
        <p:txBody>
          <a:bodyPr wrap="none" rtlCol="0">
            <a:spAutoFit/>
          </a:bodyPr>
          <a:lstStyle/>
          <a:p>
            <a:r>
              <a:rPr lang="en-US" sz="4400" dirty="0">
                <a:latin typeface="Comic Sans MS" panose="030F0702030302020204" pitchFamily="66" charset="0"/>
              </a:rPr>
              <a:t>I    me    he    their</a:t>
            </a:r>
          </a:p>
        </p:txBody>
      </p:sp>
      <p:sp>
        <p:nvSpPr>
          <p:cNvPr id="10" name="TextBox 9">
            <a:extLst>
              <a:ext uri="{FF2B5EF4-FFF2-40B4-BE49-F238E27FC236}">
                <a16:creationId xmlns:a16="http://schemas.microsoft.com/office/drawing/2014/main" id="{D27CFD7C-A993-4324-A351-509AD80A34FC}"/>
              </a:ext>
            </a:extLst>
          </p:cNvPr>
          <p:cNvSpPr txBox="1"/>
          <p:nvPr/>
        </p:nvSpPr>
        <p:spPr>
          <a:xfrm>
            <a:off x="196443" y="5074590"/>
            <a:ext cx="8751114" cy="707886"/>
          </a:xfrm>
          <a:prstGeom prst="rect">
            <a:avLst/>
          </a:prstGeom>
          <a:noFill/>
        </p:spPr>
        <p:txBody>
          <a:bodyPr wrap="none" rtlCol="0">
            <a:spAutoFit/>
          </a:bodyPr>
          <a:lstStyle/>
          <a:p>
            <a:r>
              <a:rPr lang="en-US" sz="3400" dirty="0">
                <a:latin typeface="Comic Sans MS" panose="030F0702030302020204" pitchFamily="66" charset="0"/>
              </a:rPr>
              <a:t>When Rob walked outside, he saw the bus</a:t>
            </a:r>
            <a:r>
              <a:rPr lang="en-US" sz="4000" dirty="0">
                <a:latin typeface="Comic Sans MS" panose="030F0702030302020204" pitchFamily="66" charset="0"/>
              </a:rPr>
              <a:t>.</a:t>
            </a:r>
          </a:p>
        </p:txBody>
      </p:sp>
      <p:cxnSp>
        <p:nvCxnSpPr>
          <p:cNvPr id="15" name="Straight Connector 14" descr="line underlining the pronoun he.">
            <a:extLst>
              <a:ext uri="{FF2B5EF4-FFF2-40B4-BE49-F238E27FC236}">
                <a16:creationId xmlns:a16="http://schemas.microsoft.com/office/drawing/2014/main" id="{8D81D73A-88A6-4A87-BE55-93DB02DD60E7}"/>
              </a:ext>
            </a:extLst>
          </p:cNvPr>
          <p:cNvCxnSpPr>
            <a:cxnSpLocks/>
          </p:cNvCxnSpPr>
          <p:nvPr/>
        </p:nvCxnSpPr>
        <p:spPr>
          <a:xfrm>
            <a:off x="5621868" y="5782476"/>
            <a:ext cx="566821"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25" name="Oval 24" descr="Oval around the antecedent Rob.">
            <a:extLst>
              <a:ext uri="{FF2B5EF4-FFF2-40B4-BE49-F238E27FC236}">
                <a16:creationId xmlns:a16="http://schemas.microsoft.com/office/drawing/2014/main" id="{D4156A1A-1B7F-49A2-86E0-FE686DFB93C8}"/>
              </a:ext>
            </a:extLst>
          </p:cNvPr>
          <p:cNvSpPr/>
          <p:nvPr/>
        </p:nvSpPr>
        <p:spPr>
          <a:xfrm>
            <a:off x="1368669" y="5074590"/>
            <a:ext cx="1126342" cy="707886"/>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11C78B-8552-4E33-ABE9-5CBB46F5BD6F}"/>
              </a:ext>
            </a:extLst>
          </p:cNvPr>
          <p:cNvSpPr txBox="1"/>
          <p:nvPr/>
        </p:nvSpPr>
        <p:spPr>
          <a:xfrm>
            <a:off x="65176" y="3863662"/>
            <a:ext cx="8935459" cy="615553"/>
          </a:xfrm>
          <a:prstGeom prst="rect">
            <a:avLst/>
          </a:prstGeom>
          <a:noFill/>
        </p:spPr>
        <p:txBody>
          <a:bodyPr wrap="none" rtlCol="0">
            <a:spAutoFit/>
          </a:bodyPr>
          <a:lstStyle/>
          <a:p>
            <a:r>
              <a:rPr lang="en-US" sz="3400" dirty="0">
                <a:latin typeface="Comic Sans MS" panose="030F0702030302020204" pitchFamily="66" charset="0"/>
              </a:rPr>
              <a:t>The children cheered for their classmates.</a:t>
            </a:r>
          </a:p>
        </p:txBody>
      </p:sp>
      <p:cxnSp>
        <p:nvCxnSpPr>
          <p:cNvPr id="34" name="Straight Connector 33" descr="line underlining the pronoun their.">
            <a:extLst>
              <a:ext uri="{FF2B5EF4-FFF2-40B4-BE49-F238E27FC236}">
                <a16:creationId xmlns:a16="http://schemas.microsoft.com/office/drawing/2014/main" id="{56B67AD3-AB8A-4E06-9E02-8264FC720F7D}"/>
              </a:ext>
            </a:extLst>
          </p:cNvPr>
          <p:cNvCxnSpPr>
            <a:cxnSpLocks/>
          </p:cNvCxnSpPr>
          <p:nvPr/>
        </p:nvCxnSpPr>
        <p:spPr>
          <a:xfrm>
            <a:off x="5330317" y="4412871"/>
            <a:ext cx="1113264"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37" name="Oval 36" descr="Oval around the antecedent children.">
            <a:extLst>
              <a:ext uri="{FF2B5EF4-FFF2-40B4-BE49-F238E27FC236}">
                <a16:creationId xmlns:a16="http://schemas.microsoft.com/office/drawing/2014/main" id="{BD0858D8-CBF4-487A-875F-E01A5715575F}"/>
              </a:ext>
            </a:extLst>
          </p:cNvPr>
          <p:cNvSpPr/>
          <p:nvPr/>
        </p:nvSpPr>
        <p:spPr>
          <a:xfrm>
            <a:off x="965200" y="3711876"/>
            <a:ext cx="1828800" cy="901681"/>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8" grpId="1"/>
      <p:bldP spid="10" grpId="0"/>
      <p:bldP spid="10" grpId="1"/>
      <p:bldP spid="25" grpId="0" animBg="1"/>
      <p:bldP spid="25" grpId="1" animBg="1"/>
      <p:bldP spid="28" grpId="0"/>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of the Slide">
            <a:extLst>
              <a:ext uri="{FF2B5EF4-FFF2-40B4-BE49-F238E27FC236}">
                <a16:creationId xmlns:a16="http://schemas.microsoft.com/office/drawing/2014/main" id="{620896D9-5464-4D25-B630-D9389C93A567}"/>
              </a:ext>
            </a:extLst>
          </p:cNvPr>
          <p:cNvSpPr>
            <a:spLocks noGrp="1"/>
          </p:cNvSpPr>
          <p:nvPr>
            <p:ph type="title"/>
          </p:nvPr>
        </p:nvSpPr>
        <p:spPr>
          <a:xfrm>
            <a:off x="457199" y="274638"/>
            <a:ext cx="8494295" cy="1143000"/>
          </a:xfrm>
        </p:spPr>
        <p:txBody>
          <a:bodyPr>
            <a:normAutofit fontScale="90000"/>
          </a:bodyPr>
          <a:lstStyle/>
          <a:p>
            <a:r>
              <a:rPr lang="en-US" dirty="0">
                <a:latin typeface="Comic Sans MS" panose="030F0702030302020204" pitchFamily="66" charset="0"/>
              </a:rPr>
              <a:t>Sorting Pronouns and Antecedents</a:t>
            </a:r>
          </a:p>
        </p:txBody>
      </p:sp>
      <p:pic>
        <p:nvPicPr>
          <p:cNvPr id="1026" name="Picture 2" descr="Two plastic shelves on green wall">
            <a:extLst>
              <a:ext uri="{FF2B5EF4-FFF2-40B4-BE49-F238E27FC236}">
                <a16:creationId xmlns:a16="http://schemas.microsoft.com/office/drawing/2014/main" id="{A0643631-4514-4C0B-8D34-0EDA5826825D}"/>
              </a:ext>
            </a:extLst>
          </p:cNvPr>
          <p:cNvPicPr>
            <a:picLocks noChangeAspect="1" noChangeArrowheads="1"/>
          </p:cNvPicPr>
          <p:nvPr/>
        </p:nvPicPr>
        <p:blipFill>
          <a:blip r:embed="rId3"/>
          <a:srcRect/>
          <a:stretch/>
        </p:blipFill>
        <p:spPr bwMode="auto">
          <a:xfrm>
            <a:off x="1531620" y="1445825"/>
            <a:ext cx="5715000" cy="4284911"/>
          </a:xfrm>
          <a:prstGeom prst="rect">
            <a:avLst/>
          </a:prstGeom>
          <a:noFill/>
          <a:extLst>
            <a:ext uri="{909E8E84-426E-40DD-AFC4-6F175D3DCCD1}">
              <a14:hiddenFill xmlns:a14="http://schemas.microsoft.com/office/drawing/2010/main">
                <a:solidFill>
                  <a:srgbClr val="FFFFFF"/>
                </a:solidFill>
              </a14:hiddenFill>
            </a:ext>
          </a:extLst>
        </p:spPr>
      </p:pic>
      <p:sp>
        <p:nvSpPr>
          <p:cNvPr id="10" name="Bob Trigger">
            <a:extLst>
              <a:ext uri="{FF2B5EF4-FFF2-40B4-BE49-F238E27FC236}">
                <a16:creationId xmlns:a16="http://schemas.microsoft.com/office/drawing/2014/main" id="{94D04A62-30D3-48F3-ABC1-952A19FBD397}"/>
              </a:ext>
            </a:extLst>
          </p:cNvPr>
          <p:cNvSpPr txBox="1"/>
          <p:nvPr/>
        </p:nvSpPr>
        <p:spPr>
          <a:xfrm>
            <a:off x="294640" y="6096000"/>
            <a:ext cx="822960" cy="461665"/>
          </a:xfrm>
          <a:prstGeom prst="rect">
            <a:avLst/>
          </a:prstGeom>
          <a:noFill/>
        </p:spPr>
        <p:txBody>
          <a:bodyPr wrap="square" rtlCol="0">
            <a:spAutoFit/>
          </a:bodyPr>
          <a:lstStyle/>
          <a:p>
            <a:r>
              <a:rPr lang="en-US" sz="2400" dirty="0">
                <a:latin typeface="Comic Sans MS" panose="030F0702030302020204" pitchFamily="66" charset="0"/>
              </a:rPr>
              <a:t>Bob</a:t>
            </a:r>
          </a:p>
        </p:txBody>
      </p:sp>
      <p:sp>
        <p:nvSpPr>
          <p:cNvPr id="17" name="he trigger">
            <a:extLst>
              <a:ext uri="{FF2B5EF4-FFF2-40B4-BE49-F238E27FC236}">
                <a16:creationId xmlns:a16="http://schemas.microsoft.com/office/drawing/2014/main" id="{A3CBC09A-C93C-47A0-BEC0-DF8CA464224C}"/>
              </a:ext>
            </a:extLst>
          </p:cNvPr>
          <p:cNvSpPr txBox="1"/>
          <p:nvPr/>
        </p:nvSpPr>
        <p:spPr>
          <a:xfrm>
            <a:off x="1249680" y="6095999"/>
            <a:ext cx="599440" cy="461665"/>
          </a:xfrm>
          <a:prstGeom prst="rect">
            <a:avLst/>
          </a:prstGeom>
          <a:noFill/>
        </p:spPr>
        <p:txBody>
          <a:bodyPr wrap="square" rtlCol="0">
            <a:spAutoFit/>
          </a:bodyPr>
          <a:lstStyle/>
          <a:p>
            <a:r>
              <a:rPr lang="en-US" sz="2400" dirty="0">
                <a:latin typeface="Comic Sans MS" panose="030F0702030302020204" pitchFamily="66" charset="0"/>
              </a:rPr>
              <a:t>he</a:t>
            </a:r>
          </a:p>
        </p:txBody>
      </p:sp>
      <p:sp>
        <p:nvSpPr>
          <p:cNvPr id="19" name="pencil trigger">
            <a:extLst>
              <a:ext uri="{FF2B5EF4-FFF2-40B4-BE49-F238E27FC236}">
                <a16:creationId xmlns:a16="http://schemas.microsoft.com/office/drawing/2014/main" id="{4DB8682E-EF00-4209-B097-E1D130129E27}"/>
              </a:ext>
            </a:extLst>
          </p:cNvPr>
          <p:cNvSpPr txBox="1"/>
          <p:nvPr/>
        </p:nvSpPr>
        <p:spPr>
          <a:xfrm>
            <a:off x="1981200" y="6095999"/>
            <a:ext cx="1026160" cy="461665"/>
          </a:xfrm>
          <a:prstGeom prst="rect">
            <a:avLst/>
          </a:prstGeom>
          <a:noFill/>
        </p:spPr>
        <p:txBody>
          <a:bodyPr wrap="square" rtlCol="0">
            <a:spAutoFit/>
          </a:bodyPr>
          <a:lstStyle/>
          <a:p>
            <a:r>
              <a:rPr lang="en-US" sz="2400" dirty="0">
                <a:latin typeface="Comic Sans MS" panose="030F0702030302020204" pitchFamily="66" charset="0"/>
              </a:rPr>
              <a:t>pencil</a:t>
            </a:r>
          </a:p>
        </p:txBody>
      </p:sp>
      <p:sp>
        <p:nvSpPr>
          <p:cNvPr id="20" name="it trigger">
            <a:extLst>
              <a:ext uri="{FF2B5EF4-FFF2-40B4-BE49-F238E27FC236}">
                <a16:creationId xmlns:a16="http://schemas.microsoft.com/office/drawing/2014/main" id="{BFC741B2-C464-45A1-AC20-3EEDFCA6F605}"/>
              </a:ext>
            </a:extLst>
          </p:cNvPr>
          <p:cNvSpPr txBox="1"/>
          <p:nvPr/>
        </p:nvSpPr>
        <p:spPr>
          <a:xfrm>
            <a:off x="3165783" y="6082323"/>
            <a:ext cx="467360" cy="461667"/>
          </a:xfrm>
          <a:prstGeom prst="rect">
            <a:avLst/>
          </a:prstGeom>
          <a:noFill/>
        </p:spPr>
        <p:txBody>
          <a:bodyPr wrap="square" rtlCol="0">
            <a:spAutoFit/>
          </a:bodyPr>
          <a:lstStyle/>
          <a:p>
            <a:r>
              <a:rPr lang="en-US" sz="2400" dirty="0">
                <a:latin typeface="Comic Sans MS" panose="030F0702030302020204" pitchFamily="66" charset="0"/>
              </a:rPr>
              <a:t>it</a:t>
            </a:r>
          </a:p>
        </p:txBody>
      </p:sp>
      <p:sp>
        <p:nvSpPr>
          <p:cNvPr id="21" name="they trigger">
            <a:extLst>
              <a:ext uri="{FF2B5EF4-FFF2-40B4-BE49-F238E27FC236}">
                <a16:creationId xmlns:a16="http://schemas.microsoft.com/office/drawing/2014/main" id="{DC3EC930-7C25-4680-BCDD-17904638A3AC}"/>
              </a:ext>
            </a:extLst>
          </p:cNvPr>
          <p:cNvSpPr txBox="1"/>
          <p:nvPr/>
        </p:nvSpPr>
        <p:spPr>
          <a:xfrm>
            <a:off x="3793338" y="6097454"/>
            <a:ext cx="894080" cy="461665"/>
          </a:xfrm>
          <a:prstGeom prst="rect">
            <a:avLst/>
          </a:prstGeom>
          <a:noFill/>
        </p:spPr>
        <p:txBody>
          <a:bodyPr wrap="square" rtlCol="0">
            <a:spAutoFit/>
          </a:bodyPr>
          <a:lstStyle/>
          <a:p>
            <a:r>
              <a:rPr lang="en-US" sz="2400" dirty="0">
                <a:latin typeface="Comic Sans MS" panose="030F0702030302020204" pitchFamily="66" charset="0"/>
              </a:rPr>
              <a:t>they</a:t>
            </a:r>
          </a:p>
        </p:txBody>
      </p:sp>
      <p:sp>
        <p:nvSpPr>
          <p:cNvPr id="22" name="tree trigger">
            <a:extLst>
              <a:ext uri="{FF2B5EF4-FFF2-40B4-BE49-F238E27FC236}">
                <a16:creationId xmlns:a16="http://schemas.microsoft.com/office/drawing/2014/main" id="{B8652CAA-C644-4039-A931-23BC3BC2D1AD}"/>
              </a:ext>
            </a:extLst>
          </p:cNvPr>
          <p:cNvSpPr txBox="1"/>
          <p:nvPr/>
        </p:nvSpPr>
        <p:spPr>
          <a:xfrm>
            <a:off x="4949805" y="6091437"/>
            <a:ext cx="822960" cy="461665"/>
          </a:xfrm>
          <a:prstGeom prst="rect">
            <a:avLst/>
          </a:prstGeom>
          <a:noFill/>
        </p:spPr>
        <p:txBody>
          <a:bodyPr wrap="square" rtlCol="0">
            <a:spAutoFit/>
          </a:bodyPr>
          <a:lstStyle/>
          <a:p>
            <a:r>
              <a:rPr lang="en-US" sz="2400" dirty="0">
                <a:latin typeface="Comic Sans MS" panose="030F0702030302020204" pitchFamily="66" charset="0"/>
              </a:rPr>
              <a:t>tree</a:t>
            </a:r>
          </a:p>
        </p:txBody>
      </p:sp>
      <p:sp>
        <p:nvSpPr>
          <p:cNvPr id="23" name="children">
            <a:extLst>
              <a:ext uri="{FF2B5EF4-FFF2-40B4-BE49-F238E27FC236}">
                <a16:creationId xmlns:a16="http://schemas.microsoft.com/office/drawing/2014/main" id="{E46CDC01-4BEC-400E-8353-7C6F1643D8D4}"/>
              </a:ext>
            </a:extLst>
          </p:cNvPr>
          <p:cNvSpPr txBox="1"/>
          <p:nvPr/>
        </p:nvSpPr>
        <p:spPr>
          <a:xfrm>
            <a:off x="5384800" y="1889758"/>
            <a:ext cx="1361440" cy="461665"/>
          </a:xfrm>
          <a:prstGeom prst="rect">
            <a:avLst/>
          </a:prstGeom>
          <a:noFill/>
        </p:spPr>
        <p:txBody>
          <a:bodyPr wrap="square" rtlCol="0">
            <a:spAutoFit/>
          </a:bodyPr>
          <a:lstStyle/>
          <a:p>
            <a:r>
              <a:rPr lang="en-US" sz="2400" dirty="0">
                <a:latin typeface="Comic Sans MS" panose="030F0702030302020204" pitchFamily="66" charset="0"/>
              </a:rPr>
              <a:t>children</a:t>
            </a:r>
          </a:p>
        </p:txBody>
      </p:sp>
      <p:sp>
        <p:nvSpPr>
          <p:cNvPr id="24" name="us trigger">
            <a:extLst>
              <a:ext uri="{FF2B5EF4-FFF2-40B4-BE49-F238E27FC236}">
                <a16:creationId xmlns:a16="http://schemas.microsoft.com/office/drawing/2014/main" id="{58655FC1-0779-4BA3-A981-09CB64DA9E7F}"/>
              </a:ext>
            </a:extLst>
          </p:cNvPr>
          <p:cNvSpPr txBox="1"/>
          <p:nvPr/>
        </p:nvSpPr>
        <p:spPr>
          <a:xfrm>
            <a:off x="7756553" y="6091437"/>
            <a:ext cx="822960" cy="461665"/>
          </a:xfrm>
          <a:prstGeom prst="rect">
            <a:avLst/>
          </a:prstGeom>
          <a:noFill/>
        </p:spPr>
        <p:txBody>
          <a:bodyPr wrap="square" rtlCol="0">
            <a:spAutoFit/>
          </a:bodyPr>
          <a:lstStyle/>
          <a:p>
            <a:r>
              <a:rPr lang="en-US" sz="2400" dirty="0">
                <a:latin typeface="Comic Sans MS" panose="030F0702030302020204" pitchFamily="66" charset="0"/>
              </a:rPr>
              <a:t>us</a:t>
            </a:r>
          </a:p>
        </p:txBody>
      </p:sp>
      <p:sp>
        <p:nvSpPr>
          <p:cNvPr id="25" name="Bob">
            <a:extLst>
              <a:ext uri="{FF2B5EF4-FFF2-40B4-BE49-F238E27FC236}">
                <a16:creationId xmlns:a16="http://schemas.microsoft.com/office/drawing/2014/main" id="{5C5D7B92-9B0E-422A-9DCD-5E1D32B0439E}"/>
              </a:ext>
            </a:extLst>
          </p:cNvPr>
          <p:cNvSpPr txBox="1"/>
          <p:nvPr/>
        </p:nvSpPr>
        <p:spPr>
          <a:xfrm>
            <a:off x="2184400" y="1889760"/>
            <a:ext cx="822960" cy="461665"/>
          </a:xfrm>
          <a:prstGeom prst="rect">
            <a:avLst/>
          </a:prstGeom>
          <a:noFill/>
        </p:spPr>
        <p:txBody>
          <a:bodyPr wrap="square" rtlCol="0">
            <a:spAutoFit/>
          </a:bodyPr>
          <a:lstStyle/>
          <a:p>
            <a:r>
              <a:rPr lang="en-US" sz="2400" dirty="0">
                <a:latin typeface="Comic Sans MS" panose="030F0702030302020204" pitchFamily="66" charset="0"/>
              </a:rPr>
              <a:t>Bob</a:t>
            </a:r>
          </a:p>
        </p:txBody>
      </p:sp>
      <p:sp>
        <p:nvSpPr>
          <p:cNvPr id="26" name="pencil">
            <a:extLst>
              <a:ext uri="{FF2B5EF4-FFF2-40B4-BE49-F238E27FC236}">
                <a16:creationId xmlns:a16="http://schemas.microsoft.com/office/drawing/2014/main" id="{782E52E1-3F44-4D59-92C9-CDE2E2F06A01}"/>
              </a:ext>
            </a:extLst>
          </p:cNvPr>
          <p:cNvSpPr txBox="1"/>
          <p:nvPr/>
        </p:nvSpPr>
        <p:spPr>
          <a:xfrm>
            <a:off x="3199130" y="1889759"/>
            <a:ext cx="1026160" cy="461665"/>
          </a:xfrm>
          <a:prstGeom prst="rect">
            <a:avLst/>
          </a:prstGeom>
          <a:noFill/>
        </p:spPr>
        <p:txBody>
          <a:bodyPr wrap="square" rtlCol="0">
            <a:spAutoFit/>
          </a:bodyPr>
          <a:lstStyle/>
          <a:p>
            <a:r>
              <a:rPr lang="en-US" sz="2400" dirty="0">
                <a:latin typeface="Comic Sans MS" panose="030F0702030302020204" pitchFamily="66" charset="0"/>
              </a:rPr>
              <a:t>pencil</a:t>
            </a:r>
          </a:p>
        </p:txBody>
      </p:sp>
      <p:sp>
        <p:nvSpPr>
          <p:cNvPr id="27" name="tree">
            <a:extLst>
              <a:ext uri="{FF2B5EF4-FFF2-40B4-BE49-F238E27FC236}">
                <a16:creationId xmlns:a16="http://schemas.microsoft.com/office/drawing/2014/main" id="{6D142B9A-548F-4C83-8ADA-297BA906DE26}"/>
              </a:ext>
            </a:extLst>
          </p:cNvPr>
          <p:cNvSpPr txBox="1"/>
          <p:nvPr/>
        </p:nvSpPr>
        <p:spPr>
          <a:xfrm>
            <a:off x="4472940" y="1889758"/>
            <a:ext cx="822960" cy="461665"/>
          </a:xfrm>
          <a:prstGeom prst="rect">
            <a:avLst/>
          </a:prstGeom>
          <a:noFill/>
        </p:spPr>
        <p:txBody>
          <a:bodyPr wrap="square" rtlCol="0">
            <a:spAutoFit/>
          </a:bodyPr>
          <a:lstStyle/>
          <a:p>
            <a:r>
              <a:rPr lang="en-US" sz="2400" dirty="0">
                <a:latin typeface="Comic Sans MS" panose="030F0702030302020204" pitchFamily="66" charset="0"/>
              </a:rPr>
              <a:t>tree</a:t>
            </a:r>
          </a:p>
        </p:txBody>
      </p:sp>
      <p:sp>
        <p:nvSpPr>
          <p:cNvPr id="28" name="children Trigger">
            <a:extLst>
              <a:ext uri="{FF2B5EF4-FFF2-40B4-BE49-F238E27FC236}">
                <a16:creationId xmlns:a16="http://schemas.microsoft.com/office/drawing/2014/main" id="{4F197E71-7EC8-48AC-8C21-864252933E0F}"/>
              </a:ext>
            </a:extLst>
          </p:cNvPr>
          <p:cNvSpPr txBox="1"/>
          <p:nvPr/>
        </p:nvSpPr>
        <p:spPr>
          <a:xfrm>
            <a:off x="5988713" y="6091437"/>
            <a:ext cx="1361440" cy="461665"/>
          </a:xfrm>
          <a:prstGeom prst="rect">
            <a:avLst/>
          </a:prstGeom>
          <a:noFill/>
        </p:spPr>
        <p:txBody>
          <a:bodyPr wrap="square" rtlCol="0">
            <a:spAutoFit/>
          </a:bodyPr>
          <a:lstStyle/>
          <a:p>
            <a:r>
              <a:rPr lang="en-US" sz="2400" dirty="0">
                <a:latin typeface="Comic Sans MS" panose="030F0702030302020204" pitchFamily="66" charset="0"/>
              </a:rPr>
              <a:t>children</a:t>
            </a:r>
          </a:p>
        </p:txBody>
      </p:sp>
      <p:sp>
        <p:nvSpPr>
          <p:cNvPr id="13" name="Nouns title">
            <a:extLst>
              <a:ext uri="{FF2B5EF4-FFF2-40B4-BE49-F238E27FC236}">
                <a16:creationId xmlns:a16="http://schemas.microsoft.com/office/drawing/2014/main" id="{5F466B5D-3B7A-4BEE-B17A-A2A6665F14D1}"/>
              </a:ext>
            </a:extLst>
          </p:cNvPr>
          <p:cNvSpPr txBox="1"/>
          <p:nvPr/>
        </p:nvSpPr>
        <p:spPr>
          <a:xfrm>
            <a:off x="3803650" y="2509839"/>
            <a:ext cx="1536700" cy="461665"/>
          </a:xfrm>
          <a:prstGeom prst="rect">
            <a:avLst/>
          </a:prstGeom>
          <a:noFill/>
        </p:spPr>
        <p:txBody>
          <a:bodyPr wrap="square" rtlCol="0">
            <a:spAutoFit/>
          </a:bodyPr>
          <a:lstStyle/>
          <a:p>
            <a:r>
              <a:rPr lang="en-US" sz="2400" b="1" dirty="0">
                <a:latin typeface="Comic Sans MS" panose="030F0702030302020204" pitchFamily="66" charset="0"/>
              </a:rPr>
              <a:t>Nouns</a:t>
            </a:r>
          </a:p>
        </p:txBody>
      </p:sp>
      <p:sp>
        <p:nvSpPr>
          <p:cNvPr id="30" name="he trigger">
            <a:extLst>
              <a:ext uri="{FF2B5EF4-FFF2-40B4-BE49-F238E27FC236}">
                <a16:creationId xmlns:a16="http://schemas.microsoft.com/office/drawing/2014/main" id="{7D0E0094-BC62-48EC-B0A8-CD2B39E32062}"/>
              </a:ext>
            </a:extLst>
          </p:cNvPr>
          <p:cNvSpPr txBox="1"/>
          <p:nvPr/>
        </p:nvSpPr>
        <p:spPr>
          <a:xfrm>
            <a:off x="2440623" y="4039210"/>
            <a:ext cx="599440" cy="461665"/>
          </a:xfrm>
          <a:prstGeom prst="rect">
            <a:avLst/>
          </a:prstGeom>
          <a:noFill/>
        </p:spPr>
        <p:txBody>
          <a:bodyPr wrap="square" rtlCol="0">
            <a:spAutoFit/>
          </a:bodyPr>
          <a:lstStyle/>
          <a:p>
            <a:r>
              <a:rPr lang="en-US" sz="2400" dirty="0">
                <a:latin typeface="Comic Sans MS" panose="030F0702030302020204" pitchFamily="66" charset="0"/>
              </a:rPr>
              <a:t>he</a:t>
            </a:r>
          </a:p>
        </p:txBody>
      </p:sp>
      <p:sp>
        <p:nvSpPr>
          <p:cNvPr id="31" name="it trigger">
            <a:extLst>
              <a:ext uri="{FF2B5EF4-FFF2-40B4-BE49-F238E27FC236}">
                <a16:creationId xmlns:a16="http://schemas.microsoft.com/office/drawing/2014/main" id="{BEA12A1A-7B91-4461-9203-A4B2247B74FD}"/>
              </a:ext>
            </a:extLst>
          </p:cNvPr>
          <p:cNvSpPr txBox="1"/>
          <p:nvPr/>
        </p:nvSpPr>
        <p:spPr>
          <a:xfrm>
            <a:off x="3478530" y="4039210"/>
            <a:ext cx="467360" cy="461667"/>
          </a:xfrm>
          <a:prstGeom prst="rect">
            <a:avLst/>
          </a:prstGeom>
          <a:noFill/>
        </p:spPr>
        <p:txBody>
          <a:bodyPr wrap="square" rtlCol="0">
            <a:spAutoFit/>
          </a:bodyPr>
          <a:lstStyle/>
          <a:p>
            <a:r>
              <a:rPr lang="en-US" sz="2400" dirty="0">
                <a:latin typeface="Comic Sans MS" panose="030F0702030302020204" pitchFamily="66" charset="0"/>
              </a:rPr>
              <a:t>it</a:t>
            </a:r>
          </a:p>
        </p:txBody>
      </p:sp>
      <p:sp>
        <p:nvSpPr>
          <p:cNvPr id="32" name="he trigger">
            <a:extLst>
              <a:ext uri="{FF2B5EF4-FFF2-40B4-BE49-F238E27FC236}">
                <a16:creationId xmlns:a16="http://schemas.microsoft.com/office/drawing/2014/main" id="{1E0EB6E7-771D-423A-BAC0-D8D402A33028}"/>
              </a:ext>
            </a:extLst>
          </p:cNvPr>
          <p:cNvSpPr txBox="1"/>
          <p:nvPr/>
        </p:nvSpPr>
        <p:spPr>
          <a:xfrm>
            <a:off x="4572000" y="4039210"/>
            <a:ext cx="880110" cy="461665"/>
          </a:xfrm>
          <a:prstGeom prst="rect">
            <a:avLst/>
          </a:prstGeom>
          <a:noFill/>
        </p:spPr>
        <p:txBody>
          <a:bodyPr wrap="square" rtlCol="0">
            <a:spAutoFit/>
          </a:bodyPr>
          <a:lstStyle/>
          <a:p>
            <a:r>
              <a:rPr lang="en-US" sz="2400" dirty="0">
                <a:latin typeface="Comic Sans MS" panose="030F0702030302020204" pitchFamily="66" charset="0"/>
              </a:rPr>
              <a:t>they</a:t>
            </a:r>
          </a:p>
        </p:txBody>
      </p:sp>
      <p:sp>
        <p:nvSpPr>
          <p:cNvPr id="33" name="us trigger">
            <a:extLst>
              <a:ext uri="{FF2B5EF4-FFF2-40B4-BE49-F238E27FC236}">
                <a16:creationId xmlns:a16="http://schemas.microsoft.com/office/drawing/2014/main" id="{1F3DFBE7-F67A-49CF-B1CA-AD526BD3EDB5}"/>
              </a:ext>
            </a:extLst>
          </p:cNvPr>
          <p:cNvSpPr txBox="1"/>
          <p:nvPr/>
        </p:nvSpPr>
        <p:spPr>
          <a:xfrm>
            <a:off x="5914958" y="4039210"/>
            <a:ext cx="822960" cy="461665"/>
          </a:xfrm>
          <a:prstGeom prst="rect">
            <a:avLst/>
          </a:prstGeom>
          <a:noFill/>
        </p:spPr>
        <p:txBody>
          <a:bodyPr wrap="square" rtlCol="0">
            <a:spAutoFit/>
          </a:bodyPr>
          <a:lstStyle/>
          <a:p>
            <a:r>
              <a:rPr lang="en-US" sz="2400" dirty="0">
                <a:latin typeface="Comic Sans MS" panose="030F0702030302020204" pitchFamily="66" charset="0"/>
              </a:rPr>
              <a:t>us</a:t>
            </a:r>
          </a:p>
        </p:txBody>
      </p:sp>
      <p:sp>
        <p:nvSpPr>
          <p:cNvPr id="2" name="TextBox 1">
            <a:extLst>
              <a:ext uri="{FF2B5EF4-FFF2-40B4-BE49-F238E27FC236}">
                <a16:creationId xmlns:a16="http://schemas.microsoft.com/office/drawing/2014/main" id="{F2D7B207-9773-407D-BA25-6D2A3246AF90}"/>
              </a:ext>
            </a:extLst>
          </p:cNvPr>
          <p:cNvSpPr txBox="1"/>
          <p:nvPr/>
        </p:nvSpPr>
        <p:spPr>
          <a:xfrm>
            <a:off x="3659639" y="4479932"/>
            <a:ext cx="1449436" cy="461665"/>
          </a:xfrm>
          <a:prstGeom prst="rect">
            <a:avLst/>
          </a:prstGeom>
          <a:noFill/>
        </p:spPr>
        <p:txBody>
          <a:bodyPr wrap="none" rtlCol="0">
            <a:spAutoFit/>
          </a:bodyPr>
          <a:lstStyle/>
          <a:p>
            <a:r>
              <a:rPr lang="en-US" sz="2400" b="1" dirty="0">
                <a:latin typeface="Comic Sans MS" panose="030F0702030302020204" pitchFamily="66" charset="0"/>
              </a:rPr>
              <a:t>Pronouns</a:t>
            </a:r>
          </a:p>
        </p:txBody>
      </p:sp>
    </p:spTree>
    <p:extLst>
      <p:ext uri="{BB962C8B-B14F-4D97-AF65-F5344CB8AC3E}">
        <p14:creationId xmlns:p14="http://schemas.microsoft.com/office/powerpoint/2010/main" val="3756872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xit"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1" presetClass="exit"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0" grpId="0"/>
      <p:bldP spid="17" grpId="0"/>
      <p:bldP spid="19" grpId="0"/>
      <p:bldP spid="20" grpId="0"/>
      <p:bldP spid="21" grpId="0"/>
      <p:bldP spid="22" grpId="0"/>
      <p:bldP spid="23" grpId="0"/>
      <p:bldP spid="24" grpId="0"/>
      <p:bldP spid="25" grpId="0"/>
      <p:bldP spid="26" grpId="0"/>
      <p:bldP spid="27" grpId="0"/>
      <p:bldP spid="28"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120316" y="199794"/>
            <a:ext cx="926431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Pond Animals - Vocabulary Review</a:t>
            </a:r>
          </a:p>
        </p:txBody>
      </p:sp>
      <p:sp>
        <p:nvSpPr>
          <p:cNvPr id="8" name="TextBox 7">
            <a:extLst>
              <a:ext uri="{FF2B5EF4-FFF2-40B4-BE49-F238E27FC236}">
                <a16:creationId xmlns:a16="http://schemas.microsoft.com/office/drawing/2014/main" id="{9F8ABF52-1330-4680-8BD1-7DA0DB1B4E8C}"/>
              </a:ext>
            </a:extLst>
          </p:cNvPr>
          <p:cNvSpPr txBox="1"/>
          <p:nvPr/>
        </p:nvSpPr>
        <p:spPr>
          <a:xfrm>
            <a:off x="484039" y="4409644"/>
            <a:ext cx="8659961" cy="657488"/>
          </a:xfrm>
          <a:prstGeom prst="rect">
            <a:avLst/>
          </a:prstGeom>
          <a:noFill/>
        </p:spPr>
        <p:txBody>
          <a:bodyPr wrap="square" rtlCol="0">
            <a:spAutoFit/>
          </a:bodyPr>
          <a:lstStyle/>
          <a:p>
            <a:pPr marL="0" marR="0" algn="ctr">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-an argument or debate.</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8135075-FF57-4DD9-9E00-F47C1D6B9F56}"/>
              </a:ext>
            </a:extLst>
          </p:cNvPr>
          <p:cNvSpPr txBox="1"/>
          <p:nvPr/>
        </p:nvSpPr>
        <p:spPr>
          <a:xfrm>
            <a:off x="1671866" y="5555318"/>
            <a:ext cx="6135760" cy="657488"/>
          </a:xfrm>
          <a:prstGeom prst="rect">
            <a:avLst/>
          </a:prstGeom>
          <a:noFill/>
        </p:spPr>
        <p:txBody>
          <a:bodyPr wrap="square" rtlCol="0">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-very dreary and depressing.</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932DCF8-6199-4663-81E0-D612E348A5B9}"/>
              </a:ext>
            </a:extLst>
          </p:cNvPr>
          <p:cNvSpPr txBox="1"/>
          <p:nvPr/>
        </p:nvSpPr>
        <p:spPr>
          <a:xfrm>
            <a:off x="2357840" y="3258365"/>
            <a:ext cx="4763813" cy="657488"/>
          </a:xfrm>
          <a:prstGeom prst="rect">
            <a:avLst/>
          </a:prstGeom>
          <a:noFill/>
        </p:spPr>
        <p:txBody>
          <a:bodyPr wrap="square">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 small piece of food.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93176B74-7A2B-4AD6-B93C-02826578E435}"/>
              </a:ext>
              <a:ext uri="{C183D7F6-B498-43B3-948B-1728B52AA6E4}">
                <adec:decorative xmlns:adec="http://schemas.microsoft.com/office/drawing/2017/decorative" val="1"/>
              </a:ext>
            </a:extLst>
          </p:cNvPr>
          <p:cNvSpPr/>
          <p:nvPr/>
        </p:nvSpPr>
        <p:spPr>
          <a:xfrm>
            <a:off x="2766569" y="1834192"/>
            <a:ext cx="3946358" cy="9144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B6FE122-2E68-4075-B0FC-8D7AB33F5B4C}"/>
              </a:ext>
            </a:extLst>
          </p:cNvPr>
          <p:cNvSpPr txBox="1"/>
          <p:nvPr/>
        </p:nvSpPr>
        <p:spPr>
          <a:xfrm>
            <a:off x="3853928" y="1894013"/>
            <a:ext cx="1771639" cy="707886"/>
          </a:xfrm>
          <a:prstGeom prst="rect">
            <a:avLst/>
          </a:prstGeom>
          <a:noFill/>
        </p:spPr>
        <p:txBody>
          <a:bodyPr wrap="none" rtlCol="0">
            <a:spAutoFit/>
          </a:bodyPr>
          <a:lstStyle/>
          <a:p>
            <a:r>
              <a:rPr lang="en-US" sz="4000" dirty="0">
                <a:latin typeface="Comic Sans MS" panose="030F0702030302020204" pitchFamily="66" charset="0"/>
              </a:rPr>
              <a:t>morsel</a:t>
            </a:r>
          </a:p>
        </p:txBody>
      </p:sp>
      <p:sp>
        <p:nvSpPr>
          <p:cNvPr id="6" name="TextBox 5">
            <a:extLst>
              <a:ext uri="{FF2B5EF4-FFF2-40B4-BE49-F238E27FC236}">
                <a16:creationId xmlns:a16="http://schemas.microsoft.com/office/drawing/2014/main" id="{68A89F5A-C1E9-496C-AF88-C7294DBCB71E}"/>
              </a:ext>
            </a:extLst>
          </p:cNvPr>
          <p:cNvSpPr txBox="1"/>
          <p:nvPr/>
        </p:nvSpPr>
        <p:spPr>
          <a:xfrm>
            <a:off x="3842438" y="1866965"/>
            <a:ext cx="1943161" cy="707886"/>
          </a:xfrm>
          <a:prstGeom prst="rect">
            <a:avLst/>
          </a:prstGeom>
          <a:noFill/>
        </p:spPr>
        <p:txBody>
          <a:bodyPr wrap="none" rtlCol="0">
            <a:spAutoFit/>
          </a:bodyPr>
          <a:lstStyle/>
          <a:p>
            <a:r>
              <a:rPr lang="en-US" sz="4000" dirty="0">
                <a:latin typeface="Comic Sans MS" panose="030F0702030302020204" pitchFamily="66" charset="0"/>
              </a:rPr>
              <a:t>dispute</a:t>
            </a:r>
          </a:p>
        </p:txBody>
      </p:sp>
      <p:sp>
        <p:nvSpPr>
          <p:cNvPr id="7" name="TextBox 6">
            <a:extLst>
              <a:ext uri="{FF2B5EF4-FFF2-40B4-BE49-F238E27FC236}">
                <a16:creationId xmlns:a16="http://schemas.microsoft.com/office/drawing/2014/main" id="{16AA1CA4-BCE7-4175-97B0-5067D089E6D2}"/>
              </a:ext>
            </a:extLst>
          </p:cNvPr>
          <p:cNvSpPr txBox="1"/>
          <p:nvPr/>
        </p:nvSpPr>
        <p:spPr>
          <a:xfrm>
            <a:off x="3870134" y="1950776"/>
            <a:ext cx="1683474" cy="707886"/>
          </a:xfrm>
          <a:prstGeom prst="rect">
            <a:avLst/>
          </a:prstGeom>
          <a:noFill/>
        </p:spPr>
        <p:txBody>
          <a:bodyPr wrap="none" rtlCol="0">
            <a:spAutoFit/>
          </a:bodyPr>
          <a:lstStyle/>
          <a:p>
            <a:r>
              <a:rPr lang="en-US" sz="4000" dirty="0">
                <a:latin typeface="Comic Sans MS" panose="030F0702030302020204" pitchFamily="66" charset="0"/>
              </a:rPr>
              <a:t>dismal</a:t>
            </a:r>
          </a:p>
        </p:txBody>
      </p:sp>
    </p:spTree>
    <p:extLst>
      <p:ext uri="{BB962C8B-B14F-4D97-AF65-F5344CB8AC3E}">
        <p14:creationId xmlns:p14="http://schemas.microsoft.com/office/powerpoint/2010/main" val="228151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xit" presetSubtype="0" fill="hold" grpId="3"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ntr" presetSubtype="0" fill="hold" grpId="2"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3"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xit" presetSubtype="0" fill="hold" grpId="2"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xit" presetSubtype="0" fill="hold" grpId="4"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ntr" presetSubtype="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5"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2"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8" grpId="4"/>
      <p:bldP spid="8" grpId="5"/>
      <p:bldP spid="9" grpId="0"/>
      <p:bldP spid="9" grpId="1"/>
      <p:bldP spid="9" grpId="2"/>
      <p:bldP spid="20" grpId="0"/>
      <p:bldP spid="20" grpId="1"/>
      <p:bldP spid="20" grpId="2"/>
      <p:bldP spid="20" grpId="3"/>
      <p:bldP spid="12" grpId="0" animBg="1"/>
      <p:bldP spid="5" grpId="0"/>
      <p:bldP spid="5" grpId="1"/>
      <p:bldP spid="6" grpId="0"/>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994752" y="241214"/>
            <a:ext cx="715452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Vocabulary Review Take Two!</a:t>
            </a:r>
          </a:p>
        </p:txBody>
      </p:sp>
      <p:sp>
        <p:nvSpPr>
          <p:cNvPr id="5" name="TextBox 4">
            <a:extLst>
              <a:ext uri="{FF2B5EF4-FFF2-40B4-BE49-F238E27FC236}">
                <a16:creationId xmlns:a16="http://schemas.microsoft.com/office/drawing/2014/main" id="{22FF8EDB-53CC-49AC-B253-18F25BDC9904}"/>
              </a:ext>
            </a:extLst>
          </p:cNvPr>
          <p:cNvSpPr txBox="1"/>
          <p:nvPr/>
        </p:nvSpPr>
        <p:spPr>
          <a:xfrm>
            <a:off x="3820030" y="2139662"/>
            <a:ext cx="1503938" cy="769441"/>
          </a:xfrm>
          <a:prstGeom prst="rect">
            <a:avLst/>
          </a:prstGeom>
          <a:noFill/>
        </p:spPr>
        <p:txBody>
          <a:bodyPr wrap="none" rtlCol="0">
            <a:spAutoFit/>
          </a:bodyPr>
          <a:lstStyle/>
          <a:p>
            <a:r>
              <a:rPr lang="en-US" sz="4400" b="1" dirty="0">
                <a:latin typeface="Comic Sans MS" panose="030F0702030302020204" pitchFamily="66" charset="0"/>
              </a:rPr>
              <a:t>roam</a:t>
            </a:r>
          </a:p>
        </p:txBody>
      </p:sp>
      <p:sp>
        <p:nvSpPr>
          <p:cNvPr id="6" name="TextBox 5">
            <a:extLst>
              <a:ext uri="{FF2B5EF4-FFF2-40B4-BE49-F238E27FC236}">
                <a16:creationId xmlns:a16="http://schemas.microsoft.com/office/drawing/2014/main" id="{FFADE0D2-D2E4-461C-BBE9-7E39E0975854}"/>
              </a:ext>
            </a:extLst>
          </p:cNvPr>
          <p:cNvSpPr txBox="1"/>
          <p:nvPr/>
        </p:nvSpPr>
        <p:spPr>
          <a:xfrm>
            <a:off x="174831" y="5718287"/>
            <a:ext cx="8879305" cy="630942"/>
          </a:xfrm>
          <a:prstGeom prst="rect">
            <a:avLst/>
          </a:prstGeom>
          <a:noFill/>
        </p:spPr>
        <p:txBody>
          <a:bodyPr wrap="square" rtlCol="0">
            <a:spAutoFit/>
          </a:bodyPr>
          <a:lstStyle/>
          <a:p>
            <a:r>
              <a:rPr lang="en-US" sz="3500" dirty="0">
                <a:latin typeface="Comic Sans MS" panose="030F0702030302020204" pitchFamily="66" charset="0"/>
              </a:rPr>
              <a:t>-to go from place to place without a plan.</a:t>
            </a:r>
          </a:p>
        </p:txBody>
      </p:sp>
      <p:sp>
        <p:nvSpPr>
          <p:cNvPr id="7" name="TextBox 6">
            <a:extLst>
              <a:ext uri="{FF2B5EF4-FFF2-40B4-BE49-F238E27FC236}">
                <a16:creationId xmlns:a16="http://schemas.microsoft.com/office/drawing/2014/main" id="{BAF4AE00-54F1-4E42-ACD6-06FDE142D8A8}"/>
              </a:ext>
            </a:extLst>
          </p:cNvPr>
          <p:cNvSpPr txBox="1"/>
          <p:nvPr/>
        </p:nvSpPr>
        <p:spPr>
          <a:xfrm>
            <a:off x="1741741" y="3806081"/>
            <a:ext cx="5745484" cy="646331"/>
          </a:xfrm>
          <a:prstGeom prst="rect">
            <a:avLst/>
          </a:prstGeom>
          <a:noFill/>
        </p:spPr>
        <p:txBody>
          <a:bodyPr wrap="none" rtlCol="0">
            <a:spAutoFit/>
          </a:bodyPr>
          <a:lstStyle/>
          <a:p>
            <a:pPr algn="ctr"/>
            <a:r>
              <a:rPr lang="en-US" sz="3600" dirty="0">
                <a:latin typeface="Comic Sans MS" panose="030F0702030302020204" pitchFamily="66" charset="0"/>
              </a:rPr>
              <a:t>-partial or total darkness.</a:t>
            </a:r>
          </a:p>
        </p:txBody>
      </p:sp>
      <p:sp>
        <p:nvSpPr>
          <p:cNvPr id="11" name="TextBox 10">
            <a:extLst>
              <a:ext uri="{FF2B5EF4-FFF2-40B4-BE49-F238E27FC236}">
                <a16:creationId xmlns:a16="http://schemas.microsoft.com/office/drawing/2014/main" id="{085D1EE5-94ED-43D3-9A9A-0A7A14C64BAE}"/>
              </a:ext>
            </a:extLst>
          </p:cNvPr>
          <p:cNvSpPr txBox="1"/>
          <p:nvPr/>
        </p:nvSpPr>
        <p:spPr>
          <a:xfrm>
            <a:off x="1433163" y="4762184"/>
            <a:ext cx="6362639" cy="646331"/>
          </a:xfrm>
          <a:prstGeom prst="rect">
            <a:avLst/>
          </a:prstGeom>
          <a:noFill/>
        </p:spPr>
        <p:txBody>
          <a:bodyPr wrap="none" rtlCol="0">
            <a:spAutoFit/>
          </a:bodyPr>
          <a:lstStyle/>
          <a:p>
            <a:pPr algn="ctr"/>
            <a:r>
              <a:rPr lang="en-US" sz="3600" dirty="0">
                <a:latin typeface="Comic Sans MS" panose="030F0702030302020204" pitchFamily="66" charset="0"/>
              </a:rPr>
              <a:t>-a sheltered or hidden place.</a:t>
            </a:r>
          </a:p>
        </p:txBody>
      </p:sp>
      <p:sp>
        <p:nvSpPr>
          <p:cNvPr id="12" name="TextBox 11">
            <a:extLst>
              <a:ext uri="{FF2B5EF4-FFF2-40B4-BE49-F238E27FC236}">
                <a16:creationId xmlns:a16="http://schemas.microsoft.com/office/drawing/2014/main" id="{91AFFA58-CE8E-4B4D-B14F-AAE9BF59C9C3}"/>
              </a:ext>
            </a:extLst>
          </p:cNvPr>
          <p:cNvSpPr txBox="1"/>
          <p:nvPr/>
        </p:nvSpPr>
        <p:spPr>
          <a:xfrm>
            <a:off x="3737475" y="2179532"/>
            <a:ext cx="1669047" cy="769441"/>
          </a:xfrm>
          <a:prstGeom prst="rect">
            <a:avLst/>
          </a:prstGeom>
          <a:noFill/>
        </p:spPr>
        <p:txBody>
          <a:bodyPr wrap="none" rtlCol="0">
            <a:spAutoFit/>
          </a:bodyPr>
          <a:lstStyle/>
          <a:p>
            <a:r>
              <a:rPr lang="en-US" sz="4400" b="1" dirty="0">
                <a:latin typeface="Comic Sans MS" panose="030F0702030302020204" pitchFamily="66" charset="0"/>
              </a:rPr>
              <a:t>gloom</a:t>
            </a:r>
          </a:p>
        </p:txBody>
      </p:sp>
      <p:sp>
        <p:nvSpPr>
          <p:cNvPr id="15" name="TextBox 14">
            <a:extLst>
              <a:ext uri="{FF2B5EF4-FFF2-40B4-BE49-F238E27FC236}">
                <a16:creationId xmlns:a16="http://schemas.microsoft.com/office/drawing/2014/main" id="{9339F2E1-A06D-4811-A4CB-C1E775E43B59}"/>
              </a:ext>
            </a:extLst>
          </p:cNvPr>
          <p:cNvSpPr txBox="1"/>
          <p:nvPr/>
        </p:nvSpPr>
        <p:spPr>
          <a:xfrm>
            <a:off x="3880842" y="2217622"/>
            <a:ext cx="1377300" cy="769441"/>
          </a:xfrm>
          <a:prstGeom prst="rect">
            <a:avLst/>
          </a:prstGeom>
          <a:noFill/>
        </p:spPr>
        <p:txBody>
          <a:bodyPr wrap="none" rtlCol="0">
            <a:spAutoFit/>
          </a:bodyPr>
          <a:lstStyle/>
          <a:p>
            <a:r>
              <a:rPr lang="en-US" sz="4400" b="1" dirty="0">
                <a:latin typeface="Comic Sans MS" panose="030F0702030302020204" pitchFamily="66" charset="0"/>
              </a:rPr>
              <a:t>nook</a:t>
            </a:r>
          </a:p>
        </p:txBody>
      </p:sp>
      <p:sp>
        <p:nvSpPr>
          <p:cNvPr id="4" name="Rectangle 3">
            <a:extLst>
              <a:ext uri="{FF2B5EF4-FFF2-40B4-BE49-F238E27FC236}">
                <a16:creationId xmlns:a16="http://schemas.microsoft.com/office/drawing/2014/main" id="{B800B474-C2C2-4EF0-8A51-F1A5DEBFC5F9}"/>
              </a:ext>
              <a:ext uri="{C183D7F6-B498-43B3-948B-1728B52AA6E4}">
                <adec:decorative xmlns:adec="http://schemas.microsoft.com/office/drawing/2017/decorative" val="1"/>
              </a:ext>
            </a:extLst>
          </p:cNvPr>
          <p:cNvSpPr/>
          <p:nvPr/>
        </p:nvSpPr>
        <p:spPr>
          <a:xfrm>
            <a:off x="2457899" y="1849704"/>
            <a:ext cx="4228200" cy="1323439"/>
          </a:xfrm>
          <a:prstGeom prst="rect">
            <a:avLst/>
          </a:prstGeom>
          <a:noFill/>
          <a:ln w="76200">
            <a:solidFill>
              <a:srgbClr val="182C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791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grpId="2"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3" nodeType="clickEffect">
                                  <p:stCondLst>
                                    <p:cond delay="0"/>
                                  </p:stCondLst>
                                  <p:childTnLst>
                                    <p:set>
                                      <p:cBhvr>
                                        <p:cTn id="4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P spid="6" grpId="3"/>
      <p:bldP spid="7" grpId="0"/>
      <p:bldP spid="7" grpId="1"/>
      <p:bldP spid="7" grpId="2"/>
      <p:bldP spid="7" grpId="3"/>
      <p:bldP spid="11" grpId="0"/>
      <p:bldP spid="11" grpId="1"/>
      <p:bldP spid="11" grpId="2"/>
      <p:bldP spid="12" grpId="0"/>
      <p:bldP spid="12" grpId="1"/>
      <p:bldP spid="15"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3D3F-B3CB-4DE8-983C-F1257092BBFA}"/>
              </a:ext>
            </a:extLst>
          </p:cNvPr>
          <p:cNvSpPr txBox="1">
            <a:spLocks noGrp="1"/>
          </p:cNvSpPr>
          <p:nvPr>
            <p:ph type="title" idx="4294967295"/>
          </p:nvPr>
        </p:nvSpPr>
        <p:spPr>
          <a:xfrm flipH="1">
            <a:off x="0" y="290717"/>
            <a:ext cx="863600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Our Vocabulary Adventure Continues!</a:t>
            </a:r>
          </a:p>
        </p:txBody>
      </p:sp>
      <p:grpSp>
        <p:nvGrpSpPr>
          <p:cNvPr id="14" name="Group 13" descr="word bank ">
            <a:extLst>
              <a:ext uri="{FF2B5EF4-FFF2-40B4-BE49-F238E27FC236}">
                <a16:creationId xmlns:a16="http://schemas.microsoft.com/office/drawing/2014/main" id="{EAADAA21-50BE-4F34-8A25-52A6DF08CC6D}"/>
              </a:ext>
            </a:extLst>
          </p:cNvPr>
          <p:cNvGrpSpPr/>
          <p:nvPr/>
        </p:nvGrpSpPr>
        <p:grpSpPr>
          <a:xfrm>
            <a:off x="1452711" y="4428984"/>
            <a:ext cx="6432665" cy="2045368"/>
            <a:chOff x="1515978" y="4599140"/>
            <a:chExt cx="6432665" cy="2045368"/>
          </a:xfrm>
        </p:grpSpPr>
        <p:sp>
          <p:nvSpPr>
            <p:cNvPr id="5" name="Rectangle 4">
              <a:extLst>
                <a:ext uri="{FF2B5EF4-FFF2-40B4-BE49-F238E27FC236}">
                  <a16:creationId xmlns:a16="http://schemas.microsoft.com/office/drawing/2014/main" id="{660DE171-122F-405A-AE7C-5F03ACEFFE46}"/>
                </a:ext>
              </a:extLst>
            </p:cNvPr>
            <p:cNvSpPr/>
            <p:nvPr/>
          </p:nvSpPr>
          <p:spPr>
            <a:xfrm>
              <a:off x="1515978" y="4599140"/>
              <a:ext cx="6432665" cy="2045368"/>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224DAE-1A2E-4702-B75A-C1E211508869}"/>
                </a:ext>
              </a:extLst>
            </p:cNvPr>
            <p:cNvSpPr txBox="1"/>
            <p:nvPr/>
          </p:nvSpPr>
          <p:spPr>
            <a:xfrm>
              <a:off x="3768449" y="5761166"/>
              <a:ext cx="1306768" cy="553998"/>
            </a:xfrm>
            <a:prstGeom prst="rect">
              <a:avLst/>
            </a:prstGeom>
            <a:noFill/>
          </p:spPr>
          <p:txBody>
            <a:bodyPr wrap="none" rtlCol="0">
              <a:spAutoFit/>
            </a:bodyPr>
            <a:lstStyle/>
            <a:p>
              <a:r>
                <a:rPr lang="en-US" sz="3000" dirty="0">
                  <a:latin typeface="Comic Sans MS" panose="030F0702030302020204" pitchFamily="66" charset="0"/>
                </a:rPr>
                <a:t>dismal</a:t>
              </a:r>
            </a:p>
          </p:txBody>
        </p:sp>
        <p:sp>
          <p:nvSpPr>
            <p:cNvPr id="7" name="TextBox 6">
              <a:extLst>
                <a:ext uri="{FF2B5EF4-FFF2-40B4-BE49-F238E27FC236}">
                  <a16:creationId xmlns:a16="http://schemas.microsoft.com/office/drawing/2014/main" id="{E3A08EF0-FE00-4B11-9150-907B3C115CCD}"/>
                </a:ext>
              </a:extLst>
            </p:cNvPr>
            <p:cNvSpPr txBox="1"/>
            <p:nvPr/>
          </p:nvSpPr>
          <p:spPr>
            <a:xfrm>
              <a:off x="5974812" y="4877825"/>
              <a:ext cx="1196161" cy="553998"/>
            </a:xfrm>
            <a:prstGeom prst="rect">
              <a:avLst/>
            </a:prstGeom>
            <a:noFill/>
          </p:spPr>
          <p:txBody>
            <a:bodyPr wrap="none" rtlCol="0">
              <a:spAutoFit/>
            </a:bodyPr>
            <a:lstStyle/>
            <a:p>
              <a:r>
                <a:rPr lang="en-US" sz="3000" dirty="0">
                  <a:latin typeface="Comic Sans MS" panose="030F0702030302020204" pitchFamily="66" charset="0"/>
                </a:rPr>
                <a:t>gloom</a:t>
              </a:r>
            </a:p>
          </p:txBody>
        </p:sp>
        <p:sp>
          <p:nvSpPr>
            <p:cNvPr id="8" name="TextBox 7">
              <a:extLst>
                <a:ext uri="{FF2B5EF4-FFF2-40B4-BE49-F238E27FC236}">
                  <a16:creationId xmlns:a16="http://schemas.microsoft.com/office/drawing/2014/main" id="{9062F1F2-86C0-4B03-8C5C-FCB49111923A}"/>
                </a:ext>
              </a:extLst>
            </p:cNvPr>
            <p:cNvSpPr txBox="1"/>
            <p:nvPr/>
          </p:nvSpPr>
          <p:spPr>
            <a:xfrm>
              <a:off x="3768449" y="4871716"/>
              <a:ext cx="1372492" cy="553998"/>
            </a:xfrm>
            <a:prstGeom prst="rect">
              <a:avLst/>
            </a:prstGeom>
            <a:noFill/>
          </p:spPr>
          <p:txBody>
            <a:bodyPr wrap="none" rtlCol="0">
              <a:spAutoFit/>
            </a:bodyPr>
            <a:lstStyle/>
            <a:p>
              <a:r>
                <a:rPr lang="en-US" sz="3000" dirty="0">
                  <a:latin typeface="Comic Sans MS" panose="030F0702030302020204" pitchFamily="66" charset="0"/>
                </a:rPr>
                <a:t>morsel</a:t>
              </a:r>
            </a:p>
          </p:txBody>
        </p:sp>
        <p:sp>
          <p:nvSpPr>
            <p:cNvPr id="9" name="TextBox 8">
              <a:extLst>
                <a:ext uri="{FF2B5EF4-FFF2-40B4-BE49-F238E27FC236}">
                  <a16:creationId xmlns:a16="http://schemas.microsoft.com/office/drawing/2014/main" id="{2D53B381-E45F-4BDE-B505-2BCFEC013E4C}"/>
                </a:ext>
              </a:extLst>
            </p:cNvPr>
            <p:cNvSpPr txBox="1"/>
            <p:nvPr/>
          </p:nvSpPr>
          <p:spPr>
            <a:xfrm>
              <a:off x="5974812" y="5763671"/>
              <a:ext cx="1502334" cy="553998"/>
            </a:xfrm>
            <a:prstGeom prst="rect">
              <a:avLst/>
            </a:prstGeom>
            <a:noFill/>
          </p:spPr>
          <p:txBody>
            <a:bodyPr wrap="none" rtlCol="0">
              <a:spAutoFit/>
            </a:bodyPr>
            <a:lstStyle/>
            <a:p>
              <a:r>
                <a:rPr lang="en-US" sz="3000" dirty="0">
                  <a:latin typeface="Comic Sans MS" panose="030F0702030302020204" pitchFamily="66" charset="0"/>
                </a:rPr>
                <a:t>dispute</a:t>
              </a:r>
            </a:p>
          </p:txBody>
        </p:sp>
        <p:sp>
          <p:nvSpPr>
            <p:cNvPr id="10" name="TextBox 9">
              <a:extLst>
                <a:ext uri="{FF2B5EF4-FFF2-40B4-BE49-F238E27FC236}">
                  <a16:creationId xmlns:a16="http://schemas.microsoft.com/office/drawing/2014/main" id="{615A6767-8E8C-4F5A-B4A9-AC4A6437533E}"/>
                </a:ext>
              </a:extLst>
            </p:cNvPr>
            <p:cNvSpPr txBox="1"/>
            <p:nvPr/>
          </p:nvSpPr>
          <p:spPr>
            <a:xfrm>
              <a:off x="1685518" y="5763671"/>
              <a:ext cx="1066318" cy="553998"/>
            </a:xfrm>
            <a:prstGeom prst="rect">
              <a:avLst/>
            </a:prstGeom>
            <a:noFill/>
          </p:spPr>
          <p:txBody>
            <a:bodyPr wrap="none" rtlCol="0">
              <a:spAutoFit/>
            </a:bodyPr>
            <a:lstStyle/>
            <a:p>
              <a:r>
                <a:rPr lang="en-US" sz="3000" dirty="0">
                  <a:latin typeface="Comic Sans MS" panose="030F0702030302020204" pitchFamily="66" charset="0"/>
                </a:rPr>
                <a:t>roam</a:t>
              </a:r>
            </a:p>
          </p:txBody>
        </p:sp>
        <p:sp>
          <p:nvSpPr>
            <p:cNvPr id="11" name="TextBox 10">
              <a:extLst>
                <a:ext uri="{FF2B5EF4-FFF2-40B4-BE49-F238E27FC236}">
                  <a16:creationId xmlns:a16="http://schemas.microsoft.com/office/drawing/2014/main" id="{B79014F5-46A5-45EA-A441-CC4F11CA3A8F}"/>
                </a:ext>
              </a:extLst>
            </p:cNvPr>
            <p:cNvSpPr txBox="1"/>
            <p:nvPr/>
          </p:nvSpPr>
          <p:spPr>
            <a:xfrm>
              <a:off x="1685518" y="4877825"/>
              <a:ext cx="998991" cy="553998"/>
            </a:xfrm>
            <a:prstGeom prst="rect">
              <a:avLst/>
            </a:prstGeom>
            <a:noFill/>
          </p:spPr>
          <p:txBody>
            <a:bodyPr wrap="none" rtlCol="0">
              <a:spAutoFit/>
            </a:bodyPr>
            <a:lstStyle/>
            <a:p>
              <a:r>
                <a:rPr lang="en-US" sz="3000" dirty="0">
                  <a:latin typeface="Comic Sans MS" panose="030F0702030302020204" pitchFamily="66" charset="0"/>
                </a:rPr>
                <a:t>nook</a:t>
              </a:r>
            </a:p>
          </p:txBody>
        </p:sp>
      </p:grpSp>
      <p:sp>
        <p:nvSpPr>
          <p:cNvPr id="19" name="TextBox 18">
            <a:extLst>
              <a:ext uri="{FF2B5EF4-FFF2-40B4-BE49-F238E27FC236}">
                <a16:creationId xmlns:a16="http://schemas.microsoft.com/office/drawing/2014/main" id="{203C876E-F519-4835-9A77-3D2C8578275F}"/>
              </a:ext>
            </a:extLst>
          </p:cNvPr>
          <p:cNvSpPr txBox="1"/>
          <p:nvPr/>
        </p:nvSpPr>
        <p:spPr>
          <a:xfrm>
            <a:off x="1506785" y="405684"/>
            <a:ext cx="5535345" cy="553998"/>
          </a:xfrm>
          <a:prstGeom prst="rect">
            <a:avLst/>
          </a:prstGeom>
          <a:noFill/>
        </p:spPr>
        <p:txBody>
          <a:bodyPr wrap="square">
            <a:spAutoFit/>
          </a:bodyPr>
          <a:lstStyle/>
          <a:p>
            <a:r>
              <a:rPr lang="en-US" sz="3000" dirty="0">
                <a:effectLst/>
                <a:latin typeface="Comic Sans MS" panose="030F0702030302020204" pitchFamily="66" charset="0"/>
                <a:ea typeface="Calibri" panose="020F0502020204030204" pitchFamily="34" charset="0"/>
                <a:cs typeface="Calibri" panose="020F0502020204030204" pitchFamily="34" charset="0"/>
              </a:rPr>
              <a:t>The chil</a:t>
            </a:r>
            <a:r>
              <a:rPr lang="en-US" sz="3000" dirty="0">
                <a:latin typeface="Comic Sans MS" panose="030F0702030302020204" pitchFamily="66" charset="0"/>
                <a:ea typeface="Calibri" panose="020F0502020204030204" pitchFamily="34" charset="0"/>
                <a:cs typeface="Calibri" panose="020F0502020204030204" pitchFamily="34" charset="0"/>
              </a:rPr>
              <a:t>dren had a _______.</a:t>
            </a:r>
            <a:endParaRPr lang="en-US" sz="3000" dirty="0"/>
          </a:p>
        </p:txBody>
      </p:sp>
      <p:sp>
        <p:nvSpPr>
          <p:cNvPr id="21" name="TextBox 20">
            <a:extLst>
              <a:ext uri="{FF2B5EF4-FFF2-40B4-BE49-F238E27FC236}">
                <a16:creationId xmlns:a16="http://schemas.microsoft.com/office/drawing/2014/main" id="{A665E872-0E95-47B1-960E-496D8039DAA4}"/>
              </a:ext>
            </a:extLst>
          </p:cNvPr>
          <p:cNvSpPr txBox="1"/>
          <p:nvPr/>
        </p:nvSpPr>
        <p:spPr>
          <a:xfrm>
            <a:off x="5014886" y="390977"/>
            <a:ext cx="1654343" cy="553998"/>
          </a:xfrm>
          <a:prstGeom prst="rect">
            <a:avLst/>
          </a:prstGeom>
          <a:noFill/>
        </p:spPr>
        <p:txBody>
          <a:bodyPr wrap="square">
            <a:spAutoFit/>
          </a:bodyPr>
          <a:lstStyle/>
          <a:p>
            <a:r>
              <a:rPr lang="en-US" sz="3000" dirty="0">
                <a:latin typeface="Comic Sans MS" panose="030F0702030302020204" pitchFamily="66" charset="0"/>
              </a:rPr>
              <a:t>dispute</a:t>
            </a:r>
          </a:p>
        </p:txBody>
      </p:sp>
      <p:cxnSp>
        <p:nvCxnSpPr>
          <p:cNvPr id="23" name="Straight Connector 22" descr="line crossing out nook.">
            <a:extLst>
              <a:ext uri="{FF2B5EF4-FFF2-40B4-BE49-F238E27FC236}">
                <a16:creationId xmlns:a16="http://schemas.microsoft.com/office/drawing/2014/main" id="{E4A5646B-513A-41A6-AFDF-33D71CB17039}"/>
              </a:ext>
            </a:extLst>
          </p:cNvPr>
          <p:cNvCxnSpPr>
            <a:cxnSpLocks/>
          </p:cNvCxnSpPr>
          <p:nvPr/>
        </p:nvCxnSpPr>
        <p:spPr>
          <a:xfrm>
            <a:off x="1612795" y="5018595"/>
            <a:ext cx="1008447" cy="0"/>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D535B23-7D4A-4A66-839D-C14E68D43632}"/>
              </a:ext>
            </a:extLst>
          </p:cNvPr>
          <p:cNvSpPr txBox="1"/>
          <p:nvPr/>
        </p:nvSpPr>
        <p:spPr>
          <a:xfrm>
            <a:off x="1499195" y="1099544"/>
            <a:ext cx="5892960" cy="553998"/>
          </a:xfrm>
          <a:prstGeom prst="rect">
            <a:avLst/>
          </a:prstGeom>
          <a:noFill/>
        </p:spPr>
        <p:txBody>
          <a:bodyPr wrap="none" rtlCol="0">
            <a:spAutoFit/>
          </a:bodyPr>
          <a:lstStyle/>
          <a:p>
            <a:r>
              <a:rPr lang="en-US" sz="3000" dirty="0">
                <a:latin typeface="Comic Sans MS" panose="030F0702030302020204" pitchFamily="66" charset="0"/>
              </a:rPr>
              <a:t>I found a quiet ____ to read in.</a:t>
            </a:r>
          </a:p>
        </p:txBody>
      </p:sp>
      <p:sp>
        <p:nvSpPr>
          <p:cNvPr id="28" name="TextBox 27">
            <a:extLst>
              <a:ext uri="{FF2B5EF4-FFF2-40B4-BE49-F238E27FC236}">
                <a16:creationId xmlns:a16="http://schemas.microsoft.com/office/drawing/2014/main" id="{6ADE6478-5AB0-40E5-93D4-64A591CB4C52}"/>
              </a:ext>
            </a:extLst>
          </p:cNvPr>
          <p:cNvSpPr txBox="1"/>
          <p:nvPr/>
        </p:nvSpPr>
        <p:spPr>
          <a:xfrm>
            <a:off x="4314009" y="1076496"/>
            <a:ext cx="1078776" cy="553998"/>
          </a:xfrm>
          <a:prstGeom prst="rect">
            <a:avLst/>
          </a:prstGeom>
          <a:noFill/>
        </p:spPr>
        <p:txBody>
          <a:bodyPr wrap="square">
            <a:spAutoFit/>
          </a:bodyPr>
          <a:lstStyle/>
          <a:p>
            <a:r>
              <a:rPr lang="en-US" sz="3000" dirty="0">
                <a:latin typeface="Comic Sans MS" panose="030F0702030302020204" pitchFamily="66" charset="0"/>
              </a:rPr>
              <a:t>nook</a:t>
            </a:r>
          </a:p>
        </p:txBody>
      </p:sp>
      <p:cxnSp>
        <p:nvCxnSpPr>
          <p:cNvPr id="30" name="Straight Connector 29" descr="line crossing out morsel.">
            <a:extLst>
              <a:ext uri="{FF2B5EF4-FFF2-40B4-BE49-F238E27FC236}">
                <a16:creationId xmlns:a16="http://schemas.microsoft.com/office/drawing/2014/main" id="{5CC60030-05B1-4A3D-B941-0BC8C9107337}"/>
              </a:ext>
            </a:extLst>
          </p:cNvPr>
          <p:cNvCxnSpPr>
            <a:cxnSpLocks/>
          </p:cNvCxnSpPr>
          <p:nvPr/>
        </p:nvCxnSpPr>
        <p:spPr>
          <a:xfrm>
            <a:off x="3931001" y="4978559"/>
            <a:ext cx="1080949" cy="0"/>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3E61917-D45A-484E-AFBA-70E2C5438CB2}"/>
              </a:ext>
            </a:extLst>
          </p:cNvPr>
          <p:cNvSpPr txBox="1"/>
          <p:nvPr/>
        </p:nvSpPr>
        <p:spPr>
          <a:xfrm>
            <a:off x="1335450" y="1841382"/>
            <a:ext cx="6981009" cy="553998"/>
          </a:xfrm>
          <a:prstGeom prst="rect">
            <a:avLst/>
          </a:prstGeom>
          <a:noFill/>
        </p:spPr>
        <p:txBody>
          <a:bodyPr wrap="square">
            <a:spAutoFit/>
          </a:bodyPr>
          <a:lstStyle/>
          <a:p>
            <a:r>
              <a:rPr lang="en-US" sz="3000" dirty="0">
                <a:effectLst/>
                <a:latin typeface="Comic Sans MS" panose="030F0702030302020204" pitchFamily="66" charset="0"/>
                <a:ea typeface="Calibri" panose="020F0502020204030204" pitchFamily="34" charset="0"/>
                <a:cs typeface="Calibri" panose="020F0502020204030204" pitchFamily="34" charset="0"/>
              </a:rPr>
              <a:t>Do  not _____ away from the group.</a:t>
            </a:r>
            <a:endParaRPr lang="en-US" sz="3000" dirty="0"/>
          </a:p>
        </p:txBody>
      </p:sp>
      <p:sp>
        <p:nvSpPr>
          <p:cNvPr id="36" name="TextBox 35">
            <a:extLst>
              <a:ext uri="{FF2B5EF4-FFF2-40B4-BE49-F238E27FC236}">
                <a16:creationId xmlns:a16="http://schemas.microsoft.com/office/drawing/2014/main" id="{6A24E44E-646E-49D1-BCEF-712BE9B49AC1}"/>
              </a:ext>
            </a:extLst>
          </p:cNvPr>
          <p:cNvSpPr txBox="1"/>
          <p:nvPr/>
        </p:nvSpPr>
        <p:spPr>
          <a:xfrm>
            <a:off x="2864683" y="1801996"/>
            <a:ext cx="1066318" cy="553998"/>
          </a:xfrm>
          <a:prstGeom prst="rect">
            <a:avLst/>
          </a:prstGeom>
          <a:noFill/>
        </p:spPr>
        <p:txBody>
          <a:bodyPr wrap="none" rtlCol="0">
            <a:spAutoFit/>
          </a:bodyPr>
          <a:lstStyle/>
          <a:p>
            <a:r>
              <a:rPr lang="en-US" sz="3000" dirty="0">
                <a:latin typeface="Comic Sans MS" panose="030F0702030302020204" pitchFamily="66" charset="0"/>
              </a:rPr>
              <a:t>roam</a:t>
            </a:r>
          </a:p>
        </p:txBody>
      </p:sp>
      <p:cxnSp>
        <p:nvCxnSpPr>
          <p:cNvPr id="39" name="Straight Connector 38" descr="line crossing out disput.">
            <a:extLst>
              <a:ext uri="{FF2B5EF4-FFF2-40B4-BE49-F238E27FC236}">
                <a16:creationId xmlns:a16="http://schemas.microsoft.com/office/drawing/2014/main" id="{AE55D7B2-D06C-4E58-A580-7FD13196366D}"/>
              </a:ext>
            </a:extLst>
          </p:cNvPr>
          <p:cNvCxnSpPr>
            <a:cxnSpLocks/>
          </p:cNvCxnSpPr>
          <p:nvPr/>
        </p:nvCxnSpPr>
        <p:spPr>
          <a:xfrm>
            <a:off x="6044380" y="5881403"/>
            <a:ext cx="1236663" cy="0"/>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descr="line crossing out dismal.">
            <a:extLst>
              <a:ext uri="{FF2B5EF4-FFF2-40B4-BE49-F238E27FC236}">
                <a16:creationId xmlns:a16="http://schemas.microsoft.com/office/drawing/2014/main" id="{1EF288F2-081C-4C70-B3D5-FBBC9EAD5A60}"/>
              </a:ext>
            </a:extLst>
          </p:cNvPr>
          <p:cNvCxnSpPr>
            <a:cxnSpLocks/>
          </p:cNvCxnSpPr>
          <p:nvPr/>
        </p:nvCxnSpPr>
        <p:spPr>
          <a:xfrm>
            <a:off x="3842875" y="5870514"/>
            <a:ext cx="1031381" cy="10890"/>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cxnSp>
        <p:nvCxnSpPr>
          <p:cNvPr id="45" name="Straight Connector 44" descr="line crossing out roam.">
            <a:extLst>
              <a:ext uri="{FF2B5EF4-FFF2-40B4-BE49-F238E27FC236}">
                <a16:creationId xmlns:a16="http://schemas.microsoft.com/office/drawing/2014/main" id="{34B7570C-75CC-4E15-9470-F11D43AEF407}"/>
              </a:ext>
            </a:extLst>
          </p:cNvPr>
          <p:cNvCxnSpPr>
            <a:cxnSpLocks/>
          </p:cNvCxnSpPr>
          <p:nvPr/>
        </p:nvCxnSpPr>
        <p:spPr>
          <a:xfrm>
            <a:off x="1622251" y="5881403"/>
            <a:ext cx="1148075" cy="0"/>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16977676-E956-4824-B79D-EB8F4ACA5A6F}"/>
              </a:ext>
            </a:extLst>
          </p:cNvPr>
          <p:cNvSpPr txBox="1"/>
          <p:nvPr/>
        </p:nvSpPr>
        <p:spPr>
          <a:xfrm>
            <a:off x="710678" y="2589453"/>
            <a:ext cx="7880684" cy="553998"/>
          </a:xfrm>
          <a:prstGeom prst="rect">
            <a:avLst/>
          </a:prstGeom>
          <a:noFill/>
        </p:spPr>
        <p:txBody>
          <a:bodyPr wrap="none" rtlCol="0">
            <a:spAutoFit/>
          </a:bodyPr>
          <a:lstStyle/>
          <a:p>
            <a:r>
              <a:rPr lang="en-US" sz="3000" dirty="0">
                <a:latin typeface="Comic Sans MS" panose="030F0702030302020204" pitchFamily="66" charset="0"/>
              </a:rPr>
              <a:t>The dark clouds made it look very ______.</a:t>
            </a:r>
          </a:p>
        </p:txBody>
      </p:sp>
      <p:sp>
        <p:nvSpPr>
          <p:cNvPr id="49" name="TextBox 48">
            <a:extLst>
              <a:ext uri="{FF2B5EF4-FFF2-40B4-BE49-F238E27FC236}">
                <a16:creationId xmlns:a16="http://schemas.microsoft.com/office/drawing/2014/main" id="{8ECA2374-68A9-4AED-A4C7-9C2E47DBEC46}"/>
              </a:ext>
            </a:extLst>
          </p:cNvPr>
          <p:cNvSpPr txBox="1"/>
          <p:nvPr/>
        </p:nvSpPr>
        <p:spPr>
          <a:xfrm>
            <a:off x="7009692" y="2576294"/>
            <a:ext cx="1306768" cy="553998"/>
          </a:xfrm>
          <a:prstGeom prst="rect">
            <a:avLst/>
          </a:prstGeom>
          <a:noFill/>
        </p:spPr>
        <p:txBody>
          <a:bodyPr wrap="none" rtlCol="0">
            <a:spAutoFit/>
          </a:bodyPr>
          <a:lstStyle/>
          <a:p>
            <a:r>
              <a:rPr lang="en-US" sz="3000" dirty="0">
                <a:latin typeface="Comic Sans MS" panose="030F0702030302020204" pitchFamily="66" charset="0"/>
              </a:rPr>
              <a:t>dismal</a:t>
            </a:r>
          </a:p>
        </p:txBody>
      </p:sp>
      <p:sp>
        <p:nvSpPr>
          <p:cNvPr id="50" name="TextBox 49">
            <a:extLst>
              <a:ext uri="{FF2B5EF4-FFF2-40B4-BE49-F238E27FC236}">
                <a16:creationId xmlns:a16="http://schemas.microsoft.com/office/drawing/2014/main" id="{058872D1-C17F-4CE0-AFFB-EEDD0209AEDD}"/>
              </a:ext>
            </a:extLst>
          </p:cNvPr>
          <p:cNvSpPr txBox="1"/>
          <p:nvPr/>
        </p:nvSpPr>
        <p:spPr>
          <a:xfrm>
            <a:off x="540136" y="3332125"/>
            <a:ext cx="8221769" cy="553998"/>
          </a:xfrm>
          <a:prstGeom prst="rect">
            <a:avLst/>
          </a:prstGeom>
          <a:noFill/>
        </p:spPr>
        <p:txBody>
          <a:bodyPr wrap="square" rtlCol="0">
            <a:spAutoFit/>
          </a:bodyPr>
          <a:lstStyle/>
          <a:p>
            <a:r>
              <a:rPr lang="en-US" sz="3000" dirty="0">
                <a:latin typeface="Comic Sans MS" panose="030F0702030302020204" pitchFamily="66" charset="0"/>
              </a:rPr>
              <a:t>The mouse ate every ______ of the cookie.</a:t>
            </a:r>
          </a:p>
        </p:txBody>
      </p:sp>
      <p:sp>
        <p:nvSpPr>
          <p:cNvPr id="51" name="TextBox 50">
            <a:extLst>
              <a:ext uri="{FF2B5EF4-FFF2-40B4-BE49-F238E27FC236}">
                <a16:creationId xmlns:a16="http://schemas.microsoft.com/office/drawing/2014/main" id="{C6B5839A-316B-4AF2-8C39-2D6D2A7FB420}"/>
              </a:ext>
            </a:extLst>
          </p:cNvPr>
          <p:cNvSpPr txBox="1"/>
          <p:nvPr/>
        </p:nvSpPr>
        <p:spPr>
          <a:xfrm>
            <a:off x="4469566" y="3321109"/>
            <a:ext cx="1372492" cy="553998"/>
          </a:xfrm>
          <a:prstGeom prst="rect">
            <a:avLst/>
          </a:prstGeom>
          <a:noFill/>
        </p:spPr>
        <p:txBody>
          <a:bodyPr wrap="none" rtlCol="0">
            <a:spAutoFit/>
          </a:bodyPr>
          <a:lstStyle/>
          <a:p>
            <a:r>
              <a:rPr lang="en-US" sz="3000" dirty="0">
                <a:latin typeface="Comic Sans MS" panose="030F0702030302020204" pitchFamily="66" charset="0"/>
              </a:rPr>
              <a:t>morsel</a:t>
            </a:r>
          </a:p>
        </p:txBody>
      </p:sp>
      <p:sp>
        <p:nvSpPr>
          <p:cNvPr id="18" name="Oval 17" descr="An oval around the remaining word gloom.">
            <a:extLst>
              <a:ext uri="{FF2B5EF4-FFF2-40B4-BE49-F238E27FC236}">
                <a16:creationId xmlns:a16="http://schemas.microsoft.com/office/drawing/2014/main" id="{0D018DC8-7962-4015-95BD-26D9BFBA5BE7}"/>
              </a:ext>
            </a:extLst>
          </p:cNvPr>
          <p:cNvSpPr/>
          <p:nvPr/>
        </p:nvSpPr>
        <p:spPr>
          <a:xfrm>
            <a:off x="5712464" y="4701560"/>
            <a:ext cx="1679691" cy="625846"/>
          </a:xfrm>
          <a:prstGeom prst="ellipse">
            <a:avLst/>
          </a:prstGeom>
          <a:noFill/>
          <a:ln w="76200">
            <a:solidFill>
              <a:srgbClr val="D600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C45A9C7-1E36-4447-8CB4-4C7F9BA1ACE4}"/>
              </a:ext>
            </a:extLst>
          </p:cNvPr>
          <p:cNvSpPr txBox="1"/>
          <p:nvPr/>
        </p:nvSpPr>
        <p:spPr>
          <a:xfrm>
            <a:off x="3577560" y="3856616"/>
            <a:ext cx="1988881" cy="553998"/>
          </a:xfrm>
          <a:prstGeom prst="rect">
            <a:avLst/>
          </a:prstGeom>
          <a:noFill/>
          <a:ln w="57150">
            <a:solidFill>
              <a:schemeClr val="accent1"/>
            </a:solidFill>
          </a:ln>
        </p:spPr>
        <p:txBody>
          <a:bodyPr wrap="square" rtlCol="0">
            <a:spAutoFit/>
          </a:bodyPr>
          <a:lstStyle/>
          <a:p>
            <a:pPr algn="ctr"/>
            <a:r>
              <a:rPr lang="en-US" sz="3000" dirty="0"/>
              <a:t>Word Bank</a:t>
            </a:r>
          </a:p>
        </p:txBody>
      </p:sp>
    </p:spTree>
    <p:extLst>
      <p:ext uri="{BB962C8B-B14F-4D97-AF65-F5344CB8AC3E}">
        <p14:creationId xmlns:p14="http://schemas.microsoft.com/office/powerpoint/2010/main" val="233759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4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19" grpId="1"/>
      <p:bldP spid="21" grpId="0"/>
      <p:bldP spid="21" grpId="1"/>
      <p:bldP spid="26" grpId="0"/>
      <p:bldP spid="26" grpId="1"/>
      <p:bldP spid="28" grpId="0"/>
      <p:bldP spid="28" grpId="1"/>
      <p:bldP spid="33" grpId="0"/>
      <p:bldP spid="33" grpId="1"/>
      <p:bldP spid="36" grpId="0"/>
      <p:bldP spid="36" grpId="1"/>
      <p:bldP spid="48" grpId="0"/>
      <p:bldP spid="48" grpId="1"/>
      <p:bldP spid="49" grpId="0"/>
      <p:bldP spid="49" grpId="1"/>
      <p:bldP spid="50" grpId="0"/>
      <p:bldP spid="51"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2014-F4EC-41BE-8EE6-EF5E50AB8CC0}"/>
              </a:ext>
            </a:extLst>
          </p:cNvPr>
          <p:cNvSpPr txBox="1">
            <a:spLocks noGrp="1"/>
          </p:cNvSpPr>
          <p:nvPr>
            <p:ph type="title" idx="4294967295"/>
          </p:nvPr>
        </p:nvSpPr>
        <p:spPr>
          <a:xfrm>
            <a:off x="2890525" y="508962"/>
            <a:ext cx="3631123"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chemeClr val="tx1"/>
                </a:solidFill>
                <a:effectLst/>
                <a:uLnTx/>
                <a:uFillTx/>
                <a:latin typeface="Comic Sans MS" panose="030F0702030302020204" pitchFamily="66" charset="0"/>
                <a:ea typeface="+mn-ea"/>
                <a:cs typeface="+mn-cs"/>
              </a:rPr>
              <a:t>Benjamin Bat</a:t>
            </a:r>
          </a:p>
        </p:txBody>
      </p:sp>
      <p:pic>
        <p:nvPicPr>
          <p:cNvPr id="3" name="Picture 2" descr="Diagram showing the 5-Finger Retell&#10;">
            <a:extLst>
              <a:ext uri="{FF2B5EF4-FFF2-40B4-BE49-F238E27FC236}">
                <a16:creationId xmlns:a16="http://schemas.microsoft.com/office/drawing/2014/main" id="{897B6945-FADB-4F5B-B08F-D050F4558E64}"/>
              </a:ext>
            </a:extLst>
          </p:cNvPr>
          <p:cNvPicPr>
            <a:picLocks noChangeAspect="1"/>
          </p:cNvPicPr>
          <p:nvPr/>
        </p:nvPicPr>
        <p:blipFill>
          <a:blip r:embed="rId3"/>
          <a:stretch>
            <a:fillRect/>
          </a:stretch>
        </p:blipFill>
        <p:spPr>
          <a:xfrm>
            <a:off x="10765" y="1296777"/>
            <a:ext cx="3456623" cy="3733153"/>
          </a:xfrm>
          <a:prstGeom prst="rect">
            <a:avLst/>
          </a:prstGeom>
        </p:spPr>
      </p:pic>
      <p:sp>
        <p:nvSpPr>
          <p:cNvPr id="6" name="Oval 5" descr="Oval around the word characters.">
            <a:extLst>
              <a:ext uri="{FF2B5EF4-FFF2-40B4-BE49-F238E27FC236}">
                <a16:creationId xmlns:a16="http://schemas.microsoft.com/office/drawing/2014/main" id="{772744EE-D57C-49A9-8D8E-3DA06AD32486}"/>
              </a:ext>
            </a:extLst>
          </p:cNvPr>
          <p:cNvSpPr/>
          <p:nvPr/>
        </p:nvSpPr>
        <p:spPr>
          <a:xfrm rot="20309441">
            <a:off x="2159001" y="3100385"/>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descr="Oval around the word ">
            <a:extLst>
              <a:ext uri="{FF2B5EF4-FFF2-40B4-BE49-F238E27FC236}">
                <a16:creationId xmlns:a16="http://schemas.microsoft.com/office/drawing/2014/main" id="{3914BE58-6251-4A1E-923B-A092E85BABD3}"/>
              </a:ext>
            </a:extLst>
          </p:cNvPr>
          <p:cNvSpPr/>
          <p:nvPr/>
        </p:nvSpPr>
        <p:spPr>
          <a:xfrm rot="17445141">
            <a:off x="1449039" y="1874432"/>
            <a:ext cx="1856794" cy="8694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descr="Oval around the word problem.">
            <a:extLst>
              <a:ext uri="{FF2B5EF4-FFF2-40B4-BE49-F238E27FC236}">
                <a16:creationId xmlns:a16="http://schemas.microsoft.com/office/drawing/2014/main" id="{8E1851F5-5436-4C95-B6DA-EC4CB6012E58}"/>
              </a:ext>
            </a:extLst>
          </p:cNvPr>
          <p:cNvSpPr/>
          <p:nvPr/>
        </p:nvSpPr>
        <p:spPr>
          <a:xfrm rot="16356523">
            <a:off x="907865" y="1646971"/>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descr="Oval around the word events.">
            <a:extLst>
              <a:ext uri="{FF2B5EF4-FFF2-40B4-BE49-F238E27FC236}">
                <a16:creationId xmlns:a16="http://schemas.microsoft.com/office/drawing/2014/main" id="{475F8783-B670-48B6-A54D-802461474759}"/>
              </a:ext>
            </a:extLst>
          </p:cNvPr>
          <p:cNvSpPr/>
          <p:nvPr/>
        </p:nvSpPr>
        <p:spPr>
          <a:xfrm rot="15275736">
            <a:off x="148352" y="1847166"/>
            <a:ext cx="1896867" cy="7874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descr="Oval around the word solution.">
            <a:extLst>
              <a:ext uri="{FF2B5EF4-FFF2-40B4-BE49-F238E27FC236}">
                <a16:creationId xmlns:a16="http://schemas.microsoft.com/office/drawing/2014/main" id="{998C2D58-33E7-4717-A7B4-DD190CF6C70F}"/>
              </a:ext>
            </a:extLst>
          </p:cNvPr>
          <p:cNvSpPr/>
          <p:nvPr/>
        </p:nvSpPr>
        <p:spPr>
          <a:xfrm rot="13394373">
            <a:off x="-98528" y="2340251"/>
            <a:ext cx="1574800" cy="76546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descr="Circle around the words text connection.">
            <a:extLst>
              <a:ext uri="{FF2B5EF4-FFF2-40B4-BE49-F238E27FC236}">
                <a16:creationId xmlns:a16="http://schemas.microsoft.com/office/drawing/2014/main" id="{CF857B68-D743-428B-8A90-645CCBA7F58A}"/>
              </a:ext>
            </a:extLst>
          </p:cNvPr>
          <p:cNvSpPr/>
          <p:nvPr/>
        </p:nvSpPr>
        <p:spPr>
          <a:xfrm rot="20309441">
            <a:off x="444562" y="2636991"/>
            <a:ext cx="2363868" cy="22477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74" name="Picture 2" descr="Cute bat hanging upside down on tree branch, funny creature cartoon character">
            <a:extLst>
              <a:ext uri="{FF2B5EF4-FFF2-40B4-BE49-F238E27FC236}">
                <a16:creationId xmlns:a16="http://schemas.microsoft.com/office/drawing/2014/main" id="{14BC8605-B7F5-4F89-8394-232846EA1DA5}"/>
              </a:ext>
            </a:extLst>
          </p:cNvPr>
          <p:cNvPicPr>
            <a:picLocks noChangeAspect="1" noChangeArrowheads="1"/>
          </p:cNvPicPr>
          <p:nvPr/>
        </p:nvPicPr>
        <p:blipFill>
          <a:blip r:embed="rId4"/>
          <a:srcRect/>
          <a:stretch/>
        </p:blipFill>
        <p:spPr bwMode="auto">
          <a:xfrm>
            <a:off x="4095323" y="1640978"/>
            <a:ext cx="5037912" cy="503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9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Couture.thmx</Template>
  <TotalTime>14059</TotalTime>
  <Words>2906</Words>
  <Application>Microsoft Office PowerPoint</Application>
  <PresentationFormat>On-screen Show (4:3)</PresentationFormat>
  <Paragraphs>325</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Comic Sans MS</vt:lpstr>
      <vt:lpstr>Roboto</vt:lpstr>
      <vt:lpstr>Times New Roman</vt:lpstr>
      <vt:lpstr>Office Theme</vt:lpstr>
      <vt:lpstr>Night Animals</vt:lpstr>
      <vt:lpstr>Reviewing Our Skills!</vt:lpstr>
      <vt:lpstr>Let’s Practice!</vt:lpstr>
      <vt:lpstr>Pronouns and Antecedents</vt:lpstr>
      <vt:lpstr>Sorting Pronouns and Antecedents</vt:lpstr>
      <vt:lpstr>Pond Animals - Vocabulary Review</vt:lpstr>
      <vt:lpstr>Vocabulary Review Take Two!</vt:lpstr>
      <vt:lpstr>Our Vocabulary Adventure Continues!</vt:lpstr>
      <vt:lpstr>Benjamin Bat</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 Harstead</cp:lastModifiedBy>
  <cp:revision>283</cp:revision>
  <dcterms:created xsi:type="dcterms:W3CDTF">2012-04-20T18:25:02Z</dcterms:created>
  <dcterms:modified xsi:type="dcterms:W3CDTF">2021-12-10T18:33:53Z</dcterms:modified>
</cp:coreProperties>
</file>