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13"/>
  </p:notesMasterIdLst>
  <p:handoutMasterIdLst>
    <p:handoutMasterId r:id="rId14"/>
  </p:handoutMasterIdLst>
  <p:sldIdLst>
    <p:sldId id="344" r:id="rId3"/>
    <p:sldId id="353" r:id="rId4"/>
    <p:sldId id="354" r:id="rId5"/>
    <p:sldId id="355" r:id="rId6"/>
    <p:sldId id="370" r:id="rId7"/>
    <p:sldId id="356" r:id="rId8"/>
    <p:sldId id="373" r:id="rId9"/>
    <p:sldId id="366" r:id="rId10"/>
    <p:sldId id="372" r:id="rId11"/>
    <p:sldId id="352" r:id="rId12"/>
  </p:sldIdLst>
  <p:sldSz cx="9144000" cy="6858000" type="screen4x3"/>
  <p:notesSz cx="7086600" cy="9372600"/>
  <p:custDataLst>
    <p:tags r:id="rId15"/>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99"/>
    <a:srgbClr val="FFFFFF"/>
    <a:srgbClr val="D60093"/>
    <a:srgbClr val="F0F0F0"/>
    <a:srgbClr val="3B7ABE"/>
    <a:srgbClr val="283B80"/>
    <a:srgbClr val="182C6F"/>
    <a:srgbClr val="FCFCFC"/>
    <a:srgbClr val="000064"/>
    <a:srgbClr val="FF962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558" autoAdjust="0"/>
    <p:restoredTop sz="57625" autoAdjust="0"/>
  </p:normalViewPr>
  <p:slideViewPr>
    <p:cSldViewPr snapToGrid="0" snapToObjects="1">
      <p:cViewPr varScale="1">
        <p:scale>
          <a:sx n="38" d="100"/>
          <a:sy n="38" d="100"/>
        </p:scale>
        <p:origin x="1260" y="44"/>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tags" Target="tags/tag1.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87792D3-AFB1-44B0-9C43-945E39EBE129}"/>
              </a:ext>
            </a:extLst>
          </p:cNvPr>
          <p:cNvSpPr>
            <a:spLocks noGrp="1"/>
          </p:cNvSpPr>
          <p:nvPr>
            <p:ph type="hdr" sz="quarter"/>
          </p:nvPr>
        </p:nvSpPr>
        <p:spPr>
          <a:xfrm>
            <a:off x="0" y="0"/>
            <a:ext cx="3070860" cy="470258"/>
          </a:xfrm>
          <a:prstGeom prst="rect">
            <a:avLst/>
          </a:prstGeom>
        </p:spPr>
        <p:txBody>
          <a:bodyPr vert="horz" lIns="94046" tIns="47023" rIns="94046" bIns="47023" rtlCol="0"/>
          <a:lstStyle>
            <a:lvl1pPr algn="l">
              <a:defRPr sz="1200"/>
            </a:lvl1pPr>
          </a:lstStyle>
          <a:p>
            <a:endParaRPr lang="en-US" dirty="0"/>
          </a:p>
        </p:txBody>
      </p:sp>
      <p:sp>
        <p:nvSpPr>
          <p:cNvPr id="3" name="Date Placeholder 2">
            <a:extLst>
              <a:ext uri="{FF2B5EF4-FFF2-40B4-BE49-F238E27FC236}">
                <a16:creationId xmlns:a16="http://schemas.microsoft.com/office/drawing/2014/main" id="{A51466A4-2748-4AA0-9B8A-E605C01746E0}"/>
              </a:ext>
            </a:extLst>
          </p:cNvPr>
          <p:cNvSpPr>
            <a:spLocks noGrp="1"/>
          </p:cNvSpPr>
          <p:nvPr>
            <p:ph type="dt" sz="quarter" idx="1"/>
          </p:nvPr>
        </p:nvSpPr>
        <p:spPr>
          <a:xfrm>
            <a:off x="4014100" y="0"/>
            <a:ext cx="3070860" cy="470258"/>
          </a:xfrm>
          <a:prstGeom prst="rect">
            <a:avLst/>
          </a:prstGeom>
        </p:spPr>
        <p:txBody>
          <a:bodyPr vert="horz" lIns="94046" tIns="47023" rIns="94046" bIns="47023" rtlCol="0"/>
          <a:lstStyle>
            <a:lvl1pPr algn="r">
              <a:defRPr sz="1200"/>
            </a:lvl1pPr>
          </a:lstStyle>
          <a:p>
            <a:fld id="{F4C8E318-0E6C-4A6A-9F50-7F591F269AD5}" type="datetimeFigureOut">
              <a:rPr lang="en-US" smtClean="0"/>
              <a:t>12/10/2021</a:t>
            </a:fld>
            <a:endParaRPr lang="en-US" dirty="0"/>
          </a:p>
        </p:txBody>
      </p:sp>
      <p:sp>
        <p:nvSpPr>
          <p:cNvPr id="4" name="Footer Placeholder 3">
            <a:extLst>
              <a:ext uri="{FF2B5EF4-FFF2-40B4-BE49-F238E27FC236}">
                <a16:creationId xmlns:a16="http://schemas.microsoft.com/office/drawing/2014/main" id="{83EEC7DC-54A8-468C-93D8-8960CAA8722D}"/>
              </a:ext>
            </a:extLst>
          </p:cNvPr>
          <p:cNvSpPr>
            <a:spLocks noGrp="1"/>
          </p:cNvSpPr>
          <p:nvPr>
            <p:ph type="ftr" sz="quarter" idx="2"/>
          </p:nvPr>
        </p:nvSpPr>
        <p:spPr>
          <a:xfrm>
            <a:off x="0" y="8902344"/>
            <a:ext cx="3070860" cy="470257"/>
          </a:xfrm>
          <a:prstGeom prst="rect">
            <a:avLst/>
          </a:prstGeom>
        </p:spPr>
        <p:txBody>
          <a:bodyPr vert="horz" lIns="94046" tIns="47023" rIns="94046" bIns="47023"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8BA64555-ECA8-4C39-BB80-99CB12A2FE78}"/>
              </a:ext>
            </a:extLst>
          </p:cNvPr>
          <p:cNvSpPr>
            <a:spLocks noGrp="1"/>
          </p:cNvSpPr>
          <p:nvPr>
            <p:ph type="sldNum" sz="quarter" idx="3"/>
          </p:nvPr>
        </p:nvSpPr>
        <p:spPr>
          <a:xfrm>
            <a:off x="4014100" y="8902344"/>
            <a:ext cx="3070860" cy="470257"/>
          </a:xfrm>
          <a:prstGeom prst="rect">
            <a:avLst/>
          </a:prstGeom>
        </p:spPr>
        <p:txBody>
          <a:bodyPr vert="horz" lIns="94046" tIns="47023" rIns="94046" bIns="47023" rtlCol="0" anchor="b"/>
          <a:lstStyle>
            <a:lvl1pPr algn="r">
              <a:defRPr sz="1200"/>
            </a:lvl1pPr>
          </a:lstStyle>
          <a:p>
            <a:fld id="{52A62F81-9558-48E8-B17B-B08921E76212}" type="slidenum">
              <a:rPr lang="en-US" smtClean="0"/>
              <a:t>‹#›</a:t>
            </a:fld>
            <a:endParaRPr lang="en-US" dirty="0"/>
          </a:p>
        </p:txBody>
      </p:sp>
    </p:spTree>
    <p:extLst>
      <p:ext uri="{BB962C8B-B14F-4D97-AF65-F5344CB8AC3E}">
        <p14:creationId xmlns:p14="http://schemas.microsoft.com/office/powerpoint/2010/main" val="274181789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0860" cy="468630"/>
          </a:xfrm>
          <a:prstGeom prst="rect">
            <a:avLst/>
          </a:prstGeom>
        </p:spPr>
        <p:txBody>
          <a:bodyPr vert="horz" lIns="94046" tIns="47023" rIns="94046" bIns="47023" rtlCol="0"/>
          <a:lstStyle>
            <a:lvl1pPr algn="l">
              <a:defRPr sz="1200"/>
            </a:lvl1pPr>
          </a:lstStyle>
          <a:p>
            <a:endParaRPr lang="en-US" dirty="0"/>
          </a:p>
        </p:txBody>
      </p:sp>
      <p:sp>
        <p:nvSpPr>
          <p:cNvPr id="3" name="Date Placeholder 2"/>
          <p:cNvSpPr>
            <a:spLocks noGrp="1"/>
          </p:cNvSpPr>
          <p:nvPr>
            <p:ph type="dt" idx="1"/>
          </p:nvPr>
        </p:nvSpPr>
        <p:spPr>
          <a:xfrm>
            <a:off x="4014100" y="0"/>
            <a:ext cx="3070860" cy="468630"/>
          </a:xfrm>
          <a:prstGeom prst="rect">
            <a:avLst/>
          </a:prstGeom>
        </p:spPr>
        <p:txBody>
          <a:bodyPr vert="horz" lIns="94046" tIns="47023" rIns="94046" bIns="47023" rtlCol="0"/>
          <a:lstStyle>
            <a:lvl1pPr algn="r">
              <a:defRPr sz="1200"/>
            </a:lvl1pPr>
          </a:lstStyle>
          <a:p>
            <a:fld id="{37A8D203-957B-4E0D-BFEF-AC11BFDF7A2F}" type="datetimeFigureOut">
              <a:rPr lang="en-US" smtClean="0"/>
              <a:t>12/10/2021</a:t>
            </a:fld>
            <a:endParaRPr lang="en-US" dirty="0"/>
          </a:p>
        </p:txBody>
      </p:sp>
      <p:sp>
        <p:nvSpPr>
          <p:cNvPr id="4" name="Slide Image Placeholder 3"/>
          <p:cNvSpPr>
            <a:spLocks noGrp="1" noRot="1" noChangeAspect="1"/>
          </p:cNvSpPr>
          <p:nvPr>
            <p:ph type="sldImg" idx="2"/>
          </p:nvPr>
        </p:nvSpPr>
        <p:spPr>
          <a:xfrm>
            <a:off x="1200150" y="703263"/>
            <a:ext cx="4686300" cy="3514725"/>
          </a:xfrm>
          <a:prstGeom prst="rect">
            <a:avLst/>
          </a:prstGeom>
          <a:noFill/>
          <a:ln w="12700">
            <a:solidFill>
              <a:prstClr val="black"/>
            </a:solidFill>
          </a:ln>
        </p:spPr>
        <p:txBody>
          <a:bodyPr vert="horz" lIns="94046" tIns="47023" rIns="94046" bIns="47023" rtlCol="0" anchor="ctr"/>
          <a:lstStyle/>
          <a:p>
            <a:endParaRPr lang="en-US" dirty="0"/>
          </a:p>
        </p:txBody>
      </p:sp>
      <p:sp>
        <p:nvSpPr>
          <p:cNvPr id="5" name="Notes Placeholder 4"/>
          <p:cNvSpPr>
            <a:spLocks noGrp="1"/>
          </p:cNvSpPr>
          <p:nvPr>
            <p:ph type="body" sz="quarter" idx="3"/>
          </p:nvPr>
        </p:nvSpPr>
        <p:spPr>
          <a:xfrm>
            <a:off x="708660" y="4451985"/>
            <a:ext cx="5669280" cy="4217670"/>
          </a:xfrm>
          <a:prstGeom prst="rect">
            <a:avLst/>
          </a:prstGeom>
        </p:spPr>
        <p:txBody>
          <a:bodyPr vert="horz" lIns="94046" tIns="47023" rIns="94046" bIns="4702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02343"/>
            <a:ext cx="3070860" cy="468630"/>
          </a:xfrm>
          <a:prstGeom prst="rect">
            <a:avLst/>
          </a:prstGeom>
        </p:spPr>
        <p:txBody>
          <a:bodyPr vert="horz" lIns="94046" tIns="47023" rIns="94046" bIns="47023"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14100" y="8902343"/>
            <a:ext cx="3070860" cy="468630"/>
          </a:xfrm>
          <a:prstGeom prst="rect">
            <a:avLst/>
          </a:prstGeom>
        </p:spPr>
        <p:txBody>
          <a:bodyPr vert="horz" lIns="94046" tIns="47023" rIns="94046" bIns="47023" rtlCol="0" anchor="b"/>
          <a:lstStyle>
            <a:lvl1pPr algn="r">
              <a:defRPr sz="1200"/>
            </a:lvl1pPr>
          </a:lstStyle>
          <a:p>
            <a:fld id="{1813B794-5A4F-4F47-9EB8-2D6C2FE8DF19}" type="slidenum">
              <a:rPr lang="en-US" smtClean="0"/>
              <a:t>‹#›</a:t>
            </a:fld>
            <a:endParaRPr lang="en-US" dirty="0"/>
          </a:p>
        </p:txBody>
      </p:sp>
    </p:spTree>
    <p:extLst>
      <p:ext uri="{BB962C8B-B14F-4D97-AF65-F5344CB8AC3E}">
        <p14:creationId xmlns:p14="http://schemas.microsoft.com/office/powerpoint/2010/main" val="68866695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b="1" dirty="0">
                <a:effectLst/>
                <a:latin typeface="Comic Sans MS" panose="030F0702030302020204" pitchFamily="66" charset="0"/>
                <a:ea typeface="Calibri" panose="020F0502020204030204" pitchFamily="34" charset="0"/>
                <a:cs typeface="Calibri" panose="020F0502020204030204" pitchFamily="34" charset="0"/>
              </a:rPr>
              <a:t>Notes to Teacher: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Tell the student that we are going to review our skills from this week.</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We are going to talk about words with -</a:t>
            </a:r>
            <a:r>
              <a:rPr lang="en-US" sz="1800" dirty="0" err="1">
                <a:effectLst/>
                <a:latin typeface="Comic Sans MS" panose="030F0702030302020204" pitchFamily="66" charset="0"/>
                <a:ea typeface="Calibri" panose="020F0502020204030204" pitchFamily="34" charset="0"/>
                <a:cs typeface="Calibri" panose="020F0502020204030204" pitchFamily="34" charset="0"/>
              </a:rPr>
              <a:t>oo</a:t>
            </a:r>
            <a:r>
              <a:rPr lang="en-US" sz="1800" dirty="0">
                <a:effectLst/>
                <a:latin typeface="Comic Sans MS" panose="030F0702030302020204" pitchFamily="66" charset="0"/>
                <a:ea typeface="Calibri" panose="020F0502020204030204" pitchFamily="34" charset="0"/>
                <a:cs typeface="Calibri" panose="020F0502020204030204" pitchFamily="34" charset="0"/>
              </a:rPr>
              <a:t>, pronouns, vocabulary and our story titled, </a:t>
            </a:r>
            <a:r>
              <a:rPr lang="en-US" sz="1800" u="sng" dirty="0">
                <a:effectLst/>
                <a:latin typeface="Comic Sans MS" panose="030F0702030302020204" pitchFamily="66" charset="0"/>
                <a:ea typeface="Calibri" panose="020F0502020204030204" pitchFamily="34" charset="0"/>
                <a:cs typeface="Calibri" panose="020F0502020204030204" pitchFamily="34" charset="0"/>
              </a:rPr>
              <a:t>The Hunting Party.</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omic Sans MS" panose="030F0702030302020204" pitchFamily="66" charset="0"/>
                <a:ea typeface="Calibri" panose="020F0502020204030204" pitchFamily="34" charset="0"/>
                <a:cs typeface="Calibri" panose="020F0502020204030204" pitchFamily="34" charset="0"/>
              </a:rPr>
              <a:t>Teacher clicks to bring up the next slide.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813B794-5A4F-4F47-9EB8-2D6C2FE8DF19}" type="slidenum">
              <a:rPr lang="en-US" smtClean="0"/>
              <a:t>1</a:t>
            </a:fld>
            <a:endParaRPr lang="en-US" dirty="0"/>
          </a:p>
        </p:txBody>
      </p:sp>
    </p:spTree>
    <p:extLst>
      <p:ext uri="{BB962C8B-B14F-4D97-AF65-F5344CB8AC3E}">
        <p14:creationId xmlns:p14="http://schemas.microsoft.com/office/powerpoint/2010/main" val="35393845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the student for his/her effort.  </a:t>
            </a:r>
          </a:p>
          <a:p>
            <a:endParaRPr lang="en-US" dirty="0"/>
          </a:p>
          <a:p>
            <a:r>
              <a:rPr lang="en-US" dirty="0"/>
              <a:t>Ask the student if he/she has any questions.</a:t>
            </a:r>
          </a:p>
        </p:txBody>
      </p:sp>
      <p:sp>
        <p:nvSpPr>
          <p:cNvPr id="4" name="Slide Number Placeholder 3"/>
          <p:cNvSpPr>
            <a:spLocks noGrp="1"/>
          </p:cNvSpPr>
          <p:nvPr>
            <p:ph type="sldNum" sz="quarter" idx="5"/>
          </p:nvPr>
        </p:nvSpPr>
        <p:spPr/>
        <p:txBody>
          <a:bodyPr/>
          <a:lstStyle/>
          <a:p>
            <a:fld id="{1813B794-5A4F-4F47-9EB8-2D6C2FE8DF19}" type="slidenum">
              <a:rPr lang="en-US" smtClean="0"/>
              <a:t>10</a:t>
            </a:fld>
            <a:endParaRPr lang="en-US" dirty="0"/>
          </a:p>
        </p:txBody>
      </p:sp>
    </p:spTree>
    <p:extLst>
      <p:ext uri="{BB962C8B-B14F-4D97-AF65-F5344CB8AC3E}">
        <p14:creationId xmlns:p14="http://schemas.microsoft.com/office/powerpoint/2010/main" val="41615367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b="1" dirty="0">
                <a:effectLst/>
                <a:latin typeface="Comic Sans MS" panose="030F0702030302020204" pitchFamily="66" charset="0"/>
                <a:ea typeface="Calibri" panose="020F0502020204030204" pitchFamily="34" charset="0"/>
                <a:cs typeface="Calibri" panose="020F0502020204030204" pitchFamily="34" charset="0"/>
              </a:rPr>
              <a:t>Notes to Teacher: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a picture of a poodle with the word p</a:t>
            </a:r>
            <a:r>
              <a:rPr lang="en-US" sz="1800" u="sng" dirty="0">
                <a:effectLst/>
                <a:latin typeface="Comic Sans MS" panose="030F0702030302020204" pitchFamily="66" charset="0"/>
                <a:ea typeface="Calibri" panose="020F0502020204030204" pitchFamily="34" charset="0"/>
                <a:cs typeface="Calibri" panose="020F0502020204030204" pitchFamily="34" charset="0"/>
              </a:rPr>
              <a:t>oo</a:t>
            </a:r>
            <a:r>
              <a:rPr lang="en-US" sz="1800" dirty="0">
                <a:effectLst/>
                <a:latin typeface="Comic Sans MS" panose="030F0702030302020204" pitchFamily="66" charset="0"/>
                <a:ea typeface="Calibri" panose="020F0502020204030204" pitchFamily="34" charset="0"/>
                <a:cs typeface="Calibri" panose="020F0502020204030204" pitchFamily="34" charset="0"/>
              </a:rPr>
              <a:t>dle next to it.</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Teacher will introduce the slide by telling the student that we are going to work on words with -</a:t>
            </a:r>
            <a:r>
              <a:rPr lang="en-US" sz="1800" dirty="0" err="1">
                <a:effectLst/>
                <a:latin typeface="Comic Sans MS" panose="030F0702030302020204" pitchFamily="66" charset="0"/>
                <a:ea typeface="Calibri" panose="020F0502020204030204" pitchFamily="34" charset="0"/>
                <a:cs typeface="Calibri" panose="020F0502020204030204" pitchFamily="34" charset="0"/>
              </a:rPr>
              <a:t>oo</a:t>
            </a:r>
            <a:r>
              <a:rPr lang="en-US" sz="1800" dirty="0">
                <a:effectLst/>
                <a:latin typeface="Comic Sans MS" panose="030F0702030302020204" pitchFamily="66" charset="0"/>
                <a:ea typeface="Calibri" panose="020F0502020204030204" pitchFamily="34" charset="0"/>
                <a:cs typeface="Calibri" panose="020F0502020204030204" pitchFamily="34" charset="0"/>
              </a:rPr>
              <a:t>, sound, as in p</a:t>
            </a:r>
            <a:r>
              <a:rPr lang="en-US" sz="1800" u="sng" dirty="0">
                <a:effectLst/>
                <a:latin typeface="Comic Sans MS" panose="030F0702030302020204" pitchFamily="66" charset="0"/>
                <a:ea typeface="Calibri" panose="020F0502020204030204" pitchFamily="34" charset="0"/>
                <a:cs typeface="Calibri" panose="020F0502020204030204" pitchFamily="34" charset="0"/>
              </a:rPr>
              <a:t>oo</a:t>
            </a:r>
            <a:r>
              <a:rPr lang="en-US" sz="1800" dirty="0">
                <a:effectLst/>
                <a:latin typeface="Comic Sans MS" panose="030F0702030302020204" pitchFamily="66" charset="0"/>
                <a:ea typeface="Calibri" panose="020F0502020204030204" pitchFamily="34" charset="0"/>
                <a:cs typeface="Calibri" panose="020F0502020204030204" pitchFamily="34" charset="0"/>
              </a:rPr>
              <a:t>dle.</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Teacher: “Let’s take a look at some of our spelling words.”</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the word n</a:t>
            </a:r>
            <a:r>
              <a:rPr lang="en-US" sz="1800" u="sng" dirty="0">
                <a:effectLst/>
                <a:latin typeface="Comic Sans MS" panose="030F0702030302020204" pitchFamily="66" charset="0"/>
                <a:ea typeface="Calibri" panose="020F0502020204030204" pitchFamily="34" charset="0"/>
                <a:cs typeface="Calibri" panose="020F0502020204030204" pitchFamily="34" charset="0"/>
              </a:rPr>
              <a:t>oo</a:t>
            </a:r>
            <a:r>
              <a:rPr lang="en-US" sz="1800" dirty="0">
                <a:effectLst/>
                <a:latin typeface="Comic Sans MS" panose="030F0702030302020204" pitchFamily="66" charset="0"/>
                <a:ea typeface="Calibri" panose="020F0502020204030204" pitchFamily="34" charset="0"/>
                <a:cs typeface="Calibri" panose="020F0502020204030204" pitchFamily="34" charset="0"/>
              </a:rPr>
              <a:t>dle with a picture of a noodle.  Say the word and have the student repeat the word.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br>
              <a:rPr lang="en-US" sz="1800" dirty="0">
                <a:effectLst/>
                <a:latin typeface="Comic Sans MS" panose="030F0702030302020204" pitchFamily="66" charset="0"/>
                <a:ea typeface="Calibri" panose="020F0502020204030204" pitchFamily="34" charset="0"/>
                <a:cs typeface="Calibri" panose="020F0502020204030204" pitchFamily="34" charset="0"/>
              </a:rPr>
            </a:b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the word m</a:t>
            </a:r>
            <a:r>
              <a:rPr lang="en-US" sz="1800" u="sng" dirty="0">
                <a:effectLst/>
                <a:latin typeface="Comic Sans MS" panose="030F0702030302020204" pitchFamily="66" charset="0"/>
                <a:ea typeface="Calibri" panose="020F0502020204030204" pitchFamily="34" charset="0"/>
                <a:cs typeface="Calibri" panose="020F0502020204030204" pitchFamily="34" charset="0"/>
              </a:rPr>
              <a:t>oo</a:t>
            </a:r>
            <a:r>
              <a:rPr lang="en-US" sz="1800" dirty="0">
                <a:effectLst/>
                <a:latin typeface="Comic Sans MS" panose="030F0702030302020204" pitchFamily="66" charset="0"/>
                <a:ea typeface="Calibri" panose="020F0502020204030204" pitchFamily="34" charset="0"/>
                <a:cs typeface="Calibri" panose="020F0502020204030204" pitchFamily="34" charset="0"/>
              </a:rPr>
              <a:t>n with a picture of a moon.  Say the word and have the student repeat the word.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the word  racc</a:t>
            </a:r>
            <a:r>
              <a:rPr lang="en-US" sz="1800" u="sng" dirty="0">
                <a:effectLst/>
                <a:latin typeface="Comic Sans MS" panose="030F0702030302020204" pitchFamily="66" charset="0"/>
                <a:ea typeface="Calibri" panose="020F0502020204030204" pitchFamily="34" charset="0"/>
                <a:cs typeface="Calibri" panose="020F0502020204030204" pitchFamily="34" charset="0"/>
              </a:rPr>
              <a:t>oo</a:t>
            </a:r>
            <a:r>
              <a:rPr lang="en-US" sz="1800" dirty="0">
                <a:effectLst/>
                <a:latin typeface="Comic Sans MS" panose="030F0702030302020204" pitchFamily="66" charset="0"/>
                <a:ea typeface="Calibri" panose="020F0502020204030204" pitchFamily="34" charset="0"/>
                <a:cs typeface="Calibri" panose="020F0502020204030204" pitchFamily="34" charset="0"/>
              </a:rPr>
              <a:t>n with a picture of a raccoon.  Say the word and have the student repeat the word.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Teacher: “Let’s take a look at some more words.”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omic Sans MS" panose="030F0702030302020204" pitchFamily="66" charset="0"/>
                <a:ea typeface="Calibri" panose="020F0502020204030204" pitchFamily="34" charset="0"/>
                <a:cs typeface="Calibri" panose="020F0502020204030204" pitchFamily="34" charset="0"/>
              </a:rPr>
              <a:t>Click to go to the next slide.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813B794-5A4F-4F47-9EB8-2D6C2FE8DF19}" type="slidenum">
              <a:rPr lang="en-US" smtClean="0"/>
              <a:t>2</a:t>
            </a:fld>
            <a:endParaRPr lang="en-US" dirty="0"/>
          </a:p>
        </p:txBody>
      </p:sp>
    </p:spTree>
    <p:extLst>
      <p:ext uri="{BB962C8B-B14F-4D97-AF65-F5344CB8AC3E}">
        <p14:creationId xmlns:p14="http://schemas.microsoft.com/office/powerpoint/2010/main" val="21765290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b="1" dirty="0">
                <a:effectLst/>
                <a:latin typeface="Comic Sans MS" panose="030F0702030302020204" pitchFamily="66" charset="0"/>
                <a:ea typeface="Calibri" panose="020F0502020204030204" pitchFamily="34" charset="0"/>
                <a:cs typeface="Calibri" panose="020F0502020204030204" pitchFamily="34" charset="0"/>
              </a:rPr>
              <a:t>Notes to Teacher: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Teacher will introduce the slide by telling the student that we are going to continue to work on words with the –</a:t>
            </a:r>
            <a:r>
              <a:rPr lang="en-US" sz="1800" dirty="0" err="1">
                <a:effectLst/>
                <a:latin typeface="Comic Sans MS" panose="030F0702030302020204" pitchFamily="66" charset="0"/>
                <a:ea typeface="Calibri" panose="020F0502020204030204" pitchFamily="34" charset="0"/>
                <a:cs typeface="Calibri" panose="020F0502020204030204" pitchFamily="34" charset="0"/>
              </a:rPr>
              <a:t>oo</a:t>
            </a:r>
            <a:r>
              <a:rPr lang="en-US" sz="1800" dirty="0">
                <a:effectLst/>
                <a:latin typeface="Comic Sans MS" panose="030F0702030302020204" pitchFamily="66" charset="0"/>
                <a:ea typeface="Calibri" panose="020F0502020204030204" pitchFamily="34" charset="0"/>
                <a:cs typeface="Calibri" panose="020F0502020204030204" pitchFamily="34" charset="0"/>
              </a:rPr>
              <a:t> sound.</a:t>
            </a: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 </a:t>
            </a: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Have the student read a word to you.  After he/she reads it, click </a:t>
            </a:r>
            <a:r>
              <a:rPr lang="en-US" sz="1800" b="1" dirty="0">
                <a:effectLst/>
                <a:latin typeface="Comic Sans MS" panose="030F0702030302020204" pitchFamily="66" charset="0"/>
                <a:ea typeface="Calibri" panose="020F0502020204030204" pitchFamily="34" charset="0"/>
                <a:cs typeface="Calibri" panose="020F0502020204030204" pitchFamily="34" charset="0"/>
              </a:rPr>
              <a:t>on the word </a:t>
            </a:r>
            <a:r>
              <a:rPr lang="en-US" sz="1800" dirty="0">
                <a:effectLst/>
                <a:latin typeface="Comic Sans MS" panose="030F0702030302020204" pitchFamily="66" charset="0"/>
                <a:ea typeface="Calibri" panose="020F0502020204030204" pitchFamily="34" charset="0"/>
                <a:cs typeface="Calibri" panose="020F0502020204030204" pitchFamily="34" charset="0"/>
              </a:rPr>
              <a:t>to match it to the correct picture.  Repeat this procedure for each of the words.</a:t>
            </a: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Applaud the student’s effort and click to go to the next slide.</a:t>
            </a:r>
            <a:r>
              <a:rPr lang="en-US" dirty="0">
                <a:effectLst/>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4" name="Slide Number Placeholder 3"/>
          <p:cNvSpPr>
            <a:spLocks noGrp="1"/>
          </p:cNvSpPr>
          <p:nvPr>
            <p:ph type="sldNum" sz="quarter" idx="5"/>
          </p:nvPr>
        </p:nvSpPr>
        <p:spPr/>
        <p:txBody>
          <a:bodyPr/>
          <a:lstStyle/>
          <a:p>
            <a:fld id="{1813B794-5A4F-4F47-9EB8-2D6C2FE8DF19}" type="slidenum">
              <a:rPr lang="en-US" smtClean="0"/>
              <a:t>3</a:t>
            </a:fld>
            <a:endParaRPr lang="en-US" dirty="0"/>
          </a:p>
        </p:txBody>
      </p:sp>
    </p:spTree>
    <p:extLst>
      <p:ext uri="{BB962C8B-B14F-4D97-AF65-F5344CB8AC3E}">
        <p14:creationId xmlns:p14="http://schemas.microsoft.com/office/powerpoint/2010/main" val="32129314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b="1" dirty="0">
                <a:effectLst/>
                <a:latin typeface="Comic Sans MS" panose="030F0702030302020204" pitchFamily="66" charset="0"/>
                <a:ea typeface="Calibri" panose="020F0502020204030204" pitchFamily="34" charset="0"/>
                <a:cs typeface="Calibri" panose="020F0502020204030204" pitchFamily="34" charset="0"/>
              </a:rPr>
              <a:t>Notes to Teacher: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Ask: “What is a pronoun?” (A pronoun is a word that takes the place of a noun.)</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some examples of pronouns to create a word bank.</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I.  Click to show you.</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he.  Click to show she.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him.  Click to show her.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they.  Click to show them.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it.  Click to show we.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us.</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Teacher: “Look at the following sentences and tell me what pronoun can replace the underlined noun.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the first sentence: Look at </a:t>
            </a:r>
            <a:r>
              <a:rPr lang="en-US" sz="1800" u="sng" dirty="0">
                <a:effectLst/>
                <a:latin typeface="Comic Sans MS" panose="030F0702030302020204" pitchFamily="66" charset="0"/>
                <a:ea typeface="Calibri" panose="020F0502020204030204" pitchFamily="34" charset="0"/>
                <a:cs typeface="Calibri" panose="020F0502020204030204" pitchFamily="34" charset="0"/>
              </a:rPr>
              <a:t>Bob</a:t>
            </a:r>
            <a:r>
              <a:rPr lang="en-US" sz="1800" dirty="0">
                <a:effectLst/>
                <a:latin typeface="Comic Sans MS" panose="030F0702030302020204" pitchFamily="66" charset="0"/>
                <a:ea typeface="Calibri" panose="020F0502020204030204" pitchFamily="34" charset="0"/>
                <a:cs typeface="Calibri" panose="020F0502020204030204" pitchFamily="34" charset="0"/>
              </a:rPr>
              <a:t> run with the dog.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Ask: “What pronoun can replace Bob?” (him</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15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Click to place a box around the correct pronoun.</a:t>
            </a: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the next sentence: </a:t>
            </a:r>
            <a:r>
              <a:rPr lang="en-US" sz="1800" u="sng" dirty="0">
                <a:effectLst/>
                <a:latin typeface="Comic Sans MS" panose="030F0702030302020204" pitchFamily="66" charset="0"/>
                <a:ea typeface="Calibri" panose="020F0502020204030204" pitchFamily="34" charset="0"/>
                <a:cs typeface="Calibri" panose="020F0502020204030204" pitchFamily="34" charset="0"/>
              </a:rPr>
              <a:t>Mom and Dad</a:t>
            </a:r>
            <a:r>
              <a:rPr lang="en-US" sz="1800" dirty="0">
                <a:effectLst/>
                <a:latin typeface="Comic Sans MS" panose="030F0702030302020204" pitchFamily="66" charset="0"/>
                <a:ea typeface="Calibri" panose="020F0502020204030204" pitchFamily="34" charset="0"/>
                <a:cs typeface="Calibri" panose="020F0502020204030204" pitchFamily="34" charset="0"/>
              </a:rPr>
              <a:t> went to the store.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Ask: “What pronoun can replace Mom and Dad? (they.)</a:t>
            </a: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place a box around the correct pronoun.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one more sentence: </a:t>
            </a:r>
            <a:r>
              <a:rPr lang="en-US" sz="1800" u="sng" dirty="0">
                <a:effectLst/>
                <a:latin typeface="Comic Sans MS" panose="030F0702030302020204" pitchFamily="66" charset="0"/>
                <a:ea typeface="Calibri" panose="020F0502020204030204" pitchFamily="34" charset="0"/>
                <a:cs typeface="Calibri" panose="020F0502020204030204" pitchFamily="34" charset="0"/>
              </a:rPr>
              <a:t>The pig</a:t>
            </a:r>
            <a:r>
              <a:rPr lang="en-US" sz="1800" dirty="0">
                <a:effectLst/>
                <a:latin typeface="Comic Sans MS" panose="030F0702030302020204" pitchFamily="66" charset="0"/>
                <a:ea typeface="Calibri" panose="020F0502020204030204" pitchFamily="34" charset="0"/>
                <a:cs typeface="Calibri" panose="020F0502020204030204" pitchFamily="34" charset="0"/>
              </a:rPr>
              <a:t> rolled in the mud.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Ask: What pronoun can replace the pig? (It, he or she.)</a:t>
            </a: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place a box around the correct pronouns.  Remind student that we can use he or she, as well as it.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Applaud the student’s effort and click to go to the next slide.</a:t>
            </a:r>
            <a:r>
              <a:rPr lang="en-US" dirty="0">
                <a:effectLst/>
              </a:rPr>
              <a:t> </a:t>
            </a:r>
          </a:p>
        </p:txBody>
      </p:sp>
      <p:sp>
        <p:nvSpPr>
          <p:cNvPr id="4" name="Slide Number Placeholder 3"/>
          <p:cNvSpPr>
            <a:spLocks noGrp="1"/>
          </p:cNvSpPr>
          <p:nvPr>
            <p:ph type="sldNum" sz="quarter" idx="5"/>
          </p:nvPr>
        </p:nvSpPr>
        <p:spPr/>
        <p:txBody>
          <a:bodyPr/>
          <a:lstStyle/>
          <a:p>
            <a:fld id="{1813B794-5A4F-4F47-9EB8-2D6C2FE8DF19}" type="slidenum">
              <a:rPr lang="en-US" smtClean="0"/>
              <a:t>4</a:t>
            </a:fld>
            <a:endParaRPr lang="en-US" dirty="0"/>
          </a:p>
        </p:txBody>
      </p:sp>
    </p:spTree>
    <p:extLst>
      <p:ext uri="{BB962C8B-B14F-4D97-AF65-F5344CB8AC3E}">
        <p14:creationId xmlns:p14="http://schemas.microsoft.com/office/powerpoint/2010/main" val="35469171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b="1" dirty="0">
                <a:effectLst/>
                <a:latin typeface="Comic Sans MS" panose="030F0702030302020204" pitchFamily="66" charset="0"/>
                <a:ea typeface="Calibri" panose="020F0502020204030204" pitchFamily="34" charset="0"/>
                <a:cs typeface="Calibri" panose="020F0502020204030204" pitchFamily="34" charset="0"/>
              </a:rPr>
              <a:t>Notes to Teacher: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Teacher: “Read each sentence and identify the pronoun in the sentence.”</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the first sentence: The dog is eating his bone.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Ask: What is the pronoun in this sentence? (his.)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underline his.</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the next sentence: Her pencil fell on the floor.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Ask: What is the pronoun in the sentence? (her.)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underline her.</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Teacher: “Now, replace the noun in parentheses with the correct pronoun.”</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the first sentence: (Mark and I) are going to the park.</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Ask: What pronoun would replace Mark and I? (We.)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we.</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the next sentence: (The boys) are playing baseball.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Ask: What pronoun would replace the boys? (They.)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they.</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omic Sans MS" panose="030F0702030302020204" pitchFamily="66" charset="0"/>
                <a:ea typeface="Calibri" panose="020F0502020204030204" pitchFamily="34" charset="0"/>
                <a:cs typeface="Calibri" panose="020F0502020204030204" pitchFamily="34" charset="0"/>
              </a:rPr>
              <a:t>Applaud the student’s effort and click to move to the next slide.</a:t>
            </a:r>
            <a:endParaRPr lang="en-US" dirty="0"/>
          </a:p>
        </p:txBody>
      </p:sp>
      <p:sp>
        <p:nvSpPr>
          <p:cNvPr id="4" name="Slide Number Placeholder 3"/>
          <p:cNvSpPr>
            <a:spLocks noGrp="1"/>
          </p:cNvSpPr>
          <p:nvPr>
            <p:ph type="sldNum" sz="quarter" idx="5"/>
          </p:nvPr>
        </p:nvSpPr>
        <p:spPr/>
        <p:txBody>
          <a:bodyPr/>
          <a:lstStyle/>
          <a:p>
            <a:fld id="{1813B794-5A4F-4F47-9EB8-2D6C2FE8DF19}" type="slidenum">
              <a:rPr lang="en-US" smtClean="0"/>
              <a:t>5</a:t>
            </a:fld>
            <a:endParaRPr lang="en-US" dirty="0"/>
          </a:p>
        </p:txBody>
      </p:sp>
    </p:spTree>
    <p:extLst>
      <p:ext uri="{BB962C8B-B14F-4D97-AF65-F5344CB8AC3E}">
        <p14:creationId xmlns:p14="http://schemas.microsoft.com/office/powerpoint/2010/main" val="39309717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b="1" dirty="0">
                <a:effectLst/>
                <a:latin typeface="Comic Sans MS" panose="030F0702030302020204" pitchFamily="66" charset="0"/>
                <a:ea typeface="Calibri" panose="020F0502020204030204" pitchFamily="34" charset="0"/>
                <a:cs typeface="Calibri" panose="020F0502020204030204" pitchFamily="34" charset="0"/>
              </a:rPr>
              <a:t>Notes to Teacher: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b="0" dirty="0">
                <a:effectLst/>
                <a:latin typeface="Comic Sans MS" panose="030F0702030302020204" pitchFamily="66" charset="0"/>
                <a:ea typeface="Calibri" panose="020F0502020204030204" pitchFamily="34" charset="0"/>
                <a:cs typeface="Calibri" panose="020F0502020204030204" pitchFamily="34" charset="0"/>
              </a:rPr>
              <a:t>Teacher: “</a:t>
            </a:r>
            <a:r>
              <a:rPr lang="en-US" sz="1800" dirty="0">
                <a:effectLst/>
                <a:latin typeface="Comic Sans MS" panose="030F0702030302020204" pitchFamily="66" charset="0"/>
                <a:ea typeface="Calibri" panose="020F0502020204030204" pitchFamily="34" charset="0"/>
                <a:cs typeface="Calibri" panose="020F0502020204030204" pitchFamily="34" charset="0"/>
              </a:rPr>
              <a:t>Let’s review some of our vocabulary words.”</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a definition and two words: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-ate up greedily or hungrily (overlooked or </a:t>
            </a:r>
            <a:r>
              <a:rPr lang="en-US" sz="1800" b="1" dirty="0">
                <a:effectLst/>
                <a:latin typeface="Comic Sans MS" panose="030F0702030302020204" pitchFamily="66" charset="0"/>
                <a:ea typeface="Calibri" panose="020F0502020204030204" pitchFamily="34" charset="0"/>
                <a:cs typeface="Calibri" panose="020F0502020204030204" pitchFamily="34" charset="0"/>
              </a:rPr>
              <a:t>devoured</a:t>
            </a:r>
            <a:r>
              <a:rPr lang="en-US" sz="1800" dirty="0">
                <a:effectLst/>
                <a:latin typeface="Comic Sans MS" panose="030F0702030302020204" pitchFamily="66" charset="0"/>
                <a:ea typeface="Calibri" panose="020F0502020204030204" pitchFamily="34" charset="0"/>
                <a:cs typeface="Calibri" panose="020F0502020204030204" pitchFamily="34"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Teacher: “Read the definition.  Which word matches the definition?”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0"/>
              </a:spcAft>
              <a:buClrTx/>
              <a:buSzTx/>
              <a:buFontTx/>
              <a:buNone/>
              <a:tabLst/>
              <a:defRPr/>
            </a:pPr>
            <a:r>
              <a:rPr lang="en-US" sz="1800" dirty="0">
                <a:effectLst/>
                <a:latin typeface="Comic Sans MS" panose="030F0702030302020204" pitchFamily="66" charset="0"/>
                <a:ea typeface="Calibri" panose="020F0502020204030204" pitchFamily="34" charset="0"/>
                <a:cs typeface="Calibri" panose="020F0502020204030204" pitchFamily="34" charset="0"/>
              </a:rPr>
              <a:t>After the student tells you which word matches the definition, click to remove the incorrect word on the slide.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If the student is correct, applaud his/her answer.  If the student is incorrect, review the definition and word with him/her.</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the next definition and two words: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-failed to see or missed (fond or </a:t>
            </a:r>
            <a:r>
              <a:rPr lang="en-US" sz="1800" b="1" dirty="0">
                <a:effectLst/>
                <a:latin typeface="Comic Sans MS" panose="030F0702030302020204" pitchFamily="66" charset="0"/>
                <a:ea typeface="Calibri" panose="020F0502020204030204" pitchFamily="34" charset="0"/>
                <a:cs typeface="Calibri" panose="020F0502020204030204" pitchFamily="34" charset="0"/>
              </a:rPr>
              <a:t>overlooked</a:t>
            </a:r>
            <a:r>
              <a:rPr lang="en-US" sz="1800" dirty="0">
                <a:effectLst/>
                <a:latin typeface="Comic Sans MS" panose="030F0702030302020204" pitchFamily="66" charset="0"/>
                <a:ea typeface="Calibri" panose="020F0502020204030204" pitchFamily="34" charset="0"/>
                <a:cs typeface="Calibri" panose="020F0502020204030204" pitchFamily="34"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Teacher: “Read the definition.  Which word matches the definition?”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After the student tells you which word matches the definition, click to remove the incorrect word on the slide.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If the student is correct, applaud his/her answer.  If the student is incorrect, review the definition and word with him/her.</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the last definition and two words: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-having a liking or love (</a:t>
            </a:r>
            <a:r>
              <a:rPr lang="en-US" sz="1800" b="1" dirty="0">
                <a:effectLst/>
                <a:latin typeface="Comic Sans MS" panose="030F0702030302020204" pitchFamily="66" charset="0"/>
                <a:ea typeface="Calibri" panose="020F0502020204030204" pitchFamily="34" charset="0"/>
                <a:cs typeface="Calibri" panose="020F0502020204030204" pitchFamily="34" charset="0"/>
              </a:rPr>
              <a:t>fond</a:t>
            </a:r>
            <a:r>
              <a:rPr lang="en-US" sz="1800" dirty="0">
                <a:effectLst/>
                <a:latin typeface="Comic Sans MS" panose="030F0702030302020204" pitchFamily="66" charset="0"/>
                <a:ea typeface="Calibri" panose="020F0502020204030204" pitchFamily="34" charset="0"/>
                <a:cs typeface="Calibri" panose="020F0502020204030204" pitchFamily="34" charset="0"/>
              </a:rPr>
              <a:t> or devoured)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Teacher: “Read the definition.  Which word matches the definition?”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0"/>
              </a:spcAft>
              <a:buClrTx/>
              <a:buSzTx/>
              <a:buFontTx/>
              <a:buNone/>
              <a:tabLst/>
              <a:defRPr/>
            </a:pPr>
            <a:r>
              <a:rPr lang="en-US" sz="1800" dirty="0">
                <a:effectLst/>
                <a:latin typeface="Comic Sans MS" panose="030F0702030302020204" pitchFamily="66" charset="0"/>
                <a:ea typeface="Calibri" panose="020F0502020204030204" pitchFamily="34" charset="0"/>
                <a:cs typeface="Calibri" panose="020F0502020204030204" pitchFamily="34" charset="0"/>
              </a:rPr>
              <a:t>After the student tells you which word matches the definition, click to remove the incorrect word on the slide.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If the student is correct, applaud his/her answer.  If the student is incorrect, review the definition and word with him/her.</a:t>
            </a:r>
          </a:p>
          <a:p>
            <a:pPr marL="0" marR="0">
              <a:lnSpc>
                <a:spcPct val="115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u="sng" dirty="0">
                <a:effectLst/>
                <a:latin typeface="Comic Sans MS" panose="030F0702030302020204" pitchFamily="66" charset="0"/>
                <a:ea typeface="Calibri" panose="020F0502020204030204" pitchFamily="34" charset="0"/>
                <a:cs typeface="Calibri" panose="020F0502020204030204" pitchFamily="34" charset="0"/>
              </a:rPr>
              <a:t>Vocabulary: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b="1"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devoured </a:t>
            </a:r>
            <a:r>
              <a:rPr lang="en-US" sz="18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 ate up greedily or hungrily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b="1"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overlooked</a:t>
            </a:r>
            <a:r>
              <a:rPr lang="en-US" sz="18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 failed to see or missed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b="1"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fond</a:t>
            </a:r>
            <a:r>
              <a:rPr lang="en-US" sz="18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 – having a liking or love</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Before clicking to the next slide, applaud the student’s effort.</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omic Sans MS" panose="030F0702030302020204" pitchFamily="66" charset="0"/>
                <a:ea typeface="Calibri" panose="020F0502020204030204" pitchFamily="34" charset="0"/>
                <a:cs typeface="Calibri" panose="020F0502020204030204" pitchFamily="34" charset="0"/>
              </a:rPr>
              <a:t>Click to go to the next slide.</a:t>
            </a:r>
            <a:endParaRPr lang="en-US" dirty="0"/>
          </a:p>
        </p:txBody>
      </p:sp>
      <p:sp>
        <p:nvSpPr>
          <p:cNvPr id="4" name="Slide Number Placeholder 3"/>
          <p:cNvSpPr>
            <a:spLocks noGrp="1"/>
          </p:cNvSpPr>
          <p:nvPr>
            <p:ph type="sldNum" sz="quarter" idx="5"/>
          </p:nvPr>
        </p:nvSpPr>
        <p:spPr/>
        <p:txBody>
          <a:bodyPr/>
          <a:lstStyle/>
          <a:p>
            <a:fld id="{1813B794-5A4F-4F47-9EB8-2D6C2FE8DF19}" type="slidenum">
              <a:rPr lang="en-US" smtClean="0"/>
              <a:t>6</a:t>
            </a:fld>
            <a:endParaRPr lang="en-US" dirty="0"/>
          </a:p>
        </p:txBody>
      </p:sp>
    </p:spTree>
    <p:extLst>
      <p:ext uri="{BB962C8B-B14F-4D97-AF65-F5344CB8AC3E}">
        <p14:creationId xmlns:p14="http://schemas.microsoft.com/office/powerpoint/2010/main" val="34117626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200" b="1" dirty="0">
                <a:effectLst/>
                <a:latin typeface="Comic Sans MS" panose="030F0702030302020204" pitchFamily="66" charset="0"/>
                <a:ea typeface="Calibri" panose="020F0502020204030204" pitchFamily="34" charset="0"/>
                <a:cs typeface="Calibri" panose="020F0502020204030204" pitchFamily="34" charset="0"/>
              </a:rPr>
              <a:t>Notes to Teacher:</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200" b="0" dirty="0">
                <a:effectLst/>
                <a:latin typeface="Comic Sans MS" panose="030F0702030302020204" pitchFamily="66" charset="0"/>
                <a:ea typeface="Calibri" panose="020F0502020204030204" pitchFamily="34" charset="0"/>
                <a:cs typeface="Calibri" panose="020F0502020204030204" pitchFamily="34" charset="0"/>
              </a:rPr>
              <a:t>Teacher: “Let’s </a:t>
            </a:r>
            <a:r>
              <a:rPr lang="en-US" sz="1200" dirty="0">
                <a:effectLst/>
                <a:latin typeface="Comic Sans MS" panose="030F0702030302020204" pitchFamily="66" charset="0"/>
                <a:ea typeface="Calibri" panose="020F0502020204030204" pitchFamily="34" charset="0"/>
                <a:cs typeface="Calibri" panose="020F0502020204030204" pitchFamily="34" charset="0"/>
              </a:rPr>
              <a:t>review the rest of our vocabulary words.”</a:t>
            </a:r>
          </a:p>
          <a:p>
            <a:pPr marL="0" marR="0">
              <a:lnSpc>
                <a:spcPct val="115000"/>
              </a:lnSpc>
              <a:spcBef>
                <a:spcPts val="0"/>
              </a:spcBef>
              <a:spcAft>
                <a:spcPts val="10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Comic Sans MS" panose="030F0702030302020204" pitchFamily="66" charset="0"/>
                <a:ea typeface="Calibri" panose="020F0502020204030204" pitchFamily="34" charset="0"/>
                <a:cs typeface="Calibri" panose="020F0502020204030204" pitchFamily="34" charset="0"/>
              </a:rPr>
              <a:t>Click to show a definition and two words: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Comic Sans MS" panose="030F0702030302020204" pitchFamily="66" charset="0"/>
                <a:ea typeface="Calibri" panose="020F0502020204030204" pitchFamily="34" charset="0"/>
                <a:cs typeface="Calibri" panose="020F0502020204030204" pitchFamily="34" charset="0"/>
              </a:rPr>
              <a:t>-gloomily or resentfully silent (</a:t>
            </a:r>
            <a:r>
              <a:rPr lang="en-US" sz="1200" b="1" dirty="0">
                <a:effectLst/>
                <a:latin typeface="Comic Sans MS" panose="030F0702030302020204" pitchFamily="66" charset="0"/>
                <a:ea typeface="Calibri" panose="020F0502020204030204" pitchFamily="34" charset="0"/>
                <a:cs typeface="Calibri" panose="020F0502020204030204" pitchFamily="34" charset="0"/>
              </a:rPr>
              <a:t>sullen </a:t>
            </a:r>
            <a:r>
              <a:rPr lang="en-US" sz="1200" dirty="0">
                <a:effectLst/>
                <a:latin typeface="Comic Sans MS" panose="030F0702030302020204" pitchFamily="66" charset="0"/>
                <a:ea typeface="Calibri" panose="020F0502020204030204" pitchFamily="34" charset="0"/>
                <a:cs typeface="Calibri" panose="020F0502020204030204" pitchFamily="34" charset="0"/>
              </a:rPr>
              <a:t>or wry)</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Comic Sans MS" panose="030F0702030302020204" pitchFamily="66" charset="0"/>
                <a:ea typeface="Calibri" panose="020F0502020204030204" pitchFamily="34" charset="0"/>
                <a:cs typeface="Calibri" panose="020F0502020204030204" pitchFamily="34" charset="0"/>
              </a:rPr>
              <a:t>Teacher: “Read the definition.  Which word matches the definition?”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0"/>
              </a:spcAft>
              <a:buClrTx/>
              <a:buSzTx/>
              <a:buFontTx/>
              <a:buNone/>
              <a:tabLst/>
              <a:defRPr/>
            </a:pPr>
            <a:r>
              <a:rPr lang="en-US" sz="1200" dirty="0">
                <a:effectLst/>
                <a:latin typeface="Comic Sans MS" panose="030F0702030302020204" pitchFamily="66" charset="0"/>
                <a:ea typeface="Calibri" panose="020F0502020204030204" pitchFamily="34" charset="0"/>
                <a:cs typeface="Calibri" panose="020F0502020204030204" pitchFamily="34" charset="0"/>
              </a:rPr>
              <a:t>After the student tells you which word matches the definition, click to remove the incorrect word on the slide.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Comic Sans MS" panose="030F0702030302020204" pitchFamily="66" charset="0"/>
                <a:ea typeface="Calibri" panose="020F0502020204030204" pitchFamily="34" charset="0"/>
                <a:cs typeface="Calibri" panose="020F0502020204030204" pitchFamily="34" charset="0"/>
              </a:rPr>
              <a:t> If the student is correct, applaud his/her answer.  If the student is incorrect, review the definition and word with him/her.</a:t>
            </a:r>
          </a:p>
          <a:p>
            <a:pPr marL="0" marR="0">
              <a:lnSpc>
                <a:spcPct val="115000"/>
              </a:lnSpc>
              <a:spcBef>
                <a:spcPts val="0"/>
              </a:spcBef>
              <a:spcAft>
                <a:spcPts val="10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Comic Sans MS" panose="030F0702030302020204" pitchFamily="66" charset="0"/>
                <a:ea typeface="Calibri" panose="020F0502020204030204" pitchFamily="34" charset="0"/>
                <a:cs typeface="Calibri" panose="020F0502020204030204" pitchFamily="34" charset="0"/>
              </a:rPr>
              <a:t>Click to show the next definition and two words: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Comic Sans MS" panose="030F0702030302020204" pitchFamily="66" charset="0"/>
                <a:ea typeface="Calibri" panose="020F0502020204030204" pitchFamily="34" charset="0"/>
                <a:cs typeface="Calibri" panose="020F0502020204030204" pitchFamily="34" charset="0"/>
              </a:rPr>
              <a:t>-bent, twisted or turned unusually to one side (</a:t>
            </a:r>
            <a:r>
              <a:rPr lang="en-US" sz="1200" b="1" dirty="0">
                <a:effectLst/>
                <a:latin typeface="Comic Sans MS" panose="030F0702030302020204" pitchFamily="66" charset="0"/>
                <a:ea typeface="Calibri" panose="020F0502020204030204" pitchFamily="34" charset="0"/>
                <a:cs typeface="Calibri" panose="020F0502020204030204" pitchFamily="34" charset="0"/>
              </a:rPr>
              <a:t>wry</a:t>
            </a:r>
            <a:r>
              <a:rPr lang="en-US" sz="1200" dirty="0">
                <a:effectLst/>
                <a:latin typeface="Comic Sans MS" panose="030F0702030302020204" pitchFamily="66" charset="0"/>
                <a:ea typeface="Calibri" panose="020F0502020204030204" pitchFamily="34" charset="0"/>
                <a:cs typeface="Calibri" panose="020F0502020204030204" pitchFamily="34" charset="0"/>
              </a:rPr>
              <a:t> or impatient)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Comic Sans MS" panose="030F0702030302020204" pitchFamily="66" charset="0"/>
                <a:ea typeface="Calibri" panose="020F0502020204030204" pitchFamily="34" charset="0"/>
                <a:cs typeface="Calibri" panose="020F0502020204030204" pitchFamily="34" charset="0"/>
              </a:rPr>
              <a:t>Teacher: “Read the definition.  Which word matches the definition?”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0"/>
              </a:spcAft>
              <a:buClrTx/>
              <a:buSzTx/>
              <a:buFontTx/>
              <a:buNone/>
              <a:tabLst/>
              <a:defRPr/>
            </a:pPr>
            <a:r>
              <a:rPr lang="en-US" sz="1200" dirty="0">
                <a:effectLst/>
                <a:latin typeface="Comic Sans MS" panose="030F0702030302020204" pitchFamily="66" charset="0"/>
                <a:ea typeface="Calibri" panose="020F0502020204030204" pitchFamily="34" charset="0"/>
                <a:cs typeface="Calibri" panose="020F0502020204030204" pitchFamily="34" charset="0"/>
              </a:rPr>
              <a:t>After the student tells you which word matches the definition, click to remove the incorrect word on the slide.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Comic Sans MS" panose="030F0702030302020204" pitchFamily="66" charset="0"/>
                <a:ea typeface="Calibri" panose="020F0502020204030204" pitchFamily="34" charset="0"/>
                <a:cs typeface="Calibri" panose="020F0502020204030204" pitchFamily="34" charset="0"/>
              </a:rPr>
              <a:t>If the student is correct, applaud his/her answer.  If the student is incorrect, review the definition and word with him/her.</a:t>
            </a:r>
          </a:p>
          <a:p>
            <a:pPr marL="0" marR="0">
              <a:lnSpc>
                <a:spcPct val="115000"/>
              </a:lnSpc>
              <a:spcBef>
                <a:spcPts val="0"/>
              </a:spcBef>
              <a:spcAft>
                <a:spcPts val="10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Comic Sans MS" panose="030F0702030302020204" pitchFamily="66" charset="0"/>
                <a:ea typeface="Calibri" panose="020F0502020204030204" pitchFamily="34" charset="0"/>
                <a:cs typeface="Calibri" panose="020F0502020204030204" pitchFamily="34" charset="0"/>
              </a:rPr>
              <a:t>Click to show the last definition and two words: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Comic Sans MS" panose="030F0702030302020204" pitchFamily="66" charset="0"/>
                <a:ea typeface="Calibri" panose="020F0502020204030204" pitchFamily="34" charset="0"/>
                <a:cs typeface="Calibri" panose="020F0502020204030204" pitchFamily="34" charset="0"/>
              </a:rPr>
              <a:t>-showing no self-control (sullen or </a:t>
            </a:r>
            <a:r>
              <a:rPr lang="en-US" sz="1200" b="1" dirty="0">
                <a:effectLst/>
                <a:latin typeface="Comic Sans MS" panose="030F0702030302020204" pitchFamily="66" charset="0"/>
                <a:ea typeface="Calibri" panose="020F0502020204030204" pitchFamily="34" charset="0"/>
                <a:cs typeface="Calibri" panose="020F0502020204030204" pitchFamily="34" charset="0"/>
              </a:rPr>
              <a:t>impatient</a:t>
            </a:r>
            <a:r>
              <a:rPr lang="en-US" sz="1200" dirty="0">
                <a:effectLst/>
                <a:latin typeface="Comic Sans MS" panose="030F0702030302020204" pitchFamily="66" charset="0"/>
                <a:ea typeface="Calibri" panose="020F0502020204030204" pitchFamily="34" charset="0"/>
                <a:cs typeface="Calibri" panose="020F0502020204030204" pitchFamily="34" charset="0"/>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Comic Sans MS" panose="030F0702030302020204" pitchFamily="66" charset="0"/>
                <a:ea typeface="Calibri" panose="020F0502020204030204" pitchFamily="34" charset="0"/>
                <a:cs typeface="Calibri" panose="020F0502020204030204" pitchFamily="34" charset="0"/>
              </a:rPr>
              <a:t>Teacher: “Read the definition.  Which word matches the definition?”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0"/>
              </a:spcAft>
              <a:buClrTx/>
              <a:buSzTx/>
              <a:buFontTx/>
              <a:buNone/>
              <a:tabLst/>
              <a:defRPr/>
            </a:pPr>
            <a:r>
              <a:rPr lang="en-US" sz="1200" dirty="0">
                <a:effectLst/>
                <a:latin typeface="Comic Sans MS" panose="030F0702030302020204" pitchFamily="66" charset="0"/>
                <a:ea typeface="Calibri" panose="020F0502020204030204" pitchFamily="34" charset="0"/>
                <a:cs typeface="Calibri" panose="020F0502020204030204" pitchFamily="34" charset="0"/>
              </a:rPr>
              <a:t>After the student tells you which word matches the definition, click to remove the incorrect word on the slide.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Comic Sans MS" panose="030F0702030302020204" pitchFamily="66" charset="0"/>
                <a:ea typeface="Calibri" panose="020F0502020204030204" pitchFamily="34" charset="0"/>
                <a:cs typeface="Calibri" panose="020F0502020204030204" pitchFamily="34" charset="0"/>
              </a:rPr>
              <a:t>If the student is correct, applaud his/her answer.  If the student is incorrect, review the definition and word with him/her.</a:t>
            </a:r>
          </a:p>
          <a:p>
            <a:pPr marL="0" marR="0">
              <a:lnSpc>
                <a:spcPct val="115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200" u="sng" dirty="0">
                <a:effectLst/>
                <a:latin typeface="Comic Sans MS" panose="030F0702030302020204" pitchFamily="66" charset="0"/>
                <a:ea typeface="Calibri" panose="020F0502020204030204" pitchFamily="34" charset="0"/>
                <a:cs typeface="Calibri" panose="020F0502020204030204" pitchFamily="34" charset="0"/>
              </a:rPr>
              <a:t>Vocabulary:</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200" b="1"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sullen </a:t>
            </a:r>
            <a:r>
              <a:rPr lang="en-US" sz="12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 gloomily or resentfully silent.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200" b="1"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wry</a:t>
            </a:r>
            <a:r>
              <a:rPr lang="en-US" sz="12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 bent, twisted or turned unusually to one side.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200" b="1"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impatient </a:t>
            </a:r>
            <a:r>
              <a:rPr lang="en-US" sz="12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 showing no self-control.</a:t>
            </a:r>
          </a:p>
          <a:p>
            <a:pPr marL="0" marR="0">
              <a:lnSpc>
                <a:spcPct val="115000"/>
              </a:lnSpc>
              <a:spcBef>
                <a:spcPts val="0"/>
              </a:spcBef>
              <a:spcAft>
                <a:spcPts val="10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dirty="0">
                <a:effectLst/>
                <a:latin typeface="Comic Sans MS" panose="030F0702030302020204" pitchFamily="66" charset="0"/>
                <a:ea typeface="Calibri" panose="020F0502020204030204" pitchFamily="34" charset="0"/>
                <a:cs typeface="Calibri" panose="020F0502020204030204" pitchFamily="34" charset="0"/>
              </a:rPr>
              <a:t>Applaud the student’s effort and click to move to the next slide.</a:t>
            </a:r>
          </a:p>
          <a:p>
            <a:pPr marL="0" marR="0">
              <a:lnSpc>
                <a:spcPct val="115000"/>
              </a:lnSpc>
              <a:spcBef>
                <a:spcPts val="0"/>
              </a:spcBef>
              <a:spcAft>
                <a:spcPts val="1000"/>
              </a:spcAft>
            </a:pPr>
            <a:endParaRPr lang="en-US" dirty="0"/>
          </a:p>
        </p:txBody>
      </p:sp>
      <p:sp>
        <p:nvSpPr>
          <p:cNvPr id="4" name="Slide Number Placeholder 3"/>
          <p:cNvSpPr>
            <a:spLocks noGrp="1"/>
          </p:cNvSpPr>
          <p:nvPr>
            <p:ph type="sldNum" sz="quarter" idx="5"/>
          </p:nvPr>
        </p:nvSpPr>
        <p:spPr/>
        <p:txBody>
          <a:bodyPr/>
          <a:lstStyle/>
          <a:p>
            <a:fld id="{1813B794-5A4F-4F47-9EB8-2D6C2FE8DF19}" type="slidenum">
              <a:rPr lang="en-US" smtClean="0"/>
              <a:t>7</a:t>
            </a:fld>
            <a:endParaRPr lang="en-US" dirty="0"/>
          </a:p>
        </p:txBody>
      </p:sp>
    </p:spTree>
    <p:extLst>
      <p:ext uri="{BB962C8B-B14F-4D97-AF65-F5344CB8AC3E}">
        <p14:creationId xmlns:p14="http://schemas.microsoft.com/office/powerpoint/2010/main" val="38883630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b="1" dirty="0">
                <a:effectLst/>
                <a:latin typeface="Comic Sans MS" panose="030F0702030302020204" pitchFamily="66" charset="0"/>
                <a:ea typeface="Calibri" panose="020F0502020204030204" pitchFamily="34" charset="0"/>
                <a:cs typeface="Calibri" panose="020F0502020204030204" pitchFamily="34" charset="0"/>
              </a:rPr>
              <a:t>Notes to Teacher: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Teacher: “Let’s practice our vocabulary words by using each word in a sentence.”</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bring up one word onto the screen.  As the word appears on the screen, the teacher or the student will read the word aloud.  </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*Give the student the opportunity to use it in a sentence.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*If the student uses the word correctly in a sentence, applaud his/her answer.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*If the student is having trouble using the word in a sentence, you may assist the student by reviewing the definition with him/her.</a:t>
            </a:r>
          </a:p>
          <a:p>
            <a:pPr marL="0" marR="0">
              <a:lnSpc>
                <a:spcPct val="115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*Follow the same procedure for each of the six words.</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u="sng" dirty="0">
                <a:effectLst/>
                <a:latin typeface="Comic Sans MS" panose="030F0702030302020204" pitchFamily="66" charset="0"/>
                <a:ea typeface="Calibri" panose="020F0502020204030204" pitchFamily="34" charset="0"/>
                <a:cs typeface="Calibri" panose="020F0502020204030204" pitchFamily="34" charset="0"/>
              </a:rPr>
              <a:t>Vocabulary: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b="1"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devoured</a:t>
            </a:r>
            <a:r>
              <a:rPr lang="en-US" sz="18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 – ate up greedily or hungrily.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b="1"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overlooked</a:t>
            </a:r>
            <a:r>
              <a:rPr lang="en-US" sz="18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 – failed to see or missed.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b="1"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fond</a:t>
            </a:r>
            <a:r>
              <a:rPr lang="en-US" sz="18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 – having a liking or love.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b="1"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sullen</a:t>
            </a:r>
            <a:r>
              <a:rPr lang="en-US" sz="18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 – gloomily or resentfully silent.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b="1"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wry</a:t>
            </a:r>
            <a:r>
              <a:rPr lang="en-US" sz="18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 – bent, twisted or turned unusually to one side.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b="1"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impatient</a:t>
            </a:r>
            <a:r>
              <a:rPr lang="en-US" sz="18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 – showing no self-control.</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omic Sans MS" panose="030F0702030302020204" pitchFamily="66" charset="0"/>
                <a:ea typeface="Calibri" panose="020F0502020204030204" pitchFamily="34" charset="0"/>
                <a:cs typeface="Calibri" panose="020F0502020204030204" pitchFamily="34" charset="0"/>
              </a:rPr>
              <a:t>Applaud the student’s effort and then click to move to the next slide.</a:t>
            </a:r>
            <a:endParaRPr lang="en-US" dirty="0"/>
          </a:p>
        </p:txBody>
      </p:sp>
      <p:sp>
        <p:nvSpPr>
          <p:cNvPr id="4" name="Slide Number Placeholder 3"/>
          <p:cNvSpPr>
            <a:spLocks noGrp="1"/>
          </p:cNvSpPr>
          <p:nvPr>
            <p:ph type="sldNum" sz="quarter" idx="5"/>
          </p:nvPr>
        </p:nvSpPr>
        <p:spPr/>
        <p:txBody>
          <a:bodyPr/>
          <a:lstStyle/>
          <a:p>
            <a:fld id="{1813B794-5A4F-4F47-9EB8-2D6C2FE8DF19}" type="slidenum">
              <a:rPr lang="en-US" smtClean="0"/>
              <a:t>8</a:t>
            </a:fld>
            <a:endParaRPr lang="en-US" dirty="0"/>
          </a:p>
        </p:txBody>
      </p:sp>
    </p:spTree>
    <p:extLst>
      <p:ext uri="{BB962C8B-B14F-4D97-AF65-F5344CB8AC3E}">
        <p14:creationId xmlns:p14="http://schemas.microsoft.com/office/powerpoint/2010/main" val="29519633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b="1" dirty="0">
                <a:effectLst/>
                <a:latin typeface="Comic Sans MS" panose="030F0702030302020204" pitchFamily="66" charset="0"/>
                <a:ea typeface="Calibri" panose="020F0502020204030204" pitchFamily="34" charset="0"/>
                <a:cs typeface="Calibri" panose="020F0502020204030204" pitchFamily="34" charset="0"/>
              </a:rPr>
              <a:t>Notes to Teacher: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Remind the student that we read a story called, </a:t>
            </a:r>
            <a:r>
              <a:rPr lang="en-US" sz="1800" u="sng" dirty="0">
                <a:effectLst/>
                <a:latin typeface="Comic Sans MS" panose="030F0702030302020204" pitchFamily="66" charset="0"/>
                <a:ea typeface="Calibri" panose="020F0502020204030204" pitchFamily="34" charset="0"/>
                <a:cs typeface="Calibri" panose="020F0502020204030204" pitchFamily="34" charset="0"/>
              </a:rPr>
              <a:t>The Hunting Party.</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u="sng"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Thumb</a:t>
            </a:r>
            <a:r>
              <a:rPr lang="en-US" sz="18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 (Click to circle the thumb.)  Who were the characters in the story – </a:t>
            </a:r>
            <a:r>
              <a:rPr lang="en-US" sz="1800" dirty="0" err="1">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Cuffy</a:t>
            </a:r>
            <a:r>
              <a:rPr lang="en-US" sz="18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 Bear and Reddy Woodpecker</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u="sng"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Pointer Finger </a:t>
            </a:r>
            <a:r>
              <a:rPr lang="en-US" sz="18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(Click to circle the pointer finger.)  - Where did the story take place? The story took place in the woods.</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u="sng"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Middle Finger</a:t>
            </a:r>
            <a:r>
              <a:rPr lang="en-US" sz="18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 (Click to circle the middle finger) – What was the problem in the story? As the animals were hunting, they felt that the other animal was not being fair.</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u="sng"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Ring Finger</a:t>
            </a:r>
            <a:r>
              <a:rPr lang="en-US" sz="18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 (Click to circle the ring finger.) What happened in the story? </a:t>
            </a:r>
            <a:r>
              <a:rPr lang="en-US" sz="1800" dirty="0" err="1">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Cuffy</a:t>
            </a:r>
            <a:r>
              <a:rPr lang="en-US" sz="18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 Bear asked Reddy Woodpecker to go hunting for grubs.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err="1">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Cuffy</a:t>
            </a:r>
            <a:r>
              <a:rPr lang="en-US" sz="18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 Bear wanted Reddy Woodpecker to wait to eat until he got there.</a:t>
            </a:r>
            <a:br>
              <a:rPr lang="en-US" sz="18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br>
            <a:r>
              <a:rPr lang="en-US" sz="18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Reddy Woodpecker found trees full of grubs but </a:t>
            </a:r>
            <a:r>
              <a:rPr lang="en-US" sz="1800" dirty="0" err="1">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Cuffy</a:t>
            </a:r>
            <a:r>
              <a:rPr lang="en-US" sz="18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 Bear would always eat most of the grubs.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Reddy Woodpecker barely had anything to eat.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Reddy Woodpecker felt that they should spilt the grubs evenly, while </a:t>
            </a:r>
            <a:r>
              <a:rPr lang="en-US" sz="1800" dirty="0" err="1">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Cuffy</a:t>
            </a:r>
            <a:r>
              <a:rPr lang="en-US" sz="18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 Beat felt he should get most of the grubs because he was bigger.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Throughout the story they went through the woods, searching and eating grubs.</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u="sng"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Pinky</a:t>
            </a:r>
            <a:r>
              <a:rPr lang="en-US" sz="18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 (Click to circle the pinky finger.) </a:t>
            </a:r>
            <a:r>
              <a:rPr lang="en-US" sz="1800" u="sng"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Solution</a:t>
            </a:r>
            <a:r>
              <a:rPr lang="en-US" sz="18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 – Was the problem solved? The problem was not necessarily solved.  At the end of the story, they decided to go their separate ways.  Each decided the other was selfish and not a good hunting partner.</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u="sng"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Palm of Hand</a:t>
            </a:r>
            <a:r>
              <a:rPr lang="en-US" sz="18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 (Click to circle the palm of the hand.) </a:t>
            </a:r>
            <a:r>
              <a:rPr lang="en-US" sz="1800" u="sng"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Text Connection</a:t>
            </a:r>
            <a:r>
              <a:rPr lang="en-US" sz="18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 –Tell me about a time when you worked together with someone else.  How did you split the workload?  Was this easy or difficult?  What made it easy?  What made it more challenging?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How did you feel while reading this story?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Which character do you relate to – Reddy Woodpecker or </a:t>
            </a:r>
            <a:r>
              <a:rPr lang="en-US" sz="1800" dirty="0" err="1">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Cuffy</a:t>
            </a:r>
            <a:r>
              <a:rPr lang="en-US" sz="18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 Bear?</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Applaud the student’s effort.</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omic Sans MS" panose="030F0702030302020204" pitchFamily="66" charset="0"/>
                <a:ea typeface="Calibri" panose="020F0502020204030204" pitchFamily="34" charset="0"/>
                <a:cs typeface="Calibri" panose="020F0502020204030204" pitchFamily="34" charset="0"/>
              </a:rPr>
              <a:t>Click to the next slide.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813B794-5A4F-4F47-9EB8-2D6C2FE8DF19}" type="slidenum">
              <a:rPr lang="en-US" smtClean="0"/>
              <a:t>9</a:t>
            </a:fld>
            <a:endParaRPr lang="en-US" dirty="0"/>
          </a:p>
        </p:txBody>
      </p:sp>
    </p:spTree>
    <p:extLst>
      <p:ext uri="{BB962C8B-B14F-4D97-AF65-F5344CB8AC3E}">
        <p14:creationId xmlns:p14="http://schemas.microsoft.com/office/powerpoint/2010/main" val="34457219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36C3037-0BF7-5C43-B4C6-7CEA18ED8560}" type="datetimeFigureOut">
              <a:rPr lang="en-US" smtClean="0"/>
              <a:t>12/10/2021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3846195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6C3037-0BF7-5C43-B4C6-7CEA18ED8560}" type="datetimeFigureOut">
              <a:rPr lang="en-US" smtClean="0"/>
              <a:t>12/10/2021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5220244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6C3037-0BF7-5C43-B4C6-7CEA18ED8560}" type="datetimeFigureOut">
              <a:rPr lang="en-US" smtClean="0"/>
              <a:t>12/10/2021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33292458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60CCACD-83EB-45BA-9710-4462EA85FBC1}" type="datetimeFigureOut">
              <a:rPr lang="en-US" smtClean="0"/>
              <a:t>12/10/2021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0601C9D-C73C-4478-A191-AF94F2EC7B9D}" type="slidenum">
              <a:rPr lang="en-US" smtClean="0"/>
              <a:t>‹#›</a:t>
            </a:fld>
            <a:endParaRPr lang="en-US" dirty="0"/>
          </a:p>
        </p:txBody>
      </p:sp>
    </p:spTree>
    <p:extLst>
      <p:ext uri="{BB962C8B-B14F-4D97-AF65-F5344CB8AC3E}">
        <p14:creationId xmlns:p14="http://schemas.microsoft.com/office/powerpoint/2010/main" val="32228224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6C3037-0BF7-5C43-B4C6-7CEA18ED8560}" type="datetimeFigureOut">
              <a:rPr lang="en-US" smtClean="0"/>
              <a:t>12/10/2021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34051382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6C3037-0BF7-5C43-B4C6-7CEA18ED8560}" type="datetimeFigureOut">
              <a:rPr lang="en-US" smtClean="0"/>
              <a:t>12/10/2021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670158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36C3037-0BF7-5C43-B4C6-7CEA18ED8560}" type="datetimeFigureOut">
              <a:rPr lang="en-US" smtClean="0"/>
              <a:t>12/10/2021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142635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36C3037-0BF7-5C43-B4C6-7CEA18ED8560}" type="datetimeFigureOut">
              <a:rPr lang="en-US" smtClean="0"/>
              <a:t>12/10/2021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123600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36C3037-0BF7-5C43-B4C6-7CEA18ED8560}" type="datetimeFigureOut">
              <a:rPr lang="en-US" smtClean="0"/>
              <a:t>12/10/2021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38074580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6C3037-0BF7-5C43-B4C6-7CEA18ED8560}" type="datetimeFigureOut">
              <a:rPr lang="en-US" smtClean="0"/>
              <a:t>12/10/2021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41108051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36C3037-0BF7-5C43-B4C6-7CEA18ED8560}" type="datetimeFigureOut">
              <a:rPr lang="en-US" smtClean="0"/>
              <a:t>12/10/2021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7862816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36C3037-0BF7-5C43-B4C6-7CEA18ED8560}" type="datetimeFigureOut">
              <a:rPr lang="en-US" smtClean="0"/>
              <a:t>12/10/2021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40300922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7000"/>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5/2012</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pic>
        <p:nvPicPr>
          <p:cNvPr id="7" name="Picture 6" descr="sign_pic.jp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8378957" y="6126163"/>
            <a:ext cx="469245" cy="595311"/>
          </a:xfrm>
          <a:prstGeom prst="rect">
            <a:avLst/>
          </a:prstGeom>
        </p:spPr>
      </p:pic>
      <p:sp>
        <p:nvSpPr>
          <p:cNvPr id="9" name="Rectangle 8"/>
          <p:cNvSpPr/>
          <p:nvPr userDrawn="1"/>
        </p:nvSpPr>
        <p:spPr>
          <a:xfrm>
            <a:off x="6364853" y="6413698"/>
            <a:ext cx="2089494" cy="307777"/>
          </a:xfrm>
          <a:prstGeom prst="rect">
            <a:avLst/>
          </a:prstGeom>
        </p:spPr>
        <p:txBody>
          <a:bodyPr wrap="square">
            <a:spAutoFit/>
          </a:bodyPr>
          <a:lstStyle/>
          <a:p>
            <a:pPr algn="l"/>
            <a:r>
              <a:rPr lang="en-US" sz="1400" dirty="0">
                <a:solidFill>
                  <a:schemeClr val="bg1">
                    <a:lumMod val="65000"/>
                  </a:schemeClr>
                </a:solidFill>
              </a:rPr>
              <a:t>HOST: MOLLY ENOCKSON </a:t>
            </a:r>
          </a:p>
        </p:txBody>
      </p:sp>
    </p:spTree>
    <p:extLst>
      <p:ext uri="{BB962C8B-B14F-4D97-AF65-F5344CB8AC3E}">
        <p14:creationId xmlns:p14="http://schemas.microsoft.com/office/powerpoint/2010/main" val="15402615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rgbClr val="182C6F"/>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3B7ABE"/>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3B7ABE"/>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3B7ABE"/>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3B7ABE"/>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3B7ABE"/>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0CCACD-83EB-45BA-9710-4462EA85FBC1}" type="datetimeFigureOut">
              <a:rPr lang="en-US" smtClean="0"/>
              <a:t>12/10/2021</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601C9D-C73C-4478-A191-AF94F2EC7B9D}" type="slidenum">
              <a:rPr lang="en-US" smtClean="0"/>
              <a:t>‹#›</a:t>
            </a:fld>
            <a:endParaRPr lang="en-US" dirty="0"/>
          </a:p>
        </p:txBody>
      </p:sp>
    </p:spTree>
    <p:extLst>
      <p:ext uri="{BB962C8B-B14F-4D97-AF65-F5344CB8AC3E}">
        <p14:creationId xmlns:p14="http://schemas.microsoft.com/office/powerpoint/2010/main" val="919671343"/>
      </p:ext>
    </p:extLst>
  </p:cSld>
  <p:clrMap bg1="lt1" tx1="dk1" bg2="lt2" tx2="dk2" accent1="accent1" accent2="accent2" accent3="accent3" accent4="accent4" accent5="accent5" accent6="accent6" hlink="hlink" folHlink="folHlink"/>
  <p:sldLayoutIdLst>
    <p:sldLayoutId id="214748366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9.jp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D13B7-8E9E-42BB-8F4D-0CCE26455008}"/>
              </a:ext>
            </a:extLst>
          </p:cNvPr>
          <p:cNvSpPr>
            <a:spLocks noGrp="1"/>
          </p:cNvSpPr>
          <p:nvPr>
            <p:ph type="ctrTitle"/>
          </p:nvPr>
        </p:nvSpPr>
        <p:spPr>
          <a:xfrm>
            <a:off x="685800" y="1114425"/>
            <a:ext cx="7772400" cy="1470025"/>
          </a:xfrm>
        </p:spPr>
        <p:txBody>
          <a:bodyPr>
            <a:normAutofit/>
          </a:bodyPr>
          <a:lstStyle/>
          <a:p>
            <a:r>
              <a:rPr lang="en-US" sz="6000" dirty="0">
                <a:latin typeface="Comic Sans MS" panose="030F0902030302020204" pitchFamily="66" charset="0"/>
              </a:rPr>
              <a:t>Animal Friends</a:t>
            </a:r>
          </a:p>
        </p:txBody>
      </p:sp>
      <p:sp>
        <p:nvSpPr>
          <p:cNvPr id="3" name="TextBox 2">
            <a:extLst>
              <a:ext uri="{FF2B5EF4-FFF2-40B4-BE49-F238E27FC236}">
                <a16:creationId xmlns:a16="http://schemas.microsoft.com/office/drawing/2014/main" id="{9CE6F1BB-9357-48FB-BA91-B5E317061BE0}"/>
              </a:ext>
            </a:extLst>
          </p:cNvPr>
          <p:cNvSpPr txBox="1"/>
          <p:nvPr/>
        </p:nvSpPr>
        <p:spPr>
          <a:xfrm>
            <a:off x="2965632" y="3118947"/>
            <a:ext cx="3212739" cy="752001"/>
          </a:xfrm>
          <a:prstGeom prst="rect">
            <a:avLst/>
          </a:prstGeom>
          <a:noFill/>
        </p:spPr>
        <p:txBody>
          <a:bodyPr wrap="none" rtlCol="0">
            <a:spAutoFit/>
          </a:bodyPr>
          <a:lstStyle/>
          <a:p>
            <a:pPr marL="0" marR="0" algn="ctr">
              <a:lnSpc>
                <a:spcPct val="115000"/>
              </a:lnSpc>
              <a:spcBef>
                <a:spcPts val="0"/>
              </a:spcBef>
              <a:spcAft>
                <a:spcPts val="1000"/>
              </a:spcAft>
            </a:pPr>
            <a:r>
              <a:rPr lang="en-US" sz="4000" dirty="0">
                <a:effectLst/>
                <a:latin typeface="Comic Sans MS" panose="030F0702030302020204" pitchFamily="66" charset="0"/>
                <a:ea typeface="Calibri" panose="020F0502020204030204" pitchFamily="34" charset="0"/>
                <a:cs typeface="Calibri" panose="020F0502020204030204" pitchFamily="34" charset="0"/>
              </a:rPr>
              <a:t>Let’s Review</a:t>
            </a:r>
            <a:r>
              <a:rPr lang="en-US" sz="3200" dirty="0">
                <a:effectLst/>
                <a:latin typeface="Comic Sans MS" panose="030F0702030302020204" pitchFamily="66" charset="0"/>
                <a:ea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3285512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D13B7-8E9E-42BB-8F4D-0CCE26455008}"/>
              </a:ext>
            </a:extLst>
          </p:cNvPr>
          <p:cNvSpPr>
            <a:spLocks noGrp="1"/>
          </p:cNvSpPr>
          <p:nvPr>
            <p:ph type="ctrTitle"/>
          </p:nvPr>
        </p:nvSpPr>
        <p:spPr/>
        <p:txBody>
          <a:bodyPr>
            <a:normAutofit/>
          </a:bodyPr>
          <a:lstStyle/>
          <a:p>
            <a:r>
              <a:rPr lang="en-US" sz="6000" dirty="0">
                <a:latin typeface="Comic Sans MS" panose="030F0902030302020204" pitchFamily="66" charset="0"/>
              </a:rPr>
              <a:t>Q &amp; A</a:t>
            </a:r>
          </a:p>
        </p:txBody>
      </p:sp>
      <p:sp>
        <p:nvSpPr>
          <p:cNvPr id="3" name="Subtitle 2">
            <a:extLst>
              <a:ext uri="{FF2B5EF4-FFF2-40B4-BE49-F238E27FC236}">
                <a16:creationId xmlns:a16="http://schemas.microsoft.com/office/drawing/2014/main" id="{0AE881EE-D65D-48D7-8CA4-D12A9075449A}"/>
              </a:ext>
            </a:extLst>
          </p:cNvPr>
          <p:cNvSpPr>
            <a:spLocks noGrp="1"/>
          </p:cNvSpPr>
          <p:nvPr>
            <p:ph type="subTitle" idx="1"/>
          </p:nvPr>
        </p:nvSpPr>
        <p:spPr/>
        <p:txBody>
          <a:bodyPr>
            <a:normAutofit/>
          </a:bodyPr>
          <a:lstStyle/>
          <a:p>
            <a:r>
              <a:rPr lang="en-US" sz="4000" dirty="0">
                <a:latin typeface="Comic Sans MS" panose="030F0902030302020204" pitchFamily="66" charset="0"/>
              </a:rPr>
              <a:t>Any Questions?</a:t>
            </a:r>
          </a:p>
        </p:txBody>
      </p:sp>
    </p:spTree>
    <p:extLst>
      <p:ext uri="{BB962C8B-B14F-4D97-AF65-F5344CB8AC3E}">
        <p14:creationId xmlns:p14="http://schemas.microsoft.com/office/powerpoint/2010/main" val="37177815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0EBAF-D38D-4815-90F0-E7D43AD69E2D}"/>
              </a:ext>
            </a:extLst>
          </p:cNvPr>
          <p:cNvSpPr txBox="1">
            <a:spLocks noGrp="1"/>
          </p:cNvSpPr>
          <p:nvPr>
            <p:ph type="title" idx="4294967295"/>
          </p:nvPr>
        </p:nvSpPr>
        <p:spPr>
          <a:xfrm>
            <a:off x="1829903" y="500475"/>
            <a:ext cx="5652509" cy="769441"/>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chemeClr val="tx1"/>
                </a:solidFill>
                <a:effectLst/>
                <a:uLnTx/>
                <a:uFillTx/>
                <a:latin typeface="Comic Sans MS" panose="030F0702030302020204" pitchFamily="66" charset="0"/>
                <a:ea typeface="+mn-ea"/>
                <a:cs typeface="+mn-cs"/>
              </a:rPr>
              <a:t>Reviewing Our Skills!</a:t>
            </a:r>
          </a:p>
        </p:txBody>
      </p:sp>
      <p:pic>
        <p:nvPicPr>
          <p:cNvPr id="6" name="Poodle" descr="Portrait of White Big Royal Poodle Dog. Outdoors.">
            <a:extLst>
              <a:ext uri="{FF2B5EF4-FFF2-40B4-BE49-F238E27FC236}">
                <a16:creationId xmlns:a16="http://schemas.microsoft.com/office/drawing/2014/main" id="{2E8D8DD3-6770-41C5-ABF0-77EE860034A8}"/>
              </a:ext>
            </a:extLst>
          </p:cNvPr>
          <p:cNvPicPr>
            <a:picLocks noChangeAspect="1" noChangeArrowheads="1"/>
          </p:cNvPicPr>
          <p:nvPr/>
        </p:nvPicPr>
        <p:blipFill>
          <a:blip r:embed="rId3"/>
          <a:srcRect/>
          <a:stretch/>
        </p:blipFill>
        <p:spPr bwMode="auto">
          <a:xfrm>
            <a:off x="1136986" y="2390302"/>
            <a:ext cx="5239751" cy="349316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708D06F-0694-41A1-AF10-D6131FA5130B}"/>
              </a:ext>
            </a:extLst>
          </p:cNvPr>
          <p:cNvSpPr txBox="1"/>
          <p:nvPr/>
        </p:nvSpPr>
        <p:spPr>
          <a:xfrm>
            <a:off x="6862872" y="3429000"/>
            <a:ext cx="1720343" cy="707886"/>
          </a:xfrm>
          <a:prstGeom prst="rect">
            <a:avLst/>
          </a:prstGeom>
          <a:noFill/>
        </p:spPr>
        <p:txBody>
          <a:bodyPr wrap="none" rtlCol="0">
            <a:spAutoFit/>
          </a:bodyPr>
          <a:lstStyle/>
          <a:p>
            <a:r>
              <a:rPr lang="en-US" sz="4000">
                <a:latin typeface="Comic Sans MS" panose="030F0702030302020204" pitchFamily="66" charset="0"/>
              </a:rPr>
              <a:t>p</a:t>
            </a:r>
            <a:r>
              <a:rPr lang="en-US" sz="4000" u="sng">
                <a:latin typeface="Comic Sans MS" panose="030F0702030302020204" pitchFamily="66" charset="0"/>
              </a:rPr>
              <a:t>oo</a:t>
            </a:r>
            <a:r>
              <a:rPr lang="en-US" sz="4000">
                <a:latin typeface="Comic Sans MS" panose="030F0702030302020204" pitchFamily="66" charset="0"/>
              </a:rPr>
              <a:t>dle</a:t>
            </a:r>
            <a:endParaRPr lang="en-US" sz="4000" dirty="0">
              <a:latin typeface="Comic Sans MS" panose="030F0702030302020204" pitchFamily="66" charset="0"/>
            </a:endParaRPr>
          </a:p>
        </p:txBody>
      </p:sp>
      <p:pic>
        <p:nvPicPr>
          <p:cNvPr id="1030" name="Moon" descr="The Moon and deep space.">
            <a:extLst>
              <a:ext uri="{FF2B5EF4-FFF2-40B4-BE49-F238E27FC236}">
                <a16:creationId xmlns:a16="http://schemas.microsoft.com/office/drawing/2014/main" id="{F2CBD380-7EA0-491B-A689-265F0563BFA4}"/>
              </a:ext>
            </a:extLst>
          </p:cNvPr>
          <p:cNvPicPr>
            <a:picLocks noChangeAspect="1" noChangeArrowheads="1"/>
          </p:cNvPicPr>
          <p:nvPr/>
        </p:nvPicPr>
        <p:blipFill>
          <a:blip r:embed="rId4"/>
          <a:srcRect/>
          <a:stretch/>
        </p:blipFill>
        <p:spPr bwMode="auto">
          <a:xfrm>
            <a:off x="849815" y="2231886"/>
            <a:ext cx="57150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Noodle" descr="Noodles on chopsticks.">
            <a:extLst>
              <a:ext uri="{FF2B5EF4-FFF2-40B4-BE49-F238E27FC236}">
                <a16:creationId xmlns:a16="http://schemas.microsoft.com/office/drawing/2014/main" id="{D842A957-0396-4509-B393-27FD66105E7C}"/>
              </a:ext>
            </a:extLst>
          </p:cNvPr>
          <p:cNvPicPr>
            <a:picLocks noChangeAspect="1" noChangeArrowheads="1"/>
          </p:cNvPicPr>
          <p:nvPr/>
        </p:nvPicPr>
        <p:blipFill>
          <a:blip r:embed="rId5"/>
          <a:srcRect/>
          <a:stretch/>
        </p:blipFill>
        <p:spPr bwMode="auto">
          <a:xfrm>
            <a:off x="2050963" y="2059310"/>
            <a:ext cx="3411796" cy="448782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FFB16B9A-EEC5-4514-868D-A10024356096}"/>
              </a:ext>
            </a:extLst>
          </p:cNvPr>
          <p:cNvSpPr txBox="1"/>
          <p:nvPr/>
        </p:nvSpPr>
        <p:spPr>
          <a:xfrm>
            <a:off x="6737759" y="3453659"/>
            <a:ext cx="1391728" cy="707886"/>
          </a:xfrm>
          <a:prstGeom prst="rect">
            <a:avLst/>
          </a:prstGeom>
          <a:noFill/>
        </p:spPr>
        <p:txBody>
          <a:bodyPr wrap="none" rtlCol="0">
            <a:spAutoFit/>
          </a:bodyPr>
          <a:lstStyle/>
          <a:p>
            <a:r>
              <a:rPr lang="en-US" sz="4000">
                <a:latin typeface="Comic Sans MS" panose="030F0702030302020204" pitchFamily="66" charset="0"/>
              </a:rPr>
              <a:t>m</a:t>
            </a:r>
            <a:r>
              <a:rPr lang="en-US" sz="4000" u="sng">
                <a:latin typeface="Comic Sans MS" panose="030F0702030302020204" pitchFamily="66" charset="0"/>
              </a:rPr>
              <a:t>oo</a:t>
            </a:r>
            <a:r>
              <a:rPr lang="en-US" sz="4000">
                <a:latin typeface="Comic Sans MS" panose="030F0702030302020204" pitchFamily="66" charset="0"/>
              </a:rPr>
              <a:t>n</a:t>
            </a:r>
            <a:endParaRPr lang="en-US" sz="4000" dirty="0">
              <a:latin typeface="Comic Sans MS" panose="030F0702030302020204" pitchFamily="66" charset="0"/>
            </a:endParaRPr>
          </a:p>
        </p:txBody>
      </p:sp>
      <p:pic>
        <p:nvPicPr>
          <p:cNvPr id="1036" name="Racoon" descr="Raccoon on grass in a park.">
            <a:extLst>
              <a:ext uri="{FF2B5EF4-FFF2-40B4-BE49-F238E27FC236}">
                <a16:creationId xmlns:a16="http://schemas.microsoft.com/office/drawing/2014/main" id="{46C5C051-6731-456A-B2AC-8DE1D3A0362D}"/>
              </a:ext>
            </a:extLst>
          </p:cNvPr>
          <p:cNvPicPr>
            <a:picLocks noChangeAspect="1" noChangeArrowheads="1"/>
          </p:cNvPicPr>
          <p:nvPr/>
        </p:nvPicPr>
        <p:blipFill>
          <a:blip r:embed="rId6"/>
          <a:srcRect/>
          <a:stretch/>
        </p:blipFill>
        <p:spPr bwMode="auto">
          <a:xfrm>
            <a:off x="849815" y="2232107"/>
            <a:ext cx="5715000" cy="380955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1DB4CC82-F201-4ECB-B4A9-E73D79897376}"/>
              </a:ext>
            </a:extLst>
          </p:cNvPr>
          <p:cNvSpPr txBox="1"/>
          <p:nvPr/>
        </p:nvSpPr>
        <p:spPr>
          <a:xfrm>
            <a:off x="6720100" y="3453659"/>
            <a:ext cx="2028119" cy="707886"/>
          </a:xfrm>
          <a:prstGeom prst="rect">
            <a:avLst/>
          </a:prstGeom>
          <a:noFill/>
        </p:spPr>
        <p:txBody>
          <a:bodyPr wrap="none" rtlCol="0">
            <a:spAutoFit/>
          </a:bodyPr>
          <a:lstStyle/>
          <a:p>
            <a:r>
              <a:rPr lang="en-US" sz="4000">
                <a:latin typeface="Comic Sans MS" panose="030F0702030302020204" pitchFamily="66" charset="0"/>
              </a:rPr>
              <a:t>racc</a:t>
            </a:r>
            <a:r>
              <a:rPr lang="en-US" sz="4000" u="sng">
                <a:latin typeface="Comic Sans MS" panose="030F0702030302020204" pitchFamily="66" charset="0"/>
              </a:rPr>
              <a:t>oo</a:t>
            </a:r>
            <a:r>
              <a:rPr lang="en-US" sz="4000">
                <a:latin typeface="Comic Sans MS" panose="030F0702030302020204" pitchFamily="66" charset="0"/>
              </a:rPr>
              <a:t>n</a:t>
            </a:r>
            <a:endParaRPr lang="en-US" sz="4000" dirty="0">
              <a:latin typeface="Comic Sans MS" panose="030F0702030302020204" pitchFamily="66" charset="0"/>
            </a:endParaRPr>
          </a:p>
        </p:txBody>
      </p:sp>
      <p:sp>
        <p:nvSpPr>
          <p:cNvPr id="15" name="TextBox 14">
            <a:extLst>
              <a:ext uri="{FF2B5EF4-FFF2-40B4-BE49-F238E27FC236}">
                <a16:creationId xmlns:a16="http://schemas.microsoft.com/office/drawing/2014/main" id="{3781215B-EF6A-4F78-BE14-01DD3003DDBB}"/>
              </a:ext>
            </a:extLst>
          </p:cNvPr>
          <p:cNvSpPr txBox="1"/>
          <p:nvPr/>
        </p:nvSpPr>
        <p:spPr>
          <a:xfrm>
            <a:off x="6876393" y="3429000"/>
            <a:ext cx="1715534" cy="707886"/>
          </a:xfrm>
          <a:prstGeom prst="rect">
            <a:avLst/>
          </a:prstGeom>
          <a:noFill/>
        </p:spPr>
        <p:txBody>
          <a:bodyPr wrap="none" rtlCol="0">
            <a:spAutoFit/>
          </a:bodyPr>
          <a:lstStyle/>
          <a:p>
            <a:r>
              <a:rPr lang="en-US" sz="4000">
                <a:latin typeface="Comic Sans MS" panose="030F0702030302020204" pitchFamily="66" charset="0"/>
              </a:rPr>
              <a:t>n</a:t>
            </a:r>
            <a:r>
              <a:rPr lang="en-US" sz="4000" u="sng">
                <a:latin typeface="Comic Sans MS" panose="030F0702030302020204" pitchFamily="66" charset="0"/>
              </a:rPr>
              <a:t>oo</a:t>
            </a:r>
            <a:r>
              <a:rPr lang="en-US" sz="4000">
                <a:latin typeface="Comic Sans MS" panose="030F0702030302020204" pitchFamily="66" charset="0"/>
              </a:rPr>
              <a:t>dle</a:t>
            </a:r>
            <a:endParaRPr lang="en-US" sz="4000" dirty="0">
              <a:latin typeface="Comic Sans MS" panose="030F0702030302020204" pitchFamily="66" charset="0"/>
            </a:endParaRPr>
          </a:p>
        </p:txBody>
      </p:sp>
    </p:spTree>
    <p:extLst>
      <p:ext uri="{BB962C8B-B14F-4D97-AF65-F5344CB8AC3E}">
        <p14:creationId xmlns:p14="http://schemas.microsoft.com/office/powerpoint/2010/main" val="2708519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6"/>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103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3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1034"/>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5"/>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3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par>
                                <p:cTn id="35" presetID="1" presetClass="exit" presetSubtype="0" fill="hold" nodeType="withEffect">
                                  <p:stCondLst>
                                    <p:cond delay="0"/>
                                  </p:stCondLst>
                                  <p:childTnLst>
                                    <p:set>
                                      <p:cBhvr>
                                        <p:cTn id="36" dur="1" fill="hold">
                                          <p:stCondLst>
                                            <p:cond delay="0"/>
                                          </p:stCondLst>
                                        </p:cTn>
                                        <p:tgtEl>
                                          <p:spTgt spid="1030"/>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11" grpId="0"/>
      <p:bldP spid="11" grpId="1"/>
      <p:bldP spid="12" grpId="0"/>
      <p:bldP spid="15" grpId="0"/>
      <p:bldP spid="15"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Yellow plastic broom with gray bristles for sweeping floors.">
            <a:extLst>
              <a:ext uri="{FF2B5EF4-FFF2-40B4-BE49-F238E27FC236}">
                <a16:creationId xmlns:a16="http://schemas.microsoft.com/office/drawing/2014/main" id="{3071E3C2-57A1-47EE-B410-793A82505615}"/>
              </a:ext>
            </a:extLst>
          </p:cNvPr>
          <p:cNvPicPr>
            <a:picLocks noChangeAspect="1" noChangeArrowheads="1"/>
          </p:cNvPicPr>
          <p:nvPr/>
        </p:nvPicPr>
        <p:blipFill>
          <a:blip r:embed="rId3"/>
          <a:srcRect/>
          <a:stretch/>
        </p:blipFill>
        <p:spPr bwMode="auto">
          <a:xfrm rot="5719981">
            <a:off x="2564328" y="1826583"/>
            <a:ext cx="3194384" cy="186105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C9AD9E2-FB49-4A78-848B-DBA8D602CE82}"/>
              </a:ext>
            </a:extLst>
          </p:cNvPr>
          <p:cNvSpPr txBox="1">
            <a:spLocks noGrp="1"/>
          </p:cNvSpPr>
          <p:nvPr>
            <p:ph type="title" idx="4294967295"/>
          </p:nvPr>
        </p:nvSpPr>
        <p:spPr>
          <a:xfrm>
            <a:off x="2448180" y="246619"/>
            <a:ext cx="4247640"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3399"/>
                </a:solidFill>
                <a:effectLst/>
                <a:uLnTx/>
                <a:uFillTx/>
                <a:latin typeface="Comic Sans MS" panose="030F0702030302020204" pitchFamily="66" charset="0"/>
                <a:ea typeface="Calibri" panose="020F0502020204030204" pitchFamily="34" charset="0"/>
                <a:cs typeface="Calibri" panose="020F0502020204030204" pitchFamily="34" charset="0"/>
              </a:rPr>
              <a:t>Let’s Practice!</a:t>
            </a:r>
            <a:endParaRPr kumimoji="0" lang="en-US" sz="4400" b="0" i="0" u="none" strike="noStrike" kern="1200" cap="none" spc="0" normalizeH="0" baseline="0" noProof="0" dirty="0">
              <a:ln>
                <a:noFill/>
              </a:ln>
              <a:solidFill>
                <a:srgbClr val="003399"/>
              </a:solidFill>
              <a:effectLst/>
              <a:uLnTx/>
              <a:uFillTx/>
              <a:latin typeface="Comic Sans MS" panose="030F0702030302020204" pitchFamily="66" charset="0"/>
              <a:ea typeface="+mn-ea"/>
              <a:cs typeface="+mn-cs"/>
            </a:endParaRPr>
          </a:p>
        </p:txBody>
      </p:sp>
      <p:pic>
        <p:nvPicPr>
          <p:cNvPr id="1034" name="Picture 10" descr="Sleeping, zzz or slumber in thought bubble.">
            <a:extLst>
              <a:ext uri="{FF2B5EF4-FFF2-40B4-BE49-F238E27FC236}">
                <a16:creationId xmlns:a16="http://schemas.microsoft.com/office/drawing/2014/main" id="{FAE30753-689B-4CEB-98EC-C183BECF0D7C}"/>
              </a:ext>
            </a:extLst>
          </p:cNvPr>
          <p:cNvPicPr>
            <a:picLocks noChangeAspect="1" noChangeArrowheads="1"/>
          </p:cNvPicPr>
          <p:nvPr/>
        </p:nvPicPr>
        <p:blipFill>
          <a:blip r:embed="rId4"/>
          <a:srcRect/>
          <a:stretch/>
        </p:blipFill>
        <p:spPr bwMode="auto">
          <a:xfrm>
            <a:off x="75770" y="919795"/>
            <a:ext cx="3546859" cy="3325960"/>
          </a:xfrm>
          <a:prstGeom prst="rect">
            <a:avLst/>
          </a:prstGeom>
          <a:noFill/>
          <a:extLst>
            <a:ext uri="{909E8E84-426E-40DD-AFC4-6F175D3DCCD1}">
              <a14:hiddenFill xmlns:a14="http://schemas.microsoft.com/office/drawing/2010/main">
                <a:solidFill>
                  <a:srgbClr val="FFFFFF"/>
                </a:solidFill>
              </a14:hiddenFill>
            </a:ext>
          </a:extLst>
        </p:spPr>
      </p:pic>
      <p:sp>
        <p:nvSpPr>
          <p:cNvPr id="3" name="broom">
            <a:extLst>
              <a:ext uri="{FF2B5EF4-FFF2-40B4-BE49-F238E27FC236}">
                <a16:creationId xmlns:a16="http://schemas.microsoft.com/office/drawing/2014/main" id="{9B7E72C5-6094-480F-A046-4A51EE56E727}"/>
              </a:ext>
            </a:extLst>
          </p:cNvPr>
          <p:cNvSpPr txBox="1"/>
          <p:nvPr/>
        </p:nvSpPr>
        <p:spPr>
          <a:xfrm>
            <a:off x="3581431" y="5684784"/>
            <a:ext cx="2044149" cy="861774"/>
          </a:xfrm>
          <a:prstGeom prst="rect">
            <a:avLst/>
          </a:prstGeom>
          <a:noFill/>
        </p:spPr>
        <p:txBody>
          <a:bodyPr wrap="none" rtlCol="0">
            <a:spAutoFit/>
          </a:bodyPr>
          <a:lstStyle/>
          <a:p>
            <a:r>
              <a:rPr lang="en-US" sz="5000" b="1" dirty="0">
                <a:latin typeface="Comic Sans MS" panose="030F0702030302020204" pitchFamily="66" charset="0"/>
              </a:rPr>
              <a:t>br</a:t>
            </a:r>
            <a:r>
              <a:rPr lang="en-US" sz="5000" b="1" u="sng" dirty="0">
                <a:latin typeface="Comic Sans MS" panose="030F0702030302020204" pitchFamily="66" charset="0"/>
              </a:rPr>
              <a:t>oo</a:t>
            </a:r>
            <a:r>
              <a:rPr lang="en-US" sz="5000" b="1" dirty="0">
                <a:latin typeface="Comic Sans MS" panose="030F0702030302020204" pitchFamily="66" charset="0"/>
              </a:rPr>
              <a:t>m</a:t>
            </a:r>
          </a:p>
        </p:txBody>
      </p:sp>
      <p:sp>
        <p:nvSpPr>
          <p:cNvPr id="5" name="food">
            <a:extLst>
              <a:ext uri="{FF2B5EF4-FFF2-40B4-BE49-F238E27FC236}">
                <a16:creationId xmlns:a16="http://schemas.microsoft.com/office/drawing/2014/main" id="{FDE01B27-9DFA-4FF7-90E0-78087D2F7A92}"/>
              </a:ext>
            </a:extLst>
          </p:cNvPr>
          <p:cNvSpPr txBox="1"/>
          <p:nvPr/>
        </p:nvSpPr>
        <p:spPr>
          <a:xfrm>
            <a:off x="746081" y="5684784"/>
            <a:ext cx="2206235" cy="861774"/>
          </a:xfrm>
          <a:prstGeom prst="rect">
            <a:avLst/>
          </a:prstGeom>
          <a:noFill/>
        </p:spPr>
        <p:txBody>
          <a:bodyPr wrap="square" rtlCol="0">
            <a:spAutoFit/>
          </a:bodyPr>
          <a:lstStyle/>
          <a:p>
            <a:r>
              <a:rPr lang="en-US" sz="5000" b="1" dirty="0">
                <a:latin typeface="Comic Sans MS" panose="030F0702030302020204" pitchFamily="66" charset="0"/>
              </a:rPr>
              <a:t>f</a:t>
            </a:r>
            <a:r>
              <a:rPr lang="en-US" sz="5000" b="1" u="sng" dirty="0">
                <a:latin typeface="Comic Sans MS" panose="030F0702030302020204" pitchFamily="66" charset="0"/>
              </a:rPr>
              <a:t>oo</a:t>
            </a:r>
            <a:r>
              <a:rPr lang="en-US" sz="5000" b="1" dirty="0">
                <a:latin typeface="Comic Sans MS" panose="030F0702030302020204" pitchFamily="66" charset="0"/>
              </a:rPr>
              <a:t>d</a:t>
            </a:r>
          </a:p>
        </p:txBody>
      </p:sp>
      <p:sp>
        <p:nvSpPr>
          <p:cNvPr id="8" name="snooze">
            <a:extLst>
              <a:ext uri="{FF2B5EF4-FFF2-40B4-BE49-F238E27FC236}">
                <a16:creationId xmlns:a16="http://schemas.microsoft.com/office/drawing/2014/main" id="{18B8ECDE-D72A-4CB7-8B06-8847D3B86FAE}"/>
              </a:ext>
            </a:extLst>
          </p:cNvPr>
          <p:cNvSpPr txBox="1"/>
          <p:nvPr/>
        </p:nvSpPr>
        <p:spPr>
          <a:xfrm>
            <a:off x="6426603" y="5640548"/>
            <a:ext cx="2209259" cy="861774"/>
          </a:xfrm>
          <a:prstGeom prst="rect">
            <a:avLst/>
          </a:prstGeom>
          <a:noFill/>
        </p:spPr>
        <p:txBody>
          <a:bodyPr wrap="none" rtlCol="0">
            <a:spAutoFit/>
          </a:bodyPr>
          <a:lstStyle/>
          <a:p>
            <a:r>
              <a:rPr lang="en-US" sz="5000" b="1" dirty="0">
                <a:latin typeface="Comic Sans MS" panose="030F0702030302020204" pitchFamily="66" charset="0"/>
              </a:rPr>
              <a:t>sn</a:t>
            </a:r>
            <a:r>
              <a:rPr lang="en-US" sz="5000" b="1" u="sng" dirty="0">
                <a:latin typeface="Comic Sans MS" panose="030F0702030302020204" pitchFamily="66" charset="0"/>
              </a:rPr>
              <a:t>oo</a:t>
            </a:r>
            <a:r>
              <a:rPr lang="en-US" sz="5000" b="1" dirty="0">
                <a:latin typeface="Comic Sans MS" panose="030F0702030302020204" pitchFamily="66" charset="0"/>
              </a:rPr>
              <a:t>ze</a:t>
            </a:r>
          </a:p>
        </p:txBody>
      </p:sp>
      <p:pic>
        <p:nvPicPr>
          <p:cNvPr id="1036" name="Picture 12" descr="Healthy lunch box with sandwich and fresh vegetables and red apple, blueberries, cashew on rustic brown wooden table.">
            <a:extLst>
              <a:ext uri="{FF2B5EF4-FFF2-40B4-BE49-F238E27FC236}">
                <a16:creationId xmlns:a16="http://schemas.microsoft.com/office/drawing/2014/main" id="{A8A73066-345B-406A-9EB4-D6EC1DC58B6A}"/>
              </a:ext>
            </a:extLst>
          </p:cNvPr>
          <p:cNvPicPr>
            <a:picLocks noChangeAspect="1" noChangeArrowheads="1"/>
          </p:cNvPicPr>
          <p:nvPr/>
        </p:nvPicPr>
        <p:blipFill>
          <a:blip r:embed="rId5"/>
          <a:srcRect/>
          <a:stretch/>
        </p:blipFill>
        <p:spPr bwMode="auto">
          <a:xfrm>
            <a:off x="5158282" y="1614974"/>
            <a:ext cx="3918283" cy="2612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00783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0747 -0.05301 L -0.00747 -0.05301 C -0.00139 -0.0625 0.00486 -0.07176 0.01093 -0.08125 C 0.01371 -0.08565 0.01562 -0.09121 0.01875 -0.09514 C 0.02187 -0.09931 0.02621 -0.10162 0.02934 -0.10579 C 0.03246 -0.10996 0.03385 -0.11598 0.03715 -0.11991 C 0.04375 -0.12778 0.05087 -0.13449 0.05816 -0.14098 C 0.06093 -0.14329 0.06371 -0.14514 0.06614 -0.14792 C 0.07691 -0.16019 0.07517 -0.1632 0.08715 -0.17246 C 0.09392 -0.17778 0.10156 -0.18102 0.10816 -0.18658 C 0.11302 -0.19051 0.11614 -0.19769 0.12135 -0.20047 C 0.13142 -0.20602 0.14236 -0.20764 0.15295 -0.21111 C 0.16076 -0.21366 0.16875 -0.21621 0.17656 -0.21806 C 0.18281 -0.21968 0.18889 -0.22037 0.19514 -0.22153 C 0.20034 -0.22269 0.20555 -0.22385 0.21093 -0.225 C 0.23368 -0.22385 0.25659 -0.22431 0.27934 -0.22153 C 0.28646 -0.22084 0.29323 -0.21644 0.30034 -0.21459 C 0.31163 -0.21158 0.31753 -0.20973 0.32934 -0.20764 C 0.33628 -0.20625 0.34323 -0.20533 0.35034 -0.20417 C 0.37517 -0.19306 0.3585 -0.19908 0.41354 -0.20417 C 0.42048 -0.20463 0.42743 -0.20741 0.43455 -0.20764 C 0.48281 -0.20857 0.53107 -0.20764 0.57934 -0.20764 L 0.57934 -0.20764 " pathEditMode="relative" ptsTypes="AAAAAAAAAAAAAAAAAAAAAAA">
                                      <p:cBhvr>
                                        <p:cTn id="6" dur="2000" fill="hold"/>
                                        <p:tgtEl>
                                          <p:spTgt spid="5"/>
                                        </p:tgtEl>
                                        <p:attrNameLst>
                                          <p:attrName>ppt_x</p:attrName>
                                          <p:attrName>ppt_y</p:attrName>
                                        </p:attrNameLst>
                                      </p:cBhvr>
                                    </p:animMotion>
                                  </p:childTnLst>
                                </p:cTn>
                              </p:par>
                            </p:childTnLst>
                          </p:cTn>
                        </p:par>
                      </p:childTnLst>
                    </p:cTn>
                  </p:par>
                </p:childTnLst>
              </p:cTn>
              <p:nextCondLst>
                <p:cond evt="onClick" delay="0">
                  <p:tgtEl>
                    <p:spTgt spid="5"/>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0" presetClass="path" presetSubtype="0" accel="50000" decel="50000" fill="hold" grpId="0" nodeType="clickEffect">
                                  <p:stCondLst>
                                    <p:cond delay="0"/>
                                  </p:stCondLst>
                                  <p:childTnLst>
                                    <p:animMotion origin="layout" path="M 0.0158 -0.01158 L 0.0158 -0.01158 C 0.01215 -0.02917 0.00747 -0.0463 0.00521 -0.06436 C 0.00434 -0.0713 0.0033 -0.07825 0.00261 -0.08542 C 0.00156 -0.09352 0.00087 -0.10186 -1.11111E-6 -0.10996 C -0.00087 -0.11575 -0.00208 -0.12153 -0.00278 -0.12755 C -0.00382 -0.13913 -0.00312 -0.15116 -0.00538 -0.1625 C -0.0059 -0.16575 -0.00868 -0.16737 -0.01059 -0.16945 C -0.025 -0.18612 -0.01927 -0.18218 -0.0342 -0.18704 C -0.04167 -0.19375 -0.0493 -0.20116 -0.05798 -0.20463 C -0.06389 -0.20695 -0.07031 -0.20695 -0.07639 -0.20811 C -0.21371 -0.20394 -0.20173 -0.20232 -0.35798 -0.20811 C -0.3651 -0.20834 -0.39149 -0.21343 -0.4 -0.21505 C -0.40538 -0.21621 -0.41059 -0.21806 -0.4158 -0.21875 C -0.43594 -0.22061 -0.45625 -0.22107 -0.47639 -0.22223 C -0.50156 -0.23056 -0.48663 -0.22709 -0.5342 -0.22223 C -0.56979 -0.21852 -0.54288 -0.22061 -0.5658 -0.21505 C -0.57205 -0.21366 -0.57812 -0.21274 -0.5842 -0.21158 C -0.58698 -0.21042 -0.58941 -0.20857 -0.59219 -0.20811 C -0.62292 -0.20232 -0.62274 -0.20487 -0.65538 -0.20811 C -0.65972 -0.20926 -0.66423 -0.20996 -0.66858 -0.21158 C -0.67378 -0.21366 -0.6842 -0.21875 -0.6842 -0.21875 L -0.6842 -0.21875 " pathEditMode="relative" ptsTypes="AAAAAAAAAAAAAAAAAAAAAAA">
                                      <p:cBhvr>
                                        <p:cTn id="11" dur="2000" fill="hold"/>
                                        <p:tgtEl>
                                          <p:spTgt spid="8"/>
                                        </p:tgtEl>
                                        <p:attrNameLst>
                                          <p:attrName>ppt_x</p:attrName>
                                          <p:attrName>ppt_y</p:attrName>
                                        </p:attrNameLst>
                                      </p:cBhvr>
                                    </p:animMotion>
                                  </p:childTnLst>
                                </p:cTn>
                              </p:par>
                            </p:childTnLst>
                          </p:cTn>
                        </p:par>
                      </p:childTnLst>
                    </p:cTn>
                  </p:par>
                </p:childTnLst>
              </p:cTn>
              <p:nextCondLst>
                <p:cond evt="onClick" delay="0">
                  <p:tgtEl>
                    <p:spTgt spid="8"/>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0" presetClass="path" presetSubtype="0" accel="50000" decel="50000" fill="hold" grpId="0" nodeType="clickEffect">
                                  <p:stCondLst>
                                    <p:cond delay="0"/>
                                  </p:stCondLst>
                                  <p:childTnLst>
                                    <p:animMotion origin="layout" path="M -0.00347 -0.03195 L -0.00347 -0.03195 C -0.00625 -0.04144 -0.0085 -0.05093 -0.01146 -0.06019 C -0.01302 -0.06505 -0.01528 -0.06922 -0.01666 -0.07408 C -0.01875 -0.08102 -0.01909 -0.08889 -0.02187 -0.09514 C -0.02465 -0.10116 -0.02708 -0.10718 -0.02986 -0.11273 C -0.03229 -0.1176 -0.03541 -0.12176 -0.03767 -0.12686 C -0.04635 -0.14514 -0.03784 -0.13843 -0.05087 -0.14445 C -0.05451 -0.1588 -0.05191 -0.15186 -0.05868 -0.16528 L -0.05868 -0.16528 " pathEditMode="relative" ptsTypes="AAAAAAAAAA">
                                      <p:cBhvr>
                                        <p:cTn id="16" dur="2000" fill="hold"/>
                                        <p:tgtEl>
                                          <p:spTgt spid="3"/>
                                        </p:tgtEl>
                                        <p:attrNameLst>
                                          <p:attrName>ppt_x</p:attrName>
                                          <p:attrName>ppt_y</p:attrName>
                                        </p:attrNameLst>
                                      </p:cBhvr>
                                    </p:animMotion>
                                  </p:childTnLst>
                                </p:cTn>
                              </p:par>
                            </p:childTnLst>
                          </p:cTn>
                        </p:par>
                      </p:childTnLst>
                    </p:cTn>
                  </p:par>
                </p:childTnLst>
              </p:cTn>
              <p:nextCondLst>
                <p:cond evt="onClick" delay="0">
                  <p:tgtEl>
                    <p:spTgt spid="3"/>
                  </p:tgtEl>
                </p:cond>
              </p:nextCondLst>
            </p:seq>
          </p:childTnLst>
        </p:cTn>
      </p:par>
    </p:tnLst>
    <p:bldLst>
      <p:bldP spid="3" grpId="0"/>
      <p:bldP spid="5"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E09FF-7560-472A-AB31-8D82242831FA}"/>
              </a:ext>
            </a:extLst>
          </p:cNvPr>
          <p:cNvSpPr txBox="1">
            <a:spLocks noGrp="1"/>
          </p:cNvSpPr>
          <p:nvPr>
            <p:ph type="title" idx="4294967295"/>
          </p:nvPr>
        </p:nvSpPr>
        <p:spPr>
          <a:xfrm>
            <a:off x="3298084" y="275535"/>
            <a:ext cx="3030527" cy="86177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003399"/>
                </a:solidFill>
                <a:effectLst/>
                <a:uLnTx/>
                <a:uFillTx/>
                <a:latin typeface="Comic Sans MS" panose="030F0702030302020204" pitchFamily="66" charset="0"/>
                <a:ea typeface="Calibri" panose="020F0502020204030204" pitchFamily="34" charset="0"/>
                <a:cs typeface="Calibri" panose="020F0502020204030204" pitchFamily="34" charset="0"/>
              </a:rPr>
              <a:t>Pronouns</a:t>
            </a:r>
            <a:endParaRPr kumimoji="0" lang="en-US" sz="5000" b="0" i="0" u="none" strike="noStrike" kern="1200" cap="none" spc="0" normalizeH="0" baseline="0" noProof="0" dirty="0">
              <a:ln>
                <a:noFill/>
              </a:ln>
              <a:solidFill>
                <a:srgbClr val="003399"/>
              </a:solidFill>
              <a:effectLst/>
              <a:uLnTx/>
              <a:uFillTx/>
              <a:latin typeface="Comic Sans MS" panose="030F0702030302020204" pitchFamily="66" charset="0"/>
              <a:ea typeface="+mn-ea"/>
              <a:cs typeface="+mn-cs"/>
            </a:endParaRPr>
          </a:p>
        </p:txBody>
      </p:sp>
      <p:pic>
        <p:nvPicPr>
          <p:cNvPr id="5" name="Picture 4" descr="Young girl cheering one hand">
            <a:extLst>
              <a:ext uri="{FF2B5EF4-FFF2-40B4-BE49-F238E27FC236}">
                <a16:creationId xmlns:a16="http://schemas.microsoft.com/office/drawing/2014/main" id="{2327CD8C-3E20-4640-B548-F1EE37A22D27}"/>
              </a:ext>
            </a:extLst>
          </p:cNvPr>
          <p:cNvPicPr>
            <a:picLocks noChangeAspect="1"/>
          </p:cNvPicPr>
          <p:nvPr/>
        </p:nvPicPr>
        <p:blipFill>
          <a:blip r:embed="rId3"/>
          <a:stretch>
            <a:fillRect/>
          </a:stretch>
        </p:blipFill>
        <p:spPr>
          <a:xfrm rot="407899">
            <a:off x="233110" y="1137309"/>
            <a:ext cx="2138909" cy="5293895"/>
          </a:xfrm>
          <a:prstGeom prst="rect">
            <a:avLst/>
          </a:prstGeom>
        </p:spPr>
      </p:pic>
      <p:sp>
        <p:nvSpPr>
          <p:cNvPr id="7" name="Rectangle 6" descr="Rectangle place holder for a list of pronouns.">
            <a:extLst>
              <a:ext uri="{FF2B5EF4-FFF2-40B4-BE49-F238E27FC236}">
                <a16:creationId xmlns:a16="http://schemas.microsoft.com/office/drawing/2014/main" id="{F6B5965F-1272-4300-A8E5-E11A1BB91D2C}"/>
              </a:ext>
            </a:extLst>
          </p:cNvPr>
          <p:cNvSpPr/>
          <p:nvPr/>
        </p:nvSpPr>
        <p:spPr>
          <a:xfrm>
            <a:off x="2334126" y="4499811"/>
            <a:ext cx="6593306" cy="2039379"/>
          </a:xfrm>
          <a:prstGeom prst="rect">
            <a:avLst/>
          </a:prstGeom>
          <a:noFill/>
          <a:ln w="762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B6F5252-27E0-4A10-A28F-326F858D6A97}"/>
              </a:ext>
            </a:extLst>
          </p:cNvPr>
          <p:cNvSpPr txBox="1"/>
          <p:nvPr/>
        </p:nvSpPr>
        <p:spPr>
          <a:xfrm>
            <a:off x="2522766" y="4790595"/>
            <a:ext cx="465192" cy="707886"/>
          </a:xfrm>
          <a:prstGeom prst="rect">
            <a:avLst/>
          </a:prstGeom>
          <a:noFill/>
        </p:spPr>
        <p:txBody>
          <a:bodyPr wrap="none" rtlCol="0">
            <a:spAutoFit/>
          </a:bodyPr>
          <a:lstStyle/>
          <a:p>
            <a:r>
              <a:rPr lang="en-US" sz="4000" dirty="0">
                <a:latin typeface="Comic Sans MS" panose="030F0702030302020204" pitchFamily="66" charset="0"/>
              </a:rPr>
              <a:t>I</a:t>
            </a:r>
          </a:p>
        </p:txBody>
      </p:sp>
      <p:sp>
        <p:nvSpPr>
          <p:cNvPr id="12" name="TextBox 11">
            <a:extLst>
              <a:ext uri="{FF2B5EF4-FFF2-40B4-BE49-F238E27FC236}">
                <a16:creationId xmlns:a16="http://schemas.microsoft.com/office/drawing/2014/main" id="{AB823635-9745-41B0-B004-A530FF765DA6}"/>
              </a:ext>
            </a:extLst>
          </p:cNvPr>
          <p:cNvSpPr txBox="1"/>
          <p:nvPr/>
        </p:nvSpPr>
        <p:spPr>
          <a:xfrm>
            <a:off x="3123901" y="4829688"/>
            <a:ext cx="987771" cy="707886"/>
          </a:xfrm>
          <a:prstGeom prst="rect">
            <a:avLst/>
          </a:prstGeom>
          <a:noFill/>
        </p:spPr>
        <p:txBody>
          <a:bodyPr wrap="none" rtlCol="0">
            <a:spAutoFit/>
          </a:bodyPr>
          <a:lstStyle/>
          <a:p>
            <a:r>
              <a:rPr lang="en-US" sz="4000" dirty="0">
                <a:latin typeface="Comic Sans MS" panose="030F0702030302020204" pitchFamily="66" charset="0"/>
              </a:rPr>
              <a:t>you</a:t>
            </a:r>
          </a:p>
        </p:txBody>
      </p:sp>
      <p:sp>
        <p:nvSpPr>
          <p:cNvPr id="13" name="TextBox 12">
            <a:extLst>
              <a:ext uri="{FF2B5EF4-FFF2-40B4-BE49-F238E27FC236}">
                <a16:creationId xmlns:a16="http://schemas.microsoft.com/office/drawing/2014/main" id="{6B1E426E-BE3B-4BF8-9B3F-A2A6570C602E}"/>
              </a:ext>
            </a:extLst>
          </p:cNvPr>
          <p:cNvSpPr txBox="1"/>
          <p:nvPr/>
        </p:nvSpPr>
        <p:spPr>
          <a:xfrm>
            <a:off x="4369048" y="4834660"/>
            <a:ext cx="761747" cy="707886"/>
          </a:xfrm>
          <a:prstGeom prst="rect">
            <a:avLst/>
          </a:prstGeom>
          <a:noFill/>
        </p:spPr>
        <p:txBody>
          <a:bodyPr wrap="none" rtlCol="0">
            <a:spAutoFit/>
          </a:bodyPr>
          <a:lstStyle/>
          <a:p>
            <a:r>
              <a:rPr lang="en-US" sz="4000" dirty="0">
                <a:latin typeface="Comic Sans MS" panose="030F0702030302020204" pitchFamily="66" charset="0"/>
              </a:rPr>
              <a:t>he</a:t>
            </a:r>
          </a:p>
        </p:txBody>
      </p:sp>
      <p:sp>
        <p:nvSpPr>
          <p:cNvPr id="14" name="TextBox 13">
            <a:extLst>
              <a:ext uri="{FF2B5EF4-FFF2-40B4-BE49-F238E27FC236}">
                <a16:creationId xmlns:a16="http://schemas.microsoft.com/office/drawing/2014/main" id="{B152C56D-AD1E-47C1-B248-C709AD467AB1}"/>
              </a:ext>
            </a:extLst>
          </p:cNvPr>
          <p:cNvSpPr txBox="1"/>
          <p:nvPr/>
        </p:nvSpPr>
        <p:spPr>
          <a:xfrm>
            <a:off x="5252592" y="4810596"/>
            <a:ext cx="1299411" cy="707886"/>
          </a:xfrm>
          <a:prstGeom prst="rect">
            <a:avLst/>
          </a:prstGeom>
          <a:noFill/>
        </p:spPr>
        <p:txBody>
          <a:bodyPr wrap="square" rtlCol="0">
            <a:spAutoFit/>
          </a:bodyPr>
          <a:lstStyle/>
          <a:p>
            <a:r>
              <a:rPr lang="en-US" sz="4000" dirty="0">
                <a:latin typeface="Comic Sans MS" panose="030F0702030302020204" pitchFamily="66" charset="0"/>
              </a:rPr>
              <a:t>she</a:t>
            </a:r>
          </a:p>
        </p:txBody>
      </p:sp>
      <p:sp>
        <p:nvSpPr>
          <p:cNvPr id="16" name="TextBox 15">
            <a:extLst>
              <a:ext uri="{FF2B5EF4-FFF2-40B4-BE49-F238E27FC236}">
                <a16:creationId xmlns:a16="http://schemas.microsoft.com/office/drawing/2014/main" id="{1D742C7F-88EB-4922-90E5-F8368BDA946E}"/>
              </a:ext>
            </a:extLst>
          </p:cNvPr>
          <p:cNvSpPr txBox="1"/>
          <p:nvPr/>
        </p:nvSpPr>
        <p:spPr>
          <a:xfrm>
            <a:off x="6552003" y="4842679"/>
            <a:ext cx="1024639" cy="707886"/>
          </a:xfrm>
          <a:prstGeom prst="rect">
            <a:avLst/>
          </a:prstGeom>
          <a:noFill/>
        </p:spPr>
        <p:txBody>
          <a:bodyPr wrap="none" rtlCol="0">
            <a:spAutoFit/>
          </a:bodyPr>
          <a:lstStyle/>
          <a:p>
            <a:r>
              <a:rPr lang="en-US" sz="4000" dirty="0">
                <a:latin typeface="Comic Sans MS" panose="030F0702030302020204" pitchFamily="66" charset="0"/>
              </a:rPr>
              <a:t>him</a:t>
            </a:r>
          </a:p>
        </p:txBody>
      </p:sp>
      <p:sp>
        <p:nvSpPr>
          <p:cNvPr id="17" name="TextBox 16">
            <a:extLst>
              <a:ext uri="{FF2B5EF4-FFF2-40B4-BE49-F238E27FC236}">
                <a16:creationId xmlns:a16="http://schemas.microsoft.com/office/drawing/2014/main" id="{9DCD502A-1108-49D3-AA7F-B8FEC6A48554}"/>
              </a:ext>
            </a:extLst>
          </p:cNvPr>
          <p:cNvSpPr txBox="1"/>
          <p:nvPr/>
        </p:nvSpPr>
        <p:spPr>
          <a:xfrm>
            <a:off x="7780901" y="4811614"/>
            <a:ext cx="1008609" cy="707886"/>
          </a:xfrm>
          <a:prstGeom prst="rect">
            <a:avLst/>
          </a:prstGeom>
          <a:noFill/>
        </p:spPr>
        <p:txBody>
          <a:bodyPr wrap="none" rtlCol="0">
            <a:spAutoFit/>
          </a:bodyPr>
          <a:lstStyle/>
          <a:p>
            <a:r>
              <a:rPr lang="en-US" sz="4000" dirty="0">
                <a:latin typeface="Comic Sans MS" panose="030F0702030302020204" pitchFamily="66" charset="0"/>
              </a:rPr>
              <a:t>her</a:t>
            </a:r>
          </a:p>
        </p:txBody>
      </p:sp>
      <p:sp>
        <p:nvSpPr>
          <p:cNvPr id="18" name="TextBox 17">
            <a:extLst>
              <a:ext uri="{FF2B5EF4-FFF2-40B4-BE49-F238E27FC236}">
                <a16:creationId xmlns:a16="http://schemas.microsoft.com/office/drawing/2014/main" id="{8351F3D3-E9C0-4B59-A864-DC7C3B2318C1}"/>
              </a:ext>
            </a:extLst>
          </p:cNvPr>
          <p:cNvSpPr txBox="1"/>
          <p:nvPr/>
        </p:nvSpPr>
        <p:spPr>
          <a:xfrm>
            <a:off x="2427865" y="5665910"/>
            <a:ext cx="1271502" cy="707886"/>
          </a:xfrm>
          <a:prstGeom prst="rect">
            <a:avLst/>
          </a:prstGeom>
          <a:noFill/>
        </p:spPr>
        <p:txBody>
          <a:bodyPr wrap="none" rtlCol="0">
            <a:spAutoFit/>
          </a:bodyPr>
          <a:lstStyle/>
          <a:p>
            <a:r>
              <a:rPr lang="en-US" sz="4000" dirty="0">
                <a:latin typeface="Comic Sans MS" panose="030F0702030302020204" pitchFamily="66" charset="0"/>
              </a:rPr>
              <a:t>they</a:t>
            </a:r>
          </a:p>
        </p:txBody>
      </p:sp>
      <p:sp>
        <p:nvSpPr>
          <p:cNvPr id="19" name="TextBox 18">
            <a:extLst>
              <a:ext uri="{FF2B5EF4-FFF2-40B4-BE49-F238E27FC236}">
                <a16:creationId xmlns:a16="http://schemas.microsoft.com/office/drawing/2014/main" id="{AF7C86D5-2CB1-4B2B-9A6F-4C0AA957237A}"/>
              </a:ext>
            </a:extLst>
          </p:cNvPr>
          <p:cNvSpPr txBox="1"/>
          <p:nvPr/>
        </p:nvSpPr>
        <p:spPr>
          <a:xfrm>
            <a:off x="3787092" y="5665910"/>
            <a:ext cx="1402948" cy="707886"/>
          </a:xfrm>
          <a:prstGeom prst="rect">
            <a:avLst/>
          </a:prstGeom>
          <a:noFill/>
        </p:spPr>
        <p:txBody>
          <a:bodyPr wrap="none" rtlCol="0">
            <a:spAutoFit/>
          </a:bodyPr>
          <a:lstStyle/>
          <a:p>
            <a:r>
              <a:rPr lang="en-US" sz="4000" dirty="0">
                <a:latin typeface="Comic Sans MS" panose="030F0702030302020204" pitchFamily="66" charset="0"/>
              </a:rPr>
              <a:t>them</a:t>
            </a:r>
          </a:p>
        </p:txBody>
      </p:sp>
      <p:sp>
        <p:nvSpPr>
          <p:cNvPr id="20" name="TextBox 19">
            <a:extLst>
              <a:ext uri="{FF2B5EF4-FFF2-40B4-BE49-F238E27FC236}">
                <a16:creationId xmlns:a16="http://schemas.microsoft.com/office/drawing/2014/main" id="{0C971F80-0A2B-4DF6-9062-0ADCCEC3DFF4}"/>
              </a:ext>
            </a:extLst>
          </p:cNvPr>
          <p:cNvSpPr txBox="1"/>
          <p:nvPr/>
        </p:nvSpPr>
        <p:spPr>
          <a:xfrm>
            <a:off x="5444635" y="5674893"/>
            <a:ext cx="570990" cy="707886"/>
          </a:xfrm>
          <a:prstGeom prst="rect">
            <a:avLst/>
          </a:prstGeom>
          <a:noFill/>
        </p:spPr>
        <p:txBody>
          <a:bodyPr wrap="none" rtlCol="0">
            <a:spAutoFit/>
          </a:bodyPr>
          <a:lstStyle/>
          <a:p>
            <a:r>
              <a:rPr lang="en-US" sz="4000" dirty="0">
                <a:latin typeface="Comic Sans MS" panose="030F0702030302020204" pitchFamily="66" charset="0"/>
              </a:rPr>
              <a:t>it</a:t>
            </a:r>
          </a:p>
        </p:txBody>
      </p:sp>
      <p:sp>
        <p:nvSpPr>
          <p:cNvPr id="21" name="TextBox 20">
            <a:extLst>
              <a:ext uri="{FF2B5EF4-FFF2-40B4-BE49-F238E27FC236}">
                <a16:creationId xmlns:a16="http://schemas.microsoft.com/office/drawing/2014/main" id="{048B0795-2ED9-41ED-B5FB-F5FA08EE6728}"/>
              </a:ext>
            </a:extLst>
          </p:cNvPr>
          <p:cNvSpPr txBox="1"/>
          <p:nvPr/>
        </p:nvSpPr>
        <p:spPr>
          <a:xfrm>
            <a:off x="6328611" y="5634787"/>
            <a:ext cx="816249" cy="707886"/>
          </a:xfrm>
          <a:prstGeom prst="rect">
            <a:avLst/>
          </a:prstGeom>
          <a:noFill/>
        </p:spPr>
        <p:txBody>
          <a:bodyPr wrap="none" rtlCol="0">
            <a:spAutoFit/>
          </a:bodyPr>
          <a:lstStyle/>
          <a:p>
            <a:r>
              <a:rPr lang="en-US" sz="4000" dirty="0">
                <a:latin typeface="Comic Sans MS" panose="030F0702030302020204" pitchFamily="66" charset="0"/>
              </a:rPr>
              <a:t>we</a:t>
            </a:r>
          </a:p>
        </p:txBody>
      </p:sp>
      <p:sp>
        <p:nvSpPr>
          <p:cNvPr id="22" name="TextBox 21">
            <a:extLst>
              <a:ext uri="{FF2B5EF4-FFF2-40B4-BE49-F238E27FC236}">
                <a16:creationId xmlns:a16="http://schemas.microsoft.com/office/drawing/2014/main" id="{7811978F-20EA-439F-8658-67FA237287E9}"/>
              </a:ext>
            </a:extLst>
          </p:cNvPr>
          <p:cNvSpPr txBox="1"/>
          <p:nvPr/>
        </p:nvSpPr>
        <p:spPr>
          <a:xfrm>
            <a:off x="7468867" y="5659869"/>
            <a:ext cx="700833" cy="707886"/>
          </a:xfrm>
          <a:prstGeom prst="rect">
            <a:avLst/>
          </a:prstGeom>
          <a:noFill/>
        </p:spPr>
        <p:txBody>
          <a:bodyPr wrap="none" rtlCol="0">
            <a:spAutoFit/>
          </a:bodyPr>
          <a:lstStyle/>
          <a:p>
            <a:r>
              <a:rPr lang="en-US" sz="4000" dirty="0">
                <a:latin typeface="Comic Sans MS" panose="030F0702030302020204" pitchFamily="66" charset="0"/>
              </a:rPr>
              <a:t>us</a:t>
            </a:r>
          </a:p>
        </p:txBody>
      </p:sp>
      <p:sp>
        <p:nvSpPr>
          <p:cNvPr id="23" name="TextBox 22">
            <a:extLst>
              <a:ext uri="{FF2B5EF4-FFF2-40B4-BE49-F238E27FC236}">
                <a16:creationId xmlns:a16="http://schemas.microsoft.com/office/drawing/2014/main" id="{37D07ED6-BB7E-41E0-9B2F-086C2DA54D04}"/>
              </a:ext>
            </a:extLst>
          </p:cNvPr>
          <p:cNvSpPr txBox="1"/>
          <p:nvPr/>
        </p:nvSpPr>
        <p:spPr>
          <a:xfrm>
            <a:off x="1836916" y="1875219"/>
            <a:ext cx="7215437" cy="707886"/>
          </a:xfrm>
          <a:prstGeom prst="rect">
            <a:avLst/>
          </a:prstGeom>
          <a:noFill/>
        </p:spPr>
        <p:txBody>
          <a:bodyPr wrap="none" rtlCol="0">
            <a:spAutoFit/>
          </a:bodyPr>
          <a:lstStyle/>
          <a:p>
            <a:r>
              <a:rPr lang="en-US" sz="4000" dirty="0">
                <a:latin typeface="Comic Sans MS" panose="030F0702030302020204" pitchFamily="66" charset="0"/>
              </a:rPr>
              <a:t>Look at </a:t>
            </a:r>
            <a:r>
              <a:rPr lang="en-US" sz="4000" u="sng" dirty="0">
                <a:latin typeface="Comic Sans MS" panose="030F0702030302020204" pitchFamily="66" charset="0"/>
              </a:rPr>
              <a:t>Bob</a:t>
            </a:r>
            <a:r>
              <a:rPr lang="en-US" sz="4000" dirty="0">
                <a:latin typeface="Comic Sans MS" panose="030F0702030302020204" pitchFamily="66" charset="0"/>
              </a:rPr>
              <a:t> run with the dog.</a:t>
            </a:r>
          </a:p>
        </p:txBody>
      </p:sp>
      <p:sp>
        <p:nvSpPr>
          <p:cNvPr id="24" name="Rectangle 23" descr="A rectangle around the word him, indicting it is a possible correct answers.">
            <a:extLst>
              <a:ext uri="{FF2B5EF4-FFF2-40B4-BE49-F238E27FC236}">
                <a16:creationId xmlns:a16="http://schemas.microsoft.com/office/drawing/2014/main" id="{0C9DE3B9-5A03-482A-A019-AB1D866AEB98}"/>
              </a:ext>
            </a:extLst>
          </p:cNvPr>
          <p:cNvSpPr/>
          <p:nvPr/>
        </p:nvSpPr>
        <p:spPr>
          <a:xfrm>
            <a:off x="6466170" y="4790595"/>
            <a:ext cx="1176809" cy="844192"/>
          </a:xfrm>
          <a:prstGeom prst="rect">
            <a:avLst/>
          </a:prstGeom>
          <a:noFill/>
          <a:ln w="762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CD4E4DD4-BE47-4475-B57E-82F08982FECD}"/>
              </a:ext>
            </a:extLst>
          </p:cNvPr>
          <p:cNvSpPr txBox="1"/>
          <p:nvPr/>
        </p:nvSpPr>
        <p:spPr>
          <a:xfrm>
            <a:off x="679847" y="285884"/>
            <a:ext cx="7888698" cy="707886"/>
          </a:xfrm>
          <a:prstGeom prst="rect">
            <a:avLst/>
          </a:prstGeom>
          <a:noFill/>
        </p:spPr>
        <p:txBody>
          <a:bodyPr wrap="none" rtlCol="0">
            <a:spAutoFit/>
          </a:bodyPr>
          <a:lstStyle/>
          <a:p>
            <a:r>
              <a:rPr lang="en-US" sz="4000" u="sng" dirty="0">
                <a:latin typeface="Comic Sans MS" panose="030F0702030302020204" pitchFamily="66" charset="0"/>
              </a:rPr>
              <a:t>Mom and Dad</a:t>
            </a:r>
            <a:r>
              <a:rPr lang="en-US" sz="4000" dirty="0">
                <a:latin typeface="Comic Sans MS" panose="030F0702030302020204" pitchFamily="66" charset="0"/>
              </a:rPr>
              <a:t> went to the store.</a:t>
            </a:r>
          </a:p>
        </p:txBody>
      </p:sp>
      <p:sp>
        <p:nvSpPr>
          <p:cNvPr id="27" name="Rectangle 26" descr="A rectangle around the word they, indicting it is a possible correct answers.">
            <a:extLst>
              <a:ext uri="{FF2B5EF4-FFF2-40B4-BE49-F238E27FC236}">
                <a16:creationId xmlns:a16="http://schemas.microsoft.com/office/drawing/2014/main" id="{18D37CF5-9D5D-44B3-9465-FED136BD9C58}"/>
              </a:ext>
            </a:extLst>
          </p:cNvPr>
          <p:cNvSpPr/>
          <p:nvPr/>
        </p:nvSpPr>
        <p:spPr>
          <a:xfrm>
            <a:off x="2427865" y="5579298"/>
            <a:ext cx="1271501" cy="803481"/>
          </a:xfrm>
          <a:prstGeom prst="rect">
            <a:avLst/>
          </a:prstGeom>
          <a:noFill/>
          <a:ln w="762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5AA270ED-87D7-4778-AD11-7501671B8EC8}"/>
              </a:ext>
            </a:extLst>
          </p:cNvPr>
          <p:cNvSpPr txBox="1"/>
          <p:nvPr/>
        </p:nvSpPr>
        <p:spPr>
          <a:xfrm>
            <a:off x="2304993" y="3429000"/>
            <a:ext cx="6279283" cy="707886"/>
          </a:xfrm>
          <a:prstGeom prst="rect">
            <a:avLst/>
          </a:prstGeom>
          <a:noFill/>
        </p:spPr>
        <p:txBody>
          <a:bodyPr wrap="none" rtlCol="0">
            <a:spAutoFit/>
          </a:bodyPr>
          <a:lstStyle/>
          <a:p>
            <a:r>
              <a:rPr lang="en-US" sz="4000" u="sng" dirty="0">
                <a:latin typeface="Comic Sans MS" panose="030F0702030302020204" pitchFamily="66" charset="0"/>
              </a:rPr>
              <a:t>The pig</a:t>
            </a:r>
            <a:r>
              <a:rPr lang="en-US" sz="4000" dirty="0">
                <a:latin typeface="Comic Sans MS" panose="030F0702030302020204" pitchFamily="66" charset="0"/>
              </a:rPr>
              <a:t> rolled in the mud.</a:t>
            </a:r>
          </a:p>
        </p:txBody>
      </p:sp>
      <p:sp>
        <p:nvSpPr>
          <p:cNvPr id="30" name="Rectangle 29" descr="A rectangle around the word it, indicting it is a possible correct answers.">
            <a:extLst>
              <a:ext uri="{FF2B5EF4-FFF2-40B4-BE49-F238E27FC236}">
                <a16:creationId xmlns:a16="http://schemas.microsoft.com/office/drawing/2014/main" id="{7089017A-7466-47A8-83AD-25D0B8625B93}"/>
              </a:ext>
            </a:extLst>
          </p:cNvPr>
          <p:cNvSpPr/>
          <p:nvPr/>
        </p:nvSpPr>
        <p:spPr>
          <a:xfrm>
            <a:off x="5444635" y="5674893"/>
            <a:ext cx="570990" cy="707886"/>
          </a:xfrm>
          <a:prstGeom prst="rect">
            <a:avLst/>
          </a:prstGeom>
          <a:noFill/>
          <a:ln w="762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descr="A rectangle around the word he, indicting it is a possible correct answers.">
            <a:extLst>
              <a:ext uri="{FF2B5EF4-FFF2-40B4-BE49-F238E27FC236}">
                <a16:creationId xmlns:a16="http://schemas.microsoft.com/office/drawing/2014/main" id="{177B7D55-F84E-4B36-924F-ED2518CEEDD6}"/>
              </a:ext>
            </a:extLst>
          </p:cNvPr>
          <p:cNvSpPr/>
          <p:nvPr/>
        </p:nvSpPr>
        <p:spPr>
          <a:xfrm>
            <a:off x="4369048" y="4842679"/>
            <a:ext cx="745622" cy="707886"/>
          </a:xfrm>
          <a:prstGeom prst="rect">
            <a:avLst/>
          </a:prstGeom>
          <a:noFill/>
          <a:ln w="762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descr="A rectangle around the word she, indicting it is a possible correct answers.">
            <a:extLst>
              <a:ext uri="{FF2B5EF4-FFF2-40B4-BE49-F238E27FC236}">
                <a16:creationId xmlns:a16="http://schemas.microsoft.com/office/drawing/2014/main" id="{DC85DAB4-BB18-4074-B00C-AD0A88CE5AE6}"/>
              </a:ext>
            </a:extLst>
          </p:cNvPr>
          <p:cNvSpPr/>
          <p:nvPr/>
        </p:nvSpPr>
        <p:spPr>
          <a:xfrm>
            <a:off x="5224803" y="4790595"/>
            <a:ext cx="946465" cy="727887"/>
          </a:xfrm>
          <a:prstGeom prst="rect">
            <a:avLst/>
          </a:prstGeom>
          <a:noFill/>
          <a:ln w="762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3156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1" nodeType="clickEffect">
                                  <p:stCondLst>
                                    <p:cond delay="0"/>
                                  </p:stCondLst>
                                  <p:childTnLst>
                                    <p:set>
                                      <p:cBhvr>
                                        <p:cTn id="58" dur="1" fill="hold">
                                          <p:stCondLst>
                                            <p:cond delay="0"/>
                                          </p:stCondLst>
                                        </p:cTn>
                                        <p:tgtEl>
                                          <p:spTgt spid="23"/>
                                        </p:tgtEl>
                                        <p:attrNameLst>
                                          <p:attrName>style.visibility</p:attrName>
                                        </p:attrNameLst>
                                      </p:cBhvr>
                                      <p:to>
                                        <p:strVal val="hidden"/>
                                      </p:to>
                                    </p:set>
                                  </p:childTnLst>
                                </p:cTn>
                              </p:par>
                              <p:par>
                                <p:cTn id="59" presetID="1" presetClass="exit" presetSubtype="0" fill="hold" grpId="1" nodeType="withEffect">
                                  <p:stCondLst>
                                    <p:cond delay="0"/>
                                  </p:stCondLst>
                                  <p:childTnLst>
                                    <p:set>
                                      <p:cBhvr>
                                        <p:cTn id="60" dur="1" fill="hold">
                                          <p:stCondLst>
                                            <p:cond delay="0"/>
                                          </p:stCondLst>
                                        </p:cTn>
                                        <p:tgtEl>
                                          <p:spTgt spid="24"/>
                                        </p:tgtEl>
                                        <p:attrNameLst>
                                          <p:attrName>style.visibility</p:attrName>
                                        </p:attrNameLst>
                                      </p:cBhvr>
                                      <p:to>
                                        <p:strVal val="hidden"/>
                                      </p:to>
                                    </p:set>
                                  </p:childTnLst>
                                </p:cTn>
                              </p:par>
                              <p:par>
                                <p:cTn id="61" presetID="1" presetClass="entr" presetSubtype="0" fill="hold" grpId="0" nodeType="withEffect">
                                  <p:stCondLst>
                                    <p:cond delay="0"/>
                                  </p:stCondLst>
                                  <p:childTnLst>
                                    <p:set>
                                      <p:cBhvr>
                                        <p:cTn id="62" dur="1" fill="hold">
                                          <p:stCondLst>
                                            <p:cond delay="0"/>
                                          </p:stCondLst>
                                        </p:cTn>
                                        <p:tgtEl>
                                          <p:spTgt spid="26"/>
                                        </p:tgtEl>
                                        <p:attrNameLst>
                                          <p:attrName>style.visibility</p:attrName>
                                        </p:attrNameLst>
                                      </p:cBhvr>
                                      <p:to>
                                        <p:strVal val="visible"/>
                                      </p:to>
                                    </p:set>
                                  </p:childTnLst>
                                </p:cTn>
                              </p:par>
                              <p:par>
                                <p:cTn id="63" presetID="1" presetClass="exit" presetSubtype="0" fill="hold" grpId="1" nodeType="withEffect">
                                  <p:stCondLst>
                                    <p:cond delay="0"/>
                                  </p:stCondLst>
                                  <p:childTnLst>
                                    <p:set>
                                      <p:cBhvr>
                                        <p:cTn id="64" dur="1" fill="hold">
                                          <p:stCondLst>
                                            <p:cond delay="0"/>
                                          </p:stCondLst>
                                        </p:cTn>
                                        <p:tgtEl>
                                          <p:spTgt spid="2"/>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27"/>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29"/>
                                        </p:tgtEl>
                                        <p:attrNameLst>
                                          <p:attrName>style.visibility</p:attrName>
                                        </p:attrNameLst>
                                      </p:cBhvr>
                                      <p:to>
                                        <p:strVal val="visible"/>
                                      </p:to>
                                    </p:set>
                                  </p:childTnLst>
                                </p:cTn>
                              </p:par>
                              <p:par>
                                <p:cTn id="73" presetID="1" presetClass="exit" presetSubtype="0" fill="hold" grpId="1" nodeType="withEffect">
                                  <p:stCondLst>
                                    <p:cond delay="0"/>
                                  </p:stCondLst>
                                  <p:childTnLst>
                                    <p:set>
                                      <p:cBhvr>
                                        <p:cTn id="74" dur="1" fill="hold">
                                          <p:stCondLst>
                                            <p:cond delay="0"/>
                                          </p:stCondLst>
                                        </p:cTn>
                                        <p:tgtEl>
                                          <p:spTgt spid="26"/>
                                        </p:tgtEl>
                                        <p:attrNameLst>
                                          <p:attrName>style.visibility</p:attrName>
                                        </p:attrNameLst>
                                      </p:cBhvr>
                                      <p:to>
                                        <p:strVal val="hidden"/>
                                      </p:to>
                                    </p:set>
                                  </p:childTnLst>
                                </p:cTn>
                              </p:par>
                              <p:par>
                                <p:cTn id="75" presetID="1" presetClass="exit" presetSubtype="0" fill="hold" grpId="2" nodeType="withEffect">
                                  <p:stCondLst>
                                    <p:cond delay="0"/>
                                  </p:stCondLst>
                                  <p:childTnLst>
                                    <p:set>
                                      <p:cBhvr>
                                        <p:cTn id="76" dur="1" fill="hold">
                                          <p:stCondLst>
                                            <p:cond delay="0"/>
                                          </p:stCondLst>
                                        </p:cTn>
                                        <p:tgtEl>
                                          <p:spTgt spid="27"/>
                                        </p:tgtEl>
                                        <p:attrNameLst>
                                          <p:attrName>style.visibility</p:attrName>
                                        </p:attrNameLst>
                                      </p:cBhvr>
                                      <p:to>
                                        <p:strVal val="hidden"/>
                                      </p:to>
                                    </p:set>
                                  </p:childTnLst>
                                </p:cTn>
                              </p:par>
                              <p:par>
                                <p:cTn id="77" presetID="1" presetClass="exit" presetSubtype="0" fill="hold" grpId="2" nodeType="withEffect">
                                  <p:stCondLst>
                                    <p:cond delay="0"/>
                                  </p:stCondLst>
                                  <p:childTnLst>
                                    <p:set>
                                      <p:cBhvr>
                                        <p:cTn id="78" dur="1" fill="hold">
                                          <p:stCondLst>
                                            <p:cond delay="0"/>
                                          </p:stCondLst>
                                        </p:cTn>
                                        <p:tgtEl>
                                          <p:spTgt spid="23"/>
                                        </p:tgtEl>
                                        <p:attrNameLst>
                                          <p:attrName>style.visibility</p:attrName>
                                        </p:attrNameLst>
                                      </p:cBhvr>
                                      <p:to>
                                        <p:strVal val="hidden"/>
                                      </p:to>
                                    </p:set>
                                  </p:childTnLst>
                                </p:cTn>
                              </p:par>
                              <p:par>
                                <p:cTn id="79" presetID="1" presetClass="exit" presetSubtype="0" fill="hold" grpId="1" nodeType="withEffect">
                                  <p:stCondLst>
                                    <p:cond delay="0"/>
                                  </p:stCondLst>
                                  <p:childTnLst>
                                    <p:set>
                                      <p:cBhvr>
                                        <p:cTn id="80" dur="1" fill="hold">
                                          <p:stCondLst>
                                            <p:cond delay="0"/>
                                          </p:stCondLst>
                                        </p:cTn>
                                        <p:tgtEl>
                                          <p:spTgt spid="27"/>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31"/>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32"/>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P spid="9" grpId="0"/>
      <p:bldP spid="12" grpId="0"/>
      <p:bldP spid="13" grpId="0"/>
      <p:bldP spid="14" grpId="0"/>
      <p:bldP spid="16" grpId="0"/>
      <p:bldP spid="17" grpId="0"/>
      <p:bldP spid="18" grpId="0"/>
      <p:bldP spid="19" grpId="0"/>
      <p:bldP spid="20" grpId="0"/>
      <p:bldP spid="21" grpId="0"/>
      <p:bldP spid="22" grpId="0"/>
      <p:bldP spid="23" grpId="0"/>
      <p:bldP spid="23" grpId="1"/>
      <p:bldP spid="23" grpId="2"/>
      <p:bldP spid="24" grpId="0" animBg="1"/>
      <p:bldP spid="24" grpId="1" animBg="1"/>
      <p:bldP spid="26" grpId="0"/>
      <p:bldP spid="26" grpId="1"/>
      <p:bldP spid="27" grpId="0" animBg="1"/>
      <p:bldP spid="27" grpId="1" animBg="1"/>
      <p:bldP spid="27" grpId="2" animBg="1"/>
      <p:bldP spid="29" grpId="0"/>
      <p:bldP spid="30" grpId="0" animBg="1"/>
      <p:bldP spid="31" grpId="0" animBg="1"/>
      <p:bldP spid="3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5B315-2C98-40CA-8DEA-1EF24CC4C60B}"/>
              </a:ext>
            </a:extLst>
          </p:cNvPr>
          <p:cNvSpPr>
            <a:spLocks noGrp="1"/>
          </p:cNvSpPr>
          <p:nvPr>
            <p:ph type="title"/>
          </p:nvPr>
        </p:nvSpPr>
        <p:spPr>
          <a:xfrm>
            <a:off x="180473" y="180332"/>
            <a:ext cx="8783053" cy="1325563"/>
          </a:xfrm>
        </p:spPr>
        <p:txBody>
          <a:bodyPr>
            <a:normAutofit/>
          </a:bodyPr>
          <a:lstStyle/>
          <a:p>
            <a:pPr algn="ctr"/>
            <a:r>
              <a:rPr lang="en-US" sz="6000" dirty="0">
                <a:solidFill>
                  <a:srgbClr val="003399"/>
                </a:solidFill>
                <a:latin typeface="Comic Sans MS" panose="030F0702030302020204" pitchFamily="66" charset="0"/>
              </a:rPr>
              <a:t>Pronouns Take 2</a:t>
            </a:r>
          </a:p>
        </p:txBody>
      </p:sp>
      <p:sp>
        <p:nvSpPr>
          <p:cNvPr id="13" name="TextBox 12">
            <a:extLst>
              <a:ext uri="{FF2B5EF4-FFF2-40B4-BE49-F238E27FC236}">
                <a16:creationId xmlns:a16="http://schemas.microsoft.com/office/drawing/2014/main" id="{FC43D6B8-25EE-4F13-AF4D-A6D563BD7517}"/>
              </a:ext>
            </a:extLst>
          </p:cNvPr>
          <p:cNvSpPr txBox="1"/>
          <p:nvPr/>
        </p:nvSpPr>
        <p:spPr>
          <a:xfrm>
            <a:off x="1113216" y="1885823"/>
            <a:ext cx="6532558" cy="707886"/>
          </a:xfrm>
          <a:prstGeom prst="rect">
            <a:avLst/>
          </a:prstGeom>
          <a:noFill/>
        </p:spPr>
        <p:txBody>
          <a:bodyPr wrap="none" rtlCol="0">
            <a:spAutoFit/>
          </a:bodyPr>
          <a:lstStyle/>
          <a:p>
            <a:r>
              <a:rPr lang="en-US" sz="4000" dirty="0">
                <a:latin typeface="Comic Sans MS" panose="030F0702030302020204" pitchFamily="66" charset="0"/>
              </a:rPr>
              <a:t>The dog is eating his bone.</a:t>
            </a:r>
          </a:p>
        </p:txBody>
      </p:sp>
      <p:cxnSp>
        <p:nvCxnSpPr>
          <p:cNvPr id="15" name="Straight Connector 14" descr="A line underlining the pronoun his.">
            <a:extLst>
              <a:ext uri="{FF2B5EF4-FFF2-40B4-BE49-F238E27FC236}">
                <a16:creationId xmlns:a16="http://schemas.microsoft.com/office/drawing/2014/main" id="{4EA30668-8745-4EC6-BF1E-63DD0BF74C81}"/>
              </a:ext>
            </a:extLst>
          </p:cNvPr>
          <p:cNvCxnSpPr>
            <a:cxnSpLocks/>
          </p:cNvCxnSpPr>
          <p:nvPr/>
        </p:nvCxnSpPr>
        <p:spPr>
          <a:xfrm>
            <a:off x="5317958" y="2502460"/>
            <a:ext cx="938463"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3A420DE7-5879-4CE0-99C7-5FB8ABB0A866}"/>
              </a:ext>
            </a:extLst>
          </p:cNvPr>
          <p:cNvSpPr txBox="1"/>
          <p:nvPr/>
        </p:nvSpPr>
        <p:spPr>
          <a:xfrm>
            <a:off x="1199120" y="3102115"/>
            <a:ext cx="6745757" cy="707886"/>
          </a:xfrm>
          <a:prstGeom prst="rect">
            <a:avLst/>
          </a:prstGeom>
          <a:noFill/>
        </p:spPr>
        <p:txBody>
          <a:bodyPr wrap="none" rtlCol="0">
            <a:spAutoFit/>
          </a:bodyPr>
          <a:lstStyle/>
          <a:p>
            <a:r>
              <a:rPr lang="en-US" sz="4000" dirty="0">
                <a:latin typeface="Comic Sans MS" panose="030F0702030302020204" pitchFamily="66" charset="0"/>
              </a:rPr>
              <a:t>Her pencil fell on the floor.</a:t>
            </a:r>
          </a:p>
        </p:txBody>
      </p:sp>
      <p:cxnSp>
        <p:nvCxnSpPr>
          <p:cNvPr id="20" name="Straight Connector 19" descr="A line underlining the pronoun her.">
            <a:extLst>
              <a:ext uri="{FF2B5EF4-FFF2-40B4-BE49-F238E27FC236}">
                <a16:creationId xmlns:a16="http://schemas.microsoft.com/office/drawing/2014/main" id="{4907C920-678A-4BBF-B47E-00D8EF2300DE}"/>
              </a:ext>
            </a:extLst>
          </p:cNvPr>
          <p:cNvCxnSpPr/>
          <p:nvPr/>
        </p:nvCxnSpPr>
        <p:spPr>
          <a:xfrm>
            <a:off x="1199120" y="3810001"/>
            <a:ext cx="918438"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6037492C-2690-4C41-91C3-0DB534DDE9E4}"/>
              </a:ext>
            </a:extLst>
          </p:cNvPr>
          <p:cNvSpPr txBox="1"/>
          <p:nvPr/>
        </p:nvSpPr>
        <p:spPr>
          <a:xfrm>
            <a:off x="3416324" y="4432663"/>
            <a:ext cx="5338321" cy="707886"/>
          </a:xfrm>
          <a:prstGeom prst="rect">
            <a:avLst/>
          </a:prstGeom>
          <a:noFill/>
        </p:spPr>
        <p:txBody>
          <a:bodyPr wrap="none" rtlCol="0">
            <a:spAutoFit/>
          </a:bodyPr>
          <a:lstStyle/>
          <a:p>
            <a:r>
              <a:rPr lang="en-US" sz="4000" dirty="0">
                <a:latin typeface="Comic Sans MS" panose="030F0702030302020204" pitchFamily="66" charset="0"/>
              </a:rPr>
              <a:t>are going to the park.</a:t>
            </a:r>
          </a:p>
        </p:txBody>
      </p:sp>
      <p:sp>
        <p:nvSpPr>
          <p:cNvPr id="22" name="TextBox 21">
            <a:extLst>
              <a:ext uri="{FF2B5EF4-FFF2-40B4-BE49-F238E27FC236}">
                <a16:creationId xmlns:a16="http://schemas.microsoft.com/office/drawing/2014/main" id="{F6652A59-D125-45AF-A2EF-D96269E5AEB4}"/>
              </a:ext>
            </a:extLst>
          </p:cNvPr>
          <p:cNvSpPr txBox="1"/>
          <p:nvPr/>
        </p:nvSpPr>
        <p:spPr>
          <a:xfrm>
            <a:off x="2417333" y="4432663"/>
            <a:ext cx="998991" cy="707886"/>
          </a:xfrm>
          <a:prstGeom prst="rect">
            <a:avLst/>
          </a:prstGeom>
          <a:noFill/>
        </p:spPr>
        <p:txBody>
          <a:bodyPr wrap="none" rtlCol="0">
            <a:spAutoFit/>
          </a:bodyPr>
          <a:lstStyle/>
          <a:p>
            <a:r>
              <a:rPr lang="en-US" sz="4000" dirty="0">
                <a:solidFill>
                  <a:srgbClr val="003399"/>
                </a:solidFill>
                <a:latin typeface="Comic Sans MS" panose="030F0702030302020204" pitchFamily="66" charset="0"/>
              </a:rPr>
              <a:t>We</a:t>
            </a:r>
          </a:p>
        </p:txBody>
      </p:sp>
      <p:sp>
        <p:nvSpPr>
          <p:cNvPr id="23" name="TextBox 22">
            <a:extLst>
              <a:ext uri="{FF2B5EF4-FFF2-40B4-BE49-F238E27FC236}">
                <a16:creationId xmlns:a16="http://schemas.microsoft.com/office/drawing/2014/main" id="{4AA9BDD6-BF52-4B51-8B3B-D8D2FF45F034}"/>
              </a:ext>
            </a:extLst>
          </p:cNvPr>
          <p:cNvSpPr txBox="1"/>
          <p:nvPr/>
        </p:nvSpPr>
        <p:spPr>
          <a:xfrm>
            <a:off x="3646795" y="5556655"/>
            <a:ext cx="5178021" cy="707886"/>
          </a:xfrm>
          <a:prstGeom prst="rect">
            <a:avLst/>
          </a:prstGeom>
          <a:noFill/>
        </p:spPr>
        <p:txBody>
          <a:bodyPr wrap="none" rtlCol="0">
            <a:spAutoFit/>
          </a:bodyPr>
          <a:lstStyle/>
          <a:p>
            <a:r>
              <a:rPr lang="en-US" sz="4000" dirty="0">
                <a:latin typeface="Comic Sans MS" panose="030F0702030302020204" pitchFamily="66" charset="0"/>
              </a:rPr>
              <a:t>are playing baseball.</a:t>
            </a:r>
          </a:p>
        </p:txBody>
      </p:sp>
      <p:sp>
        <p:nvSpPr>
          <p:cNvPr id="24" name="TextBox 23">
            <a:extLst>
              <a:ext uri="{FF2B5EF4-FFF2-40B4-BE49-F238E27FC236}">
                <a16:creationId xmlns:a16="http://schemas.microsoft.com/office/drawing/2014/main" id="{ED1FE94F-A278-4148-84A0-2BF34A80E411}"/>
              </a:ext>
            </a:extLst>
          </p:cNvPr>
          <p:cNvSpPr txBox="1"/>
          <p:nvPr/>
        </p:nvSpPr>
        <p:spPr>
          <a:xfrm>
            <a:off x="2227376" y="5547689"/>
            <a:ext cx="1378904" cy="707886"/>
          </a:xfrm>
          <a:prstGeom prst="rect">
            <a:avLst/>
          </a:prstGeom>
          <a:noFill/>
        </p:spPr>
        <p:txBody>
          <a:bodyPr wrap="none" rtlCol="0">
            <a:spAutoFit/>
          </a:bodyPr>
          <a:lstStyle/>
          <a:p>
            <a:r>
              <a:rPr lang="en-US" sz="4000" dirty="0">
                <a:solidFill>
                  <a:srgbClr val="003399"/>
                </a:solidFill>
                <a:latin typeface="Comic Sans MS" panose="030F0702030302020204" pitchFamily="66" charset="0"/>
              </a:rPr>
              <a:t>They</a:t>
            </a:r>
          </a:p>
        </p:txBody>
      </p:sp>
      <p:sp>
        <p:nvSpPr>
          <p:cNvPr id="25" name="TextBox 24">
            <a:extLst>
              <a:ext uri="{FF2B5EF4-FFF2-40B4-BE49-F238E27FC236}">
                <a16:creationId xmlns:a16="http://schemas.microsoft.com/office/drawing/2014/main" id="{03918BDD-EA13-4878-9802-F0464D6F8651}"/>
              </a:ext>
            </a:extLst>
          </p:cNvPr>
          <p:cNvSpPr txBox="1"/>
          <p:nvPr/>
        </p:nvSpPr>
        <p:spPr>
          <a:xfrm>
            <a:off x="193967" y="4443765"/>
            <a:ext cx="3222357" cy="707886"/>
          </a:xfrm>
          <a:prstGeom prst="rect">
            <a:avLst/>
          </a:prstGeom>
          <a:noFill/>
        </p:spPr>
        <p:txBody>
          <a:bodyPr wrap="none" rtlCol="0">
            <a:spAutoFit/>
          </a:bodyPr>
          <a:lstStyle/>
          <a:p>
            <a:r>
              <a:rPr lang="en-US" sz="4000" dirty="0">
                <a:latin typeface="Comic Sans MS" panose="030F0702030302020204" pitchFamily="66" charset="0"/>
              </a:rPr>
              <a:t>(Mark and I)</a:t>
            </a:r>
          </a:p>
        </p:txBody>
      </p:sp>
      <p:sp>
        <p:nvSpPr>
          <p:cNvPr id="26" name="TextBox 25">
            <a:extLst>
              <a:ext uri="{FF2B5EF4-FFF2-40B4-BE49-F238E27FC236}">
                <a16:creationId xmlns:a16="http://schemas.microsoft.com/office/drawing/2014/main" id="{66A2B6A5-4CBF-497A-8A01-58F89B42EFB8}"/>
              </a:ext>
            </a:extLst>
          </p:cNvPr>
          <p:cNvSpPr txBox="1"/>
          <p:nvPr/>
        </p:nvSpPr>
        <p:spPr>
          <a:xfrm>
            <a:off x="914957" y="5549651"/>
            <a:ext cx="2731838" cy="707886"/>
          </a:xfrm>
          <a:prstGeom prst="rect">
            <a:avLst/>
          </a:prstGeom>
          <a:noFill/>
        </p:spPr>
        <p:txBody>
          <a:bodyPr wrap="none" rtlCol="0">
            <a:spAutoFit/>
          </a:bodyPr>
          <a:lstStyle/>
          <a:p>
            <a:r>
              <a:rPr lang="en-US" sz="4000" dirty="0">
                <a:latin typeface="Comic Sans MS" panose="030F0702030302020204" pitchFamily="66" charset="0"/>
              </a:rPr>
              <a:t>(The boys)</a:t>
            </a:r>
          </a:p>
        </p:txBody>
      </p:sp>
    </p:spTree>
    <p:extLst>
      <p:ext uri="{BB962C8B-B14F-4D97-AF65-F5344CB8AC3E}">
        <p14:creationId xmlns:p14="http://schemas.microsoft.com/office/powerpoint/2010/main" val="2399863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13"/>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1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20"/>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25"/>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par>
                                <p:cTn id="43" presetID="1" presetClass="exit" presetSubtype="0" fill="hold" grpId="1" nodeType="withEffect">
                                  <p:stCondLst>
                                    <p:cond delay="0"/>
                                  </p:stCondLst>
                                  <p:childTnLst>
                                    <p:set>
                                      <p:cBhvr>
                                        <p:cTn id="44" dur="1" fill="hold">
                                          <p:stCondLst>
                                            <p:cond delay="0"/>
                                          </p:stCondLst>
                                        </p:cTn>
                                        <p:tgtEl>
                                          <p:spTgt spid="21"/>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22"/>
                                        </p:tgtEl>
                                        <p:attrNameLst>
                                          <p:attrName>style.visibility</p:attrName>
                                        </p:attrNameLst>
                                      </p:cBhvr>
                                      <p:to>
                                        <p:strVal val="hidden"/>
                                      </p:to>
                                    </p:set>
                                  </p:childTnLst>
                                </p:cTn>
                              </p:par>
                              <p:par>
                                <p:cTn id="47" presetID="1" presetClass="entr" presetSubtype="0"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4"/>
                                        </p:tgtEl>
                                        <p:attrNameLst>
                                          <p:attrName>style.visibility</p:attrName>
                                        </p:attrNameLst>
                                      </p:cBhvr>
                                      <p:to>
                                        <p:strVal val="visible"/>
                                      </p:to>
                                    </p:set>
                                  </p:childTnLst>
                                </p:cTn>
                              </p:par>
                              <p:par>
                                <p:cTn id="53" presetID="1" presetClass="exit" presetSubtype="0" fill="hold" grpId="1" nodeType="withEffect">
                                  <p:stCondLst>
                                    <p:cond delay="0"/>
                                  </p:stCondLst>
                                  <p:childTnLst>
                                    <p:set>
                                      <p:cBhvr>
                                        <p:cTn id="54" dur="1" fill="hold">
                                          <p:stCondLst>
                                            <p:cond delay="0"/>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8" grpId="0"/>
      <p:bldP spid="18" grpId="1"/>
      <p:bldP spid="21" grpId="0"/>
      <p:bldP spid="21" grpId="1"/>
      <p:bldP spid="22" grpId="0"/>
      <p:bldP spid="22" grpId="1"/>
      <p:bldP spid="23" grpId="0"/>
      <p:bldP spid="24" grpId="0"/>
      <p:bldP spid="25" grpId="0"/>
      <p:bldP spid="25" grpId="1"/>
      <p:bldP spid="26" grpId="0"/>
      <p:bldP spid="26"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724B9-EA20-4862-AB48-32F2B794FC16}"/>
              </a:ext>
            </a:extLst>
          </p:cNvPr>
          <p:cNvSpPr txBox="1">
            <a:spLocks noGrp="1"/>
          </p:cNvSpPr>
          <p:nvPr>
            <p:ph type="title" idx="4294967295"/>
          </p:nvPr>
        </p:nvSpPr>
        <p:spPr>
          <a:xfrm>
            <a:off x="-120316" y="199794"/>
            <a:ext cx="9264316"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3399"/>
                </a:solidFill>
                <a:effectLst/>
                <a:uLnTx/>
                <a:uFillTx/>
                <a:latin typeface="Comic Sans MS" panose="030F0702030302020204" pitchFamily="66" charset="0"/>
                <a:ea typeface="+mn-ea"/>
                <a:cs typeface="+mn-cs"/>
              </a:rPr>
              <a:t>Animal Friends- Vocabulary Review</a:t>
            </a:r>
          </a:p>
        </p:txBody>
      </p:sp>
      <p:sp>
        <p:nvSpPr>
          <p:cNvPr id="8" name="TextBox 7">
            <a:extLst>
              <a:ext uri="{FF2B5EF4-FFF2-40B4-BE49-F238E27FC236}">
                <a16:creationId xmlns:a16="http://schemas.microsoft.com/office/drawing/2014/main" id="{9F8ABF52-1330-4680-8BD1-7DA0DB1B4E8C}"/>
              </a:ext>
            </a:extLst>
          </p:cNvPr>
          <p:cNvSpPr txBox="1"/>
          <p:nvPr/>
        </p:nvSpPr>
        <p:spPr>
          <a:xfrm>
            <a:off x="1945395" y="1526911"/>
            <a:ext cx="5253209" cy="657488"/>
          </a:xfrm>
          <a:prstGeom prst="rect">
            <a:avLst/>
          </a:prstGeom>
          <a:noFill/>
        </p:spPr>
        <p:txBody>
          <a:bodyPr wrap="square" rtlCol="0">
            <a:spAutoFit/>
          </a:bodyPr>
          <a:lstStyle/>
          <a:p>
            <a:pPr marL="0" marR="0" algn="ctr">
              <a:lnSpc>
                <a:spcPct val="115000"/>
              </a:lnSpc>
              <a:spcBef>
                <a:spcPts val="0"/>
              </a:spcBef>
              <a:spcAft>
                <a:spcPts val="1000"/>
              </a:spcAft>
            </a:pPr>
            <a:r>
              <a:rPr lang="en-US" sz="34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-having a liking or love.</a:t>
            </a:r>
            <a:endParaRPr lang="en-US" sz="3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58135075-FF57-4DD9-9E00-F47C1D6B9F56}"/>
              </a:ext>
            </a:extLst>
          </p:cNvPr>
          <p:cNvSpPr txBox="1"/>
          <p:nvPr/>
        </p:nvSpPr>
        <p:spPr>
          <a:xfrm>
            <a:off x="2097214" y="1604128"/>
            <a:ext cx="5253209" cy="657488"/>
          </a:xfrm>
          <a:prstGeom prst="rect">
            <a:avLst/>
          </a:prstGeom>
          <a:noFill/>
        </p:spPr>
        <p:txBody>
          <a:bodyPr wrap="square" rtlCol="0">
            <a:spAutoFit/>
          </a:bodyPr>
          <a:lstStyle/>
          <a:p>
            <a:pPr marL="0" marR="0">
              <a:lnSpc>
                <a:spcPct val="115000"/>
              </a:lnSpc>
              <a:spcBef>
                <a:spcPts val="0"/>
              </a:spcBef>
              <a:spcAft>
                <a:spcPts val="1000"/>
              </a:spcAft>
            </a:pPr>
            <a:r>
              <a:rPr lang="en-US" sz="34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-failed to see or missed.</a:t>
            </a:r>
            <a:endParaRPr lang="en-US" sz="3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3932DCF8-6199-4663-81E0-D612E348A5B9}"/>
              </a:ext>
            </a:extLst>
          </p:cNvPr>
          <p:cNvSpPr txBox="1"/>
          <p:nvPr/>
        </p:nvSpPr>
        <p:spPr>
          <a:xfrm>
            <a:off x="1792358" y="1535577"/>
            <a:ext cx="5862923" cy="657488"/>
          </a:xfrm>
          <a:prstGeom prst="rect">
            <a:avLst/>
          </a:prstGeom>
          <a:noFill/>
        </p:spPr>
        <p:txBody>
          <a:bodyPr wrap="square">
            <a:spAutoFit/>
          </a:bodyPr>
          <a:lstStyle/>
          <a:p>
            <a:pPr marL="0" marR="0">
              <a:lnSpc>
                <a:spcPct val="115000"/>
              </a:lnSpc>
              <a:spcBef>
                <a:spcPts val="0"/>
              </a:spcBef>
              <a:spcAft>
                <a:spcPts val="1000"/>
              </a:spcAft>
            </a:pPr>
            <a:r>
              <a:rPr lang="en-US" sz="34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-ate up greedily or hungrily.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93176B74-7A2B-4AD6-B93C-02826578E435}"/>
              </a:ext>
              <a:ext uri="{C183D7F6-B498-43B3-948B-1728B52AA6E4}">
                <adec:decorative xmlns:adec="http://schemas.microsoft.com/office/drawing/2017/decorative" val="1"/>
              </a:ext>
            </a:extLst>
          </p:cNvPr>
          <p:cNvSpPr/>
          <p:nvPr/>
        </p:nvSpPr>
        <p:spPr>
          <a:xfrm>
            <a:off x="818147" y="1475672"/>
            <a:ext cx="7811344" cy="914400"/>
          </a:xfrm>
          <a:prstGeom prst="rect">
            <a:avLst/>
          </a:prstGeom>
          <a:noFill/>
          <a:ln w="762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68A89F5A-C1E9-496C-AF88-C7294DBCB71E}"/>
              </a:ext>
            </a:extLst>
          </p:cNvPr>
          <p:cNvSpPr txBox="1"/>
          <p:nvPr/>
        </p:nvSpPr>
        <p:spPr>
          <a:xfrm>
            <a:off x="5123929" y="5229920"/>
            <a:ext cx="2770310" cy="707886"/>
          </a:xfrm>
          <a:prstGeom prst="rect">
            <a:avLst/>
          </a:prstGeom>
          <a:noFill/>
        </p:spPr>
        <p:txBody>
          <a:bodyPr wrap="none" rtlCol="0">
            <a:spAutoFit/>
          </a:bodyPr>
          <a:lstStyle/>
          <a:p>
            <a:r>
              <a:rPr lang="en-US" sz="4000" dirty="0">
                <a:latin typeface="Comic Sans MS" panose="030F0702030302020204" pitchFamily="66" charset="0"/>
              </a:rPr>
              <a:t>overlooked</a:t>
            </a:r>
          </a:p>
        </p:txBody>
      </p:sp>
      <p:sp>
        <p:nvSpPr>
          <p:cNvPr id="7" name="TextBox 6">
            <a:extLst>
              <a:ext uri="{FF2B5EF4-FFF2-40B4-BE49-F238E27FC236}">
                <a16:creationId xmlns:a16="http://schemas.microsoft.com/office/drawing/2014/main" id="{16AA1CA4-BCE7-4175-97B0-5067D089E6D2}"/>
              </a:ext>
            </a:extLst>
          </p:cNvPr>
          <p:cNvSpPr txBox="1"/>
          <p:nvPr/>
        </p:nvSpPr>
        <p:spPr>
          <a:xfrm>
            <a:off x="1871634" y="3437386"/>
            <a:ext cx="1285929" cy="707886"/>
          </a:xfrm>
          <a:prstGeom prst="rect">
            <a:avLst/>
          </a:prstGeom>
          <a:noFill/>
        </p:spPr>
        <p:txBody>
          <a:bodyPr wrap="none" rtlCol="0">
            <a:spAutoFit/>
          </a:bodyPr>
          <a:lstStyle/>
          <a:p>
            <a:r>
              <a:rPr lang="en-US" sz="4000" dirty="0">
                <a:latin typeface="Comic Sans MS" panose="030F0702030302020204" pitchFamily="66" charset="0"/>
              </a:rPr>
              <a:t>fond</a:t>
            </a:r>
          </a:p>
        </p:txBody>
      </p:sp>
      <p:sp>
        <p:nvSpPr>
          <p:cNvPr id="3" name="Oval 2" descr="An oval where one vocabulary word will appear to match the definition.">
            <a:extLst>
              <a:ext uri="{FF2B5EF4-FFF2-40B4-BE49-F238E27FC236}">
                <a16:creationId xmlns:a16="http://schemas.microsoft.com/office/drawing/2014/main" id="{843F6E1A-E90C-44BF-8247-92A0592F50F0}"/>
              </a:ext>
            </a:extLst>
          </p:cNvPr>
          <p:cNvSpPr/>
          <p:nvPr/>
        </p:nvSpPr>
        <p:spPr>
          <a:xfrm>
            <a:off x="517358" y="3093083"/>
            <a:ext cx="3994484" cy="1371600"/>
          </a:xfrm>
          <a:prstGeom prst="ellipse">
            <a:avLst/>
          </a:prstGeom>
          <a:noFill/>
          <a:ln w="762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descr="An oval where one vocabulary word will appear to match the definition.">
            <a:extLst>
              <a:ext uri="{FF2B5EF4-FFF2-40B4-BE49-F238E27FC236}">
                <a16:creationId xmlns:a16="http://schemas.microsoft.com/office/drawing/2014/main" id="{FC2D692D-75E9-406E-B0BD-3CD4C59489E4}"/>
              </a:ext>
            </a:extLst>
          </p:cNvPr>
          <p:cNvSpPr/>
          <p:nvPr/>
        </p:nvSpPr>
        <p:spPr>
          <a:xfrm>
            <a:off x="4511842" y="4896046"/>
            <a:ext cx="3994484" cy="1371600"/>
          </a:xfrm>
          <a:prstGeom prst="ellipse">
            <a:avLst/>
          </a:prstGeom>
          <a:noFill/>
          <a:ln w="762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744C8DC-14D7-449B-BBDC-ACA552C13F8E}"/>
              </a:ext>
            </a:extLst>
          </p:cNvPr>
          <p:cNvSpPr txBox="1"/>
          <p:nvPr/>
        </p:nvSpPr>
        <p:spPr>
          <a:xfrm>
            <a:off x="5139328" y="5229920"/>
            <a:ext cx="2380780" cy="707886"/>
          </a:xfrm>
          <a:prstGeom prst="rect">
            <a:avLst/>
          </a:prstGeom>
          <a:noFill/>
        </p:spPr>
        <p:txBody>
          <a:bodyPr wrap="none" rtlCol="0">
            <a:spAutoFit/>
          </a:bodyPr>
          <a:lstStyle/>
          <a:p>
            <a:r>
              <a:rPr lang="en-US" sz="4000" dirty="0">
                <a:latin typeface="Comic Sans MS" panose="030F0702030302020204" pitchFamily="66" charset="0"/>
              </a:rPr>
              <a:t>devoured</a:t>
            </a:r>
          </a:p>
        </p:txBody>
      </p:sp>
      <p:sp>
        <p:nvSpPr>
          <p:cNvPr id="16" name="TextBox 15">
            <a:extLst>
              <a:ext uri="{FF2B5EF4-FFF2-40B4-BE49-F238E27FC236}">
                <a16:creationId xmlns:a16="http://schemas.microsoft.com/office/drawing/2014/main" id="{0859C816-88F4-494B-AB20-204EC800040C}"/>
              </a:ext>
            </a:extLst>
          </p:cNvPr>
          <p:cNvSpPr txBox="1"/>
          <p:nvPr/>
        </p:nvSpPr>
        <p:spPr>
          <a:xfrm>
            <a:off x="5217960" y="5181714"/>
            <a:ext cx="3110163" cy="707886"/>
          </a:xfrm>
          <a:prstGeom prst="rect">
            <a:avLst/>
          </a:prstGeom>
          <a:noFill/>
        </p:spPr>
        <p:txBody>
          <a:bodyPr wrap="square">
            <a:spAutoFit/>
          </a:bodyPr>
          <a:lstStyle/>
          <a:p>
            <a:r>
              <a:rPr lang="en-US" sz="4000" dirty="0">
                <a:latin typeface="Comic Sans MS" panose="030F0702030302020204" pitchFamily="66" charset="0"/>
              </a:rPr>
              <a:t>devoured</a:t>
            </a:r>
          </a:p>
        </p:txBody>
      </p:sp>
      <p:sp>
        <p:nvSpPr>
          <p:cNvPr id="18" name="TextBox 17">
            <a:extLst>
              <a:ext uri="{FF2B5EF4-FFF2-40B4-BE49-F238E27FC236}">
                <a16:creationId xmlns:a16="http://schemas.microsoft.com/office/drawing/2014/main" id="{0B656A20-F689-4175-84F5-934E7956156E}"/>
              </a:ext>
            </a:extLst>
          </p:cNvPr>
          <p:cNvSpPr txBox="1"/>
          <p:nvPr/>
        </p:nvSpPr>
        <p:spPr>
          <a:xfrm>
            <a:off x="1010652" y="3437386"/>
            <a:ext cx="3007895" cy="707886"/>
          </a:xfrm>
          <a:prstGeom prst="rect">
            <a:avLst/>
          </a:prstGeom>
          <a:noFill/>
        </p:spPr>
        <p:txBody>
          <a:bodyPr wrap="square">
            <a:spAutoFit/>
          </a:bodyPr>
          <a:lstStyle/>
          <a:p>
            <a:r>
              <a:rPr lang="en-US" sz="4000" dirty="0">
                <a:latin typeface="Comic Sans MS" panose="030F0702030302020204" pitchFamily="66" charset="0"/>
              </a:rPr>
              <a:t>overlooked</a:t>
            </a:r>
          </a:p>
        </p:txBody>
      </p:sp>
      <p:sp>
        <p:nvSpPr>
          <p:cNvPr id="17" name="TextBox 16">
            <a:extLst>
              <a:ext uri="{FF2B5EF4-FFF2-40B4-BE49-F238E27FC236}">
                <a16:creationId xmlns:a16="http://schemas.microsoft.com/office/drawing/2014/main" id="{76C54CB6-6116-4DBF-8ACB-56F8A4CF1583}"/>
              </a:ext>
            </a:extLst>
          </p:cNvPr>
          <p:cNvSpPr txBox="1"/>
          <p:nvPr/>
        </p:nvSpPr>
        <p:spPr>
          <a:xfrm>
            <a:off x="1871634" y="3465293"/>
            <a:ext cx="1285929" cy="707886"/>
          </a:xfrm>
          <a:prstGeom prst="rect">
            <a:avLst/>
          </a:prstGeom>
          <a:noFill/>
        </p:spPr>
        <p:txBody>
          <a:bodyPr wrap="none" rtlCol="0">
            <a:spAutoFit/>
          </a:bodyPr>
          <a:lstStyle/>
          <a:p>
            <a:r>
              <a:rPr lang="en-US" sz="4000" dirty="0">
                <a:latin typeface="Comic Sans MS" panose="030F0702030302020204" pitchFamily="66" charset="0"/>
              </a:rPr>
              <a:t>fond</a:t>
            </a:r>
          </a:p>
        </p:txBody>
      </p:sp>
    </p:spTree>
    <p:extLst>
      <p:ext uri="{BB962C8B-B14F-4D97-AF65-F5344CB8AC3E}">
        <p14:creationId xmlns:p14="http://schemas.microsoft.com/office/powerpoint/2010/main" val="2003705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1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20"/>
                                        </p:tgtEl>
                                        <p:attrNameLst>
                                          <p:attrName>style.visibility</p:attrName>
                                        </p:attrNameLst>
                                      </p:cBhvr>
                                      <p:to>
                                        <p:strVal val="hidden"/>
                                      </p:to>
                                    </p:set>
                                  </p:childTnLst>
                                </p:cTn>
                              </p:par>
                              <p:par>
                                <p:cTn id="27" presetID="1" presetClass="exit" presetSubtype="0" fill="hold" grpId="2" nodeType="withEffect">
                                  <p:stCondLst>
                                    <p:cond delay="0"/>
                                  </p:stCondLst>
                                  <p:childTnLst>
                                    <p:set>
                                      <p:cBhvr>
                                        <p:cTn id="28" dur="1" fill="hold">
                                          <p:stCondLst>
                                            <p:cond delay="0"/>
                                          </p:stCondLst>
                                        </p:cTn>
                                        <p:tgtEl>
                                          <p:spTgt spid="18"/>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16"/>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childTnLst>
                                </p:cTn>
                              </p:par>
                              <p:par>
                                <p:cTn id="43" presetID="1" presetClass="exit" presetSubtype="0" fill="hold" grpId="1" nodeType="withEffect">
                                  <p:stCondLst>
                                    <p:cond delay="0"/>
                                  </p:stCondLst>
                                  <p:childTnLst>
                                    <p:set>
                                      <p:cBhvr>
                                        <p:cTn id="44" dur="1" fill="hold">
                                          <p:stCondLst>
                                            <p:cond delay="0"/>
                                          </p:stCondLst>
                                        </p:cTn>
                                        <p:tgtEl>
                                          <p:spTgt spid="6"/>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9"/>
                                        </p:tgtEl>
                                        <p:attrNameLst>
                                          <p:attrName>style.visibility</p:attrName>
                                        </p:attrNameLst>
                                      </p:cBhvr>
                                      <p:to>
                                        <p:strVal val="hidden"/>
                                      </p:to>
                                    </p:set>
                                  </p:childTnLst>
                                </p:cTn>
                              </p:par>
                              <p:par>
                                <p:cTn id="47" presetID="1" presetClass="entr" presetSubtype="0"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1" nodeType="clickEffect">
                                  <p:stCondLst>
                                    <p:cond delay="0"/>
                                  </p:stCondLst>
                                  <p:childTnLst>
                                    <p:set>
                                      <p:cBhvr>
                                        <p:cTn id="54"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9" grpId="1"/>
      <p:bldP spid="20" grpId="0"/>
      <p:bldP spid="20" grpId="1"/>
      <p:bldP spid="12" grpId="0" animBg="1"/>
      <p:bldP spid="6" grpId="0"/>
      <p:bldP spid="6" grpId="1"/>
      <p:bldP spid="7" grpId="0"/>
      <p:bldP spid="7" grpId="1"/>
      <p:bldP spid="3" grpId="0" animBg="1"/>
      <p:bldP spid="11" grpId="0" animBg="1"/>
      <p:bldP spid="4" grpId="0"/>
      <p:bldP spid="4" grpId="1"/>
      <p:bldP spid="16" grpId="0"/>
      <p:bldP spid="16" grpId="1"/>
      <p:bldP spid="18" grpId="0"/>
      <p:bldP spid="18" grpId="1"/>
      <p:bldP spid="18" grpId="2"/>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724B9-EA20-4862-AB48-32F2B794FC16}"/>
              </a:ext>
            </a:extLst>
          </p:cNvPr>
          <p:cNvSpPr txBox="1">
            <a:spLocks noGrp="1"/>
          </p:cNvSpPr>
          <p:nvPr>
            <p:ph type="title" idx="4294967295"/>
          </p:nvPr>
        </p:nvSpPr>
        <p:spPr>
          <a:xfrm>
            <a:off x="-120316" y="199794"/>
            <a:ext cx="9264316"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3399"/>
                </a:solidFill>
                <a:effectLst/>
                <a:uLnTx/>
                <a:uFillTx/>
                <a:latin typeface="Comic Sans MS" panose="030F0702030302020204" pitchFamily="66" charset="0"/>
                <a:ea typeface="+mn-ea"/>
                <a:cs typeface="+mn-cs"/>
              </a:rPr>
              <a:t>Vocabulary Review Take Two!</a:t>
            </a:r>
          </a:p>
        </p:txBody>
      </p:sp>
      <p:sp>
        <p:nvSpPr>
          <p:cNvPr id="8" name="TextBox 7">
            <a:extLst>
              <a:ext uri="{FF2B5EF4-FFF2-40B4-BE49-F238E27FC236}">
                <a16:creationId xmlns:a16="http://schemas.microsoft.com/office/drawing/2014/main" id="{9F8ABF52-1330-4680-8BD1-7DA0DB1B4E8C}"/>
              </a:ext>
            </a:extLst>
          </p:cNvPr>
          <p:cNvSpPr txBox="1"/>
          <p:nvPr/>
        </p:nvSpPr>
        <p:spPr>
          <a:xfrm>
            <a:off x="1945395" y="1557624"/>
            <a:ext cx="5253209" cy="657488"/>
          </a:xfrm>
          <a:prstGeom prst="rect">
            <a:avLst/>
          </a:prstGeom>
          <a:noFill/>
        </p:spPr>
        <p:txBody>
          <a:bodyPr wrap="square" rtlCol="0">
            <a:spAutoFit/>
          </a:bodyPr>
          <a:lstStyle/>
          <a:p>
            <a:pPr marL="0" marR="0" algn="ctr">
              <a:lnSpc>
                <a:spcPct val="115000"/>
              </a:lnSpc>
              <a:spcBef>
                <a:spcPts val="0"/>
              </a:spcBef>
              <a:spcAft>
                <a:spcPts val="1000"/>
              </a:spcAft>
            </a:pPr>
            <a:r>
              <a:rPr lang="en-US" sz="34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-showing no self-control.</a:t>
            </a:r>
            <a:endParaRPr lang="en-US" sz="3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58135075-FF57-4DD9-9E00-F47C1D6B9F56}"/>
              </a:ext>
            </a:extLst>
          </p:cNvPr>
          <p:cNvSpPr txBox="1"/>
          <p:nvPr/>
        </p:nvSpPr>
        <p:spPr>
          <a:xfrm>
            <a:off x="1066800" y="1295880"/>
            <a:ext cx="7811343" cy="1259191"/>
          </a:xfrm>
          <a:prstGeom prst="rect">
            <a:avLst/>
          </a:prstGeom>
          <a:noFill/>
        </p:spPr>
        <p:txBody>
          <a:bodyPr wrap="square" rtlCol="0">
            <a:spAutoFit/>
          </a:bodyPr>
          <a:lstStyle/>
          <a:p>
            <a:pPr marL="0" marR="0">
              <a:lnSpc>
                <a:spcPct val="115000"/>
              </a:lnSpc>
              <a:spcBef>
                <a:spcPts val="0"/>
              </a:spcBef>
              <a:spcAft>
                <a:spcPts val="1000"/>
              </a:spcAft>
            </a:pPr>
            <a:r>
              <a:rPr lang="en-US" sz="34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-bent, twisted or turned unusually </a:t>
            </a:r>
            <a:r>
              <a:rPr lang="en-US" sz="3400" dirty="0">
                <a:solidFill>
                  <a:srgbClr val="000000"/>
                </a:solidFill>
                <a:latin typeface="Comic Sans MS" panose="030F0702030302020204" pitchFamily="66" charset="0"/>
                <a:ea typeface="Calibri" panose="020F0502020204030204" pitchFamily="34" charset="0"/>
                <a:cs typeface="Times New Roman" panose="02020603050405020304" pitchFamily="18" charset="0"/>
              </a:rPr>
              <a:t>to one side</a:t>
            </a:r>
            <a:r>
              <a:rPr lang="en-US" sz="34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a:t>
            </a:r>
            <a:endParaRPr lang="en-US" sz="3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3932DCF8-6199-4663-81E0-D612E348A5B9}"/>
              </a:ext>
            </a:extLst>
          </p:cNvPr>
          <p:cNvSpPr txBox="1"/>
          <p:nvPr/>
        </p:nvSpPr>
        <p:spPr>
          <a:xfrm>
            <a:off x="1613244" y="1554968"/>
            <a:ext cx="6379385" cy="657488"/>
          </a:xfrm>
          <a:prstGeom prst="rect">
            <a:avLst/>
          </a:prstGeom>
          <a:noFill/>
        </p:spPr>
        <p:txBody>
          <a:bodyPr wrap="square">
            <a:spAutoFit/>
          </a:bodyPr>
          <a:lstStyle/>
          <a:p>
            <a:pPr marL="0" marR="0">
              <a:lnSpc>
                <a:spcPct val="115000"/>
              </a:lnSpc>
              <a:spcBef>
                <a:spcPts val="0"/>
              </a:spcBef>
              <a:spcAft>
                <a:spcPts val="1000"/>
              </a:spcAft>
            </a:pPr>
            <a:r>
              <a:rPr lang="en-US" sz="34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-gloomily or resentfully silent.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93176B74-7A2B-4AD6-B93C-02826578E435}"/>
              </a:ext>
              <a:ext uri="{C183D7F6-B498-43B3-948B-1728B52AA6E4}">
                <adec:decorative xmlns:adec="http://schemas.microsoft.com/office/drawing/2017/decorative" val="1"/>
              </a:ext>
            </a:extLst>
          </p:cNvPr>
          <p:cNvSpPr/>
          <p:nvPr/>
        </p:nvSpPr>
        <p:spPr>
          <a:xfrm>
            <a:off x="818147" y="1191676"/>
            <a:ext cx="7811344" cy="1470044"/>
          </a:xfrm>
          <a:prstGeom prst="rect">
            <a:avLst/>
          </a:prstGeom>
          <a:noFill/>
          <a:ln w="762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68A89F5A-C1E9-496C-AF88-C7294DBCB71E}"/>
              </a:ext>
            </a:extLst>
          </p:cNvPr>
          <p:cNvSpPr txBox="1"/>
          <p:nvPr/>
        </p:nvSpPr>
        <p:spPr>
          <a:xfrm>
            <a:off x="2049614" y="3536394"/>
            <a:ext cx="1050288" cy="707886"/>
          </a:xfrm>
          <a:prstGeom prst="rect">
            <a:avLst/>
          </a:prstGeom>
          <a:noFill/>
        </p:spPr>
        <p:txBody>
          <a:bodyPr wrap="none" rtlCol="0">
            <a:spAutoFit/>
          </a:bodyPr>
          <a:lstStyle/>
          <a:p>
            <a:r>
              <a:rPr lang="en-US" sz="4000" dirty="0">
                <a:latin typeface="Comic Sans MS" panose="030F0702030302020204" pitchFamily="66" charset="0"/>
              </a:rPr>
              <a:t>wry</a:t>
            </a:r>
          </a:p>
        </p:txBody>
      </p:sp>
      <p:sp>
        <p:nvSpPr>
          <p:cNvPr id="7" name="TextBox 6">
            <a:extLst>
              <a:ext uri="{FF2B5EF4-FFF2-40B4-BE49-F238E27FC236}">
                <a16:creationId xmlns:a16="http://schemas.microsoft.com/office/drawing/2014/main" id="{16AA1CA4-BCE7-4175-97B0-5067D089E6D2}"/>
              </a:ext>
            </a:extLst>
          </p:cNvPr>
          <p:cNvSpPr txBox="1"/>
          <p:nvPr/>
        </p:nvSpPr>
        <p:spPr>
          <a:xfrm>
            <a:off x="5983940" y="5227903"/>
            <a:ext cx="1050288" cy="707886"/>
          </a:xfrm>
          <a:prstGeom prst="rect">
            <a:avLst/>
          </a:prstGeom>
          <a:noFill/>
        </p:spPr>
        <p:txBody>
          <a:bodyPr wrap="none" rtlCol="0">
            <a:spAutoFit/>
          </a:bodyPr>
          <a:lstStyle/>
          <a:p>
            <a:r>
              <a:rPr lang="en-US" sz="4000" dirty="0">
                <a:latin typeface="Comic Sans MS" panose="030F0702030302020204" pitchFamily="66" charset="0"/>
              </a:rPr>
              <a:t>wry</a:t>
            </a:r>
          </a:p>
        </p:txBody>
      </p:sp>
      <p:sp>
        <p:nvSpPr>
          <p:cNvPr id="3" name="Oval 2" descr="An oval where one vocabulary word will appear to match the definition.">
            <a:extLst>
              <a:ext uri="{FF2B5EF4-FFF2-40B4-BE49-F238E27FC236}">
                <a16:creationId xmlns:a16="http://schemas.microsoft.com/office/drawing/2014/main" id="{843F6E1A-E90C-44BF-8247-92A0592F50F0}"/>
              </a:ext>
            </a:extLst>
          </p:cNvPr>
          <p:cNvSpPr/>
          <p:nvPr/>
        </p:nvSpPr>
        <p:spPr>
          <a:xfrm>
            <a:off x="577516" y="3211486"/>
            <a:ext cx="3994484" cy="1371600"/>
          </a:xfrm>
          <a:prstGeom prst="ellipse">
            <a:avLst/>
          </a:prstGeom>
          <a:noFill/>
          <a:ln w="762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descr="An oval where one vocabulary word will appear to match the definition.">
            <a:extLst>
              <a:ext uri="{FF2B5EF4-FFF2-40B4-BE49-F238E27FC236}">
                <a16:creationId xmlns:a16="http://schemas.microsoft.com/office/drawing/2014/main" id="{FC2D692D-75E9-406E-B0BD-3CD4C59489E4}"/>
              </a:ext>
            </a:extLst>
          </p:cNvPr>
          <p:cNvSpPr/>
          <p:nvPr/>
        </p:nvSpPr>
        <p:spPr>
          <a:xfrm>
            <a:off x="4511842" y="4896046"/>
            <a:ext cx="3994484" cy="1371600"/>
          </a:xfrm>
          <a:prstGeom prst="ellipse">
            <a:avLst/>
          </a:prstGeom>
          <a:noFill/>
          <a:ln w="762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744C8DC-14D7-449B-BBDC-ACA552C13F8E}"/>
              </a:ext>
            </a:extLst>
          </p:cNvPr>
          <p:cNvSpPr txBox="1"/>
          <p:nvPr/>
        </p:nvSpPr>
        <p:spPr>
          <a:xfrm>
            <a:off x="5287435" y="5295658"/>
            <a:ext cx="2443298" cy="707886"/>
          </a:xfrm>
          <a:prstGeom prst="rect">
            <a:avLst/>
          </a:prstGeom>
          <a:noFill/>
        </p:spPr>
        <p:txBody>
          <a:bodyPr wrap="none" rtlCol="0">
            <a:spAutoFit/>
          </a:bodyPr>
          <a:lstStyle/>
          <a:p>
            <a:r>
              <a:rPr lang="en-US" sz="4000" dirty="0">
                <a:latin typeface="Comic Sans MS" panose="030F0702030302020204" pitchFamily="66" charset="0"/>
              </a:rPr>
              <a:t>impatient</a:t>
            </a:r>
          </a:p>
        </p:txBody>
      </p:sp>
      <p:sp>
        <p:nvSpPr>
          <p:cNvPr id="16" name="TextBox 15">
            <a:extLst>
              <a:ext uri="{FF2B5EF4-FFF2-40B4-BE49-F238E27FC236}">
                <a16:creationId xmlns:a16="http://schemas.microsoft.com/office/drawing/2014/main" id="{0859C816-88F4-494B-AB20-204EC800040C}"/>
              </a:ext>
            </a:extLst>
          </p:cNvPr>
          <p:cNvSpPr txBox="1"/>
          <p:nvPr/>
        </p:nvSpPr>
        <p:spPr>
          <a:xfrm>
            <a:off x="5494122" y="5239695"/>
            <a:ext cx="2624408" cy="707886"/>
          </a:xfrm>
          <a:prstGeom prst="rect">
            <a:avLst/>
          </a:prstGeom>
          <a:noFill/>
        </p:spPr>
        <p:txBody>
          <a:bodyPr wrap="square">
            <a:spAutoFit/>
          </a:bodyPr>
          <a:lstStyle/>
          <a:p>
            <a:r>
              <a:rPr lang="en-US" sz="4000" dirty="0">
                <a:latin typeface="Comic Sans MS" panose="030F0702030302020204" pitchFamily="66" charset="0"/>
              </a:rPr>
              <a:t>impatient</a:t>
            </a:r>
          </a:p>
        </p:txBody>
      </p:sp>
      <p:sp>
        <p:nvSpPr>
          <p:cNvPr id="18" name="TextBox 17">
            <a:extLst>
              <a:ext uri="{FF2B5EF4-FFF2-40B4-BE49-F238E27FC236}">
                <a16:creationId xmlns:a16="http://schemas.microsoft.com/office/drawing/2014/main" id="{0B656A20-F689-4175-84F5-934E7956156E}"/>
              </a:ext>
            </a:extLst>
          </p:cNvPr>
          <p:cNvSpPr txBox="1"/>
          <p:nvPr/>
        </p:nvSpPr>
        <p:spPr>
          <a:xfrm>
            <a:off x="1837206" y="3446925"/>
            <a:ext cx="3007895" cy="707886"/>
          </a:xfrm>
          <a:prstGeom prst="rect">
            <a:avLst/>
          </a:prstGeom>
          <a:noFill/>
        </p:spPr>
        <p:txBody>
          <a:bodyPr wrap="square">
            <a:spAutoFit/>
          </a:bodyPr>
          <a:lstStyle/>
          <a:p>
            <a:r>
              <a:rPr lang="en-US" sz="4000" dirty="0">
                <a:latin typeface="Comic Sans MS" panose="030F0702030302020204" pitchFamily="66" charset="0"/>
              </a:rPr>
              <a:t>sullen</a:t>
            </a:r>
          </a:p>
        </p:txBody>
      </p:sp>
      <p:sp>
        <p:nvSpPr>
          <p:cNvPr id="17" name="TextBox 16">
            <a:extLst>
              <a:ext uri="{FF2B5EF4-FFF2-40B4-BE49-F238E27FC236}">
                <a16:creationId xmlns:a16="http://schemas.microsoft.com/office/drawing/2014/main" id="{76C54CB6-6116-4DBF-8ACB-56F8A4CF1583}"/>
              </a:ext>
            </a:extLst>
          </p:cNvPr>
          <p:cNvSpPr txBox="1"/>
          <p:nvPr/>
        </p:nvSpPr>
        <p:spPr>
          <a:xfrm>
            <a:off x="1808362" y="3427508"/>
            <a:ext cx="1532792" cy="707886"/>
          </a:xfrm>
          <a:prstGeom prst="rect">
            <a:avLst/>
          </a:prstGeom>
          <a:noFill/>
        </p:spPr>
        <p:txBody>
          <a:bodyPr wrap="none" rtlCol="0">
            <a:spAutoFit/>
          </a:bodyPr>
          <a:lstStyle/>
          <a:p>
            <a:r>
              <a:rPr lang="en-US" sz="4000" dirty="0">
                <a:latin typeface="Comic Sans MS" panose="030F0702030302020204" pitchFamily="66" charset="0"/>
              </a:rPr>
              <a:t>sullen</a:t>
            </a:r>
          </a:p>
        </p:txBody>
      </p:sp>
    </p:spTree>
    <p:extLst>
      <p:ext uri="{BB962C8B-B14F-4D97-AF65-F5344CB8AC3E}">
        <p14:creationId xmlns:p14="http://schemas.microsoft.com/office/powerpoint/2010/main" val="3660581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20"/>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7"/>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4"/>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childTnLst>
                                </p:cTn>
                              </p:par>
                              <p:par>
                                <p:cTn id="41" presetID="1" presetClass="exit" presetSubtype="0" fill="hold" grpId="1" nodeType="withEffect">
                                  <p:stCondLst>
                                    <p:cond delay="0"/>
                                  </p:stCondLst>
                                  <p:childTnLst>
                                    <p:set>
                                      <p:cBhvr>
                                        <p:cTn id="42" dur="1" fill="hold">
                                          <p:stCondLst>
                                            <p:cond delay="0"/>
                                          </p:stCondLst>
                                        </p:cTn>
                                        <p:tgtEl>
                                          <p:spTgt spid="6"/>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9"/>
                                        </p:tgtEl>
                                        <p:attrNameLst>
                                          <p:attrName>style.visibility</p:attrName>
                                        </p:attrNameLst>
                                      </p:cBhvr>
                                      <p:to>
                                        <p:strVal val="hidden"/>
                                      </p:to>
                                    </p:set>
                                  </p:childTnLst>
                                </p:cTn>
                              </p:par>
                              <p:par>
                                <p:cTn id="45" presetID="1" presetClass="entr" presetSubtype="0"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1" nodeType="clickEffect">
                                  <p:stCondLst>
                                    <p:cond delay="0"/>
                                  </p:stCondLst>
                                  <p:childTnLst>
                                    <p:set>
                                      <p:cBhvr>
                                        <p:cTn id="52"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9" grpId="1"/>
      <p:bldP spid="20" grpId="0"/>
      <p:bldP spid="20" grpId="1"/>
      <p:bldP spid="12" grpId="0" animBg="1"/>
      <p:bldP spid="6" grpId="0"/>
      <p:bldP spid="6" grpId="1"/>
      <p:bldP spid="7" grpId="0"/>
      <p:bldP spid="7" grpId="1"/>
      <p:bldP spid="3" grpId="0" animBg="1"/>
      <p:bldP spid="11" grpId="0" animBg="1"/>
      <p:bldP spid="4" grpId="0"/>
      <p:bldP spid="4" grpId="1"/>
      <p:bldP spid="16" grpId="0"/>
      <p:bldP spid="18" grpId="0"/>
      <p:bldP spid="18" grpId="1"/>
      <p:bldP spid="17" grpId="0"/>
      <p:bldP spid="17"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23D3F-B3CB-4DE8-983C-F1257092BBFA}"/>
              </a:ext>
            </a:extLst>
          </p:cNvPr>
          <p:cNvSpPr txBox="1">
            <a:spLocks noGrp="1"/>
          </p:cNvSpPr>
          <p:nvPr>
            <p:ph type="title" idx="4294967295"/>
          </p:nvPr>
        </p:nvSpPr>
        <p:spPr>
          <a:xfrm flipH="1">
            <a:off x="254000" y="292676"/>
            <a:ext cx="8636000" cy="13234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3399"/>
                </a:solidFill>
                <a:effectLst/>
                <a:uLnTx/>
                <a:uFillTx/>
                <a:latin typeface="Comic Sans MS" panose="030F0702030302020204" pitchFamily="66" charset="0"/>
                <a:ea typeface="+mn-ea"/>
                <a:cs typeface="+mn-cs"/>
              </a:rPr>
              <a:t>Our Vocabulary Adventure Continues!</a:t>
            </a:r>
          </a:p>
        </p:txBody>
      </p:sp>
      <p:sp>
        <p:nvSpPr>
          <p:cNvPr id="5" name="Rectangle: Rounded Corners 4" descr="A rectangle where the vocabulary words will appear one at a time.">
            <a:extLst>
              <a:ext uri="{FF2B5EF4-FFF2-40B4-BE49-F238E27FC236}">
                <a16:creationId xmlns:a16="http://schemas.microsoft.com/office/drawing/2014/main" id="{FF050B85-732D-44AE-A9E4-E69DBB8DD71C}"/>
              </a:ext>
            </a:extLst>
          </p:cNvPr>
          <p:cNvSpPr/>
          <p:nvPr/>
        </p:nvSpPr>
        <p:spPr>
          <a:xfrm>
            <a:off x="1937084" y="3176336"/>
            <a:ext cx="5269832" cy="2093495"/>
          </a:xfrm>
          <a:prstGeom prst="roundRect">
            <a:avLst/>
          </a:prstGeom>
          <a:noFill/>
          <a:ln w="762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ED35130E-BF32-45F0-8915-EAF7D9657C02}"/>
              </a:ext>
            </a:extLst>
          </p:cNvPr>
          <p:cNvSpPr txBox="1"/>
          <p:nvPr/>
        </p:nvSpPr>
        <p:spPr>
          <a:xfrm>
            <a:off x="2831780" y="3715251"/>
            <a:ext cx="3480440" cy="1015663"/>
          </a:xfrm>
          <a:prstGeom prst="rect">
            <a:avLst/>
          </a:prstGeom>
          <a:noFill/>
        </p:spPr>
        <p:txBody>
          <a:bodyPr wrap="none" rtlCol="0">
            <a:spAutoFit/>
          </a:bodyPr>
          <a:lstStyle/>
          <a:p>
            <a:r>
              <a:rPr lang="en-US" sz="6000" dirty="0">
                <a:latin typeface="Comic Sans MS" panose="030F0702030302020204" pitchFamily="66" charset="0"/>
              </a:rPr>
              <a:t>devoured</a:t>
            </a:r>
          </a:p>
        </p:txBody>
      </p:sp>
      <p:sp>
        <p:nvSpPr>
          <p:cNvPr id="14" name="TextBox 13">
            <a:extLst>
              <a:ext uri="{FF2B5EF4-FFF2-40B4-BE49-F238E27FC236}">
                <a16:creationId xmlns:a16="http://schemas.microsoft.com/office/drawing/2014/main" id="{ECB77F41-3E20-482C-999C-7A2E956787BC}"/>
              </a:ext>
            </a:extLst>
          </p:cNvPr>
          <p:cNvSpPr txBox="1"/>
          <p:nvPr/>
        </p:nvSpPr>
        <p:spPr>
          <a:xfrm>
            <a:off x="2541636" y="3715251"/>
            <a:ext cx="4060727" cy="1015663"/>
          </a:xfrm>
          <a:prstGeom prst="rect">
            <a:avLst/>
          </a:prstGeom>
          <a:noFill/>
        </p:spPr>
        <p:txBody>
          <a:bodyPr wrap="none" rtlCol="0">
            <a:spAutoFit/>
          </a:bodyPr>
          <a:lstStyle/>
          <a:p>
            <a:r>
              <a:rPr lang="en-US" sz="6000" dirty="0">
                <a:latin typeface="Comic Sans MS" panose="030F0702030302020204" pitchFamily="66" charset="0"/>
              </a:rPr>
              <a:t>overlooked</a:t>
            </a:r>
          </a:p>
        </p:txBody>
      </p:sp>
      <p:sp>
        <p:nvSpPr>
          <p:cNvPr id="15" name="TextBox 14">
            <a:extLst>
              <a:ext uri="{FF2B5EF4-FFF2-40B4-BE49-F238E27FC236}">
                <a16:creationId xmlns:a16="http://schemas.microsoft.com/office/drawing/2014/main" id="{879BE0BF-5F9E-483F-B8EB-10227A700341}"/>
              </a:ext>
            </a:extLst>
          </p:cNvPr>
          <p:cNvSpPr txBox="1"/>
          <p:nvPr/>
        </p:nvSpPr>
        <p:spPr>
          <a:xfrm>
            <a:off x="3654921" y="3715250"/>
            <a:ext cx="1834156" cy="1015663"/>
          </a:xfrm>
          <a:prstGeom prst="rect">
            <a:avLst/>
          </a:prstGeom>
          <a:noFill/>
        </p:spPr>
        <p:txBody>
          <a:bodyPr wrap="none" rtlCol="0">
            <a:spAutoFit/>
          </a:bodyPr>
          <a:lstStyle/>
          <a:p>
            <a:r>
              <a:rPr lang="en-US" sz="6000" dirty="0">
                <a:latin typeface="Comic Sans MS" panose="030F0702030302020204" pitchFamily="66" charset="0"/>
              </a:rPr>
              <a:t>fond</a:t>
            </a:r>
          </a:p>
        </p:txBody>
      </p:sp>
      <p:sp>
        <p:nvSpPr>
          <p:cNvPr id="16" name="TextBox 15">
            <a:extLst>
              <a:ext uri="{FF2B5EF4-FFF2-40B4-BE49-F238E27FC236}">
                <a16:creationId xmlns:a16="http://schemas.microsoft.com/office/drawing/2014/main" id="{3C9CBD64-5332-418C-9062-F7F8AA345B0A}"/>
              </a:ext>
            </a:extLst>
          </p:cNvPr>
          <p:cNvSpPr txBox="1"/>
          <p:nvPr/>
        </p:nvSpPr>
        <p:spPr>
          <a:xfrm>
            <a:off x="3440760" y="3715251"/>
            <a:ext cx="2204450" cy="1015663"/>
          </a:xfrm>
          <a:prstGeom prst="rect">
            <a:avLst/>
          </a:prstGeom>
          <a:noFill/>
        </p:spPr>
        <p:txBody>
          <a:bodyPr wrap="none" rtlCol="0">
            <a:spAutoFit/>
          </a:bodyPr>
          <a:lstStyle/>
          <a:p>
            <a:r>
              <a:rPr lang="en-US" sz="6000" dirty="0">
                <a:latin typeface="Comic Sans MS" panose="030F0702030302020204" pitchFamily="66" charset="0"/>
              </a:rPr>
              <a:t>sullen</a:t>
            </a:r>
          </a:p>
        </p:txBody>
      </p:sp>
      <p:sp>
        <p:nvSpPr>
          <p:cNvPr id="17" name="TextBox 16">
            <a:extLst>
              <a:ext uri="{FF2B5EF4-FFF2-40B4-BE49-F238E27FC236}">
                <a16:creationId xmlns:a16="http://schemas.microsoft.com/office/drawing/2014/main" id="{A6804440-26FC-44A4-B0DD-A7F2D1B4E60F}"/>
              </a:ext>
            </a:extLst>
          </p:cNvPr>
          <p:cNvSpPr txBox="1"/>
          <p:nvPr/>
        </p:nvSpPr>
        <p:spPr>
          <a:xfrm>
            <a:off x="3725243" y="3686389"/>
            <a:ext cx="1481496" cy="1015663"/>
          </a:xfrm>
          <a:prstGeom prst="rect">
            <a:avLst/>
          </a:prstGeom>
          <a:noFill/>
        </p:spPr>
        <p:txBody>
          <a:bodyPr wrap="none" rtlCol="0">
            <a:spAutoFit/>
          </a:bodyPr>
          <a:lstStyle/>
          <a:p>
            <a:r>
              <a:rPr lang="en-US" sz="6000" dirty="0">
                <a:latin typeface="Comic Sans MS" panose="030F0702030302020204" pitchFamily="66" charset="0"/>
              </a:rPr>
              <a:t>wry</a:t>
            </a:r>
          </a:p>
        </p:txBody>
      </p:sp>
      <p:sp>
        <p:nvSpPr>
          <p:cNvPr id="18" name="TextBox 17">
            <a:extLst>
              <a:ext uri="{FF2B5EF4-FFF2-40B4-BE49-F238E27FC236}">
                <a16:creationId xmlns:a16="http://schemas.microsoft.com/office/drawing/2014/main" id="{09D0DC56-4BA9-4E8C-A1BD-6D90F089ED62}"/>
              </a:ext>
            </a:extLst>
          </p:cNvPr>
          <p:cNvSpPr txBox="1"/>
          <p:nvPr/>
        </p:nvSpPr>
        <p:spPr>
          <a:xfrm>
            <a:off x="3032155" y="3657528"/>
            <a:ext cx="3570208" cy="1015663"/>
          </a:xfrm>
          <a:prstGeom prst="rect">
            <a:avLst/>
          </a:prstGeom>
          <a:noFill/>
        </p:spPr>
        <p:txBody>
          <a:bodyPr wrap="none" rtlCol="0">
            <a:spAutoFit/>
          </a:bodyPr>
          <a:lstStyle/>
          <a:p>
            <a:r>
              <a:rPr lang="en-US" sz="6000" dirty="0">
                <a:latin typeface="Comic Sans MS" panose="030F0702030302020204" pitchFamily="66" charset="0"/>
              </a:rPr>
              <a:t>impatient</a:t>
            </a:r>
          </a:p>
        </p:txBody>
      </p:sp>
    </p:spTree>
    <p:extLst>
      <p:ext uri="{BB962C8B-B14F-4D97-AF65-F5344CB8AC3E}">
        <p14:creationId xmlns:p14="http://schemas.microsoft.com/office/powerpoint/2010/main" val="4238609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1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1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xit" presetSubtype="0" fill="hold" grpId="1" nodeType="withEffect">
                                  <p:stCondLst>
                                    <p:cond delay="0"/>
                                  </p:stCondLst>
                                  <p:childTnLst>
                                    <p:set>
                                      <p:cBhvr>
                                        <p:cTn id="24" dur="1" fill="hold">
                                          <p:stCondLst>
                                            <p:cond delay="0"/>
                                          </p:stCondLst>
                                        </p:cTn>
                                        <p:tgtEl>
                                          <p:spTgt spid="15"/>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xit" presetSubtype="0" fill="hold" grpId="1" nodeType="withEffect">
                                  <p:stCondLst>
                                    <p:cond delay="0"/>
                                  </p:stCondLst>
                                  <p:childTnLst>
                                    <p:set>
                                      <p:cBhvr>
                                        <p:cTn id="30" dur="1" fill="hold">
                                          <p:stCondLst>
                                            <p:cond delay="0"/>
                                          </p:stCondLst>
                                        </p:cTn>
                                        <p:tgtEl>
                                          <p:spTgt spid="1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xit" presetSubtype="0" fill="hold" grpId="1" nodeType="withEffect">
                                  <p:stCondLst>
                                    <p:cond delay="0"/>
                                  </p:stCondLst>
                                  <p:childTnLst>
                                    <p:set>
                                      <p:cBhvr>
                                        <p:cTn id="36"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4" grpId="0"/>
      <p:bldP spid="14" grpId="1"/>
      <p:bldP spid="15" grpId="0"/>
      <p:bldP spid="15" grpId="1"/>
      <p:bldP spid="16" grpId="0"/>
      <p:bldP spid="16" grpId="1"/>
      <p:bldP spid="17" grpId="0"/>
      <p:bldP spid="17" grpId="1"/>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D2014-F4EC-41BE-8EE6-EF5E50AB8CC0}"/>
              </a:ext>
            </a:extLst>
          </p:cNvPr>
          <p:cNvSpPr txBox="1">
            <a:spLocks noGrp="1"/>
          </p:cNvSpPr>
          <p:nvPr>
            <p:ph type="title" idx="4294967295"/>
          </p:nvPr>
        </p:nvSpPr>
        <p:spPr>
          <a:xfrm>
            <a:off x="2075974" y="389956"/>
            <a:ext cx="4992072" cy="769441"/>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sng" strike="noStrike" kern="1200" cap="none" spc="0" normalizeH="0" baseline="0" noProof="0" dirty="0">
                <a:ln>
                  <a:noFill/>
                </a:ln>
                <a:solidFill>
                  <a:schemeClr val="tx1"/>
                </a:solidFill>
                <a:effectLst/>
                <a:uLnTx/>
                <a:uFillTx/>
                <a:latin typeface="Comic Sans MS" panose="030F0702030302020204" pitchFamily="66" charset="0"/>
                <a:ea typeface="+mn-ea"/>
                <a:cs typeface="+mn-cs"/>
              </a:rPr>
              <a:t>The Hunting Party</a:t>
            </a:r>
          </a:p>
        </p:txBody>
      </p:sp>
      <p:pic>
        <p:nvPicPr>
          <p:cNvPr id="3" name="Picture 2" descr="Diagram showing the 5-Finger Retell&#10;">
            <a:extLst>
              <a:ext uri="{FF2B5EF4-FFF2-40B4-BE49-F238E27FC236}">
                <a16:creationId xmlns:a16="http://schemas.microsoft.com/office/drawing/2014/main" id="{897B6945-FADB-4F5B-B08F-D050F4558E64}"/>
              </a:ext>
            </a:extLst>
          </p:cNvPr>
          <p:cNvPicPr>
            <a:picLocks noChangeAspect="1"/>
          </p:cNvPicPr>
          <p:nvPr/>
        </p:nvPicPr>
        <p:blipFill>
          <a:blip r:embed="rId3"/>
          <a:stretch>
            <a:fillRect/>
          </a:stretch>
        </p:blipFill>
        <p:spPr>
          <a:xfrm>
            <a:off x="10765" y="1296777"/>
            <a:ext cx="3456623" cy="3733153"/>
          </a:xfrm>
          <a:prstGeom prst="rect">
            <a:avLst/>
          </a:prstGeom>
        </p:spPr>
      </p:pic>
      <p:sp>
        <p:nvSpPr>
          <p:cNvPr id="6" name="Oval 5" descr="Oval around the word characters.">
            <a:extLst>
              <a:ext uri="{FF2B5EF4-FFF2-40B4-BE49-F238E27FC236}">
                <a16:creationId xmlns:a16="http://schemas.microsoft.com/office/drawing/2014/main" id="{772744EE-D57C-49A9-8D8E-3DA06AD32486}"/>
              </a:ext>
            </a:extLst>
          </p:cNvPr>
          <p:cNvSpPr/>
          <p:nvPr/>
        </p:nvSpPr>
        <p:spPr>
          <a:xfrm rot="20309441">
            <a:off x="2159001" y="3100385"/>
            <a:ext cx="1574800" cy="914400"/>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Oval 6" descr="Oval around the word ">
            <a:extLst>
              <a:ext uri="{FF2B5EF4-FFF2-40B4-BE49-F238E27FC236}">
                <a16:creationId xmlns:a16="http://schemas.microsoft.com/office/drawing/2014/main" id="{3914BE58-6251-4A1E-923B-A092E85BABD3}"/>
              </a:ext>
            </a:extLst>
          </p:cNvPr>
          <p:cNvSpPr/>
          <p:nvPr/>
        </p:nvSpPr>
        <p:spPr>
          <a:xfrm rot="17445141">
            <a:off x="1449039" y="1874432"/>
            <a:ext cx="1856794" cy="869405"/>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Oval 7" descr="Oval around the word problem.">
            <a:extLst>
              <a:ext uri="{FF2B5EF4-FFF2-40B4-BE49-F238E27FC236}">
                <a16:creationId xmlns:a16="http://schemas.microsoft.com/office/drawing/2014/main" id="{8E1851F5-5436-4C95-B6DA-EC4CB6012E58}"/>
              </a:ext>
            </a:extLst>
          </p:cNvPr>
          <p:cNvSpPr/>
          <p:nvPr/>
        </p:nvSpPr>
        <p:spPr>
          <a:xfrm rot="16356523">
            <a:off x="907865" y="1646971"/>
            <a:ext cx="1574800" cy="914400"/>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Oval 8" descr="Oval around the word events.">
            <a:extLst>
              <a:ext uri="{FF2B5EF4-FFF2-40B4-BE49-F238E27FC236}">
                <a16:creationId xmlns:a16="http://schemas.microsoft.com/office/drawing/2014/main" id="{475F8783-B670-48B6-A54D-802461474759}"/>
              </a:ext>
            </a:extLst>
          </p:cNvPr>
          <p:cNvSpPr/>
          <p:nvPr/>
        </p:nvSpPr>
        <p:spPr>
          <a:xfrm rot="15275736">
            <a:off x="148352" y="1847166"/>
            <a:ext cx="1896867" cy="787474"/>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Oval 9" descr="Oval around the word solution.">
            <a:extLst>
              <a:ext uri="{FF2B5EF4-FFF2-40B4-BE49-F238E27FC236}">
                <a16:creationId xmlns:a16="http://schemas.microsoft.com/office/drawing/2014/main" id="{998C2D58-33E7-4717-A7B4-DD190CF6C70F}"/>
              </a:ext>
            </a:extLst>
          </p:cNvPr>
          <p:cNvSpPr/>
          <p:nvPr/>
        </p:nvSpPr>
        <p:spPr>
          <a:xfrm rot="13394373">
            <a:off x="-98528" y="2340251"/>
            <a:ext cx="1574800" cy="765464"/>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Oval 10" descr="Circle around the words text connection.">
            <a:extLst>
              <a:ext uri="{FF2B5EF4-FFF2-40B4-BE49-F238E27FC236}">
                <a16:creationId xmlns:a16="http://schemas.microsoft.com/office/drawing/2014/main" id="{CF857B68-D743-428B-8A90-645CCBA7F58A}"/>
              </a:ext>
            </a:extLst>
          </p:cNvPr>
          <p:cNvSpPr/>
          <p:nvPr/>
        </p:nvSpPr>
        <p:spPr>
          <a:xfrm rot="20309441">
            <a:off x="444562" y="2636991"/>
            <a:ext cx="2363868" cy="2247729"/>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050" name="Picture 2" descr="Woodpecker on bark of a tree.">
            <a:extLst>
              <a:ext uri="{FF2B5EF4-FFF2-40B4-BE49-F238E27FC236}">
                <a16:creationId xmlns:a16="http://schemas.microsoft.com/office/drawing/2014/main" id="{36FBFEEF-C898-4AE3-AA03-3724B007CFCB}"/>
              </a:ext>
            </a:extLst>
          </p:cNvPr>
          <p:cNvPicPr>
            <a:picLocks noChangeAspect="1" noChangeArrowheads="1"/>
          </p:cNvPicPr>
          <p:nvPr/>
        </p:nvPicPr>
        <p:blipFill>
          <a:blip r:embed="rId4"/>
          <a:srcRect/>
          <a:stretch/>
        </p:blipFill>
        <p:spPr bwMode="auto">
          <a:xfrm>
            <a:off x="4949666" y="1904841"/>
            <a:ext cx="3719101" cy="4649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1991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xit" presetSubtype="0" fill="hold" grpId="1" nodeType="withEffect">
                                  <p:stCondLst>
                                    <p:cond delay="0"/>
                                  </p:stCondLst>
                                  <p:childTnLst>
                                    <p:set>
                                      <p:cBhvr>
                                        <p:cTn id="24" dur="1" fill="hold">
                                          <p:stCondLst>
                                            <p:cond delay="0"/>
                                          </p:stCondLst>
                                        </p:cTn>
                                        <p:tgtEl>
                                          <p:spTgt spid="8"/>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xit" presetSubtype="0" fill="hold" grpId="1" nodeType="withEffect">
                                  <p:stCondLst>
                                    <p:cond delay="0"/>
                                  </p:stCondLst>
                                  <p:childTnLst>
                                    <p:set>
                                      <p:cBhvr>
                                        <p:cTn id="30" dur="1" fill="hold">
                                          <p:stCondLst>
                                            <p:cond delay="0"/>
                                          </p:stCondLst>
                                        </p:cTn>
                                        <p:tgtEl>
                                          <p:spTgt spid="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par>
                                <p:cTn id="35" presetID="1" presetClass="exit" presetSubtype="0" fill="hold" grpId="1" nodeType="withEffect">
                                  <p:stCondLst>
                                    <p:cond delay="0"/>
                                  </p:stCondLst>
                                  <p:childTnLst>
                                    <p:set>
                                      <p:cBhvr>
                                        <p:cTn id="36"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Office Theme">
  <a:themeElements>
    <a:clrScheme name="Accelerate Ed">
      <a:dk1>
        <a:sysClr val="windowText" lastClr="000000"/>
      </a:dk1>
      <a:lt1>
        <a:sysClr val="window" lastClr="FFFFFF"/>
      </a:lt1>
      <a:dk2>
        <a:srgbClr val="464646"/>
      </a:dk2>
      <a:lt2>
        <a:srgbClr val="DEF5FA"/>
      </a:lt2>
      <a:accent1>
        <a:srgbClr val="111E5C"/>
      </a:accent1>
      <a:accent2>
        <a:srgbClr val="8AC7CE"/>
      </a:accent2>
      <a:accent3>
        <a:srgbClr val="4A2E16"/>
      </a:accent3>
      <a:accent4>
        <a:srgbClr val="39639D"/>
      </a:accent4>
      <a:accent5>
        <a:srgbClr val="C8BBAE"/>
      </a:accent5>
      <a:accent6>
        <a:srgbClr val="72BBBF"/>
      </a:accent6>
      <a:hlink>
        <a:srgbClr val="1BB752"/>
      </a:hlink>
      <a:folHlink>
        <a:srgbClr val="B5A99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Couture.thmx</Template>
  <TotalTime>13809</TotalTime>
  <Words>2078</Words>
  <Application>Microsoft Office PowerPoint</Application>
  <PresentationFormat>On-screen Show (4:3)</PresentationFormat>
  <Paragraphs>253</Paragraphs>
  <Slides>10</Slides>
  <Notes>10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10</vt:i4>
      </vt:variant>
    </vt:vector>
  </HeadingPairs>
  <TitlesOfParts>
    <vt:vector size="16" baseType="lpstr">
      <vt:lpstr>Arial</vt:lpstr>
      <vt:lpstr>Calibri</vt:lpstr>
      <vt:lpstr>Calibri Light</vt:lpstr>
      <vt:lpstr>Comic Sans MS</vt:lpstr>
      <vt:lpstr>Office Theme</vt:lpstr>
      <vt:lpstr>Office Theme</vt:lpstr>
      <vt:lpstr>Animal Friends</vt:lpstr>
      <vt:lpstr>Reviewing Our Skills!</vt:lpstr>
      <vt:lpstr>Let’s Practice!</vt:lpstr>
      <vt:lpstr>Pronouns</vt:lpstr>
      <vt:lpstr>Pronouns Take 2</vt:lpstr>
      <vt:lpstr>Animal Friends- Vocabulary Review</vt:lpstr>
      <vt:lpstr>Vocabulary Review Take Two!</vt:lpstr>
      <vt:lpstr>Our Vocabulary Adventure Continues!</vt:lpstr>
      <vt:lpstr>The Hunting Party</vt:lpstr>
      <vt:lpstr>Q &amp; A</vt:lpstr>
    </vt:vector>
  </TitlesOfParts>
  <Company>Accelerate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Molly Johnson</dc:creator>
  <cp:lastModifiedBy>Rich Harstead</cp:lastModifiedBy>
  <cp:revision>276</cp:revision>
  <dcterms:created xsi:type="dcterms:W3CDTF">2012-04-20T18:25:02Z</dcterms:created>
  <dcterms:modified xsi:type="dcterms:W3CDTF">2021-12-10T14:16:12Z</dcterms:modified>
</cp:coreProperties>
</file>