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3"/>
  </p:notesMasterIdLst>
  <p:handoutMasterIdLst>
    <p:handoutMasterId r:id="rId14"/>
  </p:handoutMasterIdLst>
  <p:sldIdLst>
    <p:sldId id="344" r:id="rId3"/>
    <p:sldId id="353" r:id="rId4"/>
    <p:sldId id="354" r:id="rId5"/>
    <p:sldId id="355" r:id="rId6"/>
    <p:sldId id="370" r:id="rId7"/>
    <p:sldId id="356" r:id="rId8"/>
    <p:sldId id="363" r:id="rId9"/>
    <p:sldId id="346" r:id="rId10"/>
    <p:sldId id="372" r:id="rId11"/>
    <p:sldId id="352" r:id="rId12"/>
  </p:sldIdLst>
  <p:sldSz cx="9144000" cy="6858000" type="screen4x3"/>
  <p:notesSz cx="7086600" cy="93726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003399"/>
    <a:srgbClr val="FFFFFF"/>
    <a:srgbClr val="D60093"/>
    <a:srgbClr val="F0F0F0"/>
    <a:srgbClr val="3B7ABE"/>
    <a:srgbClr val="182C6F"/>
    <a:srgbClr val="FCFCFC"/>
    <a:srgbClr val="000064"/>
    <a:srgbClr val="FF96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57625" autoAdjust="0"/>
  </p:normalViewPr>
  <p:slideViewPr>
    <p:cSldViewPr snapToGrid="0" snapToObjects="1">
      <p:cViewPr varScale="1">
        <p:scale>
          <a:sx n="38" d="100"/>
          <a:sy n="38" d="100"/>
        </p:scale>
        <p:origin x="1396" y="4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7792D3-AFB1-44B0-9C43-945E39EBE129}"/>
              </a:ext>
            </a:extLst>
          </p:cNvPr>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A51466A4-2748-4AA0-9B8A-E605C01746E0}"/>
              </a:ext>
            </a:extLst>
          </p:cNvPr>
          <p:cNvSpPr>
            <a:spLocks noGrp="1"/>
          </p:cNvSpPr>
          <p:nvPr>
            <p:ph type="dt" sz="quarter" idx="1"/>
          </p:nvPr>
        </p:nvSpPr>
        <p:spPr>
          <a:xfrm>
            <a:off x="4014100" y="0"/>
            <a:ext cx="3070860" cy="470258"/>
          </a:xfrm>
          <a:prstGeom prst="rect">
            <a:avLst/>
          </a:prstGeom>
        </p:spPr>
        <p:txBody>
          <a:bodyPr vert="horz" lIns="94046" tIns="47023" rIns="94046" bIns="47023" rtlCol="0"/>
          <a:lstStyle>
            <a:lvl1pPr algn="r">
              <a:defRPr sz="1200"/>
            </a:lvl1pPr>
          </a:lstStyle>
          <a:p>
            <a:fld id="{F4C8E318-0E6C-4A6A-9F50-7F591F269AD5}" type="datetimeFigureOut">
              <a:rPr lang="en-US" smtClean="0"/>
              <a:t>12/9/2021</a:t>
            </a:fld>
            <a:endParaRPr lang="en-US" dirty="0"/>
          </a:p>
        </p:txBody>
      </p:sp>
      <p:sp>
        <p:nvSpPr>
          <p:cNvPr id="4" name="Footer Placeholder 3">
            <a:extLst>
              <a:ext uri="{FF2B5EF4-FFF2-40B4-BE49-F238E27FC236}">
                <a16:creationId xmlns:a16="http://schemas.microsoft.com/office/drawing/2014/main" id="{83EEC7DC-54A8-468C-93D8-8960CAA8722D}"/>
              </a:ext>
            </a:extLst>
          </p:cNvPr>
          <p:cNvSpPr>
            <a:spLocks noGrp="1"/>
          </p:cNvSpPr>
          <p:nvPr>
            <p:ph type="ftr" sz="quarter" idx="2"/>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BA64555-ECA8-4C39-BB80-99CB12A2FE78}"/>
              </a:ext>
            </a:extLst>
          </p:cNvPr>
          <p:cNvSpPr>
            <a:spLocks noGrp="1"/>
          </p:cNvSpPr>
          <p:nvPr>
            <p:ph type="sldNum" sz="quarter" idx="3"/>
          </p:nvPr>
        </p:nvSpPr>
        <p:spPr>
          <a:xfrm>
            <a:off x="4014100" y="8902344"/>
            <a:ext cx="3070860" cy="470257"/>
          </a:xfrm>
          <a:prstGeom prst="rect">
            <a:avLst/>
          </a:prstGeom>
        </p:spPr>
        <p:txBody>
          <a:bodyPr vert="horz" lIns="94046" tIns="47023" rIns="94046" bIns="47023" rtlCol="0" anchor="b"/>
          <a:lstStyle>
            <a:lvl1pPr algn="r">
              <a:defRPr sz="1200"/>
            </a:lvl1pPr>
          </a:lstStyle>
          <a:p>
            <a:fld id="{52A62F81-9558-48E8-B17B-B08921E76212}" type="slidenum">
              <a:rPr lang="en-US" smtClean="0"/>
              <a:t>‹#›</a:t>
            </a:fld>
            <a:endParaRPr lang="en-US" dirty="0"/>
          </a:p>
        </p:txBody>
      </p:sp>
    </p:spTree>
    <p:extLst>
      <p:ext uri="{BB962C8B-B14F-4D97-AF65-F5344CB8AC3E}">
        <p14:creationId xmlns:p14="http://schemas.microsoft.com/office/powerpoint/2010/main" val="2741817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37A8D203-957B-4E0D-BFEF-AC11BFDF7A2F}" type="datetimeFigureOut">
              <a:rPr lang="en-US" smtClean="0"/>
              <a:t>12/9/2021</a:t>
            </a:fld>
            <a:endParaRPr lang="en-US" dirty="0"/>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1813B794-5A4F-4F47-9EB8-2D6C2FE8DF19}" type="slidenum">
              <a:rPr lang="en-US" smtClean="0"/>
              <a:t>‹#›</a:t>
            </a:fld>
            <a:endParaRPr lang="en-US" dirty="0"/>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we are going to review our skills from this week.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We are going to talk about words with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 blend, verbs, vocabulary and our story titled,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Paddy’s New Hat.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Teacher clicks to bring up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dirty="0"/>
          </a:p>
        </p:txBody>
      </p:sp>
    </p:spTree>
    <p:extLst>
      <p:ext uri="{BB962C8B-B14F-4D97-AF65-F5344CB8AC3E}">
        <p14:creationId xmlns:p14="http://schemas.microsoft.com/office/powerpoint/2010/main" val="353938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 student for his/her effort.  </a:t>
            </a:r>
          </a:p>
          <a:p>
            <a:endParaRPr lang="en-US" dirty="0"/>
          </a:p>
          <a:p>
            <a:r>
              <a:rPr lang="en-US" dirty="0"/>
              <a:t>Ask the student if he/she has any questions.</a:t>
            </a:r>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dirty="0"/>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work on words that have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 blend.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blend: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sound do you hear when you blend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 together?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the opportunity to make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 sound, like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 as in through.</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read some more words with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 blend.”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ee.  Ask: “What word is this?”  The student will read the word to you.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picture of the number three.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ead.  “What word is this?”  The student will read the word to you.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picture of thread.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we will look at some more words that have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 blend.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dirty="0"/>
          </a:p>
        </p:txBody>
      </p:sp>
    </p:spTree>
    <p:extLst>
      <p:ext uri="{BB962C8B-B14F-4D97-AF65-F5344CB8AC3E}">
        <p14:creationId xmlns:p14="http://schemas.microsoft.com/office/powerpoint/2010/main" val="217652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continue to work on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 words.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-blend.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we are going to read three words and match the word to the correct picture.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three pictures: throne, throw and threat.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ow.  Ask the student to read the word to you, assisting if needed.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Once the student reads the word to you, have him/her tell you which picture goes with the word throw.  Student should tell you the snowman is throwing the snowball.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the snowman to match the word with the snowman.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eat.  Ask the student to read the word to you, assisting if needed.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Once the student reads the word to you, have him/her tell you which picture goes with the word threat.  Student should tell you that the exclamation mark inside the triangle with the word danger alerts me that there might be a threat.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the triangle to match the word with the picture.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thr</a:t>
            </a:r>
            <a:r>
              <a:rPr lang="en-US" sz="1800" dirty="0">
                <a:effectLst/>
                <a:latin typeface="Comic Sans MS" panose="030F0702030302020204" pitchFamily="66" charset="0"/>
                <a:ea typeface="Calibri" panose="020F0502020204030204" pitchFamily="34" charset="0"/>
                <a:cs typeface="Calibri" panose="020F0502020204030204" pitchFamily="34" charset="0"/>
              </a:rPr>
              <a:t>one.  Ask the student to read the word to you, assisting if needed.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Once the student reads the word to you, have him/her tell you which picture goes with the word throne.  Student should tell you about the picture of a throne for the king and queen.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the picture to match the word with the picture.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 and 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dirty="0"/>
          </a:p>
        </p:txBody>
      </p:sp>
    </p:spTree>
    <p:extLst>
      <p:ext uri="{BB962C8B-B14F-4D97-AF65-F5344CB8AC3E}">
        <p14:creationId xmlns:p14="http://schemas.microsoft.com/office/powerpoint/2010/main" val="321293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“We have been talking about verbs.  Verbs tell us what the subject is doing.”</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today we will look at future tense verbs.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to show the picture of the question mark.</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 future tense verb?”</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the opportunity to tell you that a future tense verb talks about an action that will take place at a later time, in the future.  As students answer it correctly, click to display the definition on the screen.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 example (the question mark and definition will disappear):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 will read the story tonight.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will I do?” (Read.)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“When will I read?” (Tonight.)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will read’</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‘will read’ is the future tense verb.  It tells me what I will do tonight.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try another 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another example: Bob will call John on Wednesday.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will Bob do?” (Call John.)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“When will he call John?” (Wednesday.)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will call.’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‘will call’ is the future tense verb.  It tells me when Bob will call John.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look at some more verbs in sentences.”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 and 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dirty="0"/>
          </a:p>
        </p:txBody>
      </p:sp>
    </p:spTree>
    <p:extLst>
      <p:ext uri="{BB962C8B-B14F-4D97-AF65-F5344CB8AC3E}">
        <p14:creationId xmlns:p14="http://schemas.microsoft.com/office/powerpoint/2010/main" val="354691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work on future tense verbs in sentences.”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sentence: Do you think we _____ (win) the football game?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Have the student read the sentence aloud.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“Fill in the correct future tense verb using the verb in the parenthesis.”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add ‘will win’ the game.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‘will win’ in the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sentence: We ____ (shop) on Tuesday morning.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Have the student read the sentence aloud.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“Fill in the correct future tense verb using the verb in the parenthesis.”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add ‘will shop’ on Tuesday morning.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‘will shop’ in the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Your Turn! and the verb ‘run.’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“It’s your turn.  Create a sentence using the future tense for the verb run.  You may tell me the sentence or write it down on a piece of paper or white board and show it to me.”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create and share a sentence with you.  (Example: I will run in the relay race tomorrow.)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the student creates and shares the sentence, ask him/her to identify/underline the future tense verb. (Example: I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will run</a:t>
            </a:r>
            <a:r>
              <a:rPr lang="en-US" sz="1800" dirty="0">
                <a:effectLst/>
                <a:latin typeface="Comic Sans MS" panose="030F0702030302020204" pitchFamily="66" charset="0"/>
                <a:ea typeface="Calibri" panose="020F0502020204030204" pitchFamily="34" charset="0"/>
                <a:cs typeface="Calibri" panose="020F0502020204030204" pitchFamily="34" charset="0"/>
              </a:rPr>
              <a:t> in the relay race tomorrow.)</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move on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dirty="0"/>
          </a:p>
        </p:txBody>
      </p:sp>
    </p:spTree>
    <p:extLst>
      <p:ext uri="{BB962C8B-B14F-4D97-AF65-F5344CB8AC3E}">
        <p14:creationId xmlns:p14="http://schemas.microsoft.com/office/powerpoint/2010/main" val="393097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some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assortment, and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assortment. (Have the student repeat the word – assortment.)  What is the definition of assortment?”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assortment.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distressed, and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distressed. (Have the student repeat the word – distressed.)  What is the definition of distressed?”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distressed.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urged and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urged. (Have the student repeat the word – urged.)  What is the definition of urged?”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urged.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assortment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a variety or collection of different things.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distressed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worried or troubled.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urged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tried to persuade.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dirty="0"/>
          </a:p>
        </p:txBody>
      </p:sp>
    </p:spTree>
    <p:extLst>
      <p:ext uri="{BB962C8B-B14F-4D97-AF65-F5344CB8AC3E}">
        <p14:creationId xmlns:p14="http://schemas.microsoft.com/office/powerpoint/2010/main" val="3411762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the rest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satisfied, and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satisfied. (Have the student repeat the word – satisfied.)  What is the definition of satisfied?”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satisfied.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inquired, and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inquired. (Have the student repeat the word – inquired.)  What is the definition of inquired?”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inquired.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stylish, and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stylish. (Have the student repeat the word – stylish.)  What is the definition of stylish?”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stylish.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satisfied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made happy.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inquired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asked about.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stylish</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having style, fashionable.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dirty="0"/>
          </a:p>
        </p:txBody>
      </p:sp>
    </p:spTree>
    <p:extLst>
      <p:ext uri="{BB962C8B-B14F-4D97-AF65-F5344CB8AC3E}">
        <p14:creationId xmlns:p14="http://schemas.microsoft.com/office/powerpoint/2010/main" val="3852216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Let’s review our vocabulary words for the week. When I show you a sentence, please tell me the word on the slide that works best in the blank.  Here is first sentence. (Click to show The boy _____ his mom to take him to the carnival. –</a:t>
            </a:r>
            <a:r>
              <a:rPr lang="en-US" b="1" dirty="0"/>
              <a:t>urged</a:t>
            </a:r>
            <a:r>
              <a:rPr lang="en-US" dirty="0"/>
              <a:t>)</a:t>
            </a:r>
          </a:p>
          <a:p>
            <a:r>
              <a:rPr lang="en-US" b="1" dirty="0"/>
              <a:t>Say: </a:t>
            </a:r>
            <a:r>
              <a:rPr lang="en-US" dirty="0"/>
              <a:t>Which word fits best in the sentence? (Student should say “urged”. Click to show the answer disappear and appear in the sentence. Repeat the process for the next two sentences.</a:t>
            </a:r>
            <a:endParaRPr lang="en-US" dirty="0">
              <a:cs typeface="Calibri"/>
            </a:endParaRPr>
          </a:p>
          <a:p>
            <a:r>
              <a:rPr lang="en-US" dirty="0"/>
              <a:t>2. The child appeared __________ because he was lost. -</a:t>
            </a:r>
            <a:r>
              <a:rPr lang="en-US" b="1" dirty="0"/>
              <a:t>distressed</a:t>
            </a:r>
            <a:endParaRPr lang="en-US" b="1" dirty="0">
              <a:cs typeface="Calibri"/>
            </a:endParaRPr>
          </a:p>
          <a:p>
            <a:r>
              <a:rPr lang="en-US" dirty="0"/>
              <a:t>3. The girl ______ about the candy on the table. – </a:t>
            </a:r>
            <a:r>
              <a:rPr lang="en-US" b="1" dirty="0"/>
              <a:t>inquired</a:t>
            </a:r>
            <a:r>
              <a:rPr lang="en-US" b="0" dirty="0">
                <a:cs typeface="Calibri"/>
              </a:rPr>
              <a:t>)</a:t>
            </a:r>
          </a:p>
          <a:p>
            <a:endParaRPr lang="en-US" dirty="0">
              <a:cs typeface="Calibri"/>
            </a:endParaRPr>
          </a:p>
          <a:p>
            <a:r>
              <a:rPr lang="en-US" dirty="0">
                <a:cs typeface="Calibri"/>
              </a:rPr>
              <a:t>(Click to show Your Turn!  Ask the students to write a sentence for each word remaining on the screen: assortment, satisfied, stylish.  They may say their sentence or show you their sentence on their whiteboard.)</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omic Sans MS" panose="030F0702030302020204" pitchFamily="66" charset="0"/>
                <a:ea typeface="Calibri" panose="020F0502020204030204" pitchFamily="34" charset="0"/>
                <a:cs typeface="Calibri" panose="020F0502020204030204" pitchFamily="34" charset="0"/>
              </a:rPr>
              <a:t>Applaud the student’s effort and then click to move to the next slide.</a:t>
            </a:r>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we read a story called,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Paddy’s New Hat.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Thumb</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thumb.)  Who were the characters in the story – Paddy (the muskrat,) Paddy’s wife, Jimmy Rabbit and Mr. Crow.</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(Click to circle the pointer finger.)  - Where did the story take place? The story took place near the pond and at the hat store.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middle finger) – What was the problem in the story? Paddy lost his hat in the water.  This is the fourth hat he lost this summer.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ring finger.) What happened in the story? </a:t>
            </a: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Paddy, the muskrat, came home and told his wife that as he was swimming near the milldam, he lost his hat.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They were both upset by this, as it was the fourth hat he lost this summer.  His wife, Mrs. Paddy, wanted to add a strap to his hat so that he would not lose it, but Paddy did not like her idea.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After losing his hat, he told his wife that he was going to go see Jimmy Rabbit at the hat store.  Mr. Crow told Paddy that Jimmy Rabbit opened up a new hat store and has a wonderful selection.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Paddy went to the hat store, told Jimmy Rabbit his problem and began looking for the perfect hat for him.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Jimmy Rabbit helped him find a hat and worked with him on a solution to keep his hat on his head.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Pinky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pinky finger.) </a:t>
            </a: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Solution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Was the problem solved? At of the end of the story, Paddy still had his new hat.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palm of the hand.) </a:t>
            </a: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Text Connection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–Did you ever lose something you loved?  How did that make you feel?  Were you able to get a replacement?  If so, how did you make sure that you did not lose it again?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Do you think Paddy will lose his hat again?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What was your favorite part of the story?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dirty="0"/>
          </a:p>
        </p:txBody>
      </p:sp>
    </p:spTree>
    <p:extLst>
      <p:ext uri="{BB962C8B-B14F-4D97-AF65-F5344CB8AC3E}">
        <p14:creationId xmlns:p14="http://schemas.microsoft.com/office/powerpoint/2010/main" val="344572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CCACD-83EB-45BA-9710-4462EA85FBC1}"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01C9D-C73C-4478-A191-AF94F2EC7B9D}" type="slidenum">
              <a:rPr lang="en-US" smtClean="0"/>
              <a:t>‹#›</a:t>
            </a:fld>
            <a:endParaRPr lang="en-US" dirty="0"/>
          </a:p>
        </p:txBody>
      </p:sp>
    </p:spTree>
    <p:extLst>
      <p:ext uri="{BB962C8B-B14F-4D97-AF65-F5344CB8AC3E}">
        <p14:creationId xmlns:p14="http://schemas.microsoft.com/office/powerpoint/2010/main" val="3222822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CCACD-83EB-45BA-9710-4462EA85FBC1}" type="datetimeFigureOut">
              <a:rPr lang="en-US" smtClean="0"/>
              <a:t>12/9/2021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01C9D-C73C-4478-A191-AF94F2EC7B9D}" type="slidenum">
              <a:rPr lang="en-US" smtClean="0"/>
              <a:t>‹#›</a:t>
            </a:fld>
            <a:endParaRPr lang="en-US" dirty="0"/>
          </a:p>
        </p:txBody>
      </p:sp>
    </p:spTree>
    <p:extLst>
      <p:ext uri="{BB962C8B-B14F-4D97-AF65-F5344CB8AC3E}">
        <p14:creationId xmlns:p14="http://schemas.microsoft.com/office/powerpoint/2010/main" val="919671343"/>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a:xfrm>
            <a:off x="685800" y="1114425"/>
            <a:ext cx="7772400" cy="1470025"/>
          </a:xfrm>
        </p:spPr>
        <p:txBody>
          <a:bodyPr>
            <a:normAutofit/>
          </a:bodyPr>
          <a:lstStyle/>
          <a:p>
            <a:r>
              <a:rPr lang="en-US" sz="6000" dirty="0">
                <a:latin typeface="Comic Sans MS" panose="030F0902030302020204" pitchFamily="66" charset="0"/>
              </a:rPr>
              <a:t>Pond Animals</a:t>
            </a:r>
          </a:p>
        </p:txBody>
      </p:sp>
      <p:sp>
        <p:nvSpPr>
          <p:cNvPr id="3" name="TextBox 2">
            <a:extLst>
              <a:ext uri="{FF2B5EF4-FFF2-40B4-BE49-F238E27FC236}">
                <a16:creationId xmlns:a16="http://schemas.microsoft.com/office/drawing/2014/main" id="{9CE6F1BB-9357-48FB-BA91-B5E317061BE0}"/>
              </a:ext>
            </a:extLst>
          </p:cNvPr>
          <p:cNvSpPr txBox="1"/>
          <p:nvPr/>
        </p:nvSpPr>
        <p:spPr>
          <a:xfrm>
            <a:off x="2965632" y="3118947"/>
            <a:ext cx="3212739" cy="752001"/>
          </a:xfrm>
          <a:prstGeom prst="rect">
            <a:avLst/>
          </a:prstGeom>
          <a:noFill/>
        </p:spPr>
        <p:txBody>
          <a:bodyPr wrap="none" rtlCol="0">
            <a:spAutoFit/>
          </a:bodyPr>
          <a:lstStyle/>
          <a:p>
            <a:pPr marL="0" marR="0" algn="ctr">
              <a:lnSpc>
                <a:spcPct val="115000"/>
              </a:lnSpc>
              <a:spcBef>
                <a:spcPts val="0"/>
              </a:spcBef>
              <a:spcAft>
                <a:spcPts val="1000"/>
              </a:spcAft>
            </a:pPr>
            <a:r>
              <a:rPr lang="en-US" sz="4000" dirty="0">
                <a:effectLst/>
                <a:latin typeface="Comic Sans MS" panose="030F0702030302020204" pitchFamily="66" charset="0"/>
                <a:ea typeface="Calibri" panose="020F0502020204030204" pitchFamily="34" charset="0"/>
                <a:cs typeface="Calibri" panose="020F0502020204030204" pitchFamily="34" charset="0"/>
              </a:rPr>
              <a:t>Let’s Review</a:t>
            </a:r>
            <a:r>
              <a:rPr lang="en-US" sz="3200" dirty="0">
                <a:effectLst/>
                <a:latin typeface="Comic Sans MS" panose="030F0702030302020204" pitchFamily="66"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EBAF-D38D-4815-90F0-E7D43AD69E2D}"/>
              </a:ext>
            </a:extLst>
          </p:cNvPr>
          <p:cNvSpPr txBox="1">
            <a:spLocks noGrp="1"/>
          </p:cNvSpPr>
          <p:nvPr>
            <p:ph type="title" idx="4294967295"/>
          </p:nvPr>
        </p:nvSpPr>
        <p:spPr>
          <a:xfrm>
            <a:off x="1829903" y="500475"/>
            <a:ext cx="5652509"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Reviewing Our Skills!</a:t>
            </a:r>
          </a:p>
        </p:txBody>
      </p:sp>
      <p:sp>
        <p:nvSpPr>
          <p:cNvPr id="13" name="TextBox 12">
            <a:extLst>
              <a:ext uri="{FF2B5EF4-FFF2-40B4-BE49-F238E27FC236}">
                <a16:creationId xmlns:a16="http://schemas.microsoft.com/office/drawing/2014/main" id="{9E2A1628-FA22-4AB5-9FBE-60F11A1B7EE1}"/>
              </a:ext>
            </a:extLst>
          </p:cNvPr>
          <p:cNvSpPr txBox="1"/>
          <p:nvPr/>
        </p:nvSpPr>
        <p:spPr>
          <a:xfrm>
            <a:off x="3794134" y="1564906"/>
            <a:ext cx="2149997" cy="1015663"/>
          </a:xfrm>
          <a:prstGeom prst="rect">
            <a:avLst/>
          </a:prstGeom>
          <a:noFill/>
        </p:spPr>
        <p:txBody>
          <a:bodyPr wrap="square" rtlCol="0">
            <a:spAutoFit/>
          </a:bodyPr>
          <a:lstStyle/>
          <a:p>
            <a:r>
              <a:rPr lang="en-US" sz="6000" dirty="0" err="1">
                <a:solidFill>
                  <a:schemeClr val="accent4"/>
                </a:solidFill>
                <a:latin typeface="Comic Sans MS" panose="030F0702030302020204" pitchFamily="66" charset="0"/>
              </a:rPr>
              <a:t>thr</a:t>
            </a:r>
            <a:r>
              <a:rPr lang="en-US" sz="6000" dirty="0">
                <a:solidFill>
                  <a:schemeClr val="accent4"/>
                </a:solidFill>
                <a:latin typeface="Comic Sans MS" panose="030F0702030302020204" pitchFamily="66" charset="0"/>
              </a:rPr>
              <a:t>-</a:t>
            </a:r>
          </a:p>
        </p:txBody>
      </p:sp>
      <p:sp>
        <p:nvSpPr>
          <p:cNvPr id="3" name="TextBox 2">
            <a:extLst>
              <a:ext uri="{FF2B5EF4-FFF2-40B4-BE49-F238E27FC236}">
                <a16:creationId xmlns:a16="http://schemas.microsoft.com/office/drawing/2014/main" id="{061DFE68-B08A-4BB9-9A96-CF8918059DB1}"/>
              </a:ext>
            </a:extLst>
          </p:cNvPr>
          <p:cNvSpPr txBox="1"/>
          <p:nvPr/>
        </p:nvSpPr>
        <p:spPr>
          <a:xfrm>
            <a:off x="1483596" y="5039254"/>
            <a:ext cx="1531188" cy="707886"/>
          </a:xfrm>
          <a:prstGeom prst="rect">
            <a:avLst/>
          </a:prstGeom>
          <a:noFill/>
        </p:spPr>
        <p:txBody>
          <a:bodyPr wrap="none" rtlCol="0">
            <a:spAutoFit/>
          </a:bodyPr>
          <a:lstStyle/>
          <a:p>
            <a:r>
              <a:rPr lang="en-US" sz="4000" u="sng" dirty="0">
                <a:latin typeface="Comic Sans MS" panose="030F0702030302020204" pitchFamily="66" charset="0"/>
              </a:rPr>
              <a:t>thr</a:t>
            </a:r>
            <a:r>
              <a:rPr lang="en-US" sz="4000" dirty="0">
                <a:latin typeface="Comic Sans MS" panose="030F0702030302020204" pitchFamily="66" charset="0"/>
              </a:rPr>
              <a:t>ee</a:t>
            </a:r>
          </a:p>
        </p:txBody>
      </p:sp>
      <p:sp>
        <p:nvSpPr>
          <p:cNvPr id="4" name="TextBox 3">
            <a:extLst>
              <a:ext uri="{FF2B5EF4-FFF2-40B4-BE49-F238E27FC236}">
                <a16:creationId xmlns:a16="http://schemas.microsoft.com/office/drawing/2014/main" id="{7F66970D-9B4A-4B40-B143-F0B138C222C6}"/>
              </a:ext>
            </a:extLst>
          </p:cNvPr>
          <p:cNvSpPr txBox="1"/>
          <p:nvPr/>
        </p:nvSpPr>
        <p:spPr>
          <a:xfrm>
            <a:off x="1414131" y="2253876"/>
            <a:ext cx="1553630" cy="2785378"/>
          </a:xfrm>
          <a:prstGeom prst="rect">
            <a:avLst/>
          </a:prstGeom>
          <a:noFill/>
        </p:spPr>
        <p:txBody>
          <a:bodyPr wrap="none" rtlCol="0">
            <a:spAutoFit/>
          </a:bodyPr>
          <a:lstStyle/>
          <a:p>
            <a:r>
              <a:rPr lang="en-US" sz="17500" dirty="0">
                <a:solidFill>
                  <a:schemeClr val="accent4"/>
                </a:solidFill>
                <a:latin typeface="Comic Sans MS" panose="030F0702030302020204" pitchFamily="66" charset="0"/>
              </a:rPr>
              <a:t>3</a:t>
            </a:r>
          </a:p>
        </p:txBody>
      </p:sp>
      <p:sp>
        <p:nvSpPr>
          <p:cNvPr id="5" name="TextBox 4">
            <a:extLst>
              <a:ext uri="{FF2B5EF4-FFF2-40B4-BE49-F238E27FC236}">
                <a16:creationId xmlns:a16="http://schemas.microsoft.com/office/drawing/2014/main" id="{B7E9AF74-FF58-4729-BD66-A2C2D986AFEF}"/>
              </a:ext>
            </a:extLst>
          </p:cNvPr>
          <p:cNvSpPr txBox="1"/>
          <p:nvPr/>
        </p:nvSpPr>
        <p:spPr>
          <a:xfrm>
            <a:off x="5985370" y="5039254"/>
            <a:ext cx="1814920" cy="707886"/>
          </a:xfrm>
          <a:prstGeom prst="rect">
            <a:avLst/>
          </a:prstGeom>
          <a:noFill/>
        </p:spPr>
        <p:txBody>
          <a:bodyPr wrap="none" rtlCol="0">
            <a:spAutoFit/>
          </a:bodyPr>
          <a:lstStyle/>
          <a:p>
            <a:r>
              <a:rPr lang="en-US" sz="4000" u="sng" dirty="0">
                <a:latin typeface="Comic Sans MS" panose="030F0702030302020204" pitchFamily="66" charset="0"/>
              </a:rPr>
              <a:t>thr</a:t>
            </a:r>
            <a:r>
              <a:rPr lang="en-US" sz="4000" dirty="0">
                <a:latin typeface="Comic Sans MS" panose="030F0702030302020204" pitchFamily="66" charset="0"/>
              </a:rPr>
              <a:t>ead</a:t>
            </a:r>
          </a:p>
        </p:txBody>
      </p:sp>
      <p:pic>
        <p:nvPicPr>
          <p:cNvPr id="1026" name="Picture 2" descr="Rows of sewing threads of various colors">
            <a:extLst>
              <a:ext uri="{FF2B5EF4-FFF2-40B4-BE49-F238E27FC236}">
                <a16:creationId xmlns:a16="http://schemas.microsoft.com/office/drawing/2014/main" id="{CC98EF4E-1E1E-4305-94CD-08F1872192F1}"/>
              </a:ext>
            </a:extLst>
          </p:cNvPr>
          <p:cNvPicPr>
            <a:picLocks noChangeAspect="1" noChangeArrowheads="1"/>
          </p:cNvPicPr>
          <p:nvPr/>
        </p:nvPicPr>
        <p:blipFill>
          <a:blip r:embed="rId3"/>
          <a:srcRect/>
          <a:stretch/>
        </p:blipFill>
        <p:spPr bwMode="auto">
          <a:xfrm>
            <a:off x="5349801" y="2744697"/>
            <a:ext cx="2681321" cy="201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5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D9E2-FB49-4A78-848B-DBA8D602CE82}"/>
              </a:ext>
            </a:extLst>
          </p:cNvPr>
          <p:cNvSpPr txBox="1">
            <a:spLocks noGrp="1"/>
          </p:cNvSpPr>
          <p:nvPr>
            <p:ph type="title" idx="4294967295"/>
          </p:nvPr>
        </p:nvSpPr>
        <p:spPr>
          <a:xfrm>
            <a:off x="2532485" y="343578"/>
            <a:ext cx="407903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99"/>
                </a:solidFill>
                <a:effectLst/>
                <a:uLnTx/>
                <a:uFillTx/>
                <a:latin typeface="Comic Sans MS" panose="030F0702030302020204" pitchFamily="66" charset="0"/>
                <a:ea typeface="Calibri" panose="020F0502020204030204" pitchFamily="34" charset="0"/>
                <a:cs typeface="Calibri" panose="020F0502020204030204" pitchFamily="34" charset="0"/>
              </a:rPr>
              <a:t>Let’s Practice!</a:t>
            </a:r>
            <a:endParaRPr kumimoji="0" lang="en-US" sz="44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endParaRPr>
          </a:p>
        </p:txBody>
      </p:sp>
      <p:sp>
        <p:nvSpPr>
          <p:cNvPr id="4" name="TextBox 3">
            <a:extLst>
              <a:ext uri="{FF2B5EF4-FFF2-40B4-BE49-F238E27FC236}">
                <a16:creationId xmlns:a16="http://schemas.microsoft.com/office/drawing/2014/main" id="{AA609729-904A-4232-8900-4E78AE14F67D}"/>
              </a:ext>
            </a:extLst>
          </p:cNvPr>
          <p:cNvSpPr txBox="1"/>
          <p:nvPr/>
        </p:nvSpPr>
        <p:spPr>
          <a:xfrm>
            <a:off x="3656525" y="1370145"/>
            <a:ext cx="1830950" cy="1015663"/>
          </a:xfrm>
          <a:prstGeom prst="rect">
            <a:avLst/>
          </a:prstGeom>
          <a:noFill/>
        </p:spPr>
        <p:txBody>
          <a:bodyPr wrap="none" rtlCol="0">
            <a:spAutoFit/>
          </a:bodyPr>
          <a:lstStyle/>
          <a:p>
            <a:r>
              <a:rPr lang="en-US" sz="6000" b="1" dirty="0" err="1">
                <a:latin typeface="Comic Sans MS" panose="030F0702030302020204" pitchFamily="66" charset="0"/>
              </a:rPr>
              <a:t>thr</a:t>
            </a:r>
            <a:r>
              <a:rPr lang="en-US" sz="6000" b="1" dirty="0">
                <a:latin typeface="Comic Sans MS" panose="030F0702030302020204" pitchFamily="66" charset="0"/>
              </a:rPr>
              <a:t>-</a:t>
            </a:r>
          </a:p>
        </p:txBody>
      </p:sp>
      <p:pic>
        <p:nvPicPr>
          <p:cNvPr id="2050" name="Throne" descr="castle hall with two thrones for king and queen. ">
            <a:extLst>
              <a:ext uri="{FF2B5EF4-FFF2-40B4-BE49-F238E27FC236}">
                <a16:creationId xmlns:a16="http://schemas.microsoft.com/office/drawing/2014/main" id="{242700B2-CF37-479A-A18C-38CB5464D4CA}"/>
              </a:ext>
            </a:extLst>
          </p:cNvPr>
          <p:cNvPicPr>
            <a:picLocks noChangeAspect="1" noChangeArrowheads="1"/>
          </p:cNvPicPr>
          <p:nvPr/>
        </p:nvPicPr>
        <p:blipFill>
          <a:blip r:embed="rId3"/>
          <a:srcRect/>
          <a:stretch/>
        </p:blipFill>
        <p:spPr bwMode="auto">
          <a:xfrm>
            <a:off x="2268647" y="4794661"/>
            <a:ext cx="4606705" cy="1841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Snowman" descr="cute snowman throwing snowballs">
            <a:extLst>
              <a:ext uri="{FF2B5EF4-FFF2-40B4-BE49-F238E27FC236}">
                <a16:creationId xmlns:a16="http://schemas.microsoft.com/office/drawing/2014/main" id="{C083FF8A-A5AF-4EFA-BC85-D388289FCE62}"/>
              </a:ext>
            </a:extLst>
          </p:cNvPr>
          <p:cNvPicPr>
            <a:picLocks noChangeAspect="1" noChangeArrowheads="1"/>
          </p:cNvPicPr>
          <p:nvPr/>
        </p:nvPicPr>
        <p:blipFill>
          <a:blip r:embed="rId4"/>
          <a:srcRect/>
          <a:stretch/>
        </p:blipFill>
        <p:spPr bwMode="auto">
          <a:xfrm>
            <a:off x="70482" y="164243"/>
            <a:ext cx="2578371" cy="25783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Danger" descr="warning danger sign. A yellow triangle sign with an exclamation mark and text: danger. ">
            <a:extLst>
              <a:ext uri="{FF2B5EF4-FFF2-40B4-BE49-F238E27FC236}">
                <a16:creationId xmlns:a16="http://schemas.microsoft.com/office/drawing/2014/main" id="{779CFCDF-7A9A-42CF-B3B3-A9BAC9F290F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900" l="1600" r="93800">
                        <a14:foregroundMark x1="24500" y1="54850" x2="24500" y2="54850"/>
                        <a14:foregroundMark x1="63350" y1="29850" x2="63350" y2="29850"/>
                        <a14:foregroundMark x1="65450" y1="90900" x2="65450" y2="90900"/>
                        <a14:foregroundMark x1="93850" y1="89500" x2="93850" y2="89500"/>
                        <a14:foregroundMark x1="6450" y1="84650" x2="6450" y2="84650"/>
                        <a14:foregroundMark x1="1600" y1="90200" x2="1600" y2="90200"/>
                        <a14:foregroundMark x1="30050" y1="43050" x2="30050" y2="43050"/>
                      </a14:backgroundRemoval>
                    </a14:imgEffect>
                  </a14:imgLayer>
                </a14:imgProps>
              </a:ext>
            </a:extLst>
          </a:blip>
          <a:srcRect/>
          <a:stretch/>
        </p:blipFill>
        <p:spPr bwMode="auto">
          <a:xfrm>
            <a:off x="6565064" y="304324"/>
            <a:ext cx="2440586" cy="24405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0C77E5-7AC6-4794-80A1-0EFFBAE90090}"/>
              </a:ext>
            </a:extLst>
          </p:cNvPr>
          <p:cNvSpPr txBox="1"/>
          <p:nvPr/>
        </p:nvSpPr>
        <p:spPr>
          <a:xfrm>
            <a:off x="3776749" y="3351783"/>
            <a:ext cx="1590500" cy="707886"/>
          </a:xfrm>
          <a:prstGeom prst="rect">
            <a:avLst/>
          </a:prstGeom>
          <a:noFill/>
        </p:spPr>
        <p:txBody>
          <a:bodyPr wrap="none" rtlCol="0">
            <a:spAutoFit/>
          </a:bodyPr>
          <a:lstStyle/>
          <a:p>
            <a:r>
              <a:rPr lang="en-US" sz="4000" u="sng" dirty="0">
                <a:latin typeface="Comic Sans MS" panose="030F0702030302020204" pitchFamily="66" charset="0"/>
              </a:rPr>
              <a:t>thr</a:t>
            </a:r>
            <a:r>
              <a:rPr lang="en-US" sz="4000" dirty="0">
                <a:latin typeface="Comic Sans MS" panose="030F0702030302020204" pitchFamily="66" charset="0"/>
              </a:rPr>
              <a:t>ow</a:t>
            </a:r>
          </a:p>
        </p:txBody>
      </p:sp>
      <p:sp>
        <p:nvSpPr>
          <p:cNvPr id="12" name="TextBox 11">
            <a:extLst>
              <a:ext uri="{FF2B5EF4-FFF2-40B4-BE49-F238E27FC236}">
                <a16:creationId xmlns:a16="http://schemas.microsoft.com/office/drawing/2014/main" id="{CEBA8348-30D0-4977-83C5-8A81F845468A}"/>
              </a:ext>
            </a:extLst>
          </p:cNvPr>
          <p:cNvSpPr txBox="1"/>
          <p:nvPr/>
        </p:nvSpPr>
        <p:spPr>
          <a:xfrm>
            <a:off x="497668" y="3358787"/>
            <a:ext cx="1755609" cy="707886"/>
          </a:xfrm>
          <a:prstGeom prst="rect">
            <a:avLst/>
          </a:prstGeom>
          <a:noFill/>
        </p:spPr>
        <p:txBody>
          <a:bodyPr wrap="none" rtlCol="0">
            <a:spAutoFit/>
          </a:bodyPr>
          <a:lstStyle/>
          <a:p>
            <a:r>
              <a:rPr lang="en-US" sz="4000" u="sng" dirty="0">
                <a:latin typeface="Comic Sans MS" panose="030F0702030302020204" pitchFamily="66" charset="0"/>
              </a:rPr>
              <a:t>thr</a:t>
            </a:r>
            <a:r>
              <a:rPr lang="en-US" sz="4000" dirty="0">
                <a:latin typeface="Comic Sans MS" panose="030F0702030302020204" pitchFamily="66" charset="0"/>
              </a:rPr>
              <a:t>eat</a:t>
            </a:r>
          </a:p>
        </p:txBody>
      </p:sp>
      <p:sp>
        <p:nvSpPr>
          <p:cNvPr id="15" name="TextBox 14">
            <a:extLst>
              <a:ext uri="{FF2B5EF4-FFF2-40B4-BE49-F238E27FC236}">
                <a16:creationId xmlns:a16="http://schemas.microsoft.com/office/drawing/2014/main" id="{F406D809-6BD8-4213-9B38-B7900F054CF1}"/>
              </a:ext>
            </a:extLst>
          </p:cNvPr>
          <p:cNvSpPr txBox="1"/>
          <p:nvPr/>
        </p:nvSpPr>
        <p:spPr>
          <a:xfrm>
            <a:off x="6890721" y="3376424"/>
            <a:ext cx="1789272" cy="707886"/>
          </a:xfrm>
          <a:prstGeom prst="rect">
            <a:avLst/>
          </a:prstGeom>
          <a:noFill/>
        </p:spPr>
        <p:txBody>
          <a:bodyPr wrap="none" rtlCol="0">
            <a:spAutoFit/>
          </a:bodyPr>
          <a:lstStyle/>
          <a:p>
            <a:r>
              <a:rPr lang="en-US" sz="4000" u="sng" dirty="0">
                <a:latin typeface="Comic Sans MS" panose="030F0702030302020204" pitchFamily="66" charset="0"/>
              </a:rPr>
              <a:t>thr</a:t>
            </a:r>
            <a:r>
              <a:rPr lang="en-US" sz="4000" dirty="0">
                <a:latin typeface="Comic Sans MS" panose="030F0702030302020204" pitchFamily="66" charset="0"/>
              </a:rPr>
              <a:t>one</a:t>
            </a:r>
          </a:p>
        </p:txBody>
      </p:sp>
    </p:spTree>
    <p:extLst>
      <p:ext uri="{BB962C8B-B14F-4D97-AF65-F5344CB8AC3E}">
        <p14:creationId xmlns:p14="http://schemas.microsoft.com/office/powerpoint/2010/main" val="28100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050"/>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grpId="1" nodeType="clickEffect">
                                  <p:stCondLst>
                                    <p:cond delay="0"/>
                                  </p:stCondLst>
                                  <p:childTnLst>
                                    <p:animMotion origin="layout" path="M -0.0125 -0.00579 L -0.35504 0.09792 L -0.35504 0.09792 L -0.35504 0.09792 " pathEditMode="relative" ptsTypes="AAAA">
                                      <p:cBhvr>
                                        <p:cTn id="31" dur="2000" fill="hold"/>
                                        <p:tgtEl>
                                          <p:spTgt spid="15"/>
                                        </p:tgtEl>
                                        <p:attrNameLst>
                                          <p:attrName>ppt_x</p:attrName>
                                          <p:attrName>ppt_y</p:attrName>
                                        </p:attrNameLst>
                                      </p:cBhvr>
                                    </p:animMotion>
                                  </p:childTnLst>
                                </p:cTn>
                              </p:par>
                            </p:childTnLst>
                          </p:cTn>
                        </p:par>
                      </p:childTnLst>
                    </p:cTn>
                  </p:par>
                </p:childTnLst>
              </p:cTn>
              <p:nextCondLst>
                <p:cond evt="onClick" delay="0">
                  <p:tgtEl>
                    <p:spTgt spid="2050"/>
                  </p:tgtEl>
                </p:cond>
              </p:nextCondLst>
            </p:seq>
            <p:seq concurrent="1" nextAc="seek">
              <p:cTn id="32" restart="whenNotActive" fill="hold" evtFilter="cancelBubble" nodeType="interactiveSeq">
                <p:stCondLst>
                  <p:cond evt="onClick" delay="0">
                    <p:tgtEl>
                      <p:spTgt spid="205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00521 0.00185 L 0.7033 -0.11922 L 0.7033 -0.11922 L 0.7033 -0.11922 " pathEditMode="relative" ptsTypes="AAAA">
                                      <p:cBhvr>
                                        <p:cTn id="36" dur="2000" fill="hold"/>
                                        <p:tgtEl>
                                          <p:spTgt spid="12"/>
                                        </p:tgtEl>
                                        <p:attrNameLst>
                                          <p:attrName>ppt_x</p:attrName>
                                          <p:attrName>ppt_y</p:attrName>
                                        </p:attrNameLst>
                                      </p:cBhvr>
                                    </p:animMotion>
                                  </p:childTnLst>
                                </p:cTn>
                              </p:par>
                            </p:childTnLst>
                          </p:cTn>
                        </p:par>
                      </p:childTnLst>
                    </p:cTn>
                  </p:par>
                </p:childTnLst>
              </p:cTn>
              <p:nextCondLst>
                <p:cond evt="onClick" delay="0">
                  <p:tgtEl>
                    <p:spTgt spid="2054"/>
                  </p:tgtEl>
                </p:cond>
              </p:nextCondLst>
            </p:seq>
            <p:seq concurrent="1" nextAc="seek">
              <p:cTn id="37" restart="whenNotActive" fill="hold" evtFilter="cancelBubble" nodeType="interactiveSeq">
                <p:stCondLst>
                  <p:cond evt="onClick" delay="0">
                    <p:tgtEl>
                      <p:spTgt spid="2052"/>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grpId="1" nodeType="clickEffect">
                                  <p:stCondLst>
                                    <p:cond delay="0"/>
                                  </p:stCondLst>
                                  <p:childTnLst>
                                    <p:animMotion origin="layout" path="M -0.00556 -0.00949 L -0.32413 -0.1081 L -0.32413 -0.1081 L -0.32413 -0.1081 " pathEditMode="relative" ptsTypes="AAAA">
                                      <p:cBhvr>
                                        <p:cTn id="41" dur="2000" fill="hold"/>
                                        <p:tgtEl>
                                          <p:spTgt spid="6"/>
                                        </p:tgtEl>
                                        <p:attrNameLst>
                                          <p:attrName>ppt_x</p:attrName>
                                          <p:attrName>ppt_y</p:attrName>
                                        </p:attrNameLst>
                                      </p:cBhvr>
                                    </p:animMotion>
                                  </p:childTnLst>
                                </p:cTn>
                              </p:par>
                            </p:childTnLst>
                          </p:cTn>
                        </p:par>
                      </p:childTnLst>
                    </p:cTn>
                  </p:par>
                </p:childTnLst>
              </p:cTn>
              <p:nextCondLst>
                <p:cond evt="onClick" delay="0">
                  <p:tgtEl>
                    <p:spTgt spid="2052"/>
                  </p:tgtEl>
                </p:cond>
              </p:nextCondLst>
            </p:seq>
          </p:childTnLst>
        </p:cTn>
      </p:par>
    </p:tnLst>
    <p:bldLst>
      <p:bldP spid="4" grpId="0"/>
      <p:bldP spid="6" grpId="0"/>
      <p:bldP spid="6" grpId="1"/>
      <p:bldP spid="12" grpId="0"/>
      <p:bldP spid="12" grpId="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09FF-7560-472A-AB31-8D82242831FA}"/>
              </a:ext>
            </a:extLst>
          </p:cNvPr>
          <p:cNvSpPr txBox="1">
            <a:spLocks noGrp="1"/>
          </p:cNvSpPr>
          <p:nvPr>
            <p:ph type="title" idx="4294967295"/>
          </p:nvPr>
        </p:nvSpPr>
        <p:spPr>
          <a:xfrm>
            <a:off x="1696452" y="283266"/>
            <a:ext cx="575109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99"/>
                </a:solidFill>
                <a:effectLst/>
                <a:uLnTx/>
                <a:uFillTx/>
                <a:latin typeface="Comic Sans MS" panose="030F0702030302020204" pitchFamily="66" charset="0"/>
                <a:ea typeface="Calibri" panose="020F0502020204030204" pitchFamily="34" charset="0"/>
                <a:cs typeface="Calibri" panose="020F0502020204030204" pitchFamily="34" charset="0"/>
              </a:rPr>
              <a:t>Future Tense Verbs</a:t>
            </a:r>
            <a:endParaRPr kumimoji="0" lang="en-US" sz="44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endParaRPr>
          </a:p>
        </p:txBody>
      </p:sp>
      <p:pic>
        <p:nvPicPr>
          <p:cNvPr id="4" name="Picture 3" descr="Young boy thumb on chin">
            <a:extLst>
              <a:ext uri="{FF2B5EF4-FFF2-40B4-BE49-F238E27FC236}">
                <a16:creationId xmlns:a16="http://schemas.microsoft.com/office/drawing/2014/main" id="{DFAEFB62-A853-4F1D-8B3A-A852602BEDFF}"/>
              </a:ext>
            </a:extLst>
          </p:cNvPr>
          <p:cNvPicPr>
            <a:picLocks noChangeAspect="1"/>
          </p:cNvPicPr>
          <p:nvPr/>
        </p:nvPicPr>
        <p:blipFill>
          <a:blip r:embed="rId3"/>
          <a:stretch>
            <a:fillRect/>
          </a:stretch>
        </p:blipFill>
        <p:spPr>
          <a:xfrm>
            <a:off x="192888" y="1044976"/>
            <a:ext cx="2064665" cy="4830623"/>
          </a:xfrm>
          <a:prstGeom prst="rect">
            <a:avLst/>
          </a:prstGeom>
        </p:spPr>
      </p:pic>
      <p:sp>
        <p:nvSpPr>
          <p:cNvPr id="6" name="TextBox 5">
            <a:extLst>
              <a:ext uri="{FF2B5EF4-FFF2-40B4-BE49-F238E27FC236}">
                <a16:creationId xmlns:a16="http://schemas.microsoft.com/office/drawing/2014/main" id="{E2019212-0288-4F36-BB79-C10B64D097A4}"/>
              </a:ext>
            </a:extLst>
          </p:cNvPr>
          <p:cNvSpPr txBox="1"/>
          <p:nvPr/>
        </p:nvSpPr>
        <p:spPr>
          <a:xfrm>
            <a:off x="4244283" y="1052707"/>
            <a:ext cx="655434" cy="1169551"/>
          </a:xfrm>
          <a:prstGeom prst="rect">
            <a:avLst/>
          </a:prstGeom>
          <a:noFill/>
        </p:spPr>
        <p:txBody>
          <a:bodyPr wrap="square" rtlCol="0">
            <a:spAutoFit/>
          </a:bodyPr>
          <a:lstStyle/>
          <a:p>
            <a:r>
              <a:rPr lang="en-US" sz="7000" b="1" dirty="0">
                <a:solidFill>
                  <a:schemeClr val="accent4"/>
                </a:solidFill>
                <a:latin typeface="Comic Sans MS" panose="030F0702030302020204" pitchFamily="66" charset="0"/>
              </a:rPr>
              <a:t>?</a:t>
            </a:r>
          </a:p>
        </p:txBody>
      </p:sp>
      <p:sp>
        <p:nvSpPr>
          <p:cNvPr id="8" name="TextBox 7">
            <a:extLst>
              <a:ext uri="{FF2B5EF4-FFF2-40B4-BE49-F238E27FC236}">
                <a16:creationId xmlns:a16="http://schemas.microsoft.com/office/drawing/2014/main" id="{99D673AA-01A0-4462-8BFA-E1D615ED2108}"/>
              </a:ext>
            </a:extLst>
          </p:cNvPr>
          <p:cNvSpPr txBox="1"/>
          <p:nvPr/>
        </p:nvSpPr>
        <p:spPr>
          <a:xfrm>
            <a:off x="1981074" y="4181194"/>
            <a:ext cx="7063152" cy="707886"/>
          </a:xfrm>
          <a:prstGeom prst="rect">
            <a:avLst/>
          </a:prstGeom>
          <a:noFill/>
        </p:spPr>
        <p:txBody>
          <a:bodyPr wrap="none" rtlCol="0">
            <a:spAutoFit/>
          </a:bodyPr>
          <a:lstStyle/>
          <a:p>
            <a:r>
              <a:rPr lang="en-US" sz="4000" dirty="0">
                <a:latin typeface="Comic Sans MS" panose="030F0702030302020204" pitchFamily="66" charset="0"/>
              </a:rPr>
              <a:t>I will read the story tonight.</a:t>
            </a:r>
          </a:p>
        </p:txBody>
      </p:sp>
      <p:cxnSp>
        <p:nvCxnSpPr>
          <p:cNvPr id="10" name="Straight Connector 9" descr="A line underlining will read.">
            <a:extLst>
              <a:ext uri="{FF2B5EF4-FFF2-40B4-BE49-F238E27FC236}">
                <a16:creationId xmlns:a16="http://schemas.microsoft.com/office/drawing/2014/main" id="{E548EE4F-7CA6-4A50-B0AF-0D986AD05C0D}"/>
              </a:ext>
            </a:extLst>
          </p:cNvPr>
          <p:cNvCxnSpPr>
            <a:cxnSpLocks/>
          </p:cNvCxnSpPr>
          <p:nvPr/>
        </p:nvCxnSpPr>
        <p:spPr>
          <a:xfrm>
            <a:off x="2531089" y="4889080"/>
            <a:ext cx="1973179"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9EEEDAB-6D41-4B32-B248-0AF448C45428}"/>
              </a:ext>
            </a:extLst>
          </p:cNvPr>
          <p:cNvSpPr txBox="1"/>
          <p:nvPr/>
        </p:nvSpPr>
        <p:spPr>
          <a:xfrm>
            <a:off x="885637" y="5813024"/>
            <a:ext cx="8028160" cy="707886"/>
          </a:xfrm>
          <a:prstGeom prst="rect">
            <a:avLst/>
          </a:prstGeom>
          <a:noFill/>
        </p:spPr>
        <p:txBody>
          <a:bodyPr wrap="none" rtlCol="0">
            <a:spAutoFit/>
          </a:bodyPr>
          <a:lstStyle/>
          <a:p>
            <a:r>
              <a:rPr lang="en-US" sz="4000" dirty="0">
                <a:latin typeface="Comic Sans MS" panose="030F0702030302020204" pitchFamily="66" charset="0"/>
              </a:rPr>
              <a:t>Bob will call John on Wednesday.</a:t>
            </a:r>
          </a:p>
        </p:txBody>
      </p:sp>
      <p:cxnSp>
        <p:nvCxnSpPr>
          <p:cNvPr id="15" name="Straight Connector 14" descr="A line underlining will call.">
            <a:extLst>
              <a:ext uri="{FF2B5EF4-FFF2-40B4-BE49-F238E27FC236}">
                <a16:creationId xmlns:a16="http://schemas.microsoft.com/office/drawing/2014/main" id="{4D7F3376-9BE2-404C-9E4F-64DAB7987576}"/>
              </a:ext>
            </a:extLst>
          </p:cNvPr>
          <p:cNvCxnSpPr/>
          <p:nvPr/>
        </p:nvCxnSpPr>
        <p:spPr>
          <a:xfrm>
            <a:off x="1981074" y="6520910"/>
            <a:ext cx="182090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2E91F49-7BA1-4771-9836-71F816CD92B3}"/>
              </a:ext>
            </a:extLst>
          </p:cNvPr>
          <p:cNvSpPr txBox="1"/>
          <p:nvPr/>
        </p:nvSpPr>
        <p:spPr>
          <a:xfrm>
            <a:off x="2298825" y="2105687"/>
            <a:ext cx="5751095" cy="1648913"/>
          </a:xfrm>
          <a:prstGeom prst="rect">
            <a:avLst/>
          </a:prstGeom>
          <a:noFill/>
        </p:spPr>
        <p:txBody>
          <a:bodyPr wrap="square">
            <a:spAutoFit/>
          </a:bodyPr>
          <a:lstStyle/>
          <a:p>
            <a:pPr marL="0" marR="0">
              <a:lnSpc>
                <a:spcPct val="115000"/>
              </a:lnSpc>
              <a:spcBef>
                <a:spcPts val="0"/>
              </a:spcBef>
              <a:spcAft>
                <a:spcPts val="1000"/>
              </a:spcAft>
            </a:pPr>
            <a:r>
              <a:rPr lang="en-US" sz="3000" dirty="0">
                <a:latin typeface="Comic Sans MS" panose="030F0702030302020204" pitchFamily="66" charset="0"/>
                <a:ea typeface="Calibri" panose="020F0502020204030204" pitchFamily="34" charset="0"/>
                <a:cs typeface="Calibri" panose="020F0502020204030204" pitchFamily="34" charset="0"/>
              </a:rPr>
              <a:t>F</a:t>
            </a:r>
            <a:r>
              <a:rPr lang="en-US" sz="3000" dirty="0">
                <a:effectLst/>
                <a:latin typeface="Comic Sans MS" panose="030F0702030302020204" pitchFamily="66" charset="0"/>
                <a:ea typeface="Calibri" panose="020F0502020204030204" pitchFamily="34" charset="0"/>
                <a:cs typeface="Calibri" panose="020F0502020204030204" pitchFamily="34" charset="0"/>
              </a:rPr>
              <a:t>uture tense verbs talk about an action that will take place at a later time, in the future.</a:t>
            </a:r>
          </a:p>
        </p:txBody>
      </p:sp>
    </p:spTree>
    <p:extLst>
      <p:ext uri="{BB962C8B-B14F-4D97-AF65-F5344CB8AC3E}">
        <p14:creationId xmlns:p14="http://schemas.microsoft.com/office/powerpoint/2010/main" val="31231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11" grpId="0"/>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B315-2C98-40CA-8DEA-1EF24CC4C60B}"/>
              </a:ext>
            </a:extLst>
          </p:cNvPr>
          <p:cNvSpPr>
            <a:spLocks noGrp="1"/>
          </p:cNvSpPr>
          <p:nvPr>
            <p:ph type="title"/>
          </p:nvPr>
        </p:nvSpPr>
        <p:spPr>
          <a:xfrm>
            <a:off x="180473" y="180332"/>
            <a:ext cx="8783053" cy="1325563"/>
          </a:xfrm>
        </p:spPr>
        <p:txBody>
          <a:bodyPr/>
          <a:lstStyle/>
          <a:p>
            <a:pPr algn="ctr"/>
            <a:r>
              <a:rPr lang="en-US" dirty="0">
                <a:latin typeface="Comic Sans MS" panose="030F0702030302020204" pitchFamily="66" charset="0"/>
              </a:rPr>
              <a:t>Identifying Future Tense Verbs</a:t>
            </a:r>
          </a:p>
        </p:txBody>
      </p:sp>
      <p:sp>
        <p:nvSpPr>
          <p:cNvPr id="3" name="TextBox 2">
            <a:extLst>
              <a:ext uri="{FF2B5EF4-FFF2-40B4-BE49-F238E27FC236}">
                <a16:creationId xmlns:a16="http://schemas.microsoft.com/office/drawing/2014/main" id="{559378ED-F612-4A3A-8743-37D3CBE4A2B6}"/>
              </a:ext>
            </a:extLst>
          </p:cNvPr>
          <p:cNvSpPr txBox="1"/>
          <p:nvPr/>
        </p:nvSpPr>
        <p:spPr>
          <a:xfrm>
            <a:off x="468961" y="1532931"/>
            <a:ext cx="7856620" cy="1323439"/>
          </a:xfrm>
          <a:prstGeom prst="rect">
            <a:avLst/>
          </a:prstGeom>
          <a:noFill/>
        </p:spPr>
        <p:txBody>
          <a:bodyPr wrap="square" rtlCol="0">
            <a:spAutoFit/>
          </a:bodyPr>
          <a:lstStyle/>
          <a:p>
            <a:r>
              <a:rPr lang="en-US" sz="4000" dirty="0">
                <a:latin typeface="Comic Sans MS" panose="030F0702030302020204" pitchFamily="66" charset="0"/>
              </a:rPr>
              <a:t>Do you think we ____          the</a:t>
            </a:r>
          </a:p>
          <a:p>
            <a:r>
              <a:rPr lang="en-US" sz="4000" dirty="0">
                <a:latin typeface="Comic Sans MS" panose="030F0702030302020204" pitchFamily="66" charset="0"/>
              </a:rPr>
              <a:t>football game?</a:t>
            </a:r>
          </a:p>
        </p:txBody>
      </p:sp>
      <p:sp>
        <p:nvSpPr>
          <p:cNvPr id="4" name="TextBox 3">
            <a:extLst>
              <a:ext uri="{FF2B5EF4-FFF2-40B4-BE49-F238E27FC236}">
                <a16:creationId xmlns:a16="http://schemas.microsoft.com/office/drawing/2014/main" id="{66589E03-D301-457D-8229-C08B5F43E045}"/>
              </a:ext>
            </a:extLst>
          </p:cNvPr>
          <p:cNvSpPr txBox="1"/>
          <p:nvPr/>
        </p:nvSpPr>
        <p:spPr>
          <a:xfrm>
            <a:off x="4571999" y="1540568"/>
            <a:ext cx="962123"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will</a:t>
            </a:r>
          </a:p>
        </p:txBody>
      </p:sp>
      <p:sp>
        <p:nvSpPr>
          <p:cNvPr id="5" name="TextBox 4">
            <a:extLst>
              <a:ext uri="{FF2B5EF4-FFF2-40B4-BE49-F238E27FC236}">
                <a16:creationId xmlns:a16="http://schemas.microsoft.com/office/drawing/2014/main" id="{7311BA2C-0017-46BE-9F39-5D2602B24CD4}"/>
              </a:ext>
            </a:extLst>
          </p:cNvPr>
          <p:cNvSpPr txBox="1"/>
          <p:nvPr/>
        </p:nvSpPr>
        <p:spPr>
          <a:xfrm>
            <a:off x="5786910" y="1515950"/>
            <a:ext cx="1324402" cy="707886"/>
          </a:xfrm>
          <a:prstGeom prst="rect">
            <a:avLst/>
          </a:prstGeom>
          <a:noFill/>
        </p:spPr>
        <p:txBody>
          <a:bodyPr wrap="none" rtlCol="0">
            <a:spAutoFit/>
          </a:bodyPr>
          <a:lstStyle/>
          <a:p>
            <a:r>
              <a:rPr lang="en-US" sz="4000" dirty="0">
                <a:latin typeface="Comic Sans MS" panose="030F0702030302020204" pitchFamily="66" charset="0"/>
              </a:rPr>
              <a:t>(win)</a:t>
            </a:r>
          </a:p>
        </p:txBody>
      </p:sp>
      <p:sp>
        <p:nvSpPr>
          <p:cNvPr id="6" name="TextBox 5">
            <a:extLst>
              <a:ext uri="{FF2B5EF4-FFF2-40B4-BE49-F238E27FC236}">
                <a16:creationId xmlns:a16="http://schemas.microsoft.com/office/drawing/2014/main" id="{E8A4E050-CA9E-413F-9ADC-BF7E34CED3F1}"/>
              </a:ext>
            </a:extLst>
          </p:cNvPr>
          <p:cNvSpPr txBox="1"/>
          <p:nvPr/>
        </p:nvSpPr>
        <p:spPr>
          <a:xfrm>
            <a:off x="468960" y="4155551"/>
            <a:ext cx="8494565" cy="1323439"/>
          </a:xfrm>
          <a:prstGeom prst="rect">
            <a:avLst/>
          </a:prstGeom>
          <a:noFill/>
        </p:spPr>
        <p:txBody>
          <a:bodyPr wrap="square" rtlCol="0">
            <a:spAutoFit/>
          </a:bodyPr>
          <a:lstStyle/>
          <a:p>
            <a:r>
              <a:rPr lang="en-US" sz="4000" dirty="0">
                <a:latin typeface="Comic Sans MS" panose="030F0702030302020204" pitchFamily="66" charset="0"/>
              </a:rPr>
              <a:t>We ___           on Tuesday morning.</a:t>
            </a:r>
          </a:p>
        </p:txBody>
      </p:sp>
      <p:sp>
        <p:nvSpPr>
          <p:cNvPr id="7" name="TextBox 6">
            <a:extLst>
              <a:ext uri="{FF2B5EF4-FFF2-40B4-BE49-F238E27FC236}">
                <a16:creationId xmlns:a16="http://schemas.microsoft.com/office/drawing/2014/main" id="{98B6F742-69D9-48DF-B3AE-81A615CA05D9}"/>
              </a:ext>
            </a:extLst>
          </p:cNvPr>
          <p:cNvSpPr txBox="1"/>
          <p:nvPr/>
        </p:nvSpPr>
        <p:spPr>
          <a:xfrm>
            <a:off x="5986154" y="1514459"/>
            <a:ext cx="2575282" cy="707886"/>
          </a:xfrm>
          <a:prstGeom prst="rect">
            <a:avLst/>
          </a:prstGeom>
          <a:noFill/>
        </p:spPr>
        <p:txBody>
          <a:bodyPr wrap="square" rtlCol="0">
            <a:spAutoFit/>
          </a:bodyPr>
          <a:lstStyle/>
          <a:p>
            <a:r>
              <a:rPr lang="en-US" sz="4000" dirty="0">
                <a:solidFill>
                  <a:srgbClr val="003399"/>
                </a:solidFill>
                <a:latin typeface="Comic Sans MS" panose="030F0702030302020204" pitchFamily="66" charset="0"/>
              </a:rPr>
              <a:t>win</a:t>
            </a:r>
          </a:p>
        </p:txBody>
      </p:sp>
      <p:sp>
        <p:nvSpPr>
          <p:cNvPr id="8" name="TextBox 7">
            <a:extLst>
              <a:ext uri="{FF2B5EF4-FFF2-40B4-BE49-F238E27FC236}">
                <a16:creationId xmlns:a16="http://schemas.microsoft.com/office/drawing/2014/main" id="{2CCE2F5F-56A1-4AF3-A5CA-A3E1E08DDC11}"/>
              </a:ext>
            </a:extLst>
          </p:cNvPr>
          <p:cNvSpPr txBox="1"/>
          <p:nvPr/>
        </p:nvSpPr>
        <p:spPr>
          <a:xfrm>
            <a:off x="2610865" y="4205638"/>
            <a:ext cx="1649811" cy="707886"/>
          </a:xfrm>
          <a:prstGeom prst="rect">
            <a:avLst/>
          </a:prstGeom>
          <a:noFill/>
        </p:spPr>
        <p:txBody>
          <a:bodyPr wrap="none" rtlCol="0">
            <a:spAutoFit/>
          </a:bodyPr>
          <a:lstStyle/>
          <a:p>
            <a:r>
              <a:rPr lang="en-US" sz="4000" dirty="0">
                <a:latin typeface="Comic Sans MS" panose="030F0702030302020204" pitchFamily="66" charset="0"/>
              </a:rPr>
              <a:t>(shop)</a:t>
            </a:r>
          </a:p>
        </p:txBody>
      </p:sp>
      <p:sp>
        <p:nvSpPr>
          <p:cNvPr id="9" name="TextBox 8">
            <a:extLst>
              <a:ext uri="{FF2B5EF4-FFF2-40B4-BE49-F238E27FC236}">
                <a16:creationId xmlns:a16="http://schemas.microsoft.com/office/drawing/2014/main" id="{9286F74B-1C93-4652-9C6D-D0B7338D2D07}"/>
              </a:ext>
            </a:extLst>
          </p:cNvPr>
          <p:cNvSpPr txBox="1"/>
          <p:nvPr/>
        </p:nvSpPr>
        <p:spPr>
          <a:xfrm>
            <a:off x="1583139" y="4094595"/>
            <a:ext cx="962123"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will</a:t>
            </a:r>
          </a:p>
        </p:txBody>
      </p:sp>
      <p:sp>
        <p:nvSpPr>
          <p:cNvPr id="10" name="TextBox 9">
            <a:extLst>
              <a:ext uri="{FF2B5EF4-FFF2-40B4-BE49-F238E27FC236}">
                <a16:creationId xmlns:a16="http://schemas.microsoft.com/office/drawing/2014/main" id="{522DAF5F-1D8A-41C7-963D-E5855A51E047}"/>
              </a:ext>
            </a:extLst>
          </p:cNvPr>
          <p:cNvSpPr txBox="1"/>
          <p:nvPr/>
        </p:nvSpPr>
        <p:spPr>
          <a:xfrm>
            <a:off x="2798416" y="4187568"/>
            <a:ext cx="1274708"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shop</a:t>
            </a:r>
          </a:p>
        </p:txBody>
      </p:sp>
      <p:sp>
        <p:nvSpPr>
          <p:cNvPr id="11" name="TextBox 10">
            <a:extLst>
              <a:ext uri="{FF2B5EF4-FFF2-40B4-BE49-F238E27FC236}">
                <a16:creationId xmlns:a16="http://schemas.microsoft.com/office/drawing/2014/main" id="{89F47D13-AA70-4B13-AEA6-F6E084B5E384}"/>
              </a:ext>
            </a:extLst>
          </p:cNvPr>
          <p:cNvSpPr txBox="1"/>
          <p:nvPr/>
        </p:nvSpPr>
        <p:spPr>
          <a:xfrm>
            <a:off x="3892967" y="2588325"/>
            <a:ext cx="1358064" cy="1015663"/>
          </a:xfrm>
          <a:prstGeom prst="rect">
            <a:avLst/>
          </a:prstGeom>
          <a:noFill/>
        </p:spPr>
        <p:txBody>
          <a:bodyPr wrap="none" rtlCol="0">
            <a:spAutoFit/>
          </a:bodyPr>
          <a:lstStyle/>
          <a:p>
            <a:r>
              <a:rPr lang="en-US" sz="6000" dirty="0">
                <a:latin typeface="Comic Sans MS" panose="030F0702030302020204" pitchFamily="66" charset="0"/>
              </a:rPr>
              <a:t>run</a:t>
            </a:r>
          </a:p>
        </p:txBody>
      </p:sp>
      <p:sp>
        <p:nvSpPr>
          <p:cNvPr id="12" name="Rectangle 11" descr="A rectangle around the word run.">
            <a:extLst>
              <a:ext uri="{FF2B5EF4-FFF2-40B4-BE49-F238E27FC236}">
                <a16:creationId xmlns:a16="http://schemas.microsoft.com/office/drawing/2014/main" id="{B57B704F-04CD-450E-BB4C-41A142B93658}"/>
              </a:ext>
            </a:extLst>
          </p:cNvPr>
          <p:cNvSpPr/>
          <p:nvPr/>
        </p:nvSpPr>
        <p:spPr>
          <a:xfrm>
            <a:off x="3422561" y="2348571"/>
            <a:ext cx="2364349" cy="165306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F0BDEB-9A74-4273-843A-DA266BDB97AC}"/>
              </a:ext>
            </a:extLst>
          </p:cNvPr>
          <p:cNvSpPr txBox="1">
            <a:spLocks/>
          </p:cNvSpPr>
          <p:nvPr/>
        </p:nvSpPr>
        <p:spPr>
          <a:xfrm>
            <a:off x="213208" y="1120864"/>
            <a:ext cx="87830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283B80"/>
                </a:solidFill>
                <a:latin typeface="Comic Sans MS" panose="030F0702030302020204" pitchFamily="66" charset="0"/>
              </a:rPr>
              <a:t>Your Turn!</a:t>
            </a:r>
          </a:p>
        </p:txBody>
      </p:sp>
    </p:spTree>
    <p:extLst>
      <p:ext uri="{BB962C8B-B14F-4D97-AF65-F5344CB8AC3E}">
        <p14:creationId xmlns:p14="http://schemas.microsoft.com/office/powerpoint/2010/main" val="239986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7" grpId="0"/>
      <p:bldP spid="7" grpId="1"/>
      <p:bldP spid="8" grpId="0"/>
      <p:bldP spid="8" grpId="1"/>
      <p:bldP spid="9" grpId="0"/>
      <p:bldP spid="9" grpId="1"/>
      <p:bldP spid="10" grpId="0"/>
      <p:bldP spid="10" grpId="1"/>
      <p:bldP spid="11" grpId="0"/>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120316" y="199794"/>
            <a:ext cx="926431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Pond Animals - Vocabulary Review</a:t>
            </a:r>
          </a:p>
        </p:txBody>
      </p:sp>
      <p:sp>
        <p:nvSpPr>
          <p:cNvPr id="8" name="TextBox 7">
            <a:extLst>
              <a:ext uri="{FF2B5EF4-FFF2-40B4-BE49-F238E27FC236}">
                <a16:creationId xmlns:a16="http://schemas.microsoft.com/office/drawing/2014/main" id="{9F8ABF52-1330-4680-8BD1-7DA0DB1B4E8C}"/>
              </a:ext>
            </a:extLst>
          </p:cNvPr>
          <p:cNvSpPr txBox="1"/>
          <p:nvPr/>
        </p:nvSpPr>
        <p:spPr>
          <a:xfrm>
            <a:off x="181861" y="5649947"/>
            <a:ext cx="8659961" cy="657488"/>
          </a:xfrm>
          <a:prstGeom prst="rect">
            <a:avLst/>
          </a:prstGeom>
          <a:noFill/>
        </p:spPr>
        <p:txBody>
          <a:bodyPr wrap="square" rtlCol="0">
            <a:spAutoFit/>
          </a:bodyPr>
          <a:lstStyle/>
          <a:p>
            <a:pPr marL="0" marR="0" algn="ctr">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-tried to persuade.</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8135075-FF57-4DD9-9E00-F47C1D6B9F56}"/>
              </a:ext>
            </a:extLst>
          </p:cNvPr>
          <p:cNvSpPr txBox="1"/>
          <p:nvPr/>
        </p:nvSpPr>
        <p:spPr>
          <a:xfrm>
            <a:off x="2190093" y="4454156"/>
            <a:ext cx="4763813" cy="657488"/>
          </a:xfrm>
          <a:prstGeom prst="rect">
            <a:avLst/>
          </a:prstGeom>
          <a:noFill/>
        </p:spPr>
        <p:txBody>
          <a:bodyPr wrap="square" rtlCol="0">
            <a:spAutoFit/>
          </a:bodyPr>
          <a:lstStyle/>
          <a:p>
            <a:pPr marL="0" marR="0">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-worried or troubled.</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932DCF8-6199-4663-81E0-D612E348A5B9}"/>
              </a:ext>
            </a:extLst>
          </p:cNvPr>
          <p:cNvSpPr txBox="1"/>
          <p:nvPr/>
        </p:nvSpPr>
        <p:spPr>
          <a:xfrm>
            <a:off x="67215" y="3258365"/>
            <a:ext cx="9009570" cy="657488"/>
          </a:xfrm>
          <a:prstGeom prst="rect">
            <a:avLst/>
          </a:prstGeom>
          <a:noFill/>
        </p:spPr>
        <p:txBody>
          <a:bodyPr wrap="square">
            <a:spAutoFit/>
          </a:bodyPr>
          <a:lstStyle/>
          <a:p>
            <a:pPr marL="0" marR="0">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 variety or collection of different things.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93176B74-7A2B-4AD6-B93C-02826578E435}"/>
              </a:ext>
              <a:ext uri="{C183D7F6-B498-43B3-948B-1728B52AA6E4}">
                <adec:decorative xmlns:adec="http://schemas.microsoft.com/office/drawing/2017/decorative" val="1"/>
              </a:ext>
            </a:extLst>
          </p:cNvPr>
          <p:cNvSpPr/>
          <p:nvPr/>
        </p:nvSpPr>
        <p:spPr>
          <a:xfrm>
            <a:off x="2766569" y="1834192"/>
            <a:ext cx="3946358" cy="914400"/>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B6FE122-2E68-4075-B0FC-8D7AB33F5B4C}"/>
              </a:ext>
            </a:extLst>
          </p:cNvPr>
          <p:cNvSpPr txBox="1"/>
          <p:nvPr/>
        </p:nvSpPr>
        <p:spPr>
          <a:xfrm>
            <a:off x="3291274" y="1960810"/>
            <a:ext cx="2925801" cy="707886"/>
          </a:xfrm>
          <a:prstGeom prst="rect">
            <a:avLst/>
          </a:prstGeom>
          <a:noFill/>
        </p:spPr>
        <p:txBody>
          <a:bodyPr wrap="none" rtlCol="0">
            <a:spAutoFit/>
          </a:bodyPr>
          <a:lstStyle/>
          <a:p>
            <a:r>
              <a:rPr lang="en-US" sz="4000" b="1" dirty="0">
                <a:latin typeface="Comic Sans MS" panose="030F0702030302020204" pitchFamily="66" charset="0"/>
              </a:rPr>
              <a:t>assortment</a:t>
            </a:r>
          </a:p>
        </p:txBody>
      </p:sp>
      <p:sp>
        <p:nvSpPr>
          <p:cNvPr id="6" name="TextBox 5">
            <a:extLst>
              <a:ext uri="{FF2B5EF4-FFF2-40B4-BE49-F238E27FC236}">
                <a16:creationId xmlns:a16="http://schemas.microsoft.com/office/drawing/2014/main" id="{68A89F5A-C1E9-496C-AF88-C7294DBCB71E}"/>
              </a:ext>
            </a:extLst>
          </p:cNvPr>
          <p:cNvSpPr txBox="1"/>
          <p:nvPr/>
        </p:nvSpPr>
        <p:spPr>
          <a:xfrm>
            <a:off x="4081255" y="1983188"/>
            <a:ext cx="1552028" cy="707886"/>
          </a:xfrm>
          <a:prstGeom prst="rect">
            <a:avLst/>
          </a:prstGeom>
          <a:noFill/>
        </p:spPr>
        <p:txBody>
          <a:bodyPr wrap="none" rtlCol="0">
            <a:spAutoFit/>
          </a:bodyPr>
          <a:lstStyle/>
          <a:p>
            <a:r>
              <a:rPr lang="en-US" sz="4000" b="1" dirty="0">
                <a:latin typeface="Comic Sans MS" panose="030F0702030302020204" pitchFamily="66" charset="0"/>
              </a:rPr>
              <a:t>urged</a:t>
            </a:r>
          </a:p>
        </p:txBody>
      </p:sp>
      <p:sp>
        <p:nvSpPr>
          <p:cNvPr id="7" name="TextBox 6">
            <a:extLst>
              <a:ext uri="{FF2B5EF4-FFF2-40B4-BE49-F238E27FC236}">
                <a16:creationId xmlns:a16="http://schemas.microsoft.com/office/drawing/2014/main" id="{16AA1CA4-BCE7-4175-97B0-5067D089E6D2}"/>
              </a:ext>
            </a:extLst>
          </p:cNvPr>
          <p:cNvSpPr txBox="1"/>
          <p:nvPr/>
        </p:nvSpPr>
        <p:spPr>
          <a:xfrm>
            <a:off x="3373828" y="1952204"/>
            <a:ext cx="2731838" cy="707886"/>
          </a:xfrm>
          <a:prstGeom prst="rect">
            <a:avLst/>
          </a:prstGeom>
          <a:noFill/>
        </p:spPr>
        <p:txBody>
          <a:bodyPr wrap="none" rtlCol="0">
            <a:spAutoFit/>
          </a:bodyPr>
          <a:lstStyle/>
          <a:p>
            <a:r>
              <a:rPr lang="en-US" sz="4000" b="1" dirty="0">
                <a:latin typeface="Comic Sans MS" panose="030F0702030302020204" pitchFamily="66" charset="0"/>
              </a:rPr>
              <a:t>distressed</a:t>
            </a:r>
          </a:p>
        </p:txBody>
      </p:sp>
    </p:spTree>
    <p:extLst>
      <p:ext uri="{BB962C8B-B14F-4D97-AF65-F5344CB8AC3E}">
        <p14:creationId xmlns:p14="http://schemas.microsoft.com/office/powerpoint/2010/main" val="20037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2"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xit" presetSubtype="0" fill="hold" grpId="3"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3" nodeType="click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9" grpId="3"/>
      <p:bldP spid="20" grpId="0"/>
      <p:bldP spid="20" grpId="1"/>
      <p:bldP spid="20" grpId="2"/>
      <p:bldP spid="20" grpId="3"/>
      <p:bldP spid="12" grpId="0" animBg="1"/>
      <p:bldP spid="5" grpId="0"/>
      <p:bldP spid="5" grpId="1"/>
      <p:bldP spid="6" grpId="0"/>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994752" y="241214"/>
            <a:ext cx="715452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Vocabulary Review Take Two!</a:t>
            </a:r>
          </a:p>
        </p:txBody>
      </p:sp>
      <p:sp>
        <p:nvSpPr>
          <p:cNvPr id="5" name="TextBox 4">
            <a:extLst>
              <a:ext uri="{FF2B5EF4-FFF2-40B4-BE49-F238E27FC236}">
                <a16:creationId xmlns:a16="http://schemas.microsoft.com/office/drawing/2014/main" id="{22FF8EDB-53CC-49AC-B253-18F25BDC9904}"/>
              </a:ext>
            </a:extLst>
          </p:cNvPr>
          <p:cNvSpPr txBox="1"/>
          <p:nvPr/>
        </p:nvSpPr>
        <p:spPr>
          <a:xfrm>
            <a:off x="3493017" y="2139662"/>
            <a:ext cx="2565126" cy="769441"/>
          </a:xfrm>
          <a:prstGeom prst="rect">
            <a:avLst/>
          </a:prstGeom>
          <a:noFill/>
        </p:spPr>
        <p:txBody>
          <a:bodyPr wrap="none" rtlCol="0">
            <a:spAutoFit/>
          </a:bodyPr>
          <a:lstStyle/>
          <a:p>
            <a:r>
              <a:rPr lang="en-US" sz="4400" b="1" dirty="0">
                <a:latin typeface="Comic Sans MS" panose="030F0702030302020204" pitchFamily="66" charset="0"/>
              </a:rPr>
              <a:t>satisfied</a:t>
            </a:r>
          </a:p>
        </p:txBody>
      </p:sp>
      <p:sp>
        <p:nvSpPr>
          <p:cNvPr id="6" name="TextBox 5">
            <a:extLst>
              <a:ext uri="{FF2B5EF4-FFF2-40B4-BE49-F238E27FC236}">
                <a16:creationId xmlns:a16="http://schemas.microsoft.com/office/drawing/2014/main" id="{FFADE0D2-D2E4-461C-BBE9-7E39E0975854}"/>
              </a:ext>
            </a:extLst>
          </p:cNvPr>
          <p:cNvSpPr txBox="1"/>
          <p:nvPr/>
        </p:nvSpPr>
        <p:spPr>
          <a:xfrm>
            <a:off x="3070631" y="3436644"/>
            <a:ext cx="3087705" cy="707886"/>
          </a:xfrm>
          <a:prstGeom prst="rect">
            <a:avLst/>
          </a:prstGeom>
          <a:noFill/>
        </p:spPr>
        <p:txBody>
          <a:bodyPr wrap="none" rtlCol="0">
            <a:spAutoFit/>
          </a:bodyPr>
          <a:lstStyle/>
          <a:p>
            <a:r>
              <a:rPr lang="en-US" sz="3600" dirty="0">
                <a:latin typeface="Comic Sans MS" panose="030F0702030302020204" pitchFamily="66" charset="0"/>
              </a:rPr>
              <a:t>-asked about</a:t>
            </a:r>
            <a:r>
              <a:rPr lang="en-US" sz="4000" dirty="0">
                <a:latin typeface="Comic Sans MS" panose="030F0702030302020204" pitchFamily="66" charset="0"/>
              </a:rPr>
              <a:t>.</a:t>
            </a:r>
          </a:p>
        </p:txBody>
      </p:sp>
      <p:sp>
        <p:nvSpPr>
          <p:cNvPr id="7" name="TextBox 6">
            <a:extLst>
              <a:ext uri="{FF2B5EF4-FFF2-40B4-BE49-F238E27FC236}">
                <a16:creationId xmlns:a16="http://schemas.microsoft.com/office/drawing/2014/main" id="{BAF4AE00-54F1-4E42-ACD6-06FDE142D8A8}"/>
              </a:ext>
            </a:extLst>
          </p:cNvPr>
          <p:cNvSpPr txBox="1"/>
          <p:nvPr/>
        </p:nvSpPr>
        <p:spPr>
          <a:xfrm>
            <a:off x="3072970" y="4472622"/>
            <a:ext cx="2985113" cy="646331"/>
          </a:xfrm>
          <a:prstGeom prst="rect">
            <a:avLst/>
          </a:prstGeom>
          <a:noFill/>
        </p:spPr>
        <p:txBody>
          <a:bodyPr wrap="none" rtlCol="0">
            <a:spAutoFit/>
          </a:bodyPr>
          <a:lstStyle/>
          <a:p>
            <a:pPr algn="ctr"/>
            <a:r>
              <a:rPr lang="en-US" sz="3600" dirty="0">
                <a:latin typeface="Comic Sans MS" panose="030F0702030302020204" pitchFamily="66" charset="0"/>
              </a:rPr>
              <a:t>-made happy.</a:t>
            </a:r>
          </a:p>
        </p:txBody>
      </p:sp>
      <p:sp>
        <p:nvSpPr>
          <p:cNvPr id="11" name="TextBox 10">
            <a:extLst>
              <a:ext uri="{FF2B5EF4-FFF2-40B4-BE49-F238E27FC236}">
                <a16:creationId xmlns:a16="http://schemas.microsoft.com/office/drawing/2014/main" id="{085D1EE5-94ED-43D3-9A9A-0A7A14C64BAE}"/>
              </a:ext>
            </a:extLst>
          </p:cNvPr>
          <p:cNvSpPr txBox="1"/>
          <p:nvPr/>
        </p:nvSpPr>
        <p:spPr>
          <a:xfrm>
            <a:off x="1731323" y="5442118"/>
            <a:ext cx="5766322" cy="646331"/>
          </a:xfrm>
          <a:prstGeom prst="rect">
            <a:avLst/>
          </a:prstGeom>
          <a:noFill/>
        </p:spPr>
        <p:txBody>
          <a:bodyPr wrap="none" rtlCol="0">
            <a:spAutoFit/>
          </a:bodyPr>
          <a:lstStyle/>
          <a:p>
            <a:pPr algn="ctr"/>
            <a:r>
              <a:rPr lang="en-US" sz="3600" dirty="0">
                <a:latin typeface="Comic Sans MS" panose="030F0702030302020204" pitchFamily="66" charset="0"/>
              </a:rPr>
              <a:t>-having style, fashionable.</a:t>
            </a:r>
          </a:p>
        </p:txBody>
      </p:sp>
      <p:sp>
        <p:nvSpPr>
          <p:cNvPr id="12" name="TextBox 11">
            <a:extLst>
              <a:ext uri="{FF2B5EF4-FFF2-40B4-BE49-F238E27FC236}">
                <a16:creationId xmlns:a16="http://schemas.microsoft.com/office/drawing/2014/main" id="{91AFFA58-CE8E-4B4D-B14F-AAE9BF59C9C3}"/>
              </a:ext>
            </a:extLst>
          </p:cNvPr>
          <p:cNvSpPr txBox="1"/>
          <p:nvPr/>
        </p:nvSpPr>
        <p:spPr>
          <a:xfrm>
            <a:off x="3639696" y="2201723"/>
            <a:ext cx="1949573" cy="769441"/>
          </a:xfrm>
          <a:prstGeom prst="rect">
            <a:avLst/>
          </a:prstGeom>
          <a:noFill/>
        </p:spPr>
        <p:txBody>
          <a:bodyPr wrap="none" rtlCol="0">
            <a:spAutoFit/>
          </a:bodyPr>
          <a:lstStyle/>
          <a:p>
            <a:r>
              <a:rPr lang="en-US" sz="4400" b="1" dirty="0">
                <a:latin typeface="Comic Sans MS" panose="030F0702030302020204" pitchFamily="66" charset="0"/>
              </a:rPr>
              <a:t>stylish</a:t>
            </a:r>
          </a:p>
        </p:txBody>
      </p:sp>
      <p:sp>
        <p:nvSpPr>
          <p:cNvPr id="15" name="TextBox 14">
            <a:extLst>
              <a:ext uri="{FF2B5EF4-FFF2-40B4-BE49-F238E27FC236}">
                <a16:creationId xmlns:a16="http://schemas.microsoft.com/office/drawing/2014/main" id="{9339F2E1-A06D-4811-A4CB-C1E775E43B59}"/>
              </a:ext>
            </a:extLst>
          </p:cNvPr>
          <p:cNvSpPr txBox="1"/>
          <p:nvPr/>
        </p:nvSpPr>
        <p:spPr>
          <a:xfrm>
            <a:off x="3624463" y="2180564"/>
            <a:ext cx="2302233" cy="769441"/>
          </a:xfrm>
          <a:prstGeom prst="rect">
            <a:avLst/>
          </a:prstGeom>
          <a:noFill/>
        </p:spPr>
        <p:txBody>
          <a:bodyPr wrap="none" rtlCol="0">
            <a:spAutoFit/>
          </a:bodyPr>
          <a:lstStyle/>
          <a:p>
            <a:r>
              <a:rPr lang="en-US" sz="4400" b="1" dirty="0">
                <a:latin typeface="Comic Sans MS" panose="030F0702030302020204" pitchFamily="66" charset="0"/>
              </a:rPr>
              <a:t>inquired</a:t>
            </a:r>
          </a:p>
        </p:txBody>
      </p:sp>
      <p:sp>
        <p:nvSpPr>
          <p:cNvPr id="4" name="Rectangle 3">
            <a:extLst>
              <a:ext uri="{FF2B5EF4-FFF2-40B4-BE49-F238E27FC236}">
                <a16:creationId xmlns:a16="http://schemas.microsoft.com/office/drawing/2014/main" id="{B800B474-C2C2-4EF0-8A51-F1A5DEBFC5F9}"/>
              </a:ext>
              <a:ext uri="{C183D7F6-B498-43B3-948B-1728B52AA6E4}">
                <adec:decorative xmlns:adec="http://schemas.microsoft.com/office/drawing/2017/decorative" val="1"/>
              </a:ext>
            </a:extLst>
          </p:cNvPr>
          <p:cNvSpPr/>
          <p:nvPr/>
        </p:nvSpPr>
        <p:spPr>
          <a:xfrm>
            <a:off x="2457899" y="1849704"/>
            <a:ext cx="4228200" cy="1323439"/>
          </a:xfrm>
          <a:prstGeom prst="rect">
            <a:avLst/>
          </a:prstGeom>
          <a:noFill/>
          <a:ln w="76200">
            <a:solidFill>
              <a:srgbClr val="0033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91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2"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ntr" presetSubtype="0" fill="hold" grpId="4"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5" nodeType="click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P spid="6" grpId="3"/>
      <p:bldP spid="6" grpId="4"/>
      <p:bldP spid="6" grpId="5"/>
      <p:bldP spid="7" grpId="0"/>
      <p:bldP spid="7" grpId="1"/>
      <p:bldP spid="11" grpId="0"/>
      <p:bldP spid="11" grpId="1"/>
      <p:bldP spid="11" grpId="2"/>
      <p:bldP spid="15" grpId="0"/>
      <p:bldP spid="15" grpId="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rounded box"/>
          <p:cNvSpPr/>
          <p:nvPr/>
        </p:nvSpPr>
        <p:spPr>
          <a:xfrm>
            <a:off x="161745" y="1507808"/>
            <a:ext cx="8820509" cy="1968430"/>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a:xfrm>
            <a:off x="457200" y="-131862"/>
            <a:ext cx="8229600" cy="1143000"/>
          </a:xfrm>
        </p:spPr>
        <p:txBody>
          <a:bodyPr>
            <a:normAutofit/>
          </a:bodyPr>
          <a:lstStyle/>
          <a:p>
            <a:pPr algn="ctr"/>
            <a:r>
              <a:rPr lang="en-US" sz="3600" dirty="0">
                <a:solidFill>
                  <a:srgbClr val="003399"/>
                </a:solidFill>
                <a:latin typeface="Comic Sans MS" panose="030F0702030302020204" pitchFamily="66" charset="0"/>
              </a:rPr>
              <a:t>Our Vocabulary Adventure Continues!</a:t>
            </a:r>
          </a:p>
        </p:txBody>
      </p:sp>
      <p:sp>
        <p:nvSpPr>
          <p:cNvPr id="4" name="urged">
            <a:extLst>
              <a:ext uri="{FF2B5EF4-FFF2-40B4-BE49-F238E27FC236}">
                <a16:creationId xmlns:a16="http://schemas.microsoft.com/office/drawing/2014/main" id="{AB7193AE-0B74-4A69-BA49-BA0A03A267F3}"/>
              </a:ext>
            </a:extLst>
          </p:cNvPr>
          <p:cNvSpPr txBox="1"/>
          <p:nvPr/>
        </p:nvSpPr>
        <p:spPr>
          <a:xfrm>
            <a:off x="5982418" y="167050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urged</a:t>
            </a:r>
          </a:p>
        </p:txBody>
      </p:sp>
      <p:sp>
        <p:nvSpPr>
          <p:cNvPr id="5" name="assortment">
            <a:extLst>
              <a:ext uri="{FF2B5EF4-FFF2-40B4-BE49-F238E27FC236}">
                <a16:creationId xmlns:a16="http://schemas.microsoft.com/office/drawing/2014/main" id="{5D34A169-E92F-4278-9D79-A0E18B0EFE39}"/>
              </a:ext>
            </a:extLst>
          </p:cNvPr>
          <p:cNvSpPr txBox="1"/>
          <p:nvPr/>
        </p:nvSpPr>
        <p:spPr>
          <a:xfrm>
            <a:off x="323491" y="167183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assortment</a:t>
            </a:r>
          </a:p>
        </p:txBody>
      </p:sp>
      <p:sp>
        <p:nvSpPr>
          <p:cNvPr id="6" name="distressed">
            <a:extLst>
              <a:ext uri="{FF2B5EF4-FFF2-40B4-BE49-F238E27FC236}">
                <a16:creationId xmlns:a16="http://schemas.microsoft.com/office/drawing/2014/main" id="{FFB1854B-3C53-4EE5-9A1F-FE3750D29F7B}"/>
              </a:ext>
            </a:extLst>
          </p:cNvPr>
          <p:cNvSpPr txBox="1"/>
          <p:nvPr/>
        </p:nvSpPr>
        <p:spPr>
          <a:xfrm>
            <a:off x="3095445" y="16519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distressed</a:t>
            </a:r>
          </a:p>
        </p:txBody>
      </p:sp>
      <p:sp>
        <p:nvSpPr>
          <p:cNvPr id="7" name="satisfied">
            <a:extLst>
              <a:ext uri="{FF2B5EF4-FFF2-40B4-BE49-F238E27FC236}">
                <a16:creationId xmlns:a16="http://schemas.microsoft.com/office/drawing/2014/main" id="{EB21CDC2-1832-4F89-A8BD-4C6488FAC691}"/>
              </a:ext>
            </a:extLst>
          </p:cNvPr>
          <p:cNvSpPr txBox="1"/>
          <p:nvPr/>
        </p:nvSpPr>
        <p:spPr>
          <a:xfrm>
            <a:off x="221411" y="265727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satisfied</a:t>
            </a:r>
          </a:p>
        </p:txBody>
      </p:sp>
      <p:sp>
        <p:nvSpPr>
          <p:cNvPr id="8" name="inquired">
            <a:extLst>
              <a:ext uri="{FF2B5EF4-FFF2-40B4-BE49-F238E27FC236}">
                <a16:creationId xmlns:a16="http://schemas.microsoft.com/office/drawing/2014/main" id="{7A039446-9A59-4695-A4DB-4AC5DFBCAF99}"/>
              </a:ext>
            </a:extLst>
          </p:cNvPr>
          <p:cNvSpPr txBox="1"/>
          <p:nvPr/>
        </p:nvSpPr>
        <p:spPr>
          <a:xfrm>
            <a:off x="3147203" y="270102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inquired</a:t>
            </a:r>
          </a:p>
        </p:txBody>
      </p:sp>
      <p:sp>
        <p:nvSpPr>
          <p:cNvPr id="9" name="stylish">
            <a:extLst>
              <a:ext uri="{FF2B5EF4-FFF2-40B4-BE49-F238E27FC236}">
                <a16:creationId xmlns:a16="http://schemas.microsoft.com/office/drawing/2014/main" id="{23735074-FA64-4218-8270-6711468E2EDA}"/>
              </a:ext>
            </a:extLst>
          </p:cNvPr>
          <p:cNvSpPr txBox="1"/>
          <p:nvPr/>
        </p:nvSpPr>
        <p:spPr>
          <a:xfrm>
            <a:off x="5838645" y="274489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stylish</a:t>
            </a:r>
          </a:p>
        </p:txBody>
      </p:sp>
      <p:sp>
        <p:nvSpPr>
          <p:cNvPr id="17" name="Urged Sentence">
            <a:extLst>
              <a:ext uri="{FF2B5EF4-FFF2-40B4-BE49-F238E27FC236}">
                <a16:creationId xmlns:a16="http://schemas.microsoft.com/office/drawing/2014/main" id="{54162C8F-55F8-47BF-993B-FB45F529EA8E}"/>
              </a:ext>
            </a:extLst>
          </p:cNvPr>
          <p:cNvSpPr txBox="1"/>
          <p:nvPr/>
        </p:nvSpPr>
        <p:spPr>
          <a:xfrm>
            <a:off x="990601" y="4168054"/>
            <a:ext cx="759124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omic Sans MS"/>
                <a:ea typeface="+mn-lt"/>
                <a:cs typeface="+mn-lt"/>
              </a:rPr>
              <a:t>The boy _______ his mom to take him to the carnival.</a:t>
            </a:r>
          </a:p>
          <a:p>
            <a:pPr algn="ctr"/>
            <a:endParaRPr lang="en-US" sz="3600" dirty="0">
              <a:latin typeface="Comic Sans MS"/>
            </a:endParaRPr>
          </a:p>
        </p:txBody>
      </p:sp>
      <p:sp>
        <p:nvSpPr>
          <p:cNvPr id="16" name="TextBox 15">
            <a:extLst>
              <a:ext uri="{FF2B5EF4-FFF2-40B4-BE49-F238E27FC236}">
                <a16:creationId xmlns:a16="http://schemas.microsoft.com/office/drawing/2014/main" id="{5D34A169-E92F-4278-9D79-A0E18B0EFE39}"/>
              </a:ext>
            </a:extLst>
          </p:cNvPr>
          <p:cNvSpPr txBox="1"/>
          <p:nvPr/>
        </p:nvSpPr>
        <p:spPr>
          <a:xfrm>
            <a:off x="3335216" y="830882"/>
            <a:ext cx="2473569" cy="646331"/>
          </a:xfrm>
          <a:prstGeom prst="rect">
            <a:avLst/>
          </a:prstGeom>
          <a:noFill/>
          <a:ln w="76200">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rPr>
              <a:t>word bank</a:t>
            </a:r>
          </a:p>
        </p:txBody>
      </p:sp>
      <p:sp>
        <p:nvSpPr>
          <p:cNvPr id="18" name="urged ans">
            <a:extLst>
              <a:ext uri="{FF2B5EF4-FFF2-40B4-BE49-F238E27FC236}">
                <a16:creationId xmlns:a16="http://schemas.microsoft.com/office/drawing/2014/main" id="{0FC67FE2-0762-438C-AB1B-A6B1F4F6B179}"/>
              </a:ext>
            </a:extLst>
          </p:cNvPr>
          <p:cNvSpPr txBox="1"/>
          <p:nvPr/>
        </p:nvSpPr>
        <p:spPr>
          <a:xfrm>
            <a:off x="2206284" y="402928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283B80"/>
                </a:solidFill>
                <a:latin typeface="Comic Sans MS"/>
              </a:rPr>
              <a:t>urged</a:t>
            </a:r>
          </a:p>
        </p:txBody>
      </p:sp>
      <p:sp>
        <p:nvSpPr>
          <p:cNvPr id="19" name="Distressed Sentence">
            <a:extLst>
              <a:ext uri="{FF2B5EF4-FFF2-40B4-BE49-F238E27FC236}">
                <a16:creationId xmlns:a16="http://schemas.microsoft.com/office/drawing/2014/main" id="{DFDFEEE8-8794-49EE-96CB-63E095F7931D}"/>
              </a:ext>
            </a:extLst>
          </p:cNvPr>
          <p:cNvSpPr txBox="1"/>
          <p:nvPr/>
        </p:nvSpPr>
        <p:spPr>
          <a:xfrm>
            <a:off x="990601" y="4168054"/>
            <a:ext cx="759124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omic Sans MS"/>
                <a:ea typeface="+mn-lt"/>
                <a:cs typeface="+mn-lt"/>
              </a:rPr>
              <a:t>The child appeared __________ because he was lost.</a:t>
            </a:r>
          </a:p>
          <a:p>
            <a:pPr algn="ctr"/>
            <a:endParaRPr lang="en-US" sz="3600" dirty="0">
              <a:latin typeface="Comic Sans MS"/>
            </a:endParaRPr>
          </a:p>
        </p:txBody>
      </p:sp>
      <p:sp>
        <p:nvSpPr>
          <p:cNvPr id="20" name="distressed ans">
            <a:extLst>
              <a:ext uri="{FF2B5EF4-FFF2-40B4-BE49-F238E27FC236}">
                <a16:creationId xmlns:a16="http://schemas.microsoft.com/office/drawing/2014/main" id="{CFF076B6-0F6A-41D4-9D34-2337102ADBDD}"/>
              </a:ext>
            </a:extLst>
          </p:cNvPr>
          <p:cNvSpPr txBox="1"/>
          <p:nvPr/>
        </p:nvSpPr>
        <p:spPr>
          <a:xfrm>
            <a:off x="4786223" y="401841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283B80"/>
                </a:solidFill>
                <a:latin typeface="Comic Sans MS"/>
              </a:rPr>
              <a:t>distressed</a:t>
            </a:r>
          </a:p>
        </p:txBody>
      </p:sp>
      <p:sp>
        <p:nvSpPr>
          <p:cNvPr id="21" name="inquired Sentence">
            <a:extLst>
              <a:ext uri="{FF2B5EF4-FFF2-40B4-BE49-F238E27FC236}">
                <a16:creationId xmlns:a16="http://schemas.microsoft.com/office/drawing/2014/main" id="{1A6EFE09-2845-4D20-92D4-0E9B79AE473A}"/>
              </a:ext>
            </a:extLst>
          </p:cNvPr>
          <p:cNvSpPr txBox="1"/>
          <p:nvPr/>
        </p:nvSpPr>
        <p:spPr>
          <a:xfrm>
            <a:off x="990601" y="4168054"/>
            <a:ext cx="759124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omic Sans MS"/>
                <a:ea typeface="+mn-lt"/>
                <a:cs typeface="+mn-lt"/>
              </a:rPr>
              <a:t>The girl __________ about the candy on the table.</a:t>
            </a:r>
          </a:p>
          <a:p>
            <a:pPr algn="ctr"/>
            <a:endParaRPr lang="en-US" sz="3600" dirty="0">
              <a:latin typeface="Comic Sans MS"/>
            </a:endParaRPr>
          </a:p>
        </p:txBody>
      </p:sp>
      <p:sp>
        <p:nvSpPr>
          <p:cNvPr id="22" name="inquired ans">
            <a:extLst>
              <a:ext uri="{FF2B5EF4-FFF2-40B4-BE49-F238E27FC236}">
                <a16:creationId xmlns:a16="http://schemas.microsoft.com/office/drawing/2014/main" id="{8708F545-5D5A-4B8E-B518-5C96DC0201C9}"/>
              </a:ext>
            </a:extLst>
          </p:cNvPr>
          <p:cNvSpPr txBox="1"/>
          <p:nvPr/>
        </p:nvSpPr>
        <p:spPr>
          <a:xfrm>
            <a:off x="2486803" y="403916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283B80"/>
                </a:solidFill>
                <a:latin typeface="Comic Sans MS"/>
              </a:rPr>
              <a:t>inquired</a:t>
            </a:r>
          </a:p>
        </p:txBody>
      </p:sp>
      <p:sp>
        <p:nvSpPr>
          <p:cNvPr id="23" name="Your Turn!">
            <a:extLst>
              <a:ext uri="{FF2B5EF4-FFF2-40B4-BE49-F238E27FC236}">
                <a16:creationId xmlns:a16="http://schemas.microsoft.com/office/drawing/2014/main" id="{E5CB1531-D70D-43EA-9EF9-26EC9EA421E4}"/>
              </a:ext>
            </a:extLst>
          </p:cNvPr>
          <p:cNvSpPr txBox="1"/>
          <p:nvPr/>
        </p:nvSpPr>
        <p:spPr>
          <a:xfrm>
            <a:off x="776377" y="4125998"/>
            <a:ext cx="7591244"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283B80"/>
                </a:solidFill>
                <a:latin typeface="Comic Sans MS"/>
                <a:ea typeface="+mn-lt"/>
                <a:cs typeface="+mn-lt"/>
              </a:rPr>
              <a:t>Your Turn!</a:t>
            </a:r>
          </a:p>
          <a:p>
            <a:pPr algn="ctr"/>
            <a:endParaRPr lang="en-US" sz="3600" dirty="0">
              <a:latin typeface="Comic Sans MS"/>
            </a:endParaRPr>
          </a:p>
        </p:txBody>
      </p:sp>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0" presetClass="exit" presetSubtype="0" fill="hold" grpId="0"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 presetClass="entr" presetSubtype="0" fill="hold" grpId="1"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1"/>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7" grpId="0"/>
      <p:bldP spid="17" grpId="1"/>
      <p:bldP spid="18" grpId="0"/>
      <p:bldP spid="18" grpId="1"/>
      <p:bldP spid="19" grpId="0"/>
      <p:bldP spid="19" grpId="2"/>
      <p:bldP spid="20" grpId="0"/>
      <p:bldP spid="20" grpId="1"/>
      <p:bldP spid="21" grpId="0"/>
      <p:bldP spid="21" grpId="1"/>
      <p:bldP spid="22" grpId="0"/>
      <p:bldP spid="22" grpId="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2014-F4EC-41BE-8EE6-EF5E50AB8CC0}"/>
              </a:ext>
            </a:extLst>
          </p:cNvPr>
          <p:cNvSpPr txBox="1">
            <a:spLocks noGrp="1"/>
          </p:cNvSpPr>
          <p:nvPr>
            <p:ph type="title" idx="4294967295"/>
          </p:nvPr>
        </p:nvSpPr>
        <p:spPr>
          <a:xfrm>
            <a:off x="2287566" y="389956"/>
            <a:ext cx="4568879"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chemeClr val="tx1"/>
                </a:solidFill>
                <a:effectLst/>
                <a:uLnTx/>
                <a:uFillTx/>
                <a:latin typeface="Comic Sans MS" panose="030F0702030302020204" pitchFamily="66" charset="0"/>
                <a:ea typeface="+mn-ea"/>
                <a:cs typeface="+mn-cs"/>
              </a:rPr>
              <a:t>Paddy’s New Hat</a:t>
            </a:r>
          </a:p>
        </p:txBody>
      </p:sp>
      <p:pic>
        <p:nvPicPr>
          <p:cNvPr id="3" name="Picture 2" descr="Diagram showing the 5-Finger Retell&#10;">
            <a:extLst>
              <a:ext uri="{FF2B5EF4-FFF2-40B4-BE49-F238E27FC236}">
                <a16:creationId xmlns:a16="http://schemas.microsoft.com/office/drawing/2014/main" id="{897B6945-FADB-4F5B-B08F-D050F4558E64}"/>
              </a:ext>
            </a:extLst>
          </p:cNvPr>
          <p:cNvPicPr>
            <a:picLocks noChangeAspect="1"/>
          </p:cNvPicPr>
          <p:nvPr/>
        </p:nvPicPr>
        <p:blipFill>
          <a:blip r:embed="rId3"/>
          <a:stretch>
            <a:fillRect/>
          </a:stretch>
        </p:blipFill>
        <p:spPr>
          <a:xfrm>
            <a:off x="10765" y="1296777"/>
            <a:ext cx="3456623" cy="3733153"/>
          </a:xfrm>
          <a:prstGeom prst="rect">
            <a:avLst/>
          </a:prstGeom>
        </p:spPr>
      </p:pic>
      <p:sp>
        <p:nvSpPr>
          <p:cNvPr id="6" name="Oval 5" descr="Oval around the word characters.">
            <a:extLst>
              <a:ext uri="{FF2B5EF4-FFF2-40B4-BE49-F238E27FC236}">
                <a16:creationId xmlns:a16="http://schemas.microsoft.com/office/drawing/2014/main" id="{772744EE-D57C-49A9-8D8E-3DA06AD32486}"/>
              </a:ext>
            </a:extLst>
          </p:cNvPr>
          <p:cNvSpPr/>
          <p:nvPr/>
        </p:nvSpPr>
        <p:spPr>
          <a:xfrm rot="20309441">
            <a:off x="2159001" y="3100385"/>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descr="Oval around the word ">
            <a:extLst>
              <a:ext uri="{FF2B5EF4-FFF2-40B4-BE49-F238E27FC236}">
                <a16:creationId xmlns:a16="http://schemas.microsoft.com/office/drawing/2014/main" id="{3914BE58-6251-4A1E-923B-A092E85BABD3}"/>
              </a:ext>
            </a:extLst>
          </p:cNvPr>
          <p:cNvSpPr/>
          <p:nvPr/>
        </p:nvSpPr>
        <p:spPr>
          <a:xfrm rot="17445141">
            <a:off x="1449039" y="1874432"/>
            <a:ext cx="1856794" cy="8694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descr="Oval around the word problem.">
            <a:extLst>
              <a:ext uri="{FF2B5EF4-FFF2-40B4-BE49-F238E27FC236}">
                <a16:creationId xmlns:a16="http://schemas.microsoft.com/office/drawing/2014/main" id="{8E1851F5-5436-4C95-B6DA-EC4CB6012E58}"/>
              </a:ext>
            </a:extLst>
          </p:cNvPr>
          <p:cNvSpPr/>
          <p:nvPr/>
        </p:nvSpPr>
        <p:spPr>
          <a:xfrm rot="16356523">
            <a:off x="907865" y="1646971"/>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descr="Oval around the word events.">
            <a:extLst>
              <a:ext uri="{FF2B5EF4-FFF2-40B4-BE49-F238E27FC236}">
                <a16:creationId xmlns:a16="http://schemas.microsoft.com/office/drawing/2014/main" id="{475F8783-B670-48B6-A54D-802461474759}"/>
              </a:ext>
            </a:extLst>
          </p:cNvPr>
          <p:cNvSpPr/>
          <p:nvPr/>
        </p:nvSpPr>
        <p:spPr>
          <a:xfrm rot="15275736">
            <a:off x="148352" y="1847166"/>
            <a:ext cx="1896867" cy="7874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descr="Oval around the word solution.">
            <a:extLst>
              <a:ext uri="{FF2B5EF4-FFF2-40B4-BE49-F238E27FC236}">
                <a16:creationId xmlns:a16="http://schemas.microsoft.com/office/drawing/2014/main" id="{998C2D58-33E7-4717-A7B4-DD190CF6C70F}"/>
              </a:ext>
            </a:extLst>
          </p:cNvPr>
          <p:cNvSpPr/>
          <p:nvPr/>
        </p:nvSpPr>
        <p:spPr>
          <a:xfrm rot="13394373">
            <a:off x="-98528" y="2340251"/>
            <a:ext cx="1574800" cy="76546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descr="Circle around the words text connection.">
            <a:extLst>
              <a:ext uri="{FF2B5EF4-FFF2-40B4-BE49-F238E27FC236}">
                <a16:creationId xmlns:a16="http://schemas.microsoft.com/office/drawing/2014/main" id="{CF857B68-D743-428B-8A90-645CCBA7F58A}"/>
              </a:ext>
            </a:extLst>
          </p:cNvPr>
          <p:cNvSpPr/>
          <p:nvPr/>
        </p:nvSpPr>
        <p:spPr>
          <a:xfrm rot="20309441">
            <a:off x="444562" y="2636991"/>
            <a:ext cx="2363868" cy="22477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2" descr="well dressed gentleman muskrat with black fedora hat. orange rodent with black hat and black coat looking like a secret agent.">
            <a:extLst>
              <a:ext uri="{FF2B5EF4-FFF2-40B4-BE49-F238E27FC236}">
                <a16:creationId xmlns:a16="http://schemas.microsoft.com/office/drawing/2014/main" id="{41AB738F-9A43-45DE-864D-93CA8D3E6CA9}"/>
              </a:ext>
            </a:extLst>
          </p:cNvPr>
          <p:cNvPicPr>
            <a:picLocks noChangeAspect="1" noChangeArrowheads="1"/>
          </p:cNvPicPr>
          <p:nvPr/>
        </p:nvPicPr>
        <p:blipFill>
          <a:blip r:embed="rId4"/>
          <a:srcRect/>
          <a:stretch/>
        </p:blipFill>
        <p:spPr bwMode="auto">
          <a:xfrm>
            <a:off x="4572000" y="2315201"/>
            <a:ext cx="4392098" cy="44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9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Couture.thmx</Template>
  <TotalTime>13445</TotalTime>
  <Words>2605</Words>
  <Application>Microsoft Office PowerPoint</Application>
  <PresentationFormat>On-screen Show (4:3)</PresentationFormat>
  <Paragraphs>257</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Comic Sans MS</vt:lpstr>
      <vt:lpstr>Office Theme</vt:lpstr>
      <vt:lpstr>Office Theme</vt:lpstr>
      <vt:lpstr>Pond Animals</vt:lpstr>
      <vt:lpstr>Reviewing Our Skills!</vt:lpstr>
      <vt:lpstr>Let’s Practice!</vt:lpstr>
      <vt:lpstr>Future Tense Verbs</vt:lpstr>
      <vt:lpstr>Identifying Future Tense Verbs</vt:lpstr>
      <vt:lpstr>Pond Animals - Vocabulary Review</vt:lpstr>
      <vt:lpstr>Vocabulary Review Take Two!</vt:lpstr>
      <vt:lpstr>Our Vocabulary Adventure Continues!</vt:lpstr>
      <vt:lpstr>Paddy’s New Hat</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 Harstead</cp:lastModifiedBy>
  <cp:revision>281</cp:revision>
  <dcterms:created xsi:type="dcterms:W3CDTF">2012-04-20T18:25:02Z</dcterms:created>
  <dcterms:modified xsi:type="dcterms:W3CDTF">2021-12-09T14:19:30Z</dcterms:modified>
</cp:coreProperties>
</file>