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56" r:id="rId2"/>
    <p:sldId id="344" r:id="rId3"/>
    <p:sldId id="353" r:id="rId4"/>
    <p:sldId id="354" r:id="rId5"/>
    <p:sldId id="355" r:id="rId6"/>
    <p:sldId id="357" r:id="rId7"/>
    <p:sldId id="362" r:id="rId8"/>
    <p:sldId id="358" r:id="rId9"/>
    <p:sldId id="359" r:id="rId10"/>
    <p:sldId id="360" r:id="rId11"/>
    <p:sldId id="352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4"/>
    <a:srgbClr val="283B80"/>
    <a:srgbClr val="D60093"/>
    <a:srgbClr val="3B7ABE"/>
    <a:srgbClr val="182C6F"/>
    <a:srgbClr val="FCFCFC"/>
    <a:srgbClr val="003399"/>
    <a:srgbClr val="FF9627"/>
    <a:srgbClr val="9D6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 autoAdjust="0"/>
    <p:restoredTop sz="78269" autoAdjust="0"/>
  </p:normalViewPr>
  <p:slideViewPr>
    <p:cSldViewPr snapToGrid="0" snapToObjects="1">
      <p:cViewPr varScale="1">
        <p:scale>
          <a:sx n="53" d="100"/>
          <a:sy n="53" d="100"/>
        </p:scale>
        <p:origin x="190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2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8D203-957B-4E0D-BFEF-AC11BFDF7A2F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3B794-5A4F-4F47-9EB8-2D6C2FE8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Welcome the student.  Tell him/her that we will be sailing through CCVC words, Sentences, Vocabulary and 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Finding Agent Barkley,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one skill at a time!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clicks to bring up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35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Remind the student that we read a story called, 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Finding Agent Barkley.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image of the 5 finger retell and a dog.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Thumb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(Click to circle the thumb.)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“Who were the characters in the story?” – Evan, Barkley, Aunt Laura, Lexi Stinson and her dog, Baxter.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Pointer Finger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(Click to circle the pointer finger.)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“Where did the story take place?” -  The story took place outside in the neighborhood.  It took place after school.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Middle Finger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(Click to circle the middle finger.)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was the problem in the story?” -  Evan lost Barkley while they were on their walk.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 Finger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(Click to circle the ring finger.)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happened in the story?” -  Every day after school, Evan took Barkley for a walk in their neighborhood.  Evan used his imagination, and they went on an adventure.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Today, as they were going on their walk, Barkley let out a loud bark and took off.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Evan did not know what to do so he went back home to get Aunt Laura.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Evan and Aunt Laura grabbed bicycles from the garage and went searching for Barkley.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end of the story, they found Barkley and made a new friend.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Pinky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(Click to circle the pinky finger.)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Ask: “Was the problem solved?  Did they find Barkley?”  - Yes.  Evan and Aunt Laura met a neighbor (Lexi Stinson) while they were searching for Barkley.  She heard them calling out.  Barkley was playing in a yard with her dog, Baxter.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 of Hand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(Click to circle the palm of the hand.)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Ask:  “Can you relate to this story?  Did you ever lose something or someone?  How did that make you feel?  Did you find it or him/her?  How did you find what you lost?  How did you feel at the end?” – Answers will vary.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Applaud the student’s effort and c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21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 student if he/she has any questions.  Thank the student for sailing through these skills today!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should introduce the slide by telling the student that we are going to work on CCVC (consonant-consonant-vowel-consonant) words.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clicks to bring up the word, ‘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fl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ag’ with an image of a flag.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word do you see?” (flag.)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“This word begins with two consonant letters: fl.  When we put the f and the l together, they make the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fl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 sound.”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another word: 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fr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og (with an image of a frog.)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word do you see?” (frog.)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we put the f and the r together, they make the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fr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 sound.”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picture of the crab with the following text: __ab.  Ask student to identify the picture (crab.)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two consonants go together to make the 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cr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/ sound?”  (Allow student to respond ‘cr.’)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should click to show the “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cr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” at the beginning of -ab.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“Let’s try some more CCVC (consonant-consonant-vowel-consonant) words!”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18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image of the children listening.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the student that we are going to practice filling in the missing part of each word.  Each word will begin with two consonants.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a picture of a sled.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this?” (sled.)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letters are missing in sled?” (s l.)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add “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sl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” to sled.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picture of people clapping.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are these people doing?” (clapping.)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letters are missing in clap?” (c l.)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add “cl” to clap.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the student’s effort and then click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05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child to the screen with a question.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b="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Have the student read the question: “What does a sentence need?”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answer the question.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he/she can tell you a sentence is a complete thought that includes a subject and predicate, applaud his/her answer and click to show the answer.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(The child and question will disappear from the slide.)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the student is having a difficult time answering the question, click and explain the parts of a sentence.  A subject is who or what the sentence is about.  A predicate is a verb or verb phrase that tells about the subject.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Remind the student that a sentence needs a subject and a predicate.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“Let’s take a look at a few sentences.”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teacher will click to show a sentence and have the student identify the subject and predicate: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dog ran fast. (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Subject: 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dog + 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Predicate: 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ran fast.)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The teacher will click to show the next sentence: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 can draw a flower. (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Subject: 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 + 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Predicate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: can draw a flower.)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After reading the two sentences (above) and identifying the subject and predicate, have the student read the incomplete sentences, identifying what part is missing and filling in the missing part.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line: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Alex. (We are missing the predicate.)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can Alex do or where can Alex go?”  Possible answers – Alex can draw a dinosaur or Alex went to the dentist.)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last line: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rolled down the hill. (We are missing the subject.)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“Who or what rolled down the hill?”  Possible answer – The ball rolled down the hill.)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the student’s effort and then click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6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student looking through the magnifying glass.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the student that today, he/she will search for complete sentences.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will click to show a sentence or part of a sentence.  As a sentence is brought to the slide, have the student read the text (assist as needed.)  After identifying if it is a sentence or not, the teacher may take it a step further:  If it is a complete sentence, the teacher may have student identify the subject and/or predicate.  If it is not a complete sentence, the teacher may ask the student to identify the missing part.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first sentence: “The car is red.”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“Is this a sentence?” (Yes.)  Click to show the green star.  “Yes, this is a sentence.”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take the previous sentence away and bring up the next one: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“I see the stuffed animal.”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“Is this a sentence?” (Yes.)  Click to show the green star.  “Yes, this is a sentence.”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take the previous sentence away and bring up the last one: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“The squirrel”  Ask: “Is this a sentence?”  (No.) Click to show the red x.  “No, this is not a complete sentence.”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missing?”  (We are missing the predicate.)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“How can we make this a complete sentence?”  (We need to add a predicate.)  The student should tell you more about the squirrel.  Possible answers – The squirrel buried the acorn.  The squirrel ran up the tree.  The squirrel is brown.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the student’s effort and click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1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Let’s review our vocabulary words.”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frighten.  Have the student read the word.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wander. Have the student read the word.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stray. Have the student read the word.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first definition.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“Which word means to wander from a group without a purpose?”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stray means to wander from a group without a purpose.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draw an arrow from the definition to the matching word.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definition.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“Which word means to make afraid?”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frighten means to make afraid.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draw an arrow from the definition to the matching word.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last definition.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“Which word means to move about without a purpose?”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wander means to move about without a purpose.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draw an arrow from the definition to the matching word.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the student’s effort and click to review the next set of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79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Let’s review the rest of our vocabulary words.”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romp. Have the student read the word.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boisterous. Have the student read the word.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harness. Have the student read the word.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first definition.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“Which word means noisily rough?”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boisterous means noisily rough.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draw an arrow from the definition to the matching word.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definition.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“Which word means rough and noisy play?”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romp means rough and noisy play.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draw an arrow from the definition to the matching word.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last definition.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“Which word means to put on straps by which an animal pulls a load?”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time to tell you that a harness means to put on straps by which an animal pulls a load.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draw an arrow from the definition to the matching word.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the student’s effort and click to go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37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“Let’s practice our vocabulary by filling in the blanks.”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a word bank with six vocabulary words. (Review the vocabulary words in the word bank.)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first sentence: The kittens love to ______ and play. (romp)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*Teacher or student should read the sentence aloud.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*Give the student the opportunity to fill in the missing word.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*If the student fills in the correct word,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*If the answer is incorrect, assist the student in filling in the sentence with the correct word.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*Click to add word to the line in the sentence.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*Follow the same procedure for the rest of the sentences.  The previous sentence will disappear.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next sentence: Please do not ______ off. (wander)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next sentence: The loud noise may _______the cat. (frighten)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next sentence: Evan needs to get a _______ for Barkley. (harness)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next sentence: Please do not _____ from the group. (stray)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last sentence: The __________ crowd cheered at the game! (boisterous)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 and click to move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63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Remind the student how to use our hand to help retell a story, using the information below.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image of a hand.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the student to hold up his/her hand and point to each finger as we go through the retell.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 will click on the slide so each finger is circled as we work through this review.  Ask the student to use his/her hand with you as you move through the slide.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Thumb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(Click to circle the thumb.)  “We will talk about the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characters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story.  Who did we meet in the story?  We may meet people and/or animals.”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Pointer Finger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(Click to circle the pointer finger.)  - “We will talk about the 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setting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Where and when did the story talk place?”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Middle Finger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(Click to circle the middle finger) – “We will talk about the 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-Was there a problem in the story?  If so, what was the problem?”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 Finger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(Click to circle the ring finger.) “We will talk about the 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story.  What happened in the story?”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Pinky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(Click to point to the pinky finger.) 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“Was the problem solved?  If so, how did the characters solve the problem in the story?”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 of Hand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(Click to point to the palm of the hand.) 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Connection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How does this story connect to your life?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Remind the student that we will use our hand to help us retell our story today.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6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1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2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3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5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3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0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5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0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8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5/2012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sign_pic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57" y="6126163"/>
            <a:ext cx="469245" cy="59531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364853" y="6413698"/>
            <a:ext cx="208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HOST: MOLLY ENOCKSON </a:t>
            </a:r>
          </a:p>
        </p:txBody>
      </p:sp>
    </p:spTree>
    <p:extLst>
      <p:ext uri="{BB962C8B-B14F-4D97-AF65-F5344CB8AC3E}">
        <p14:creationId xmlns:p14="http://schemas.microsoft.com/office/powerpoint/2010/main" val="15402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82C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7ABE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B7ABE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7ABE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B7ABE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B7AB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My Adventures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1EE-D65D-48D7-8CA4-D12A90754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8400" y="4114800"/>
            <a:ext cx="6959600" cy="22098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Sailing through our Skills</a:t>
            </a:r>
          </a:p>
        </p:txBody>
      </p:sp>
    </p:spTree>
    <p:extLst>
      <p:ext uri="{BB962C8B-B14F-4D97-AF65-F5344CB8AC3E}">
        <p14:creationId xmlns:p14="http://schemas.microsoft.com/office/powerpoint/2010/main" val="3282480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97B6945-FADB-4F5B-B08F-D050F4558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" y="1296777"/>
            <a:ext cx="3456623" cy="3733153"/>
          </a:xfrm>
          <a:prstGeom prst="rect">
            <a:avLst/>
          </a:prstGeom>
        </p:spPr>
      </p:pic>
      <p:pic>
        <p:nvPicPr>
          <p:cNvPr id="5" name="Picture 4" descr="Dog in the outdoors">
            <a:extLst>
              <a:ext uri="{FF2B5EF4-FFF2-40B4-BE49-F238E27FC236}">
                <a16:creationId xmlns:a16="http://schemas.microsoft.com/office/drawing/2014/main" id="{60781D8E-D262-4FAD-8E3A-81C6DCCCD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174" y="3360889"/>
            <a:ext cx="4825404" cy="3196032"/>
          </a:xfrm>
          <a:prstGeom prst="rect">
            <a:avLst/>
          </a:prstGeom>
        </p:spPr>
      </p:pic>
      <p:sp>
        <p:nvSpPr>
          <p:cNvPr id="6" name="Oval 5" descr="Oval around the thumb labeled characters.">
            <a:extLst>
              <a:ext uri="{FF2B5EF4-FFF2-40B4-BE49-F238E27FC236}">
                <a16:creationId xmlns:a16="http://schemas.microsoft.com/office/drawing/2014/main" id="{772744EE-D57C-49A9-8D8E-3DA06AD32486}"/>
              </a:ext>
            </a:extLst>
          </p:cNvPr>
          <p:cNvSpPr/>
          <p:nvPr/>
        </p:nvSpPr>
        <p:spPr>
          <a:xfrm rot="20309441">
            <a:off x="2159001" y="3100385"/>
            <a:ext cx="1574800" cy="914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descr="Oval around the pointer finger labeled setting.">
            <a:extLst>
              <a:ext uri="{FF2B5EF4-FFF2-40B4-BE49-F238E27FC236}">
                <a16:creationId xmlns:a16="http://schemas.microsoft.com/office/drawing/2014/main" id="{3914BE58-6251-4A1E-923B-A092E85BABD3}"/>
              </a:ext>
            </a:extLst>
          </p:cNvPr>
          <p:cNvSpPr/>
          <p:nvPr/>
        </p:nvSpPr>
        <p:spPr>
          <a:xfrm rot="17445141">
            <a:off x="1449039" y="1874432"/>
            <a:ext cx="1856794" cy="86940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descr="Oval around the pointer finger labeled problem.">
            <a:extLst>
              <a:ext uri="{FF2B5EF4-FFF2-40B4-BE49-F238E27FC236}">
                <a16:creationId xmlns:a16="http://schemas.microsoft.com/office/drawing/2014/main" id="{8E1851F5-5436-4C95-B6DA-EC4CB6012E58}"/>
              </a:ext>
            </a:extLst>
          </p:cNvPr>
          <p:cNvSpPr/>
          <p:nvPr/>
        </p:nvSpPr>
        <p:spPr>
          <a:xfrm rot="16356523">
            <a:off x="907865" y="1646971"/>
            <a:ext cx="1574800" cy="9144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 descr="Oval around the ring finger labeled events.">
            <a:extLst>
              <a:ext uri="{FF2B5EF4-FFF2-40B4-BE49-F238E27FC236}">
                <a16:creationId xmlns:a16="http://schemas.microsoft.com/office/drawing/2014/main" id="{475F8783-B670-48B6-A54D-802461474759}"/>
              </a:ext>
            </a:extLst>
          </p:cNvPr>
          <p:cNvSpPr/>
          <p:nvPr/>
        </p:nvSpPr>
        <p:spPr>
          <a:xfrm rot="15275736">
            <a:off x="148352" y="1847166"/>
            <a:ext cx="1896867" cy="78747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 descr="Oval around the pinky finger labeled solution.">
            <a:extLst>
              <a:ext uri="{FF2B5EF4-FFF2-40B4-BE49-F238E27FC236}">
                <a16:creationId xmlns:a16="http://schemas.microsoft.com/office/drawing/2014/main" id="{998C2D58-33E7-4717-A7B4-DD190CF6C70F}"/>
              </a:ext>
            </a:extLst>
          </p:cNvPr>
          <p:cNvSpPr/>
          <p:nvPr/>
        </p:nvSpPr>
        <p:spPr>
          <a:xfrm rot="13394373">
            <a:off x="-98528" y="2340251"/>
            <a:ext cx="1574800" cy="76546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 descr="Oval around the palm labeled text connection.">
            <a:extLst>
              <a:ext uri="{FF2B5EF4-FFF2-40B4-BE49-F238E27FC236}">
                <a16:creationId xmlns:a16="http://schemas.microsoft.com/office/drawing/2014/main" id="{CF857B68-D743-428B-8A90-645CCBA7F58A}"/>
              </a:ext>
            </a:extLst>
          </p:cNvPr>
          <p:cNvSpPr/>
          <p:nvPr/>
        </p:nvSpPr>
        <p:spPr>
          <a:xfrm rot="20309441">
            <a:off x="444562" y="2636991"/>
            <a:ext cx="2363868" cy="224772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09C9B0-16B8-431B-BB74-3725126F1B1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4400" u="sng" kern="1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Finding Agent Barkley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Q &amp;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1EE-D65D-48D7-8CA4-D12A907544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717781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3025"/>
            <a:ext cx="7772400" cy="1470025"/>
          </a:xfrm>
        </p:spPr>
        <p:txBody>
          <a:bodyPr>
            <a:normAutofit/>
          </a:bodyPr>
          <a:lstStyle/>
          <a:p>
            <a:r>
              <a:rPr lang="en-US" sz="4500" dirty="0">
                <a:latin typeface="Comic Sans MS" panose="030F0902030302020204" pitchFamily="66" charset="0"/>
              </a:rPr>
              <a:t>Let’s Talk about Words!</a:t>
            </a:r>
          </a:p>
        </p:txBody>
      </p:sp>
      <p:pic>
        <p:nvPicPr>
          <p:cNvPr id="4" name="Picture 3" descr="Young chinse boy hand on chin">
            <a:extLst>
              <a:ext uri="{FF2B5EF4-FFF2-40B4-BE49-F238E27FC236}">
                <a16:creationId xmlns:a16="http://schemas.microsoft.com/office/drawing/2014/main" id="{0E8F89D5-7237-4287-941D-47B79F092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1" y="2158496"/>
            <a:ext cx="957464" cy="4397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6F6001-274E-460B-A99D-DD2F2C06C53A}"/>
              </a:ext>
            </a:extLst>
          </p:cNvPr>
          <p:cNvSpPr txBox="1"/>
          <p:nvPr/>
        </p:nvSpPr>
        <p:spPr>
          <a:xfrm>
            <a:off x="1107495" y="2010877"/>
            <a:ext cx="1625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u="sng" dirty="0">
                <a:latin typeface="Comic Sans MS" panose="030F0702030302020204" pitchFamily="66" charset="0"/>
              </a:rPr>
              <a:t>fl</a:t>
            </a:r>
            <a:r>
              <a:rPr lang="en-US" sz="4400" dirty="0">
                <a:latin typeface="Comic Sans MS" panose="030F0702030302020204" pitchFamily="66" charset="0"/>
              </a:rPr>
              <a:t>ag</a:t>
            </a:r>
          </a:p>
        </p:txBody>
      </p:sp>
      <p:pic>
        <p:nvPicPr>
          <p:cNvPr id="1026" name="Picture 2" descr="Fictional character. Happy red crab. Sea dweller">
            <a:extLst>
              <a:ext uri="{FF2B5EF4-FFF2-40B4-BE49-F238E27FC236}">
                <a16:creationId xmlns:a16="http://schemas.microsoft.com/office/drawing/2014/main" id="{4B90A32A-BB55-40E0-8EC3-823D91FBB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505419" y="1569857"/>
            <a:ext cx="3894458" cy="389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8408AA-F983-4FDB-BBB4-B5C82933C80E}"/>
              </a:ext>
            </a:extLst>
          </p:cNvPr>
          <p:cNvSpPr txBox="1"/>
          <p:nvPr/>
        </p:nvSpPr>
        <p:spPr>
          <a:xfrm>
            <a:off x="3870432" y="4697272"/>
            <a:ext cx="182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__ab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D83B52-F8EF-47B3-B5E5-AFF10C04590F}"/>
              </a:ext>
            </a:extLst>
          </p:cNvPr>
          <p:cNvSpPr txBox="1"/>
          <p:nvPr/>
        </p:nvSpPr>
        <p:spPr>
          <a:xfrm>
            <a:off x="3933053" y="4697272"/>
            <a:ext cx="79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omic Sans MS" panose="030F0702030302020204" pitchFamily="66" charset="0"/>
              </a:rPr>
              <a:t>cr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American Flag Wave Close Up">
            <a:extLst>
              <a:ext uri="{FF2B5EF4-FFF2-40B4-BE49-F238E27FC236}">
                <a16:creationId xmlns:a16="http://schemas.microsoft.com/office/drawing/2014/main" id="{C748C955-0E3E-4AB7-93F9-3664524C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37978" y="3356622"/>
            <a:ext cx="3278081" cy="10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te green frog cartoon character">
            <a:extLst>
              <a:ext uri="{FF2B5EF4-FFF2-40B4-BE49-F238E27FC236}">
                <a16:creationId xmlns:a16="http://schemas.microsoft.com/office/drawing/2014/main" id="{69F3DF01-E603-45B9-87A3-652F4ADB6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5132082" y="2930856"/>
            <a:ext cx="2535589" cy="19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4B1A6-8195-4624-9F55-2419EFB5FE70}"/>
              </a:ext>
            </a:extLst>
          </p:cNvPr>
          <p:cNvSpPr txBox="1"/>
          <p:nvPr/>
        </p:nvSpPr>
        <p:spPr>
          <a:xfrm>
            <a:off x="5786609" y="2157991"/>
            <a:ext cx="162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Comic Sans MS" panose="030F0702030302020204" pitchFamily="66" charset="0"/>
              </a:rPr>
              <a:t>fr</a:t>
            </a:r>
            <a:r>
              <a:rPr lang="en-US" sz="4000" dirty="0">
                <a:latin typeface="Comic Sans MS" panose="030F0702030302020204" pitchFamily="66" charset="0"/>
              </a:rPr>
              <a:t>og</a:t>
            </a:r>
            <a:endParaRPr lang="en-US" sz="4000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55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2" grpId="0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lustration of Kids with Hands Up in their Ears Pausing and Listening as a Group">
            <a:extLst>
              <a:ext uri="{FF2B5EF4-FFF2-40B4-BE49-F238E27FC236}">
                <a16:creationId xmlns:a16="http://schemas.microsoft.com/office/drawing/2014/main" id="{95B1473C-4221-4EF1-A075-B4F943CF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457449" y="1121940"/>
            <a:ext cx="4229100" cy="16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emale multicultural hands applaud. Women clap. Greetings">
            <a:extLst>
              <a:ext uri="{FF2B5EF4-FFF2-40B4-BE49-F238E27FC236}">
                <a16:creationId xmlns:a16="http://schemas.microsoft.com/office/drawing/2014/main" id="{09F3C437-A468-414F-82DA-DF25CB22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337052" y="3208887"/>
            <a:ext cx="4294121" cy="28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23C601-B14C-4301-BDD0-DA8509C39853}"/>
              </a:ext>
            </a:extLst>
          </p:cNvPr>
          <p:cNvSpPr txBox="1"/>
          <p:nvPr/>
        </p:nvSpPr>
        <p:spPr>
          <a:xfrm>
            <a:off x="1202807" y="5856857"/>
            <a:ext cx="1410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__ed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7FDA7-B97F-4C70-98CE-495791552B60}"/>
              </a:ext>
            </a:extLst>
          </p:cNvPr>
          <p:cNvSpPr txBox="1"/>
          <p:nvPr/>
        </p:nvSpPr>
        <p:spPr>
          <a:xfrm>
            <a:off x="1406923" y="5829391"/>
            <a:ext cx="575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Comic Sans MS" panose="030F0702030302020204" pitchFamily="66" charset="0"/>
              </a:rPr>
              <a:t>sl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E9515-9A95-4120-B346-7A8759946CC4}"/>
              </a:ext>
            </a:extLst>
          </p:cNvPr>
          <p:cNvSpPr txBox="1"/>
          <p:nvPr/>
        </p:nvSpPr>
        <p:spPr>
          <a:xfrm>
            <a:off x="5801072" y="5893799"/>
            <a:ext cx="1366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__ap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7065B-6B14-4319-A56F-B72EB62063C3}"/>
              </a:ext>
            </a:extLst>
          </p:cNvPr>
          <p:cNvSpPr txBox="1"/>
          <p:nvPr/>
        </p:nvSpPr>
        <p:spPr>
          <a:xfrm>
            <a:off x="5999517" y="5904933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cl</a:t>
            </a:r>
          </a:p>
        </p:txBody>
      </p:sp>
      <p:pic>
        <p:nvPicPr>
          <p:cNvPr id="1026" name="Picture 2" descr="Red sled in the snow">
            <a:extLst>
              <a:ext uri="{FF2B5EF4-FFF2-40B4-BE49-F238E27FC236}">
                <a16:creationId xmlns:a16="http://schemas.microsoft.com/office/drawing/2014/main" id="{23D26A2F-0F9C-4967-BD5F-EE9855364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82676" y="3677324"/>
            <a:ext cx="3285132" cy="21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D731CBE-9895-47DB-9552-0D139E962A3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4400" kern="1200" dirty="0">
                <a:solidFill>
                  <a:srgbClr val="39639D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Let’s Practice!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ung school girl looking up thinking">
            <a:extLst>
              <a:ext uri="{FF2B5EF4-FFF2-40B4-BE49-F238E27FC236}">
                <a16:creationId xmlns:a16="http://schemas.microsoft.com/office/drawing/2014/main" id="{CDDE9E43-8E71-4E9E-9682-9BDB8D396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11" y="1887043"/>
            <a:ext cx="1417270" cy="462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5C61D1-F58D-454A-AEED-5100044BF0BA}"/>
              </a:ext>
            </a:extLst>
          </p:cNvPr>
          <p:cNvSpPr/>
          <p:nvPr/>
        </p:nvSpPr>
        <p:spPr>
          <a:xfrm>
            <a:off x="1271346" y="900084"/>
            <a:ext cx="4447050" cy="124023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4"/>
                </a:solidFill>
              </a:rPr>
              <a:t>What does a sentence need?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E32458-105E-48E3-9F92-49826A8CEAFA}"/>
              </a:ext>
            </a:extLst>
          </p:cNvPr>
          <p:cNvSpPr/>
          <p:nvPr/>
        </p:nvSpPr>
        <p:spPr>
          <a:xfrm>
            <a:off x="2585985" y="1189342"/>
            <a:ext cx="4447051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Subject + Predicate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85B0B-25A6-4D22-9A39-5B9D013D5942}"/>
              </a:ext>
            </a:extLst>
          </p:cNvPr>
          <p:cNvSpPr txBox="1"/>
          <p:nvPr/>
        </p:nvSpPr>
        <p:spPr>
          <a:xfrm>
            <a:off x="2530325" y="2470428"/>
            <a:ext cx="4397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The dog ran fast.</a:t>
            </a:r>
            <a:r>
              <a:rPr lang="en-US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C26C7-35F6-4D31-8E26-4F5D904CDC6B}"/>
              </a:ext>
            </a:extLst>
          </p:cNvPr>
          <p:cNvSpPr txBox="1"/>
          <p:nvPr/>
        </p:nvSpPr>
        <p:spPr>
          <a:xfrm>
            <a:off x="2344689" y="3429000"/>
            <a:ext cx="4979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 can draw a flower.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E2D7FE-9577-4F0E-8447-49827BEE66D8}"/>
              </a:ext>
            </a:extLst>
          </p:cNvPr>
          <p:cNvSpPr txBox="1"/>
          <p:nvPr/>
        </p:nvSpPr>
        <p:spPr>
          <a:xfrm>
            <a:off x="3865717" y="4387572"/>
            <a:ext cx="1412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Alex.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450D3-420A-4053-8F94-9EABF4FB07F7}"/>
              </a:ext>
            </a:extLst>
          </p:cNvPr>
          <p:cNvSpPr txBox="1"/>
          <p:nvPr/>
        </p:nvSpPr>
        <p:spPr>
          <a:xfrm>
            <a:off x="2181157" y="5172503"/>
            <a:ext cx="530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rolled down the hill.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6C4812-6C23-4D43-872D-176CDAB42EB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4600" kern="1200" dirty="0">
                <a:solidFill>
                  <a:srgbClr val="39639D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Sentence Parts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7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/>
      <p:bldP spid="7" grpId="1"/>
      <p:bldP spid="8" grpId="0"/>
      <p:bldP spid="8" grpId="1"/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 with magnifying glass">
            <a:extLst>
              <a:ext uri="{FF2B5EF4-FFF2-40B4-BE49-F238E27FC236}">
                <a16:creationId xmlns:a16="http://schemas.microsoft.com/office/drawing/2014/main" id="{3C25689E-E923-4F9A-AD01-1A756BEA7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791" y="4297031"/>
            <a:ext cx="3378200" cy="2255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C7D07B-216B-4870-9755-1A971533E4B5}"/>
              </a:ext>
            </a:extLst>
          </p:cNvPr>
          <p:cNvSpPr txBox="1"/>
          <p:nvPr/>
        </p:nvSpPr>
        <p:spPr>
          <a:xfrm>
            <a:off x="441009" y="1400314"/>
            <a:ext cx="3754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The car is red.</a:t>
            </a:r>
            <a:endParaRPr lang="en-US" dirty="0"/>
          </a:p>
        </p:txBody>
      </p:sp>
      <p:sp>
        <p:nvSpPr>
          <p:cNvPr id="6" name="Star: 5 Points 5" descr="Star indicating the sentence is correct.">
            <a:extLst>
              <a:ext uri="{FF2B5EF4-FFF2-40B4-BE49-F238E27FC236}">
                <a16:creationId xmlns:a16="http://schemas.microsoft.com/office/drawing/2014/main" id="{3ED962A3-837E-41E3-98A9-E5F2CAB9DD60}"/>
              </a:ext>
            </a:extLst>
          </p:cNvPr>
          <p:cNvSpPr/>
          <p:nvPr/>
        </p:nvSpPr>
        <p:spPr>
          <a:xfrm>
            <a:off x="4234992" y="1153281"/>
            <a:ext cx="914400" cy="914400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0C0A0-79A1-40E5-9F9B-3BA6202AC139}"/>
              </a:ext>
            </a:extLst>
          </p:cNvPr>
          <p:cNvSpPr txBox="1"/>
          <p:nvPr/>
        </p:nvSpPr>
        <p:spPr>
          <a:xfrm>
            <a:off x="457200" y="3166443"/>
            <a:ext cx="6181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 see the stuffed animal.</a:t>
            </a:r>
          </a:p>
        </p:txBody>
      </p:sp>
      <p:sp>
        <p:nvSpPr>
          <p:cNvPr id="8" name="Star: 5 Points 7" descr="Star indicating the sentence is correct.">
            <a:extLst>
              <a:ext uri="{FF2B5EF4-FFF2-40B4-BE49-F238E27FC236}">
                <a16:creationId xmlns:a16="http://schemas.microsoft.com/office/drawing/2014/main" id="{A0AF562C-420A-4E8E-BABD-FDA6E2EEBC0A}"/>
              </a:ext>
            </a:extLst>
          </p:cNvPr>
          <p:cNvSpPr/>
          <p:nvPr/>
        </p:nvSpPr>
        <p:spPr>
          <a:xfrm>
            <a:off x="6638700" y="2926868"/>
            <a:ext cx="914400" cy="914400"/>
          </a:xfrm>
          <a:prstGeom prst="star5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3FF95-C295-45A5-82CF-F8E58E0C728F}"/>
              </a:ext>
            </a:extLst>
          </p:cNvPr>
          <p:cNvSpPr txBox="1"/>
          <p:nvPr/>
        </p:nvSpPr>
        <p:spPr>
          <a:xfrm>
            <a:off x="441009" y="4827251"/>
            <a:ext cx="3106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The squirrel</a:t>
            </a:r>
          </a:p>
        </p:txBody>
      </p:sp>
      <p:sp>
        <p:nvSpPr>
          <p:cNvPr id="10" name="Multiplication Sign 9" descr="An X indicating the sentence is incorrect.">
            <a:extLst>
              <a:ext uri="{FF2B5EF4-FFF2-40B4-BE49-F238E27FC236}">
                <a16:creationId xmlns:a16="http://schemas.microsoft.com/office/drawing/2014/main" id="{DA6B4914-B033-497B-85B2-97CF51EA7FF4}"/>
              </a:ext>
            </a:extLst>
          </p:cNvPr>
          <p:cNvSpPr/>
          <p:nvPr/>
        </p:nvSpPr>
        <p:spPr>
          <a:xfrm>
            <a:off x="3465858" y="4581470"/>
            <a:ext cx="1106142" cy="1151963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EFBC1F-31B1-48C3-A115-197466F9295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4400" kern="12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Searching for Sentences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15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 descr="Rounded rectangle with the definition to wander from a group without a purpose.">
            <a:extLst>
              <a:ext uri="{FF2B5EF4-FFF2-40B4-BE49-F238E27FC236}">
                <a16:creationId xmlns:a16="http://schemas.microsoft.com/office/drawing/2014/main" id="{4699527A-B107-4EEA-9CC4-4AFCE599D474}"/>
              </a:ext>
            </a:extLst>
          </p:cNvPr>
          <p:cNvGrpSpPr/>
          <p:nvPr/>
        </p:nvGrpSpPr>
        <p:grpSpPr>
          <a:xfrm>
            <a:off x="4571999" y="1141375"/>
            <a:ext cx="4149198" cy="1818825"/>
            <a:chOff x="4636799" y="1695045"/>
            <a:chExt cx="4149198" cy="18188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DCCFD0-3E9E-4819-93F6-1088BAC76298}"/>
                </a:ext>
              </a:extLst>
            </p:cNvPr>
            <p:cNvSpPr txBox="1"/>
            <p:nvPr/>
          </p:nvSpPr>
          <p:spPr>
            <a:xfrm>
              <a:off x="4636799" y="1851877"/>
              <a:ext cx="4149198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dirty="0">
                  <a:latin typeface="Comic Sans MS" panose="030F0702030302020204" pitchFamily="66" charset="0"/>
                </a:rPr>
                <a:t>to wander from a group without a purpose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843F8F-F04A-4AA1-BD75-CB0528228335}"/>
                </a:ext>
              </a:extLst>
            </p:cNvPr>
            <p:cNvSpPr/>
            <p:nvPr/>
          </p:nvSpPr>
          <p:spPr>
            <a:xfrm>
              <a:off x="4901806" y="1695045"/>
              <a:ext cx="3703258" cy="1733955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 descr="Rounded rectangle with the definition to make afraid.">
            <a:extLst>
              <a:ext uri="{FF2B5EF4-FFF2-40B4-BE49-F238E27FC236}">
                <a16:creationId xmlns:a16="http://schemas.microsoft.com/office/drawing/2014/main" id="{CBF6098E-FE8A-4898-9D10-F6B8060DC712}"/>
              </a:ext>
            </a:extLst>
          </p:cNvPr>
          <p:cNvGrpSpPr/>
          <p:nvPr/>
        </p:nvGrpSpPr>
        <p:grpSpPr>
          <a:xfrm>
            <a:off x="4939736" y="3139475"/>
            <a:ext cx="3964658" cy="1067230"/>
            <a:chOff x="4933802" y="3632253"/>
            <a:chExt cx="3964658" cy="10672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5C81E6-5629-499A-B91B-544456366EF5}"/>
                </a:ext>
              </a:extLst>
            </p:cNvPr>
            <p:cNvSpPr txBox="1"/>
            <p:nvPr/>
          </p:nvSpPr>
          <p:spPr>
            <a:xfrm>
              <a:off x="5195202" y="3914189"/>
              <a:ext cx="370325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latin typeface="Comic Sans MS" panose="030F0702030302020204" pitchFamily="66" charset="0"/>
                </a:rPr>
                <a:t>to make afraid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272C12D-58FD-4D2D-8DAE-C3FC87727585}"/>
                </a:ext>
              </a:extLst>
            </p:cNvPr>
            <p:cNvSpPr/>
            <p:nvPr/>
          </p:nvSpPr>
          <p:spPr>
            <a:xfrm>
              <a:off x="4933802" y="3632253"/>
              <a:ext cx="3640582" cy="106723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 descr="Rounded rectangle with the definition to move about without a purpose.">
            <a:extLst>
              <a:ext uri="{FF2B5EF4-FFF2-40B4-BE49-F238E27FC236}">
                <a16:creationId xmlns:a16="http://schemas.microsoft.com/office/drawing/2014/main" id="{896F37AE-F0AB-4122-82F1-DF7F19FF0167}"/>
              </a:ext>
            </a:extLst>
          </p:cNvPr>
          <p:cNvGrpSpPr/>
          <p:nvPr/>
        </p:nvGrpSpPr>
        <p:grpSpPr>
          <a:xfrm>
            <a:off x="4784000" y="4757784"/>
            <a:ext cx="4048139" cy="1651566"/>
            <a:chOff x="4604930" y="4855325"/>
            <a:chExt cx="4048139" cy="16515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753D88-51FA-46B5-8965-59AC4220EFA5}"/>
                </a:ext>
              </a:extLst>
            </p:cNvPr>
            <p:cNvSpPr txBox="1"/>
            <p:nvPr/>
          </p:nvSpPr>
          <p:spPr>
            <a:xfrm>
              <a:off x="4604930" y="5080944"/>
              <a:ext cx="40481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Comic Sans MS" panose="030F0702030302020204" pitchFamily="66" charset="0"/>
                </a:rPr>
                <a:t>to move about without a purpose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083E22B-FB77-4EC1-AEAB-9B87A89BEA53}"/>
                </a:ext>
              </a:extLst>
            </p:cNvPr>
            <p:cNvSpPr/>
            <p:nvPr/>
          </p:nvSpPr>
          <p:spPr>
            <a:xfrm>
              <a:off x="4604931" y="4855325"/>
              <a:ext cx="4048138" cy="1651566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6" name="Straight Arrow Connector 25" descr="Arrow matching the definition and term.">
            <a:extLst>
              <a:ext uri="{FF2B5EF4-FFF2-40B4-BE49-F238E27FC236}">
                <a16:creationId xmlns:a16="http://schemas.microsoft.com/office/drawing/2014/main" id="{C4D9457D-0F9F-4A3A-AA1B-FF2DEB456A2D}"/>
              </a:ext>
            </a:extLst>
          </p:cNvPr>
          <p:cNvCxnSpPr>
            <a:cxnSpLocks/>
          </p:cNvCxnSpPr>
          <p:nvPr/>
        </p:nvCxnSpPr>
        <p:spPr>
          <a:xfrm flipH="1" flipV="1">
            <a:off x="2602789" y="2300372"/>
            <a:ext cx="1980097" cy="1372718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 descr="Arrow matching the definition and term.">
            <a:extLst>
              <a:ext uri="{FF2B5EF4-FFF2-40B4-BE49-F238E27FC236}">
                <a16:creationId xmlns:a16="http://schemas.microsoft.com/office/drawing/2014/main" id="{5DE12E4C-DBA6-4ADF-97AD-A833DBD6942D}"/>
              </a:ext>
            </a:extLst>
          </p:cNvPr>
          <p:cNvCxnSpPr>
            <a:cxnSpLocks/>
          </p:cNvCxnSpPr>
          <p:nvPr/>
        </p:nvCxnSpPr>
        <p:spPr>
          <a:xfrm flipH="1" flipV="1">
            <a:off x="2406567" y="4100931"/>
            <a:ext cx="2202789" cy="1843673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 descr="Arrow matching the definition and term.">
            <a:extLst>
              <a:ext uri="{FF2B5EF4-FFF2-40B4-BE49-F238E27FC236}">
                <a16:creationId xmlns:a16="http://schemas.microsoft.com/office/drawing/2014/main" id="{45153EEA-908A-4A1E-8DF4-15C32A2AD2EB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062445" y="2129204"/>
            <a:ext cx="2509554" cy="3643950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4426F8F-DDCD-4D35-8374-00C05796F65A}"/>
              </a:ext>
            </a:extLst>
          </p:cNvPr>
          <p:cNvSpPr txBox="1"/>
          <p:nvPr/>
        </p:nvSpPr>
        <p:spPr>
          <a:xfrm>
            <a:off x="256592" y="1808389"/>
            <a:ext cx="2198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frighten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340F86-367E-4454-9892-6D0AFD4FF9BB}"/>
              </a:ext>
            </a:extLst>
          </p:cNvPr>
          <p:cNvSpPr txBox="1"/>
          <p:nvPr/>
        </p:nvSpPr>
        <p:spPr>
          <a:xfrm>
            <a:off x="382040" y="3587986"/>
            <a:ext cx="1896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wander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6C1C0D-B3C2-4772-B350-628209648852}"/>
              </a:ext>
            </a:extLst>
          </p:cNvPr>
          <p:cNvSpPr txBox="1"/>
          <p:nvPr/>
        </p:nvSpPr>
        <p:spPr>
          <a:xfrm>
            <a:off x="454817" y="5367583"/>
            <a:ext cx="145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stray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F8581F1-4428-4ED2-81F9-285578A0D8A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kern="12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My Adventures –</a:t>
            </a:r>
            <a:endParaRPr lang="en-US" dirty="0">
              <a:effectLst/>
            </a:endParaRPr>
          </a:p>
          <a:p>
            <a:pPr rtl="0" eaLnBrk="1" latinLnBrk="0" hangingPunct="1"/>
            <a:r>
              <a:rPr lang="en-US" sz="4400" kern="12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Vocabulary Review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6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5C81E6-5629-499A-B91B-54445636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28881" y="3207463"/>
            <a:ext cx="3703258" cy="834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400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53D88-51FA-46B5-8965-59AC4220E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84000" y="4983403"/>
            <a:ext cx="4048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 descr="Arrow matching the definition and term.">
            <a:extLst>
              <a:ext uri="{FF2B5EF4-FFF2-40B4-BE49-F238E27FC236}">
                <a16:creationId xmlns:a16="http://schemas.microsoft.com/office/drawing/2014/main" id="{C4D9457D-0F9F-4A3A-AA1B-FF2DEB456A2D}"/>
              </a:ext>
            </a:extLst>
          </p:cNvPr>
          <p:cNvCxnSpPr>
            <a:cxnSpLocks/>
            <a:stCxn id="7" idx="1"/>
            <a:endCxn id="51" idx="3"/>
          </p:cNvCxnSpPr>
          <p:nvPr/>
        </p:nvCxnSpPr>
        <p:spPr>
          <a:xfrm flipH="1">
            <a:off x="3089833" y="1869738"/>
            <a:ext cx="2022426" cy="2072191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 descr="Arrow matching the definition and term.">
            <a:extLst>
              <a:ext uri="{FF2B5EF4-FFF2-40B4-BE49-F238E27FC236}">
                <a16:creationId xmlns:a16="http://schemas.microsoft.com/office/drawing/2014/main" id="{5DE12E4C-DBA6-4ADF-97AD-A833DBD6942D}"/>
              </a:ext>
            </a:extLst>
          </p:cNvPr>
          <p:cNvCxnSpPr>
            <a:cxnSpLocks/>
            <a:stCxn id="12" idx="1"/>
            <a:endCxn id="50" idx="3"/>
          </p:cNvCxnSpPr>
          <p:nvPr/>
        </p:nvCxnSpPr>
        <p:spPr>
          <a:xfrm flipH="1" flipV="1">
            <a:off x="1630686" y="2162332"/>
            <a:ext cx="3327716" cy="1514257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 descr="Arrow matching the definition and term.">
            <a:extLst>
              <a:ext uri="{FF2B5EF4-FFF2-40B4-BE49-F238E27FC236}">
                <a16:creationId xmlns:a16="http://schemas.microsoft.com/office/drawing/2014/main" id="{45153EEA-908A-4A1E-8DF4-15C32A2AD2EB}"/>
              </a:ext>
            </a:extLst>
          </p:cNvPr>
          <p:cNvCxnSpPr>
            <a:cxnSpLocks/>
          </p:cNvCxnSpPr>
          <p:nvPr/>
        </p:nvCxnSpPr>
        <p:spPr>
          <a:xfrm flipH="1">
            <a:off x="2651495" y="5779052"/>
            <a:ext cx="2132506" cy="2032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4426F8F-DDCD-4D35-8374-00C05796F65A}"/>
              </a:ext>
            </a:extLst>
          </p:cNvPr>
          <p:cNvSpPr txBox="1"/>
          <p:nvPr/>
        </p:nvSpPr>
        <p:spPr>
          <a:xfrm>
            <a:off x="256592" y="1808389"/>
            <a:ext cx="1374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romp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340F86-367E-4454-9892-6D0AFD4FF9BB}"/>
              </a:ext>
            </a:extLst>
          </p:cNvPr>
          <p:cNvSpPr txBox="1"/>
          <p:nvPr/>
        </p:nvSpPr>
        <p:spPr>
          <a:xfrm>
            <a:off x="382040" y="3587986"/>
            <a:ext cx="2707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boisterous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6C1C0D-B3C2-4772-B350-628209648852}"/>
              </a:ext>
            </a:extLst>
          </p:cNvPr>
          <p:cNvSpPr txBox="1"/>
          <p:nvPr/>
        </p:nvSpPr>
        <p:spPr>
          <a:xfrm>
            <a:off x="454817" y="5367583"/>
            <a:ext cx="2040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harness</a:t>
            </a:r>
          </a:p>
        </p:txBody>
      </p:sp>
      <p:grpSp>
        <p:nvGrpSpPr>
          <p:cNvPr id="18" name="Group 17" descr="A rounded rectangle with definition to put on straps by which an animal pulls a load.">
            <a:extLst>
              <a:ext uri="{FF2B5EF4-FFF2-40B4-BE49-F238E27FC236}">
                <a16:creationId xmlns:a16="http://schemas.microsoft.com/office/drawing/2014/main" id="{815D3B28-4007-4868-91C9-4078DAE38F9E}"/>
              </a:ext>
            </a:extLst>
          </p:cNvPr>
          <p:cNvGrpSpPr/>
          <p:nvPr/>
        </p:nvGrpSpPr>
        <p:grpSpPr>
          <a:xfrm>
            <a:off x="4800966" y="4757784"/>
            <a:ext cx="4048138" cy="1895495"/>
            <a:chOff x="4735958" y="4588758"/>
            <a:chExt cx="4048138" cy="18954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083E22B-FB77-4EC1-AEAB-9B87A89BEA53}"/>
                </a:ext>
              </a:extLst>
            </p:cNvPr>
            <p:cNvSpPr/>
            <p:nvPr/>
          </p:nvSpPr>
          <p:spPr>
            <a:xfrm>
              <a:off x="4735958" y="4588758"/>
              <a:ext cx="4048138" cy="1895495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BD702A-CC52-4B7A-AD97-606D8A175821}"/>
                </a:ext>
              </a:extLst>
            </p:cNvPr>
            <p:cNvSpPr txBox="1"/>
            <p:nvPr/>
          </p:nvSpPr>
          <p:spPr>
            <a:xfrm>
              <a:off x="4939736" y="4757784"/>
              <a:ext cx="3830476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put on straps by which an animal pulls a load</a:t>
              </a:r>
              <a:endParaRPr lang="en-US" sz="3400" dirty="0"/>
            </a:p>
          </p:txBody>
        </p:sp>
      </p:grpSp>
      <p:grpSp>
        <p:nvGrpSpPr>
          <p:cNvPr id="13" name="Group 12" descr="A rounded rectangle with the definition noisily rough.">
            <a:extLst>
              <a:ext uri="{FF2B5EF4-FFF2-40B4-BE49-F238E27FC236}">
                <a16:creationId xmlns:a16="http://schemas.microsoft.com/office/drawing/2014/main" id="{4676189E-A77D-4B7B-B9AA-41FB6CEB96AB}"/>
              </a:ext>
            </a:extLst>
          </p:cNvPr>
          <p:cNvGrpSpPr/>
          <p:nvPr/>
        </p:nvGrpSpPr>
        <p:grpSpPr>
          <a:xfrm>
            <a:off x="4879737" y="1228266"/>
            <a:ext cx="5410944" cy="1282943"/>
            <a:chOff x="4628892" y="1076916"/>
            <a:chExt cx="5410944" cy="12829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699527A-B107-4EEA-9CC4-4AFCE599D474}"/>
                </a:ext>
              </a:extLst>
            </p:cNvPr>
            <p:cNvGrpSpPr/>
            <p:nvPr/>
          </p:nvGrpSpPr>
          <p:grpSpPr>
            <a:xfrm>
              <a:off x="4628892" y="1076916"/>
              <a:ext cx="3640582" cy="1282943"/>
              <a:chOff x="4636799" y="1695045"/>
              <a:chExt cx="4149198" cy="173395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DCCFD0-3E9E-4819-93F6-1088BAC76298}"/>
                  </a:ext>
                </a:extLst>
              </p:cNvPr>
              <p:cNvSpPr txBox="1"/>
              <p:nvPr/>
            </p:nvSpPr>
            <p:spPr>
              <a:xfrm>
                <a:off x="4636799" y="1851877"/>
                <a:ext cx="414919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3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5843F8F-F04A-4AA1-BD75-CB0528228335}"/>
                  </a:ext>
                </a:extLst>
              </p:cNvPr>
              <p:cNvSpPr/>
              <p:nvPr/>
            </p:nvSpPr>
            <p:spPr>
              <a:xfrm>
                <a:off x="4901806" y="1695045"/>
                <a:ext cx="3703258" cy="1733955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FEEDF3-6A6E-473A-98DD-4B8CBDA99301}"/>
                </a:ext>
              </a:extLst>
            </p:cNvPr>
            <p:cNvSpPr txBox="1"/>
            <p:nvPr/>
          </p:nvSpPr>
          <p:spPr>
            <a:xfrm>
              <a:off x="5201136" y="1442242"/>
              <a:ext cx="48387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4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noisily rough</a:t>
              </a:r>
              <a:endParaRPr lang="en-US" sz="3400" dirty="0"/>
            </a:p>
          </p:txBody>
        </p:sp>
      </p:grpSp>
      <p:grpSp>
        <p:nvGrpSpPr>
          <p:cNvPr id="22" name="Group 21" descr="A rounded rectangle with the definition rough and noisy play.">
            <a:extLst>
              <a:ext uri="{FF2B5EF4-FFF2-40B4-BE49-F238E27FC236}">
                <a16:creationId xmlns:a16="http://schemas.microsoft.com/office/drawing/2014/main" id="{3C8BD4EA-FF73-47D6-B25F-01CADD8CC687}"/>
              </a:ext>
            </a:extLst>
          </p:cNvPr>
          <p:cNvGrpSpPr/>
          <p:nvPr/>
        </p:nvGrpSpPr>
        <p:grpSpPr>
          <a:xfrm>
            <a:off x="4958402" y="2953484"/>
            <a:ext cx="3843943" cy="1446209"/>
            <a:chOff x="4958402" y="2849663"/>
            <a:chExt cx="3843943" cy="14462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272C12D-58FD-4D2D-8DAE-C3FC87727585}"/>
                </a:ext>
              </a:extLst>
            </p:cNvPr>
            <p:cNvSpPr/>
            <p:nvPr/>
          </p:nvSpPr>
          <p:spPr>
            <a:xfrm>
              <a:off x="4958402" y="2849663"/>
              <a:ext cx="3640582" cy="1446209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183E81-288D-436A-B615-F83371777D97}"/>
                </a:ext>
              </a:extLst>
            </p:cNvPr>
            <p:cNvSpPr txBox="1"/>
            <p:nvPr/>
          </p:nvSpPr>
          <p:spPr>
            <a:xfrm>
              <a:off x="5522064" y="2979129"/>
              <a:ext cx="3280281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4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rough and noisy play</a:t>
              </a:r>
              <a:endParaRPr lang="en-US" sz="3400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A68E24F-4BA2-48E9-BA51-F24CEE8EE19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4400" kern="1200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Vocabulary Review Take Two!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iling ships.">
            <a:extLst>
              <a:ext uri="{FF2B5EF4-FFF2-40B4-BE49-F238E27FC236}">
                <a16:creationId xmlns:a16="http://schemas.microsoft.com/office/drawing/2014/main" id="{82D96F88-1C9D-42DF-B8E8-7F071492B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810893" y="2194608"/>
            <a:ext cx="5555876" cy="296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 descr="A rectangle with the word bank frighten, wander, stray, romp, boisterous, and harness.">
            <a:extLst>
              <a:ext uri="{FF2B5EF4-FFF2-40B4-BE49-F238E27FC236}">
                <a16:creationId xmlns:a16="http://schemas.microsoft.com/office/drawing/2014/main" id="{B873A872-275A-4C97-9F49-527755A5DDC5}"/>
              </a:ext>
            </a:extLst>
          </p:cNvPr>
          <p:cNvGrpSpPr/>
          <p:nvPr/>
        </p:nvGrpSpPr>
        <p:grpSpPr>
          <a:xfrm>
            <a:off x="127000" y="5369774"/>
            <a:ext cx="8890000" cy="1331159"/>
            <a:chOff x="127000" y="5140760"/>
            <a:chExt cx="8890000" cy="133115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6235D4-E8F0-4712-91F5-EF0F916B80A3}"/>
                </a:ext>
              </a:extLst>
            </p:cNvPr>
            <p:cNvSpPr txBox="1"/>
            <p:nvPr/>
          </p:nvSpPr>
          <p:spPr>
            <a:xfrm>
              <a:off x="254000" y="5148480"/>
              <a:ext cx="8636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frighten         wander          stray  </a:t>
              </a:r>
            </a:p>
            <a:p>
              <a:r>
                <a:rPr lang="en-US" sz="4000" dirty="0">
                  <a:latin typeface="Comic Sans MS" panose="030F0702030302020204" pitchFamily="66" charset="0"/>
                </a:rPr>
                <a:t>romp              boisterous     harness    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0B693B-01A5-44B6-828D-BA3398E29690}"/>
                </a:ext>
              </a:extLst>
            </p:cNvPr>
            <p:cNvSpPr/>
            <p:nvPr/>
          </p:nvSpPr>
          <p:spPr>
            <a:xfrm>
              <a:off x="127000" y="5140760"/>
              <a:ext cx="8890000" cy="1331159"/>
            </a:xfrm>
            <a:prstGeom prst="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92D8A97-D586-45DA-BC10-702FB3883695}"/>
              </a:ext>
            </a:extLst>
          </p:cNvPr>
          <p:cNvSpPr txBox="1"/>
          <p:nvPr/>
        </p:nvSpPr>
        <p:spPr>
          <a:xfrm>
            <a:off x="-327" y="909321"/>
            <a:ext cx="8864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The kittens love to _____ and play.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71F176-0349-4D14-94B8-0FEAB5ED810A}"/>
              </a:ext>
            </a:extLst>
          </p:cNvPr>
          <p:cNvSpPr txBox="1"/>
          <p:nvPr/>
        </p:nvSpPr>
        <p:spPr>
          <a:xfrm>
            <a:off x="4876800" y="926879"/>
            <a:ext cx="1374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64"/>
                </a:solidFill>
                <a:latin typeface="Comic Sans MS" panose="030F0702030302020204" pitchFamily="66" charset="0"/>
              </a:rPr>
              <a:t>romp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2C9EE-11B0-4DC7-92E7-1EDEC638CD91}"/>
              </a:ext>
            </a:extLst>
          </p:cNvPr>
          <p:cNvSpPr txBox="1"/>
          <p:nvPr/>
        </p:nvSpPr>
        <p:spPr>
          <a:xfrm>
            <a:off x="1335376" y="1488226"/>
            <a:ext cx="6473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Please do not _____   off.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FACDC4-2955-4CA6-ABFE-CA0C0E5F5A59}"/>
              </a:ext>
            </a:extLst>
          </p:cNvPr>
          <p:cNvSpPr txBox="1"/>
          <p:nvPr/>
        </p:nvSpPr>
        <p:spPr>
          <a:xfrm>
            <a:off x="4708497" y="1461532"/>
            <a:ext cx="2198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64"/>
                </a:solidFill>
                <a:latin typeface="Comic Sans MS" panose="030F0702030302020204" pitchFamily="66" charset="0"/>
              </a:rPr>
              <a:t>wander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9E469-264F-47FA-823F-2CBA7E956AC5}"/>
              </a:ext>
            </a:extLst>
          </p:cNvPr>
          <p:cNvSpPr txBox="1"/>
          <p:nvPr/>
        </p:nvSpPr>
        <p:spPr>
          <a:xfrm>
            <a:off x="774652" y="2042526"/>
            <a:ext cx="74254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The loud noise may ________</a:t>
            </a:r>
          </a:p>
          <a:p>
            <a:pPr algn="ctr"/>
            <a:r>
              <a:rPr lang="en-US" sz="4000" dirty="0">
                <a:latin typeface="Comic Sans MS" panose="030F0702030302020204" pitchFamily="66" charset="0"/>
              </a:rPr>
              <a:t>the cat.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87EC32-4239-42B8-A54E-8C4C679F7089}"/>
              </a:ext>
            </a:extLst>
          </p:cNvPr>
          <p:cNvSpPr txBox="1"/>
          <p:nvPr/>
        </p:nvSpPr>
        <p:spPr>
          <a:xfrm>
            <a:off x="5806315" y="2010140"/>
            <a:ext cx="2198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64"/>
                </a:solidFill>
                <a:latin typeface="Comic Sans MS" panose="030F0702030302020204" pitchFamily="66" charset="0"/>
              </a:rPr>
              <a:t>frighten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2013BA-64F4-4743-A883-F19E68DE2688}"/>
              </a:ext>
            </a:extLst>
          </p:cNvPr>
          <p:cNvSpPr txBox="1"/>
          <p:nvPr/>
        </p:nvSpPr>
        <p:spPr>
          <a:xfrm>
            <a:off x="1684029" y="3215614"/>
            <a:ext cx="5775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Evan needs to get a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________ for Barkley.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60CDBB-400A-4B26-9B54-21077D92C9A1}"/>
              </a:ext>
            </a:extLst>
          </p:cNvPr>
          <p:cNvSpPr txBox="1"/>
          <p:nvPr/>
        </p:nvSpPr>
        <p:spPr>
          <a:xfrm>
            <a:off x="2089524" y="3734844"/>
            <a:ext cx="2040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64"/>
                </a:solidFill>
                <a:latin typeface="Comic Sans MS" panose="030F0702030302020204" pitchFamily="66" charset="0"/>
              </a:rPr>
              <a:t>harness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2DAB08-2DE5-4013-A4A3-47505EC13E5F}"/>
              </a:ext>
            </a:extLst>
          </p:cNvPr>
          <p:cNvSpPr txBox="1"/>
          <p:nvPr/>
        </p:nvSpPr>
        <p:spPr>
          <a:xfrm>
            <a:off x="44399" y="4483143"/>
            <a:ext cx="9328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Please do not _____ from the group.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A1033-A591-42E9-BC97-C532B66AAB00}"/>
              </a:ext>
            </a:extLst>
          </p:cNvPr>
          <p:cNvSpPr txBox="1"/>
          <p:nvPr/>
        </p:nvSpPr>
        <p:spPr>
          <a:xfrm>
            <a:off x="3435092" y="4483143"/>
            <a:ext cx="145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64"/>
                </a:solidFill>
                <a:latin typeface="Comic Sans MS" panose="030F0702030302020204" pitchFamily="66" charset="0"/>
              </a:rPr>
              <a:t>stray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87F8F-133D-4A40-8B9A-9660A49A5121}"/>
              </a:ext>
            </a:extLst>
          </p:cNvPr>
          <p:cNvSpPr txBox="1"/>
          <p:nvPr/>
        </p:nvSpPr>
        <p:spPr>
          <a:xfrm>
            <a:off x="416855" y="1307054"/>
            <a:ext cx="83439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The ________  crowd cheered at</a:t>
            </a:r>
          </a:p>
          <a:p>
            <a:pPr algn="ctr"/>
            <a:r>
              <a:rPr lang="en-US" sz="4000" dirty="0">
                <a:latin typeface="Comic Sans MS" panose="030F0702030302020204" pitchFamily="66" charset="0"/>
              </a:rPr>
              <a:t>the game!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C66F5A-2F2C-431F-9572-1E6ADFF81F02}"/>
              </a:ext>
            </a:extLst>
          </p:cNvPr>
          <p:cNvSpPr txBox="1"/>
          <p:nvPr/>
        </p:nvSpPr>
        <p:spPr>
          <a:xfrm>
            <a:off x="1684029" y="1214721"/>
            <a:ext cx="2707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64"/>
                </a:solidFill>
                <a:latin typeface="Comic Sans MS" panose="030F0702030302020204" pitchFamily="66" charset="0"/>
              </a:rPr>
              <a:t>boisterous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6044310-EB32-4A50-B3F5-680FE288DC1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000" kern="1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Our Vocabulary Adventure Continues!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0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BAF0464-068A-4640-945C-6D76CAAFD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038" y="1042047"/>
            <a:ext cx="5239481" cy="5658640"/>
          </a:xfrm>
          <a:prstGeom prst="rect">
            <a:avLst/>
          </a:prstGeom>
        </p:spPr>
      </p:pic>
      <p:sp>
        <p:nvSpPr>
          <p:cNvPr id="5" name="Oval 4" descr="Oval around the thumb labeled characters.">
            <a:extLst>
              <a:ext uri="{FF2B5EF4-FFF2-40B4-BE49-F238E27FC236}">
                <a16:creationId xmlns:a16="http://schemas.microsoft.com/office/drawing/2014/main" id="{2E7355B1-7DF4-408B-8F10-1DA110C7E607}"/>
              </a:ext>
            </a:extLst>
          </p:cNvPr>
          <p:cNvSpPr/>
          <p:nvPr/>
        </p:nvSpPr>
        <p:spPr>
          <a:xfrm rot="20498389">
            <a:off x="5018399" y="3741390"/>
            <a:ext cx="2666999" cy="124132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 descr="An oval around the middle finger labeled problem.">
            <a:extLst>
              <a:ext uri="{FF2B5EF4-FFF2-40B4-BE49-F238E27FC236}">
                <a16:creationId xmlns:a16="http://schemas.microsoft.com/office/drawing/2014/main" id="{B2F655A0-3CC4-4F24-B6FD-754E81DCC69A}"/>
              </a:ext>
            </a:extLst>
          </p:cNvPr>
          <p:cNvSpPr/>
          <p:nvPr/>
        </p:nvSpPr>
        <p:spPr>
          <a:xfrm rot="16450119">
            <a:off x="3557278" y="1681686"/>
            <a:ext cx="2666999" cy="129919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descr="Oval around the pointer finger labeled setting.">
            <a:extLst>
              <a:ext uri="{FF2B5EF4-FFF2-40B4-BE49-F238E27FC236}">
                <a16:creationId xmlns:a16="http://schemas.microsoft.com/office/drawing/2014/main" id="{171A7737-2FF1-441F-BFB2-A5CB295D0AE1}"/>
              </a:ext>
            </a:extLst>
          </p:cNvPr>
          <p:cNvSpPr/>
          <p:nvPr/>
        </p:nvSpPr>
        <p:spPr>
          <a:xfrm rot="17749319">
            <a:off x="4556480" y="2011647"/>
            <a:ext cx="2666999" cy="129919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 descr="An oval around the ring finger labeled events.">
            <a:extLst>
              <a:ext uri="{FF2B5EF4-FFF2-40B4-BE49-F238E27FC236}">
                <a16:creationId xmlns:a16="http://schemas.microsoft.com/office/drawing/2014/main" id="{BADF8950-0CF1-4B95-8194-2967110A4DEF}"/>
              </a:ext>
            </a:extLst>
          </p:cNvPr>
          <p:cNvSpPr/>
          <p:nvPr/>
        </p:nvSpPr>
        <p:spPr>
          <a:xfrm rot="15381281">
            <a:off x="2619818" y="1763444"/>
            <a:ext cx="2666999" cy="129919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 descr="An oval around the pinky finger labeled solution.">
            <a:extLst>
              <a:ext uri="{FF2B5EF4-FFF2-40B4-BE49-F238E27FC236}">
                <a16:creationId xmlns:a16="http://schemas.microsoft.com/office/drawing/2014/main" id="{881A06CD-24DC-4DEC-BA5B-EBA6CA32252F}"/>
              </a:ext>
            </a:extLst>
          </p:cNvPr>
          <p:cNvSpPr/>
          <p:nvPr/>
        </p:nvSpPr>
        <p:spPr>
          <a:xfrm rot="13592026">
            <a:off x="1725499" y="2610475"/>
            <a:ext cx="2666999" cy="129919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 descr="Oval around the palm labeled text connection.">
            <a:extLst>
              <a:ext uri="{FF2B5EF4-FFF2-40B4-BE49-F238E27FC236}">
                <a16:creationId xmlns:a16="http://schemas.microsoft.com/office/drawing/2014/main" id="{8B441599-53D2-4263-8475-EDCA71FDA5B3}"/>
              </a:ext>
            </a:extLst>
          </p:cNvPr>
          <p:cNvSpPr/>
          <p:nvPr/>
        </p:nvSpPr>
        <p:spPr>
          <a:xfrm rot="13592026">
            <a:off x="3470679" y="3346088"/>
            <a:ext cx="2666999" cy="289227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AB53-4E73-4C11-B278-CCC254BBE14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US" sz="4000" kern="1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+mn-ea"/>
                <a:cs typeface="+mn-cs"/>
              </a:rPr>
              <a:t>5 Finger Retell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9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Accelerate Ed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111E5C"/>
      </a:accent1>
      <a:accent2>
        <a:srgbClr val="8AC7CE"/>
      </a:accent2>
      <a:accent3>
        <a:srgbClr val="4A2E16"/>
      </a:accent3>
      <a:accent4>
        <a:srgbClr val="39639D"/>
      </a:accent4>
      <a:accent5>
        <a:srgbClr val="C8BBAE"/>
      </a:accent5>
      <a:accent6>
        <a:srgbClr val="72BBBF"/>
      </a:accent6>
      <a:hlink>
        <a:srgbClr val="1BB752"/>
      </a:hlink>
      <a:folHlink>
        <a:srgbClr val="B5A9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11370</TotalTime>
  <Words>2684</Words>
  <Application>Microsoft Office PowerPoint</Application>
  <PresentationFormat>On-screen Show (4:3)</PresentationFormat>
  <Paragraphs>289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Comic Sans MS</vt:lpstr>
      <vt:lpstr>Office Theme</vt:lpstr>
      <vt:lpstr>My Adventures</vt:lpstr>
      <vt:lpstr>Let’s Talk about Words!</vt:lpstr>
      <vt:lpstr>Let’s Practice! </vt:lpstr>
      <vt:lpstr>Sentence Parts </vt:lpstr>
      <vt:lpstr>Searching for Sentences </vt:lpstr>
      <vt:lpstr>My Adventures – Vocabulary Review </vt:lpstr>
      <vt:lpstr>Vocabulary Review Take Two! </vt:lpstr>
      <vt:lpstr>Our Vocabulary Adventure Continues! </vt:lpstr>
      <vt:lpstr>5 Finger Retell </vt:lpstr>
      <vt:lpstr>Finding Agent Barkley </vt:lpstr>
      <vt:lpstr>Q &amp; A</vt:lpstr>
    </vt:vector>
  </TitlesOfParts>
  <Company>Accelerate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Johnson</dc:creator>
  <cp:lastModifiedBy>Richard Harstead</cp:lastModifiedBy>
  <cp:revision>225</cp:revision>
  <dcterms:created xsi:type="dcterms:W3CDTF">2012-04-20T18:25:02Z</dcterms:created>
  <dcterms:modified xsi:type="dcterms:W3CDTF">2021-11-23T16:18:16Z</dcterms:modified>
</cp:coreProperties>
</file>