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4"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9"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F7933-E64B-46CF-B70A-57DFFFECE5AD}" v="159" dt="2021-08-17T15:27:35.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5347" autoAdjust="0"/>
  </p:normalViewPr>
  <p:slideViewPr>
    <p:cSldViewPr snapToGrid="0" snapToObjects="1">
      <p:cViewPr varScale="1">
        <p:scale>
          <a:sx n="63" d="100"/>
          <a:sy n="63" d="100"/>
        </p:scale>
        <p:origin x="313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we reviewed the -old and the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ost</a:t>
            </a:r>
            <a:r>
              <a:rPr lang="en-US" sz="1800" dirty="0">
                <a:effectLst/>
                <a:latin typeface="Comic Sans MS" panose="030F0702030302020204" pitchFamily="66" charset="0"/>
                <a:ea typeface="Calibri" panose="020F0502020204030204" pitchFamily="34" charset="0"/>
                <a:cs typeface="Calibri" panose="020F0502020204030204" pitchFamily="34" charset="0"/>
              </a:rPr>
              <a:t> endings. Sometimes these words can have a long (o) and short (o) sounds. Let’s look at a few words. I would like for you to sound the words out. If you need help, I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wil</a:t>
            </a:r>
            <a:r>
              <a:rPr lang="en-US" sz="1800" dirty="0">
                <a:effectLst/>
                <a:latin typeface="Comic Sans MS" panose="030F0702030302020204" pitchFamily="66" charset="0"/>
                <a:ea typeface="Calibri" panose="020F0502020204030204" pitchFamily="34" charset="0"/>
                <a:cs typeface="Calibri" panose="020F0502020204030204" pitchFamily="34" charset="0"/>
              </a:rPr>
              <a:t> =l be here to help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mold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fold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“Bold. She loves big bold colors. Bold.”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 O L D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“Scold. When she broke the TV she was scolded. Scold.”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C O L D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“Cost. How much does that steak cost?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O S T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“Post. We must fix the broken fence post! Post.”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O S T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Maria’s Goodbye.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Maria, Principal Mills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school stage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Maria was moving over the summer to a different state. She was nervous about her new school teachers, classmates, and education.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Maria was receiving an award at the end of the second grade. Maria was asked to stay on the front of the stage with Principal Mills. She was moving over the summer and would have to make new friends. After the awards ceremony everyone went outside to play. Maria took many pictures with her friends and teachers. After a while everyone went into the classroom to get their things. Maria’s teacher had the other students go to their desks to get something. They were cards. Each student made Maria a card with special notes inside to help Maria move onto her new school.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Maria’s school made her last day very memorable.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preposition?”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preposition is a word that links a noun or pronoun to another word in a sentence. Prepositions show where and when.</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“He fell off his bike. What is the preposition in this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off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“They ran out the door. What is the preposition in this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“She jumped across the creek. What is the preposition in this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across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a conjunction?”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A conjunction connects parts of a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“Do we remember the list of words that we can use that are conjunctions?”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for, and, nor, but, or, yet, so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can you locate these conjunctions in a group of words. Please find all seven in the chart.”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chart.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for, and, nor, but, or, yet, so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after students find each one. There will be seven total clicks.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b="0" dirty="0"/>
              <a:t>Say, “This school year you have reviewed a lot of parts of speech. I want to see what you remember! I have the meanings of each part of speech here. It is your job to identify what part of speech I am talking about.” </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r>
              <a:rPr lang="en-US" b="0" dirty="0"/>
              <a:t>Say, “Connects a noun to other parts of the sentence. It tells where and when. Is this describing a preposition, adverb, or verb?”</a:t>
            </a:r>
          </a:p>
          <a:p>
            <a:pPr marL="0" marR="0">
              <a:lnSpc>
                <a:spcPct val="115000"/>
              </a:lnSpc>
              <a:spcBef>
                <a:spcPts val="0"/>
              </a:spcBef>
              <a:spcAft>
                <a:spcPts val="1000"/>
              </a:spcAft>
            </a:pPr>
            <a:r>
              <a:rPr lang="en-US" b="0" dirty="0"/>
              <a:t>Student Response: Preposition</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r>
              <a:rPr lang="en-US" b="0" dirty="0"/>
              <a:t>Click for next. </a:t>
            </a:r>
          </a:p>
          <a:p>
            <a:pPr marL="0" marR="0">
              <a:lnSpc>
                <a:spcPct val="115000"/>
              </a:lnSpc>
              <a:spcBef>
                <a:spcPts val="0"/>
              </a:spcBef>
              <a:spcAft>
                <a:spcPts val="1000"/>
              </a:spcAft>
            </a:pPr>
            <a:r>
              <a:rPr lang="en-US" b="0" dirty="0"/>
              <a:t>Say, “Tells about an action or what the subject is doing.</a:t>
            </a:r>
          </a:p>
          <a:p>
            <a:pPr marL="0" marR="0">
              <a:lnSpc>
                <a:spcPct val="115000"/>
              </a:lnSpc>
              <a:spcBef>
                <a:spcPts val="0"/>
              </a:spcBef>
              <a:spcAft>
                <a:spcPts val="1000"/>
              </a:spcAft>
            </a:pPr>
            <a:r>
              <a:rPr lang="en-US" b="0" dirty="0"/>
              <a:t>Click to connect.” </a:t>
            </a:r>
          </a:p>
          <a:p>
            <a:pPr marL="0" marR="0">
              <a:lnSpc>
                <a:spcPct val="115000"/>
              </a:lnSpc>
              <a:spcBef>
                <a:spcPts val="0"/>
              </a:spcBef>
              <a:spcAft>
                <a:spcPts val="1000"/>
              </a:spcAft>
            </a:pPr>
            <a:r>
              <a:rPr lang="en-US" b="0" dirty="0"/>
              <a:t>Student Response: Verb</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r>
              <a:rPr lang="en-US" b="0" dirty="0"/>
              <a:t>Click for next.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b="0" dirty="0"/>
              <a:t>Say, “Describes a verb, an adjective, or another adverb.”</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b="0" dirty="0"/>
              <a:t>Student Response: Adverb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b="0" dirty="0"/>
              <a:t>Click to show. </a:t>
            </a:r>
          </a:p>
          <a:p>
            <a:pPr marL="0" marR="0">
              <a:lnSpc>
                <a:spcPct val="115000"/>
              </a:lnSpc>
              <a:spcBef>
                <a:spcPts val="0"/>
              </a:spcBef>
              <a:spcAft>
                <a:spcPts val="1000"/>
              </a:spcAft>
            </a:pPr>
            <a:endParaRPr lang="en-US" b="0" dirty="0"/>
          </a:p>
          <a:p>
            <a:pPr marL="0" marR="0">
              <a:lnSpc>
                <a:spcPct val="115000"/>
              </a:lnSpc>
              <a:spcBef>
                <a:spcPts val="0"/>
              </a:spcBef>
              <a:spcAft>
                <a:spcPts val="1000"/>
              </a:spcAft>
            </a:pP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b="0" dirty="0"/>
              <a:t>Say, “I still want to see what you remember! I have the meanings of each part of speech here. It is your job to identify what part of speech I am talking about.”  </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r>
              <a:rPr lang="en-US" b="0" dirty="0"/>
              <a:t>Say, “Describes a noun or pronoun. Is this describing an adjective, conjunction, or subject?”</a:t>
            </a:r>
          </a:p>
          <a:p>
            <a:pPr marL="0" marR="0">
              <a:lnSpc>
                <a:spcPct val="115000"/>
              </a:lnSpc>
              <a:spcBef>
                <a:spcPts val="0"/>
              </a:spcBef>
              <a:spcAft>
                <a:spcPts val="1000"/>
              </a:spcAft>
            </a:pPr>
            <a:r>
              <a:rPr lang="en-US" b="0" dirty="0"/>
              <a:t>Student Response: adjective</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r>
              <a:rPr lang="en-US" b="0" dirty="0"/>
              <a:t>Click for next. </a:t>
            </a:r>
          </a:p>
          <a:p>
            <a:pPr marL="0" marR="0">
              <a:lnSpc>
                <a:spcPct val="115000"/>
              </a:lnSpc>
              <a:spcBef>
                <a:spcPts val="0"/>
              </a:spcBef>
              <a:spcAft>
                <a:spcPts val="1000"/>
              </a:spcAft>
            </a:pPr>
            <a:r>
              <a:rPr lang="en-US" b="0" dirty="0"/>
              <a:t>Say, “</a:t>
            </a:r>
            <a:r>
              <a:rPr lang="en-US" sz="1200" dirty="0">
                <a:solidFill>
                  <a:schemeClr val="tx1"/>
                </a:solidFill>
                <a:latin typeface="Comic Sans MS" panose="030F0702030302020204" pitchFamily="66" charset="0"/>
              </a:rPr>
              <a:t>Connects parts of sentences</a:t>
            </a:r>
            <a:r>
              <a:rPr lang="en-US" b="0" dirty="0"/>
              <a:t>.”</a:t>
            </a:r>
          </a:p>
          <a:p>
            <a:pPr marL="0" marR="0">
              <a:lnSpc>
                <a:spcPct val="115000"/>
              </a:lnSpc>
              <a:spcBef>
                <a:spcPts val="0"/>
              </a:spcBef>
              <a:spcAft>
                <a:spcPts val="1000"/>
              </a:spcAft>
            </a:pPr>
            <a:r>
              <a:rPr lang="en-US" b="0" dirty="0"/>
              <a:t>Click to connect.” </a:t>
            </a:r>
          </a:p>
          <a:p>
            <a:pPr marL="0" marR="0">
              <a:lnSpc>
                <a:spcPct val="115000"/>
              </a:lnSpc>
              <a:spcBef>
                <a:spcPts val="0"/>
              </a:spcBef>
              <a:spcAft>
                <a:spcPts val="1000"/>
              </a:spcAft>
            </a:pPr>
            <a:r>
              <a:rPr lang="en-US" b="0" dirty="0"/>
              <a:t>Student Response: conjunction </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r>
              <a:rPr lang="en-US" b="0" dirty="0"/>
              <a:t>Say, “</a:t>
            </a:r>
            <a:r>
              <a:rPr lang="en-US" sz="1200" dirty="0">
                <a:solidFill>
                  <a:schemeClr val="tx1"/>
                </a:solidFill>
                <a:latin typeface="Comic Sans MS" panose="030F0702030302020204" pitchFamily="66" charset="0"/>
              </a:rPr>
              <a:t>Person, place, thing, or idea</a:t>
            </a:r>
            <a:r>
              <a:rPr lang="en-US" b="0" dirty="0"/>
              <a:t>.”</a:t>
            </a:r>
          </a:p>
          <a:p>
            <a:pPr marL="0" marR="0">
              <a:lnSpc>
                <a:spcPct val="115000"/>
              </a:lnSpc>
              <a:spcBef>
                <a:spcPts val="0"/>
              </a:spcBef>
              <a:spcAft>
                <a:spcPts val="1000"/>
              </a:spcAft>
            </a:pPr>
            <a:r>
              <a:rPr lang="en-US" b="0" dirty="0"/>
              <a:t>Click to connect.” </a:t>
            </a:r>
          </a:p>
          <a:p>
            <a:pPr marL="0" marR="0">
              <a:lnSpc>
                <a:spcPct val="115000"/>
              </a:lnSpc>
              <a:spcBef>
                <a:spcPts val="0"/>
              </a:spcBef>
              <a:spcAft>
                <a:spcPts val="1000"/>
              </a:spcAft>
            </a:pPr>
            <a:r>
              <a:rPr lang="en-US" b="0" dirty="0"/>
              <a:t>Student Response: subject</a:t>
            </a:r>
          </a:p>
          <a:p>
            <a:pPr marL="0" marR="0">
              <a:lnSpc>
                <a:spcPct val="115000"/>
              </a:lnSpc>
              <a:spcBef>
                <a:spcPts val="0"/>
              </a:spcBef>
              <a:spcAft>
                <a:spcPts val="1000"/>
              </a:spcAft>
            </a:pPr>
            <a:r>
              <a:rPr lang="en-US" b="0" dirty="0"/>
              <a:t>Click to show. </a:t>
            </a:r>
          </a:p>
          <a:p>
            <a:pPr marL="0" marR="0">
              <a:lnSpc>
                <a:spcPct val="115000"/>
              </a:lnSpc>
              <a:spcBef>
                <a:spcPts val="0"/>
              </a:spcBef>
              <a:spcAft>
                <a:spcPts val="1000"/>
              </a:spcAft>
            </a:pP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17400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Letter Combinations</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-old and -</a:t>
            </a:r>
            <a:r>
              <a:rPr lang="en-US" sz="4000" dirty="0" err="1">
                <a:latin typeface="Comic Sans MS" panose="030F0902030302020204" pitchFamily="66" charset="0"/>
              </a:rPr>
              <a:t>ost</a:t>
            </a:r>
            <a:r>
              <a:rPr lang="en-US" sz="4000" dirty="0">
                <a:latin typeface="Comic Sans MS" panose="030F0902030302020204" pitchFamily="66" charset="0"/>
              </a:rPr>
              <a:t> </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normAutofit fontScale="90000"/>
          </a:bodyPr>
          <a:lstStyle/>
          <a:p>
            <a:r>
              <a:rPr lang="en-US" dirty="0">
                <a:latin typeface="Comic Sans MS" panose="030F0702030302020204" pitchFamily="66" charset="0"/>
              </a:rPr>
              <a:t>-old and –</a:t>
            </a:r>
            <a:r>
              <a:rPr lang="en-US" dirty="0" err="1">
                <a:latin typeface="Comic Sans MS" panose="030F0702030302020204" pitchFamily="66" charset="0"/>
              </a:rPr>
              <a:t>ost</a:t>
            </a:r>
            <a:r>
              <a:rPr lang="en-US" dirty="0">
                <a:latin typeface="Comic Sans MS" panose="030F0702030302020204" pitchFamily="66" charset="0"/>
              </a:rPr>
              <a:t> Letter Combinations</a:t>
            </a:r>
          </a:p>
        </p:txBody>
      </p:sp>
      <p:sp>
        <p:nvSpPr>
          <p:cNvPr id="3" name="Rectangle: Rounded Corners 2">
            <a:extLst>
              <a:ext uri="{FF2B5EF4-FFF2-40B4-BE49-F238E27FC236}">
                <a16:creationId xmlns:a16="http://schemas.microsoft.com/office/drawing/2014/main" id="{4C09D432-FF80-49E4-B2AF-213F0156DEEB}"/>
              </a:ext>
            </a:extLst>
          </p:cNvPr>
          <p:cNvSpPr/>
          <p:nvPr/>
        </p:nvSpPr>
        <p:spPr>
          <a:xfrm>
            <a:off x="1318437" y="1892594"/>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mold</a:t>
            </a:r>
          </a:p>
        </p:txBody>
      </p:sp>
      <p:sp>
        <p:nvSpPr>
          <p:cNvPr id="4" name="Rectangle: Rounded Corners 3">
            <a:extLst>
              <a:ext uri="{FF2B5EF4-FFF2-40B4-BE49-F238E27FC236}">
                <a16:creationId xmlns:a16="http://schemas.microsoft.com/office/drawing/2014/main" id="{C32544AD-009A-4121-9540-5D4BCDC3056F}"/>
              </a:ext>
            </a:extLst>
          </p:cNvPr>
          <p:cNvSpPr/>
          <p:nvPr/>
        </p:nvSpPr>
        <p:spPr>
          <a:xfrm>
            <a:off x="5534249" y="1892595"/>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cost</a:t>
            </a:r>
          </a:p>
        </p:txBody>
      </p:sp>
      <p:sp>
        <p:nvSpPr>
          <p:cNvPr id="5" name="Rectangle: Rounded Corners 4">
            <a:extLst>
              <a:ext uri="{FF2B5EF4-FFF2-40B4-BE49-F238E27FC236}">
                <a16:creationId xmlns:a16="http://schemas.microsoft.com/office/drawing/2014/main" id="{64AEFE99-7A9A-4D86-B8A4-DC15F91DD396}"/>
              </a:ext>
            </a:extLst>
          </p:cNvPr>
          <p:cNvSpPr/>
          <p:nvPr/>
        </p:nvSpPr>
        <p:spPr>
          <a:xfrm>
            <a:off x="1318437" y="4008475"/>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host</a:t>
            </a:r>
          </a:p>
        </p:txBody>
      </p:sp>
      <p:sp>
        <p:nvSpPr>
          <p:cNvPr id="6" name="Rectangle: Rounded Corners 5">
            <a:extLst>
              <a:ext uri="{FF2B5EF4-FFF2-40B4-BE49-F238E27FC236}">
                <a16:creationId xmlns:a16="http://schemas.microsoft.com/office/drawing/2014/main" id="{1DCE4524-7C15-40E9-8F82-1B2B1A1D7263}"/>
              </a:ext>
            </a:extLst>
          </p:cNvPr>
          <p:cNvSpPr/>
          <p:nvPr/>
        </p:nvSpPr>
        <p:spPr>
          <a:xfrm>
            <a:off x="5534249" y="4008475"/>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fold</a:t>
            </a:r>
          </a:p>
        </p:txBody>
      </p:sp>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pic>
        <p:nvPicPr>
          <p:cNvPr id="4" name="Picture 3" descr="Woman with pink hair">
            <a:extLst>
              <a:ext uri="{FF2B5EF4-FFF2-40B4-BE49-F238E27FC236}">
                <a16:creationId xmlns:a16="http://schemas.microsoft.com/office/drawing/2014/main" id="{2907EF91-C04A-4E74-9EE5-45DB3ECD6572}"/>
              </a:ext>
            </a:extLst>
          </p:cNvPr>
          <p:cNvPicPr>
            <a:picLocks noChangeAspect="1"/>
          </p:cNvPicPr>
          <p:nvPr/>
        </p:nvPicPr>
        <p:blipFill>
          <a:blip r:embed="rId4"/>
          <a:stretch>
            <a:fillRect/>
          </a:stretch>
        </p:blipFill>
        <p:spPr>
          <a:xfrm>
            <a:off x="2286000" y="1688804"/>
            <a:ext cx="4572000" cy="3048000"/>
          </a:xfrm>
          <a:prstGeom prst="rect">
            <a:avLst/>
          </a:prstGeom>
        </p:spPr>
      </p:pic>
      <p:sp>
        <p:nvSpPr>
          <p:cNvPr id="5" name="Rectangle: Rounded Corners 4">
            <a:extLst>
              <a:ext uri="{FF2B5EF4-FFF2-40B4-BE49-F238E27FC236}">
                <a16:creationId xmlns:a16="http://schemas.microsoft.com/office/drawing/2014/main" id="{4ABC1BB4-7677-4E80-93A2-8A43B7A505B9}"/>
              </a:ext>
            </a:extLst>
          </p:cNvPr>
          <p:cNvSpPr/>
          <p:nvPr/>
        </p:nvSpPr>
        <p:spPr>
          <a:xfrm>
            <a:off x="3599121" y="5307455"/>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bold</a:t>
            </a:r>
          </a:p>
        </p:txBody>
      </p:sp>
      <p:pic>
        <p:nvPicPr>
          <p:cNvPr id="6" name="Picture 5">
            <a:extLst>
              <a:ext uri="{FF2B5EF4-FFF2-40B4-BE49-F238E27FC236}">
                <a16:creationId xmlns:a16="http://schemas.microsoft.com/office/drawing/2014/main" id="{20217210-B2DF-443C-A401-3D96DEEEF867}"/>
              </a:ext>
            </a:extLst>
          </p:cNvPr>
          <p:cNvPicPr>
            <a:picLocks noChangeAspect="1"/>
          </p:cNvPicPr>
          <p:nvPr/>
        </p:nvPicPr>
        <p:blipFill>
          <a:blip r:embed="rId5"/>
          <a:srcRect/>
          <a:stretch/>
        </p:blipFill>
        <p:spPr>
          <a:xfrm>
            <a:off x="2286000" y="1725627"/>
            <a:ext cx="4572000" cy="3054096"/>
          </a:xfrm>
          <a:prstGeom prst="rect">
            <a:avLst/>
          </a:prstGeom>
        </p:spPr>
      </p:pic>
      <p:sp>
        <p:nvSpPr>
          <p:cNvPr id="7" name="Rectangle: Rounded Corners 6">
            <a:extLst>
              <a:ext uri="{FF2B5EF4-FFF2-40B4-BE49-F238E27FC236}">
                <a16:creationId xmlns:a16="http://schemas.microsoft.com/office/drawing/2014/main" id="{B7962F10-A4D3-4C9A-8792-7718DADD4393}"/>
              </a:ext>
            </a:extLst>
          </p:cNvPr>
          <p:cNvSpPr/>
          <p:nvPr/>
        </p:nvSpPr>
        <p:spPr>
          <a:xfrm>
            <a:off x="3599121" y="5307454"/>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scold</a:t>
            </a:r>
          </a:p>
        </p:txBody>
      </p:sp>
      <p:pic>
        <p:nvPicPr>
          <p:cNvPr id="8" name="Picture 7">
            <a:extLst>
              <a:ext uri="{FF2B5EF4-FFF2-40B4-BE49-F238E27FC236}">
                <a16:creationId xmlns:a16="http://schemas.microsoft.com/office/drawing/2014/main" id="{5D2F0A41-8DD3-4D92-887B-3F41048B58DC}"/>
              </a:ext>
            </a:extLst>
          </p:cNvPr>
          <p:cNvPicPr>
            <a:picLocks noChangeAspect="1"/>
          </p:cNvPicPr>
          <p:nvPr/>
        </p:nvPicPr>
        <p:blipFill>
          <a:blip r:embed="rId6"/>
          <a:srcRect/>
          <a:stretch/>
        </p:blipFill>
        <p:spPr>
          <a:xfrm>
            <a:off x="2329888" y="1646144"/>
            <a:ext cx="4572000" cy="3054096"/>
          </a:xfrm>
          <a:prstGeom prst="rect">
            <a:avLst/>
          </a:prstGeom>
        </p:spPr>
      </p:pic>
      <p:sp>
        <p:nvSpPr>
          <p:cNvPr id="9" name="Rectangle: Rounded Corners 8">
            <a:extLst>
              <a:ext uri="{FF2B5EF4-FFF2-40B4-BE49-F238E27FC236}">
                <a16:creationId xmlns:a16="http://schemas.microsoft.com/office/drawing/2014/main" id="{15B7035D-28DC-49F5-B29A-3EC110FD6843}"/>
              </a:ext>
            </a:extLst>
          </p:cNvPr>
          <p:cNvSpPr/>
          <p:nvPr/>
        </p:nvSpPr>
        <p:spPr>
          <a:xfrm>
            <a:off x="3599121" y="5307454"/>
            <a:ext cx="1945758" cy="1275907"/>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cost</a:t>
            </a:r>
          </a:p>
        </p:txBody>
      </p:sp>
      <p:sp>
        <p:nvSpPr>
          <p:cNvPr id="11" name="Rectangle: Rounded Corners 10">
            <a:extLst>
              <a:ext uri="{FF2B5EF4-FFF2-40B4-BE49-F238E27FC236}">
                <a16:creationId xmlns:a16="http://schemas.microsoft.com/office/drawing/2014/main" id="{AA424104-ADA7-427B-87E5-C4BE154DB73A}"/>
              </a:ext>
            </a:extLst>
          </p:cNvPr>
          <p:cNvSpPr/>
          <p:nvPr/>
        </p:nvSpPr>
        <p:spPr>
          <a:xfrm>
            <a:off x="3626830" y="5327654"/>
            <a:ext cx="1945758" cy="1235506"/>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post</a:t>
            </a:r>
          </a:p>
        </p:txBody>
      </p:sp>
      <p:pic>
        <p:nvPicPr>
          <p:cNvPr id="3" name="Picture 2">
            <a:extLst>
              <a:ext uri="{FF2B5EF4-FFF2-40B4-BE49-F238E27FC236}">
                <a16:creationId xmlns:a16="http://schemas.microsoft.com/office/drawing/2014/main" id="{83F2373E-774B-4C28-A49A-291D817AB576}"/>
              </a:ext>
            </a:extLst>
          </p:cNvPr>
          <p:cNvPicPr>
            <a:picLocks noChangeAspect="1"/>
          </p:cNvPicPr>
          <p:nvPr/>
        </p:nvPicPr>
        <p:blipFill>
          <a:blip r:embed="rId7"/>
          <a:srcRect/>
          <a:stretch/>
        </p:blipFill>
        <p:spPr>
          <a:xfrm>
            <a:off x="2242112" y="1705425"/>
            <a:ext cx="4715193" cy="2970571"/>
          </a:xfrm>
          <a:prstGeom prst="rect">
            <a:avLst/>
          </a:prstGeom>
        </p:spPr>
      </p:pic>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0F812EA8-99C2-4719-9D68-DA3198218E41}"/>
              </a:ext>
            </a:extLst>
          </p:cNvPr>
          <p:cNvPicPr>
            <a:picLocks noChangeAspect="1"/>
          </p:cNvPicPr>
          <p:nvPr/>
        </p:nvPicPr>
        <p:blipFill>
          <a:blip r:embed="rId4"/>
          <a:srcRect/>
          <a:stretch/>
        </p:blipFill>
        <p:spPr>
          <a:xfrm>
            <a:off x="457200" y="2008547"/>
            <a:ext cx="4252850" cy="2840904"/>
          </a:xfrm>
          <a:prstGeom prst="rect">
            <a:avLst/>
          </a:prstGeom>
        </p:spPr>
      </p:pic>
      <p:pic>
        <p:nvPicPr>
          <p:cNvPr id="4" name="Picture 3">
            <a:extLst>
              <a:ext uri="{FF2B5EF4-FFF2-40B4-BE49-F238E27FC236}">
                <a16:creationId xmlns:a16="http://schemas.microsoft.com/office/drawing/2014/main" id="{5482A963-D7E0-422F-8DFE-27EDF41EB669}"/>
              </a:ext>
            </a:extLst>
          </p:cNvPr>
          <p:cNvPicPr>
            <a:picLocks noChangeAspect="1"/>
          </p:cNvPicPr>
          <p:nvPr/>
        </p:nvPicPr>
        <p:blipFill>
          <a:blip r:embed="rId5"/>
          <a:srcRect/>
          <a:stretch/>
        </p:blipFill>
        <p:spPr>
          <a:xfrm>
            <a:off x="5331654" y="1991399"/>
            <a:ext cx="3053810" cy="3023271"/>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Prepositions </a:t>
            </a:r>
          </a:p>
        </p:txBody>
      </p:sp>
      <p:sp>
        <p:nvSpPr>
          <p:cNvPr id="4" name="Rectangle: Rounded Corners 3">
            <a:extLst>
              <a:ext uri="{FF2B5EF4-FFF2-40B4-BE49-F238E27FC236}">
                <a16:creationId xmlns:a16="http://schemas.microsoft.com/office/drawing/2014/main" id="{F6863231-F256-493D-9460-785FCC17D354}"/>
              </a:ext>
            </a:extLst>
          </p:cNvPr>
          <p:cNvSpPr/>
          <p:nvPr/>
        </p:nvSpPr>
        <p:spPr>
          <a:xfrm>
            <a:off x="1789386" y="2213609"/>
            <a:ext cx="5565227" cy="115015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He fell off his bike. </a:t>
            </a:r>
          </a:p>
        </p:txBody>
      </p:sp>
      <p:sp>
        <p:nvSpPr>
          <p:cNvPr id="5" name="Rectangle: Rounded Corners 4">
            <a:extLst>
              <a:ext uri="{FF2B5EF4-FFF2-40B4-BE49-F238E27FC236}">
                <a16:creationId xmlns:a16="http://schemas.microsoft.com/office/drawing/2014/main" id="{8C6A0F97-21FA-4565-ACA6-0E79CF94545D}"/>
              </a:ext>
            </a:extLst>
          </p:cNvPr>
          <p:cNvSpPr/>
          <p:nvPr/>
        </p:nvSpPr>
        <p:spPr>
          <a:xfrm>
            <a:off x="1789386" y="2205306"/>
            <a:ext cx="5565227" cy="115015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He fell </a:t>
            </a:r>
            <a:r>
              <a:rPr lang="en-US" sz="3600" b="1" dirty="0">
                <a:solidFill>
                  <a:schemeClr val="tx1"/>
                </a:solidFill>
                <a:latin typeface="Comic Sans MS" panose="030F0702030302020204" pitchFamily="66" charset="0"/>
              </a:rPr>
              <a:t>off</a:t>
            </a:r>
            <a:r>
              <a:rPr lang="en-US" sz="3600" dirty="0">
                <a:solidFill>
                  <a:schemeClr val="tx1"/>
                </a:solidFill>
                <a:latin typeface="Comic Sans MS" panose="030F0702030302020204" pitchFamily="66" charset="0"/>
              </a:rPr>
              <a:t> his bike. </a:t>
            </a:r>
          </a:p>
        </p:txBody>
      </p:sp>
      <p:sp>
        <p:nvSpPr>
          <p:cNvPr id="6" name="Rectangle: Rounded Corners 5">
            <a:extLst>
              <a:ext uri="{FF2B5EF4-FFF2-40B4-BE49-F238E27FC236}">
                <a16:creationId xmlns:a16="http://schemas.microsoft.com/office/drawing/2014/main" id="{48F4D1FF-72CD-40DA-91CC-C9A59DA44FDB}"/>
              </a:ext>
            </a:extLst>
          </p:cNvPr>
          <p:cNvSpPr/>
          <p:nvPr/>
        </p:nvSpPr>
        <p:spPr>
          <a:xfrm>
            <a:off x="1789386" y="2173149"/>
            <a:ext cx="5565227" cy="115015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tx1"/>
                </a:solidFill>
                <a:latin typeface="Comic Sans MS" panose="030F0702030302020204" pitchFamily="66" charset="0"/>
              </a:rPr>
              <a:t>They ran out the door. </a:t>
            </a:r>
            <a:endParaRPr lang="en-US" sz="3600" dirty="0">
              <a:solidFill>
                <a:schemeClr val="tx1"/>
              </a:solidFill>
              <a:latin typeface="Comic Sans MS" panose="030F0702030302020204" pitchFamily="66" charset="0"/>
            </a:endParaRPr>
          </a:p>
        </p:txBody>
      </p:sp>
      <p:sp>
        <p:nvSpPr>
          <p:cNvPr id="7" name="Rectangle: Rounded Corners 6">
            <a:extLst>
              <a:ext uri="{FF2B5EF4-FFF2-40B4-BE49-F238E27FC236}">
                <a16:creationId xmlns:a16="http://schemas.microsoft.com/office/drawing/2014/main" id="{E723AA9B-BAE1-4AB9-87BC-0161D1108114}"/>
              </a:ext>
            </a:extLst>
          </p:cNvPr>
          <p:cNvSpPr/>
          <p:nvPr/>
        </p:nvSpPr>
        <p:spPr>
          <a:xfrm>
            <a:off x="1773809" y="2228174"/>
            <a:ext cx="5565227" cy="115015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They ran </a:t>
            </a:r>
            <a:r>
              <a:rPr lang="en-US" sz="3600" b="1" dirty="0">
                <a:solidFill>
                  <a:schemeClr val="tx1"/>
                </a:solidFill>
                <a:latin typeface="Comic Sans MS" panose="030F0702030302020204" pitchFamily="66" charset="0"/>
              </a:rPr>
              <a:t>out</a:t>
            </a:r>
            <a:r>
              <a:rPr lang="en-US" sz="3600" dirty="0">
                <a:solidFill>
                  <a:schemeClr val="tx1"/>
                </a:solidFill>
                <a:latin typeface="Comic Sans MS" panose="030F0702030302020204" pitchFamily="66" charset="0"/>
              </a:rPr>
              <a:t> the door. </a:t>
            </a:r>
          </a:p>
        </p:txBody>
      </p:sp>
      <p:sp>
        <p:nvSpPr>
          <p:cNvPr id="8" name="Rectangle: Rounded Corners 7">
            <a:extLst>
              <a:ext uri="{FF2B5EF4-FFF2-40B4-BE49-F238E27FC236}">
                <a16:creationId xmlns:a16="http://schemas.microsoft.com/office/drawing/2014/main" id="{C835F4A1-B4E9-4F54-BBB0-7D4C71F43E48}"/>
              </a:ext>
            </a:extLst>
          </p:cNvPr>
          <p:cNvSpPr/>
          <p:nvPr/>
        </p:nvSpPr>
        <p:spPr>
          <a:xfrm>
            <a:off x="1804963" y="2212588"/>
            <a:ext cx="5565227" cy="115015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She jumped across the creek. </a:t>
            </a:r>
          </a:p>
        </p:txBody>
      </p:sp>
      <p:sp>
        <p:nvSpPr>
          <p:cNvPr id="9" name="Rectangle: Rounded Corners 8">
            <a:extLst>
              <a:ext uri="{FF2B5EF4-FFF2-40B4-BE49-F238E27FC236}">
                <a16:creationId xmlns:a16="http://schemas.microsoft.com/office/drawing/2014/main" id="{457069FC-5E34-4D03-81F9-8E9B37E2C97B}"/>
              </a:ext>
            </a:extLst>
          </p:cNvPr>
          <p:cNvSpPr/>
          <p:nvPr/>
        </p:nvSpPr>
        <p:spPr>
          <a:xfrm>
            <a:off x="1797174" y="2217959"/>
            <a:ext cx="5565227" cy="115015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She jumped </a:t>
            </a:r>
            <a:r>
              <a:rPr lang="en-US" sz="3600" b="1" dirty="0">
                <a:solidFill>
                  <a:schemeClr val="tx1"/>
                </a:solidFill>
                <a:latin typeface="Comic Sans MS" panose="030F0702030302020204" pitchFamily="66" charset="0"/>
              </a:rPr>
              <a:t>across</a:t>
            </a:r>
            <a:r>
              <a:rPr lang="en-US" sz="3600" dirty="0">
                <a:solidFill>
                  <a:schemeClr val="tx1"/>
                </a:solidFill>
                <a:latin typeface="Comic Sans MS" panose="030F0702030302020204" pitchFamily="66" charset="0"/>
              </a:rPr>
              <a:t> the creek. </a:t>
            </a:r>
          </a:p>
        </p:txBody>
      </p:sp>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Conjunctions</a:t>
            </a:r>
          </a:p>
        </p:txBody>
      </p:sp>
      <p:sp>
        <p:nvSpPr>
          <p:cNvPr id="7" name="TextBox 6">
            <a:extLst>
              <a:ext uri="{FF2B5EF4-FFF2-40B4-BE49-F238E27FC236}">
                <a16:creationId xmlns:a16="http://schemas.microsoft.com/office/drawing/2014/main" id="{7EB2D0CE-CFF1-4E27-B3CF-A2A61DD24A6D}"/>
              </a:ext>
            </a:extLst>
          </p:cNvPr>
          <p:cNvSpPr txBox="1"/>
          <p:nvPr/>
        </p:nvSpPr>
        <p:spPr>
          <a:xfrm>
            <a:off x="1652451" y="1992245"/>
            <a:ext cx="5839097" cy="3323987"/>
          </a:xfrm>
          <a:prstGeom prst="rect">
            <a:avLst/>
          </a:prstGeom>
          <a:noFill/>
        </p:spPr>
        <p:txBody>
          <a:bodyPr wrap="square" rtlCol="0">
            <a:spAutoFit/>
          </a:bodyPr>
          <a:lstStyle/>
          <a:p>
            <a:pPr algn="ctr"/>
            <a:r>
              <a:rPr lang="en-US" sz="3000" dirty="0">
                <a:latin typeface="Comic Sans MS" panose="030F0702030302020204" pitchFamily="66" charset="0"/>
              </a:rPr>
              <a:t>for </a:t>
            </a:r>
          </a:p>
          <a:p>
            <a:pPr algn="ctr"/>
            <a:r>
              <a:rPr lang="en-US" sz="3000" dirty="0">
                <a:latin typeface="Comic Sans MS" panose="030F0702030302020204" pitchFamily="66" charset="0"/>
              </a:rPr>
              <a:t>and</a:t>
            </a:r>
          </a:p>
          <a:p>
            <a:pPr algn="ctr"/>
            <a:r>
              <a:rPr lang="en-US" sz="3000" dirty="0">
                <a:latin typeface="Comic Sans MS" panose="030F0702030302020204" pitchFamily="66" charset="0"/>
              </a:rPr>
              <a:t>nor</a:t>
            </a:r>
          </a:p>
          <a:p>
            <a:pPr algn="ctr"/>
            <a:r>
              <a:rPr lang="en-US" sz="3000" dirty="0">
                <a:latin typeface="Comic Sans MS" panose="030F0702030302020204" pitchFamily="66" charset="0"/>
              </a:rPr>
              <a:t>but </a:t>
            </a:r>
          </a:p>
          <a:p>
            <a:pPr algn="ctr"/>
            <a:r>
              <a:rPr lang="en-US" sz="3000" dirty="0">
                <a:latin typeface="Comic Sans MS" panose="030F0702030302020204" pitchFamily="66" charset="0"/>
              </a:rPr>
              <a:t>or </a:t>
            </a:r>
          </a:p>
          <a:p>
            <a:pPr algn="ctr"/>
            <a:r>
              <a:rPr lang="en-US" sz="3000" dirty="0">
                <a:latin typeface="Comic Sans MS" panose="030F0702030302020204" pitchFamily="66" charset="0"/>
              </a:rPr>
              <a:t>yet </a:t>
            </a:r>
          </a:p>
          <a:p>
            <a:pPr algn="ctr"/>
            <a:r>
              <a:rPr lang="en-US" sz="3000" dirty="0">
                <a:latin typeface="Comic Sans MS" panose="030F0702030302020204" pitchFamily="66" charset="0"/>
              </a:rPr>
              <a:t>so </a:t>
            </a:r>
          </a:p>
        </p:txBody>
      </p:sp>
      <p:graphicFrame>
        <p:nvGraphicFramePr>
          <p:cNvPr id="4" name="Table 4">
            <a:extLst>
              <a:ext uri="{FF2B5EF4-FFF2-40B4-BE49-F238E27FC236}">
                <a16:creationId xmlns:a16="http://schemas.microsoft.com/office/drawing/2014/main" id="{00B2F747-F97E-4430-9556-6ABDA2958692}"/>
              </a:ext>
            </a:extLst>
          </p:cNvPr>
          <p:cNvGraphicFramePr>
            <a:graphicFrameLocks noGrp="1"/>
          </p:cNvGraphicFramePr>
          <p:nvPr>
            <p:extLst>
              <p:ext uri="{D42A27DB-BD31-4B8C-83A1-F6EECF244321}">
                <p14:modId xmlns:p14="http://schemas.microsoft.com/office/powerpoint/2010/main" val="763784559"/>
              </p:ext>
            </p:extLst>
          </p:nvPr>
        </p:nvGraphicFramePr>
        <p:xfrm>
          <a:off x="862359" y="1532050"/>
          <a:ext cx="7419279" cy="4691565"/>
        </p:xfrm>
        <a:graphic>
          <a:graphicData uri="http://schemas.openxmlformats.org/drawingml/2006/table">
            <a:tbl>
              <a:tblPr firstRow="1" bandRow="1">
                <a:tableStyleId>{8A107856-5554-42FB-B03E-39F5DBC370BA}</a:tableStyleId>
              </a:tblPr>
              <a:tblGrid>
                <a:gridCol w="2473093">
                  <a:extLst>
                    <a:ext uri="{9D8B030D-6E8A-4147-A177-3AD203B41FA5}">
                      <a16:colId xmlns:a16="http://schemas.microsoft.com/office/drawing/2014/main" val="871845766"/>
                    </a:ext>
                  </a:extLst>
                </a:gridCol>
                <a:gridCol w="2473093">
                  <a:extLst>
                    <a:ext uri="{9D8B030D-6E8A-4147-A177-3AD203B41FA5}">
                      <a16:colId xmlns:a16="http://schemas.microsoft.com/office/drawing/2014/main" val="1669565648"/>
                    </a:ext>
                  </a:extLst>
                </a:gridCol>
                <a:gridCol w="2473093">
                  <a:extLst>
                    <a:ext uri="{9D8B030D-6E8A-4147-A177-3AD203B41FA5}">
                      <a16:colId xmlns:a16="http://schemas.microsoft.com/office/drawing/2014/main" val="3684884904"/>
                    </a:ext>
                  </a:extLst>
                </a:gridCol>
              </a:tblGrid>
              <a:tr h="938313">
                <a:tc>
                  <a:txBody>
                    <a:bodyPr/>
                    <a:lstStyle/>
                    <a:p>
                      <a:pPr algn="ctr"/>
                      <a:r>
                        <a:rPr lang="en-US" sz="3200" b="0" dirty="0">
                          <a:latin typeface="Comic Sans MS" panose="030F0702030302020204" pitchFamily="66" charset="0"/>
                        </a:rPr>
                        <a:t>for</a:t>
                      </a:r>
                    </a:p>
                  </a:txBody>
                  <a:tcPr/>
                </a:tc>
                <a:tc>
                  <a:txBody>
                    <a:bodyPr/>
                    <a:lstStyle/>
                    <a:p>
                      <a:pPr algn="ctr"/>
                      <a:r>
                        <a:rPr lang="en-US" sz="3200" b="0" dirty="0">
                          <a:latin typeface="Comic Sans MS" panose="030F0702030302020204" pitchFamily="66" charset="0"/>
                        </a:rPr>
                        <a:t>a</a:t>
                      </a:r>
                    </a:p>
                  </a:txBody>
                  <a:tcPr/>
                </a:tc>
                <a:tc>
                  <a:txBody>
                    <a:bodyPr/>
                    <a:lstStyle/>
                    <a:p>
                      <a:pPr algn="ctr"/>
                      <a:r>
                        <a:rPr lang="en-US" sz="3200" b="0" dirty="0">
                          <a:latin typeface="Comic Sans MS" panose="030F0702030302020204" pitchFamily="66" charset="0"/>
                        </a:rPr>
                        <a:t>because </a:t>
                      </a:r>
                    </a:p>
                  </a:txBody>
                  <a:tcPr/>
                </a:tc>
                <a:extLst>
                  <a:ext uri="{0D108BD9-81ED-4DB2-BD59-A6C34878D82A}">
                    <a16:rowId xmlns:a16="http://schemas.microsoft.com/office/drawing/2014/main" val="2872460995"/>
                  </a:ext>
                </a:extLst>
              </a:tr>
              <a:tr h="938313">
                <a:tc>
                  <a:txBody>
                    <a:bodyPr/>
                    <a:lstStyle/>
                    <a:p>
                      <a:pPr algn="ctr"/>
                      <a:r>
                        <a:rPr lang="en-US" sz="3200" b="0" dirty="0">
                          <a:latin typeface="Comic Sans MS" panose="030F0702030302020204" pitchFamily="66" charset="0"/>
                        </a:rPr>
                        <a:t>he</a:t>
                      </a:r>
                    </a:p>
                  </a:txBody>
                  <a:tcPr/>
                </a:tc>
                <a:tc>
                  <a:txBody>
                    <a:bodyPr/>
                    <a:lstStyle/>
                    <a:p>
                      <a:pPr algn="ctr"/>
                      <a:r>
                        <a:rPr lang="en-US" sz="3200" b="0" dirty="0">
                          <a:latin typeface="Comic Sans MS" panose="030F0702030302020204" pitchFamily="66" charset="0"/>
                        </a:rPr>
                        <a:t>and</a:t>
                      </a:r>
                    </a:p>
                  </a:txBody>
                  <a:tcPr/>
                </a:tc>
                <a:tc>
                  <a:txBody>
                    <a:bodyPr/>
                    <a:lstStyle/>
                    <a:p>
                      <a:pPr algn="ctr"/>
                      <a:r>
                        <a:rPr lang="en-US" sz="3200" b="0" dirty="0">
                          <a:latin typeface="Comic Sans MS" panose="030F0702030302020204" pitchFamily="66" charset="0"/>
                        </a:rPr>
                        <a:t>she</a:t>
                      </a:r>
                    </a:p>
                  </a:txBody>
                  <a:tcPr/>
                </a:tc>
                <a:extLst>
                  <a:ext uri="{0D108BD9-81ED-4DB2-BD59-A6C34878D82A}">
                    <a16:rowId xmlns:a16="http://schemas.microsoft.com/office/drawing/2014/main" val="2316364152"/>
                  </a:ext>
                </a:extLst>
              </a:tr>
              <a:tr h="938313">
                <a:tc>
                  <a:txBody>
                    <a:bodyPr/>
                    <a:lstStyle/>
                    <a:p>
                      <a:pPr algn="ctr"/>
                      <a:r>
                        <a:rPr lang="en-US" sz="3200" b="0" dirty="0">
                          <a:latin typeface="Comic Sans MS" panose="030F0702030302020204" pitchFamily="66" charset="0"/>
                        </a:rPr>
                        <a:t>they</a:t>
                      </a:r>
                    </a:p>
                  </a:txBody>
                  <a:tcPr/>
                </a:tc>
                <a:tc>
                  <a:txBody>
                    <a:bodyPr/>
                    <a:lstStyle/>
                    <a:p>
                      <a:pPr algn="ctr"/>
                      <a:r>
                        <a:rPr lang="en-US" sz="3200" b="0" dirty="0">
                          <a:latin typeface="Comic Sans MS" panose="030F0702030302020204" pitchFamily="66" charset="0"/>
                        </a:rPr>
                        <a:t>nor</a:t>
                      </a:r>
                    </a:p>
                  </a:txBody>
                  <a:tcPr/>
                </a:tc>
                <a:tc>
                  <a:txBody>
                    <a:bodyPr/>
                    <a:lstStyle/>
                    <a:p>
                      <a:pPr algn="ctr"/>
                      <a:r>
                        <a:rPr lang="en-US" sz="3200" b="0" dirty="0">
                          <a:latin typeface="Comic Sans MS" panose="030F0702030302020204" pitchFamily="66" charset="0"/>
                        </a:rPr>
                        <a:t>them</a:t>
                      </a:r>
                    </a:p>
                  </a:txBody>
                  <a:tcPr/>
                </a:tc>
                <a:extLst>
                  <a:ext uri="{0D108BD9-81ED-4DB2-BD59-A6C34878D82A}">
                    <a16:rowId xmlns:a16="http://schemas.microsoft.com/office/drawing/2014/main" val="4149386725"/>
                  </a:ext>
                </a:extLst>
              </a:tr>
              <a:tr h="938313">
                <a:tc>
                  <a:txBody>
                    <a:bodyPr/>
                    <a:lstStyle/>
                    <a:p>
                      <a:pPr algn="ctr"/>
                      <a:r>
                        <a:rPr lang="en-US" sz="3200" b="0" dirty="0">
                          <a:latin typeface="Comic Sans MS" panose="030F0702030302020204" pitchFamily="66" charset="0"/>
                        </a:rPr>
                        <a:t>but</a:t>
                      </a:r>
                    </a:p>
                  </a:txBody>
                  <a:tcPr/>
                </a:tc>
                <a:tc>
                  <a:txBody>
                    <a:bodyPr/>
                    <a:lstStyle/>
                    <a:p>
                      <a:pPr algn="ctr"/>
                      <a:r>
                        <a:rPr lang="en-US" sz="3200" b="0" dirty="0">
                          <a:latin typeface="Comic Sans MS" panose="030F0702030302020204" pitchFamily="66" charset="0"/>
                        </a:rPr>
                        <a:t>her</a:t>
                      </a:r>
                    </a:p>
                  </a:txBody>
                  <a:tcPr/>
                </a:tc>
                <a:tc>
                  <a:txBody>
                    <a:bodyPr/>
                    <a:lstStyle/>
                    <a:p>
                      <a:pPr algn="ctr"/>
                      <a:r>
                        <a:rPr lang="en-US" sz="3200" b="0" dirty="0">
                          <a:latin typeface="Comic Sans MS" panose="030F0702030302020204" pitchFamily="66" charset="0"/>
                        </a:rPr>
                        <a:t>him</a:t>
                      </a:r>
                    </a:p>
                  </a:txBody>
                  <a:tcPr/>
                </a:tc>
                <a:extLst>
                  <a:ext uri="{0D108BD9-81ED-4DB2-BD59-A6C34878D82A}">
                    <a16:rowId xmlns:a16="http://schemas.microsoft.com/office/drawing/2014/main" val="3160949666"/>
                  </a:ext>
                </a:extLst>
              </a:tr>
              <a:tr h="938313">
                <a:tc>
                  <a:txBody>
                    <a:bodyPr/>
                    <a:lstStyle/>
                    <a:p>
                      <a:pPr algn="ctr"/>
                      <a:r>
                        <a:rPr lang="en-US" sz="3200" b="0" dirty="0">
                          <a:latin typeface="Comic Sans MS" panose="030F0702030302020204" pitchFamily="66" charset="0"/>
                        </a:rPr>
                        <a:t>or</a:t>
                      </a:r>
                    </a:p>
                  </a:txBody>
                  <a:tcPr/>
                </a:tc>
                <a:tc>
                  <a:txBody>
                    <a:bodyPr/>
                    <a:lstStyle/>
                    <a:p>
                      <a:pPr algn="ctr"/>
                      <a:r>
                        <a:rPr lang="en-US" sz="3200" b="0" dirty="0">
                          <a:latin typeface="Comic Sans MS" panose="030F0702030302020204" pitchFamily="66" charset="0"/>
                        </a:rPr>
                        <a:t>yet</a:t>
                      </a:r>
                    </a:p>
                  </a:txBody>
                  <a:tcPr/>
                </a:tc>
                <a:tc>
                  <a:txBody>
                    <a:bodyPr/>
                    <a:lstStyle/>
                    <a:p>
                      <a:pPr algn="ctr"/>
                      <a:r>
                        <a:rPr lang="en-US" sz="3200" b="0" dirty="0">
                          <a:latin typeface="Comic Sans MS" panose="030F0702030302020204" pitchFamily="66" charset="0"/>
                        </a:rPr>
                        <a:t>so</a:t>
                      </a:r>
                    </a:p>
                  </a:txBody>
                  <a:tcPr/>
                </a:tc>
                <a:extLst>
                  <a:ext uri="{0D108BD9-81ED-4DB2-BD59-A6C34878D82A}">
                    <a16:rowId xmlns:a16="http://schemas.microsoft.com/office/drawing/2014/main" val="3806106285"/>
                  </a:ext>
                </a:extLst>
              </a:tr>
            </a:tbl>
          </a:graphicData>
        </a:graphic>
      </p:graphicFrame>
      <p:sp>
        <p:nvSpPr>
          <p:cNvPr id="5" name="Oval 4">
            <a:extLst>
              <a:ext uri="{FF2B5EF4-FFF2-40B4-BE49-F238E27FC236}">
                <a16:creationId xmlns:a16="http://schemas.microsoft.com/office/drawing/2014/main" id="{2466DEFE-8987-4D3E-92CB-2987A0077968}"/>
              </a:ext>
            </a:extLst>
          </p:cNvPr>
          <p:cNvSpPr/>
          <p:nvPr/>
        </p:nvSpPr>
        <p:spPr>
          <a:xfrm>
            <a:off x="1371622" y="1444076"/>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BBD0F79-D7FE-408D-B448-73A95C14A51D}"/>
              </a:ext>
            </a:extLst>
          </p:cNvPr>
          <p:cNvSpPr/>
          <p:nvPr/>
        </p:nvSpPr>
        <p:spPr>
          <a:xfrm>
            <a:off x="3837396" y="2460135"/>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883DF4-1691-462D-8B3D-FD090D84E70E}"/>
              </a:ext>
            </a:extLst>
          </p:cNvPr>
          <p:cNvSpPr/>
          <p:nvPr/>
        </p:nvSpPr>
        <p:spPr>
          <a:xfrm>
            <a:off x="3837396" y="3390236"/>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3A8630-ED63-4E4E-9DA3-389D2547E651}"/>
              </a:ext>
            </a:extLst>
          </p:cNvPr>
          <p:cNvSpPr/>
          <p:nvPr/>
        </p:nvSpPr>
        <p:spPr>
          <a:xfrm>
            <a:off x="1315092" y="4260318"/>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3DA86C5-A7C8-4CC4-9E21-DDD56AE16C02}"/>
              </a:ext>
            </a:extLst>
          </p:cNvPr>
          <p:cNvSpPr/>
          <p:nvPr/>
        </p:nvSpPr>
        <p:spPr>
          <a:xfrm>
            <a:off x="1315092" y="5179385"/>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360AB4-C38D-4BDA-8248-86F417A0D264}"/>
              </a:ext>
            </a:extLst>
          </p:cNvPr>
          <p:cNvSpPr/>
          <p:nvPr/>
        </p:nvSpPr>
        <p:spPr>
          <a:xfrm>
            <a:off x="3837396" y="5179385"/>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40DA52-5710-424D-8DC3-5E9383336156}"/>
              </a:ext>
            </a:extLst>
          </p:cNvPr>
          <p:cNvSpPr/>
          <p:nvPr/>
        </p:nvSpPr>
        <p:spPr>
          <a:xfrm>
            <a:off x="6359700" y="5159201"/>
            <a:ext cx="1469204" cy="841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Connects the Parts of Speech to their Meaning</a:t>
            </a:r>
          </a:p>
        </p:txBody>
      </p:sp>
      <p:sp>
        <p:nvSpPr>
          <p:cNvPr id="37" name="Content Placeholder 36">
            <a:extLst>
              <a:ext uri="{FF2B5EF4-FFF2-40B4-BE49-F238E27FC236}">
                <a16:creationId xmlns:a16="http://schemas.microsoft.com/office/drawing/2014/main" id="{A2DE2A14-194D-4F72-A4CB-936B7BBC11A8}"/>
              </a:ext>
            </a:extLst>
          </p:cNvPr>
          <p:cNvSpPr>
            <a:spLocks noGrp="1"/>
          </p:cNvSpPr>
          <p:nvPr>
            <p:ph sz="half" idx="2"/>
          </p:nvPr>
        </p:nvSpPr>
        <p:spPr>
          <a:xfrm>
            <a:off x="-5922975" y="1600200"/>
            <a:ext cx="5786846" cy="5257800"/>
          </a:xfrm>
        </p:spPr>
        <p:txBody>
          <a:bodyPr>
            <a:normAutofit/>
          </a:bodyPr>
          <a:lstStyle/>
          <a:p>
            <a:pPr marL="514350" indent="-514350">
              <a:buFont typeface="+mj-lt"/>
              <a:buAutoNum type="alphaLcPeriod"/>
            </a:pPr>
            <a:r>
              <a:rPr lang="en-US" sz="3000" dirty="0">
                <a:latin typeface="Comic Sans MS" panose="030F0702030302020204" pitchFamily="66" charset="0"/>
              </a:rPr>
              <a:t>Describes a noun or pronoun. </a:t>
            </a:r>
          </a:p>
          <a:p>
            <a:pPr marL="514350" indent="-514350">
              <a:buFont typeface="+mj-lt"/>
              <a:buAutoNum type="alphaLcPeriod"/>
            </a:pPr>
            <a:r>
              <a:rPr lang="en-US" sz="3000" dirty="0">
                <a:latin typeface="Comic Sans MS" panose="030F0702030302020204" pitchFamily="66" charset="0"/>
              </a:rPr>
              <a:t>Connects parts of sentences.</a:t>
            </a:r>
          </a:p>
          <a:p>
            <a:pPr marL="514350" indent="-514350">
              <a:buFont typeface="+mj-lt"/>
              <a:buAutoNum type="alphaLcPeriod"/>
            </a:pPr>
            <a:endParaRPr lang="en-US" dirty="0"/>
          </a:p>
        </p:txBody>
      </p:sp>
      <p:sp>
        <p:nvSpPr>
          <p:cNvPr id="10" name="Rectangle: Rounded Corners 9">
            <a:extLst>
              <a:ext uri="{FF2B5EF4-FFF2-40B4-BE49-F238E27FC236}">
                <a16:creationId xmlns:a16="http://schemas.microsoft.com/office/drawing/2014/main" id="{8EDC7A93-41E8-421C-B2B2-CA17B353D7C0}"/>
              </a:ext>
            </a:extLst>
          </p:cNvPr>
          <p:cNvSpPr/>
          <p:nvPr/>
        </p:nvSpPr>
        <p:spPr>
          <a:xfrm>
            <a:off x="457200" y="2363276"/>
            <a:ext cx="5565227" cy="334346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tx1"/>
                </a:solidFill>
                <a:latin typeface="Comic Sans MS" panose="030F0702030302020204" pitchFamily="66" charset="0"/>
              </a:rPr>
              <a:t>Connects a noun to another part of the sentence. It tell where and when. </a:t>
            </a:r>
            <a:endParaRPr lang="en-US" sz="3600" dirty="0">
              <a:solidFill>
                <a:schemeClr val="tx1"/>
              </a:solidFill>
              <a:latin typeface="Comic Sans MS" panose="030F0702030302020204" pitchFamily="66" charset="0"/>
            </a:endParaRPr>
          </a:p>
        </p:txBody>
      </p:sp>
      <p:sp>
        <p:nvSpPr>
          <p:cNvPr id="11" name="Rectangle: Rounded Corners 10">
            <a:extLst>
              <a:ext uri="{FF2B5EF4-FFF2-40B4-BE49-F238E27FC236}">
                <a16:creationId xmlns:a16="http://schemas.microsoft.com/office/drawing/2014/main" id="{884661E7-B95D-418F-B5E6-2B082E3FCBE6}"/>
              </a:ext>
            </a:extLst>
          </p:cNvPr>
          <p:cNvSpPr/>
          <p:nvPr/>
        </p:nvSpPr>
        <p:spPr>
          <a:xfrm>
            <a:off x="6244046" y="1745023"/>
            <a:ext cx="2823029" cy="1228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preposition</a:t>
            </a:r>
          </a:p>
        </p:txBody>
      </p:sp>
      <p:sp>
        <p:nvSpPr>
          <p:cNvPr id="13" name="Rectangle: Rounded Corners 12">
            <a:extLst>
              <a:ext uri="{FF2B5EF4-FFF2-40B4-BE49-F238E27FC236}">
                <a16:creationId xmlns:a16="http://schemas.microsoft.com/office/drawing/2014/main" id="{0B587995-B827-4CAD-965E-6BAD346EBD06}"/>
              </a:ext>
            </a:extLst>
          </p:cNvPr>
          <p:cNvSpPr/>
          <p:nvPr/>
        </p:nvSpPr>
        <p:spPr>
          <a:xfrm>
            <a:off x="6244046" y="3323867"/>
            <a:ext cx="2823029" cy="1228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adverb</a:t>
            </a:r>
          </a:p>
        </p:txBody>
      </p:sp>
      <p:sp>
        <p:nvSpPr>
          <p:cNvPr id="14" name="Rectangle: Rounded Corners 13">
            <a:extLst>
              <a:ext uri="{FF2B5EF4-FFF2-40B4-BE49-F238E27FC236}">
                <a16:creationId xmlns:a16="http://schemas.microsoft.com/office/drawing/2014/main" id="{4657F16A-4D11-4B5F-8116-701E92DCD40F}"/>
              </a:ext>
            </a:extLst>
          </p:cNvPr>
          <p:cNvSpPr/>
          <p:nvPr/>
        </p:nvSpPr>
        <p:spPr>
          <a:xfrm>
            <a:off x="6244046" y="4902712"/>
            <a:ext cx="2823029" cy="1228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verb</a:t>
            </a:r>
          </a:p>
        </p:txBody>
      </p:sp>
      <p:sp>
        <p:nvSpPr>
          <p:cNvPr id="15" name="Rectangle: Rounded Corners 14">
            <a:extLst>
              <a:ext uri="{FF2B5EF4-FFF2-40B4-BE49-F238E27FC236}">
                <a16:creationId xmlns:a16="http://schemas.microsoft.com/office/drawing/2014/main" id="{5DFE17E3-F8AE-4915-87B2-3549563DCBA3}"/>
              </a:ext>
            </a:extLst>
          </p:cNvPr>
          <p:cNvSpPr/>
          <p:nvPr/>
        </p:nvSpPr>
        <p:spPr>
          <a:xfrm>
            <a:off x="457199" y="2359135"/>
            <a:ext cx="5565227" cy="334346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tx1"/>
                </a:solidFill>
                <a:latin typeface="Comic Sans MS" panose="030F0702030302020204" pitchFamily="66" charset="0"/>
              </a:rPr>
              <a:t>Tells about an action or what the subject is doing. </a:t>
            </a:r>
            <a:endParaRPr lang="en-US" sz="3600" dirty="0">
              <a:solidFill>
                <a:schemeClr val="tx1"/>
              </a:solidFill>
              <a:latin typeface="Comic Sans MS" panose="030F0702030302020204" pitchFamily="66" charset="0"/>
            </a:endParaRPr>
          </a:p>
        </p:txBody>
      </p:sp>
      <p:sp>
        <p:nvSpPr>
          <p:cNvPr id="16" name="Rectangle: Rounded Corners 15">
            <a:extLst>
              <a:ext uri="{FF2B5EF4-FFF2-40B4-BE49-F238E27FC236}">
                <a16:creationId xmlns:a16="http://schemas.microsoft.com/office/drawing/2014/main" id="{97D1ACAC-BFC4-44F2-99F7-2FDF95D09D3D}"/>
              </a:ext>
            </a:extLst>
          </p:cNvPr>
          <p:cNvSpPr/>
          <p:nvPr/>
        </p:nvSpPr>
        <p:spPr>
          <a:xfrm>
            <a:off x="457198" y="2367417"/>
            <a:ext cx="5565227" cy="334346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tx1"/>
                </a:solidFill>
                <a:latin typeface="Comic Sans MS" panose="030F0702030302020204" pitchFamily="66" charset="0"/>
              </a:rPr>
              <a:t>Describes a verb, an adjective, or another verb. </a:t>
            </a:r>
            <a:endParaRPr lang="en-US" sz="3600" dirty="0">
              <a:solidFill>
                <a:schemeClr val="tx1"/>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Connects the Parts of Speech to their Meaning</a:t>
            </a:r>
          </a:p>
        </p:txBody>
      </p:sp>
      <p:sp>
        <p:nvSpPr>
          <p:cNvPr id="10" name="Rectangle: Rounded Corners 9">
            <a:extLst>
              <a:ext uri="{FF2B5EF4-FFF2-40B4-BE49-F238E27FC236}">
                <a16:creationId xmlns:a16="http://schemas.microsoft.com/office/drawing/2014/main" id="{8EDC7A93-41E8-421C-B2B2-CA17B353D7C0}"/>
              </a:ext>
            </a:extLst>
          </p:cNvPr>
          <p:cNvSpPr/>
          <p:nvPr/>
        </p:nvSpPr>
        <p:spPr>
          <a:xfrm>
            <a:off x="457200" y="2363276"/>
            <a:ext cx="5565227" cy="334346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Describes a noun or pronoun. </a:t>
            </a:r>
          </a:p>
        </p:txBody>
      </p:sp>
      <p:sp>
        <p:nvSpPr>
          <p:cNvPr id="11" name="Rectangle: Rounded Corners 10">
            <a:extLst>
              <a:ext uri="{FF2B5EF4-FFF2-40B4-BE49-F238E27FC236}">
                <a16:creationId xmlns:a16="http://schemas.microsoft.com/office/drawing/2014/main" id="{884661E7-B95D-418F-B5E6-2B082E3FCBE6}"/>
              </a:ext>
            </a:extLst>
          </p:cNvPr>
          <p:cNvSpPr/>
          <p:nvPr/>
        </p:nvSpPr>
        <p:spPr>
          <a:xfrm>
            <a:off x="6244046" y="1745023"/>
            <a:ext cx="2823029" cy="1228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adjective</a:t>
            </a:r>
          </a:p>
        </p:txBody>
      </p:sp>
      <p:sp>
        <p:nvSpPr>
          <p:cNvPr id="13" name="Rectangle: Rounded Corners 12">
            <a:extLst>
              <a:ext uri="{FF2B5EF4-FFF2-40B4-BE49-F238E27FC236}">
                <a16:creationId xmlns:a16="http://schemas.microsoft.com/office/drawing/2014/main" id="{0B587995-B827-4CAD-965E-6BAD346EBD06}"/>
              </a:ext>
            </a:extLst>
          </p:cNvPr>
          <p:cNvSpPr/>
          <p:nvPr/>
        </p:nvSpPr>
        <p:spPr>
          <a:xfrm>
            <a:off x="6244046" y="3323867"/>
            <a:ext cx="2823029" cy="1228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conjunction</a:t>
            </a:r>
          </a:p>
        </p:txBody>
      </p:sp>
      <p:sp>
        <p:nvSpPr>
          <p:cNvPr id="14" name="Rectangle: Rounded Corners 13">
            <a:extLst>
              <a:ext uri="{FF2B5EF4-FFF2-40B4-BE49-F238E27FC236}">
                <a16:creationId xmlns:a16="http://schemas.microsoft.com/office/drawing/2014/main" id="{4657F16A-4D11-4B5F-8116-701E92DCD40F}"/>
              </a:ext>
            </a:extLst>
          </p:cNvPr>
          <p:cNvSpPr/>
          <p:nvPr/>
        </p:nvSpPr>
        <p:spPr>
          <a:xfrm>
            <a:off x="6244046" y="4902712"/>
            <a:ext cx="2823029" cy="1228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subject</a:t>
            </a:r>
          </a:p>
        </p:txBody>
      </p:sp>
      <p:sp>
        <p:nvSpPr>
          <p:cNvPr id="15" name="Rectangle: Rounded Corners 14">
            <a:extLst>
              <a:ext uri="{FF2B5EF4-FFF2-40B4-BE49-F238E27FC236}">
                <a16:creationId xmlns:a16="http://schemas.microsoft.com/office/drawing/2014/main" id="{5DFE17E3-F8AE-4915-87B2-3549563DCBA3}"/>
              </a:ext>
            </a:extLst>
          </p:cNvPr>
          <p:cNvSpPr/>
          <p:nvPr/>
        </p:nvSpPr>
        <p:spPr>
          <a:xfrm>
            <a:off x="457200" y="2363276"/>
            <a:ext cx="5565227" cy="334346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Connects parts of sentences.</a:t>
            </a:r>
          </a:p>
        </p:txBody>
      </p:sp>
      <p:sp>
        <p:nvSpPr>
          <p:cNvPr id="12" name="Rectangle: Rounded Corners 11">
            <a:extLst>
              <a:ext uri="{FF2B5EF4-FFF2-40B4-BE49-F238E27FC236}">
                <a16:creationId xmlns:a16="http://schemas.microsoft.com/office/drawing/2014/main" id="{2B5D6FF1-1908-4FB4-9C2A-878481BE9061}"/>
              </a:ext>
            </a:extLst>
          </p:cNvPr>
          <p:cNvSpPr/>
          <p:nvPr/>
        </p:nvSpPr>
        <p:spPr>
          <a:xfrm>
            <a:off x="457200" y="2363276"/>
            <a:ext cx="5565227" cy="3343461"/>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Person, place, thing, or idea</a:t>
            </a:r>
          </a:p>
        </p:txBody>
      </p:sp>
    </p:spTree>
    <p:custDataLst>
      <p:tags r:id="rId1"/>
    </p:custDataLst>
    <p:extLst>
      <p:ext uri="{BB962C8B-B14F-4D97-AF65-F5344CB8AC3E}">
        <p14:creationId xmlns:p14="http://schemas.microsoft.com/office/powerpoint/2010/main" val="271372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4"/>
                                        </p:tgtEl>
                                      </p:cBhvr>
                                    </p:animEffect>
                                    <p:animScale>
                                      <p:cBhvr>
                                        <p:cTn id="29"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12422</TotalTime>
  <Words>1410</Words>
  <Application>Microsoft Office PowerPoint</Application>
  <PresentationFormat>On-screen Show (4:3)</PresentationFormat>
  <Paragraphs>169</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Letter Combinations</vt:lpstr>
      <vt:lpstr>-old and –ost Letter Combinations</vt:lpstr>
      <vt:lpstr>Listen and Spell </vt:lpstr>
      <vt:lpstr>Story Retell </vt:lpstr>
      <vt:lpstr>Prepositions </vt:lpstr>
      <vt:lpstr>Conjunctions</vt:lpstr>
      <vt:lpstr>Connects the Parts of Speech to their Meaning</vt:lpstr>
      <vt:lpstr>Connects the Parts of Speech to their Meaning</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216</cp:revision>
  <dcterms:created xsi:type="dcterms:W3CDTF">2012-04-20T18:25:02Z</dcterms:created>
  <dcterms:modified xsi:type="dcterms:W3CDTF">2021-08-18T20:26:07Z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3EFB2EF2-22E6-4D11-A5B7-C48DF66DCEB0</vt:lpwstr>
  </property>
  <property fmtid="{D5CDD505-2E9C-101B-9397-08002B2CF9AE}" pid="3" name="ArticulatePath">
    <vt:lpwstr>ELA 2_Module 36_ST</vt:lpwstr>
  </property>
</Properties>
</file>