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48" r:id="rId4"/>
    <p:sldId id="346" r:id="rId5"/>
    <p:sldId id="349" r:id="rId6"/>
    <p:sldId id="353" r:id="rId7"/>
    <p:sldId id="350" r:id="rId8"/>
    <p:sldId id="354" r:id="rId9"/>
    <p:sldId id="347"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6" clrIdx="0">
    <p:extLst>
      <p:ext uri="{19B8F6BF-5375-455C-9EA6-DF929625EA0E}">
        <p15:presenceInfo xmlns:p15="http://schemas.microsoft.com/office/powerpoint/2012/main" userId="88f479c315fdb209" providerId="Windows Live"/>
      </p:ext>
    </p:extLst>
  </p:cmAuthor>
  <p:cmAuthor id="2" name="Samantha Taylor" initials="ST" lastIdx="1" clrIdx="1">
    <p:extLst>
      <p:ext uri="{19B8F6BF-5375-455C-9EA6-DF929625EA0E}">
        <p15:presenceInfo xmlns:p15="http://schemas.microsoft.com/office/powerpoint/2012/main" userId="S::staylor@accelerate-academy.net::4fa740c8-2cef-49ad-ad36-bb85cc1b24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5A013-00DA-09BF-D650-27F67EAF3314}" v="55" dt="2021-08-13T21:49:47.548"/>
    <p1510:client id="{B822BF28-1FE4-42D1-8225-08B4AAD103A3}" v="54" dt="2021-08-13T21:58:16.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78026" autoAdjust="0"/>
  </p:normalViewPr>
  <p:slideViewPr>
    <p:cSldViewPr snapToGrid="0" snapToObjects="1">
      <p:cViewPr varScale="1">
        <p:scale>
          <a:sx n="89" d="100"/>
          <a:sy n="89" d="100"/>
        </p:scale>
        <p:origin x="2382"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sound does -le make?”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(l)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Let’s look at a few words. I would like for you to read them to me. If you need help I am always here to help.”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shuffle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paddle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“Maple. Earlier this year we learned how maple syrup is made. Maple.”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“M A P L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“Cattle. Every morning you can see the cattle in the pasture. Cattle.”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 A T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T</a:t>
            </a:r>
            <a:r>
              <a:rPr lang="en-US" sz="1800" dirty="0">
                <a:effectLst/>
                <a:latin typeface="Comic Sans MS" panose="030F0702030302020204" pitchFamily="66" charset="0"/>
                <a:ea typeface="Calibri" panose="020F0502020204030204" pitchFamily="34" charset="0"/>
                <a:cs typeface="Calibri" panose="020F0502020204030204" pitchFamily="34" charset="0"/>
              </a:rPr>
              <a:t> L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“Eagle. It is very rare to see an eagle in the wild. Eagle.”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“E A G L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“Pickle. You get a pickle with your cheeseburger. Pickle.”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I C K L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Nouns are a person, place, thing, or an idea.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common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Common Nouns are not specific. They are general people, places, things, or ideas.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proper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Proper Nouns name a specific person, place, thing, or idea.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“I have a few nouns. It is your job to determine if the noun is common or proper.”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“Ms. Taylor. Is this name a common noun or a proper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Proper noun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latin typeface="Comic Sans MS"/>
                <a:ea typeface="Calibri" panose="020F0502020204030204" pitchFamily="34" charset="0"/>
                <a:cs typeface="Times New Roman" panose="02020603050405020304" pitchFamily="18" charset="0"/>
              </a:rPr>
              <a:t>Double click </a:t>
            </a:r>
            <a:r>
              <a:rPr lang="en-US" sz="1800" dirty="0">
                <a:effectLst/>
                <a:latin typeface="Comic Sans MS"/>
                <a:ea typeface="Calibri" panose="020F0502020204030204" pitchFamily="34" charset="0"/>
                <a:cs typeface="Times New Roman" panose="02020603050405020304" pitchFamily="18" charset="0"/>
              </a:rPr>
              <a:t>for next noun.</a:t>
            </a:r>
            <a:r>
              <a:rPr lang="en-US" sz="1800" dirty="0">
                <a:latin typeface="Comic Sans MS"/>
                <a:ea typeface="Calibri" panose="020F0502020204030204" pitchFamily="34" charset="0"/>
                <a:cs typeface="Times New Roman" panose="02020603050405020304" pitchFamily="18" charset="0"/>
              </a:rPr>
              <a:t> </a:t>
            </a:r>
            <a:endParaRPr lang="en-US" sz="1800" dirty="0">
              <a:effectLst/>
              <a:latin typeface="Calibri"/>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“Store. Is this place a common noun or a proper noun?”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Common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latin typeface="Comic Sans MS"/>
                <a:ea typeface="Calibri" panose="020F0502020204030204" pitchFamily="34" charset="0"/>
                <a:cs typeface="Times New Roman" panose="02020603050405020304" pitchFamily="18" charset="0"/>
              </a:rPr>
              <a:t>Double click </a:t>
            </a:r>
            <a:r>
              <a:rPr lang="en-US" sz="1800" dirty="0">
                <a:effectLst/>
                <a:latin typeface="Comic Sans MS"/>
                <a:ea typeface="Calibri" panose="020F0502020204030204" pitchFamily="34" charset="0"/>
                <a:cs typeface="Times New Roman" panose="02020603050405020304" pitchFamily="18" charset="0"/>
              </a:rPr>
              <a:t>for next noun.</a:t>
            </a:r>
            <a:r>
              <a:rPr lang="en-US" sz="1800" dirty="0">
                <a:latin typeface="Comic Sans MS"/>
                <a:ea typeface="Calibri" panose="020F0502020204030204" pitchFamily="34" charset="0"/>
                <a:cs typeface="Times New Roman" panose="02020603050405020304" pitchFamily="18" charset="0"/>
              </a:rPr>
              <a:t> </a:t>
            </a:r>
            <a:endParaRPr lang="en-US" sz="1800" dirty="0">
              <a:effectLst/>
              <a:latin typeface="Calibri"/>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omic Sans MS"/>
                <a:ea typeface="Calibri" panose="020F0502020204030204" pitchFamily="34" charset="0"/>
                <a:cs typeface="Times New Roman" panose="02020603050405020304" pitchFamily="18" charset="0"/>
              </a:rPr>
              <a:t>Say, </a:t>
            </a:r>
            <a:r>
              <a:rPr lang="en-US" sz="1800" dirty="0">
                <a:latin typeface="Comic Sans MS"/>
                <a:ea typeface="Calibri" panose="020F0502020204030204" pitchFamily="34" charset="0"/>
                <a:cs typeface="Times New Roman" panose="02020603050405020304" pitchFamily="18" charset="0"/>
              </a:rPr>
              <a:t>“Maine.</a:t>
            </a:r>
            <a:r>
              <a:rPr lang="en-US" sz="1800" dirty="0">
                <a:effectLst/>
                <a:latin typeface="Comic Sans MS"/>
                <a:ea typeface="Calibri" panose="020F0502020204030204" pitchFamily="34" charset="0"/>
                <a:cs typeface="Times New Roman" panose="02020603050405020304" pitchFamily="18" charset="0"/>
              </a:rPr>
              <a:t> Is this place a common noun or a proper noun?”</a:t>
            </a:r>
            <a:r>
              <a:rPr lang="en-US" sz="1800" dirty="0">
                <a:latin typeface="Comic Sans MS"/>
                <a:ea typeface="Calibri" panose="020F0502020204030204" pitchFamily="34" charset="0"/>
                <a:cs typeface="Times New Roman" panose="02020603050405020304" pitchFamily="18" charset="0"/>
              </a:rPr>
              <a:t> </a:t>
            </a:r>
            <a:endParaRPr lang="en-US" sz="1800" dirty="0">
              <a:effectLst/>
              <a:latin typeface="Calibri"/>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Proper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latin typeface="Comic Sans MS"/>
                <a:ea typeface="Calibri" panose="020F0502020204030204" pitchFamily="34" charset="0"/>
                <a:cs typeface="Times New Roman" panose="02020603050405020304" pitchFamily="18" charset="0"/>
              </a:rPr>
              <a:t>Double Click </a:t>
            </a:r>
            <a:r>
              <a:rPr lang="en-US" sz="1800" dirty="0">
                <a:effectLst/>
                <a:latin typeface="Comic Sans MS"/>
                <a:ea typeface="Calibri" panose="020F0502020204030204" pitchFamily="34" charset="0"/>
                <a:cs typeface="Times New Roman" panose="02020603050405020304" pitchFamily="18" charset="0"/>
              </a:rPr>
              <a:t>for next noun.</a:t>
            </a:r>
            <a:r>
              <a:rPr lang="en-US" sz="1800" dirty="0">
                <a:latin typeface="Comic Sans MS"/>
                <a:ea typeface="Calibri" panose="020F0502020204030204" pitchFamily="34" charset="0"/>
                <a:cs typeface="Times New Roman" panose="02020603050405020304" pitchFamily="18" charset="0"/>
              </a:rPr>
              <a:t> </a:t>
            </a:r>
            <a:endParaRPr lang="en-US" sz="1800" dirty="0">
              <a:effectLst/>
              <a:latin typeface="Calibri"/>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“Chips. Is this thing a common noun or proper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Common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singular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Singular nouns only have one of something.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plural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plural noun has more than one of something.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423340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have a few words that are already in singular form. I need you to make them plural.”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“Toy. How do I make this plural? How do I spell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Toys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“Family. How do I make this plural? How do I spell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Families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“Horse. How do I make this plural? How do I spell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Horses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“Class. How do I make this plural? How do I spell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Classes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collective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a:t>
            </a:r>
            <a:r>
              <a:rPr lang="en-US" sz="1800" b="1" dirty="0">
                <a:effectLst/>
                <a:latin typeface="Comic Sans MS" panose="030F0702030302020204" pitchFamily="66" charset="0"/>
                <a:ea typeface="Calibri" panose="020F0502020204030204" pitchFamily="34" charset="0"/>
                <a:cs typeface="Calibri" panose="020F0502020204030204" pitchFamily="34"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Collective nouns name groups.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a:t>
            </a:r>
            <a:r>
              <a:rPr lang="en-US" sz="1800" b="1"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look at a few examples.”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“Team. Does the word team talk about a group of people? Would this be a collective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about a herd? Does this word talk about a group of animals?”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98882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Scared in the Storm.</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Author- Sam, Tim- big brother of author, six total kids, younger sister Sarah, brother Liam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Boys outside on their bikes heading to their house.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Giant storm was happening outside, and Sam was afraid.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In the beginning of the story, Sam, the author, and Tim were outside riding their bikes when the storm hit. The boy’s road their bikes back to the house. When inside the house, Sam was worried, Stormed scared him. Sam was worried there might be a hurricane, but the family did not live near water to worry about that. Then Sam was worried there might be a tornado. The light went out shortly after asking about the tornado. Sam was scared and he screamed. All the brothers and sisters began making shadow puppets with their flashlight. The light came on and the rain had stopped. Sam felt much better once the storm was over. The siblings continued to play with their shadow puppets. Sam played with them because the storm was finally over.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The storm had finally passed and Sam could have fun with his brothers and sisters.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a:rPr>
              <a:t>Parts of Speech</a:t>
            </a:r>
            <a:endParaRPr lang="en-US" sz="6000" dirty="0">
              <a:latin typeface="Comic Sans MS" panose="030F0902030302020204" pitchFamily="66" charset="0"/>
            </a:endParaRP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vert="horz" lIns="91440" tIns="45720" rIns="91440" bIns="45720" rtlCol="0" anchor="t">
            <a:normAutofit/>
          </a:bodyPr>
          <a:lstStyle/>
          <a:p>
            <a:r>
              <a:rPr lang="en-US" sz="4000" dirty="0">
                <a:latin typeface="Comic Sans MS"/>
              </a:rPr>
              <a:t>Listen and Spell</a:t>
            </a:r>
            <a:endParaRPr lang="en-US" sz="4000" dirty="0">
              <a:latin typeface="Comic Sans MS" panose="030F0902030302020204" pitchFamily="66" charset="0"/>
            </a:endParaRP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-le Word Endings </a:t>
            </a:r>
          </a:p>
        </p:txBody>
      </p:sp>
      <p:sp>
        <p:nvSpPr>
          <p:cNvPr id="3" name="Rectangle: Rounded Corners 2">
            <a:extLst>
              <a:ext uri="{FF2B5EF4-FFF2-40B4-BE49-F238E27FC236}">
                <a16:creationId xmlns:a16="http://schemas.microsoft.com/office/drawing/2014/main" id="{06F427EA-E56E-4452-A820-94A238576338}"/>
              </a:ext>
            </a:extLst>
          </p:cNvPr>
          <p:cNvSpPr/>
          <p:nvPr/>
        </p:nvSpPr>
        <p:spPr>
          <a:xfrm>
            <a:off x="3078125" y="1167790"/>
            <a:ext cx="2987749"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cable</a:t>
            </a:r>
          </a:p>
        </p:txBody>
      </p:sp>
      <p:sp>
        <p:nvSpPr>
          <p:cNvPr id="4" name="Rectangle: Rounded Corners 3">
            <a:extLst>
              <a:ext uri="{FF2B5EF4-FFF2-40B4-BE49-F238E27FC236}">
                <a16:creationId xmlns:a16="http://schemas.microsoft.com/office/drawing/2014/main" id="{9ABBE59C-8248-4359-8D34-EF8B151E279B}"/>
              </a:ext>
            </a:extLst>
          </p:cNvPr>
          <p:cNvSpPr/>
          <p:nvPr/>
        </p:nvSpPr>
        <p:spPr>
          <a:xfrm>
            <a:off x="3078125" y="2865461"/>
            <a:ext cx="2987749"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shuffle</a:t>
            </a:r>
          </a:p>
        </p:txBody>
      </p:sp>
      <p:sp>
        <p:nvSpPr>
          <p:cNvPr id="5" name="Rectangle: Rounded Corners 4">
            <a:extLst>
              <a:ext uri="{FF2B5EF4-FFF2-40B4-BE49-F238E27FC236}">
                <a16:creationId xmlns:a16="http://schemas.microsoft.com/office/drawing/2014/main" id="{E38AF7E8-9402-422D-B91E-6D486A64CB73}"/>
              </a:ext>
            </a:extLst>
          </p:cNvPr>
          <p:cNvSpPr/>
          <p:nvPr/>
        </p:nvSpPr>
        <p:spPr>
          <a:xfrm>
            <a:off x="3078124" y="4563132"/>
            <a:ext cx="2987749"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paddle</a:t>
            </a:r>
          </a:p>
        </p:txBody>
      </p:sp>
      <p:pic>
        <p:nvPicPr>
          <p:cNvPr id="7" name="Picture 6" descr="Team Huddle Broccoli">
            <a:extLst>
              <a:ext uri="{FF2B5EF4-FFF2-40B4-BE49-F238E27FC236}">
                <a16:creationId xmlns:a16="http://schemas.microsoft.com/office/drawing/2014/main" id="{F77ADB12-296B-453C-8864-372D41557F43}"/>
              </a:ext>
            </a:extLst>
          </p:cNvPr>
          <p:cNvPicPr>
            <a:picLocks noChangeAspect="1"/>
          </p:cNvPicPr>
          <p:nvPr/>
        </p:nvPicPr>
        <p:blipFill>
          <a:blip r:embed="rId4"/>
          <a:stretch>
            <a:fillRect/>
          </a:stretch>
        </p:blipFill>
        <p:spPr>
          <a:xfrm>
            <a:off x="5972839" y="3669981"/>
            <a:ext cx="3343940" cy="3343940"/>
          </a:xfrm>
          <a:prstGeom prst="rect">
            <a:avLst/>
          </a:prstGeom>
        </p:spPr>
      </p:pic>
    </p:spTree>
    <p:custDataLst>
      <p:tags r:id="rId1"/>
    </p:custDataLst>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sp>
        <p:nvSpPr>
          <p:cNvPr id="3" name="Rectangle: Rounded Corners 2">
            <a:extLst>
              <a:ext uri="{FF2B5EF4-FFF2-40B4-BE49-F238E27FC236}">
                <a16:creationId xmlns:a16="http://schemas.microsoft.com/office/drawing/2014/main" id="{3D78D6B9-F3BB-465D-A6A4-65C62A849918}"/>
              </a:ext>
            </a:extLst>
          </p:cNvPr>
          <p:cNvSpPr/>
          <p:nvPr/>
        </p:nvSpPr>
        <p:spPr>
          <a:xfrm>
            <a:off x="3078125" y="4697799"/>
            <a:ext cx="2987749"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maple</a:t>
            </a:r>
          </a:p>
        </p:txBody>
      </p:sp>
      <p:pic>
        <p:nvPicPr>
          <p:cNvPr id="4" name="Picture 3">
            <a:extLst>
              <a:ext uri="{FF2B5EF4-FFF2-40B4-BE49-F238E27FC236}">
                <a16:creationId xmlns:a16="http://schemas.microsoft.com/office/drawing/2014/main" id="{97AD4F1A-1930-4733-8CF6-EE7AE97554C6}"/>
              </a:ext>
            </a:extLst>
          </p:cNvPr>
          <p:cNvPicPr>
            <a:picLocks noChangeAspect="1"/>
          </p:cNvPicPr>
          <p:nvPr/>
        </p:nvPicPr>
        <p:blipFill>
          <a:blip r:embed="rId4"/>
          <a:srcRect/>
          <a:stretch/>
        </p:blipFill>
        <p:spPr>
          <a:xfrm>
            <a:off x="2475367" y="1425531"/>
            <a:ext cx="4193261" cy="2918509"/>
          </a:xfrm>
          <a:prstGeom prst="rect">
            <a:avLst/>
          </a:prstGeom>
        </p:spPr>
      </p:pic>
      <p:pic>
        <p:nvPicPr>
          <p:cNvPr id="6" name="Picture 5" descr="Cows on a mountains pasture">
            <a:extLst>
              <a:ext uri="{FF2B5EF4-FFF2-40B4-BE49-F238E27FC236}">
                <a16:creationId xmlns:a16="http://schemas.microsoft.com/office/drawing/2014/main" id="{96AC888B-8575-406B-9BF7-876CD20340B0}"/>
              </a:ext>
            </a:extLst>
          </p:cNvPr>
          <p:cNvPicPr>
            <a:picLocks noChangeAspect="1"/>
          </p:cNvPicPr>
          <p:nvPr/>
        </p:nvPicPr>
        <p:blipFill>
          <a:blip r:embed="rId5"/>
          <a:stretch>
            <a:fillRect/>
          </a:stretch>
        </p:blipFill>
        <p:spPr>
          <a:xfrm>
            <a:off x="2426824" y="1417638"/>
            <a:ext cx="4290345" cy="2905235"/>
          </a:xfrm>
          <a:prstGeom prst="rect">
            <a:avLst/>
          </a:prstGeom>
        </p:spPr>
      </p:pic>
      <p:sp>
        <p:nvSpPr>
          <p:cNvPr id="7" name="Rectangle: Rounded Corners 6">
            <a:extLst>
              <a:ext uri="{FF2B5EF4-FFF2-40B4-BE49-F238E27FC236}">
                <a16:creationId xmlns:a16="http://schemas.microsoft.com/office/drawing/2014/main" id="{62BDFEA8-7132-456B-9B13-0743FE840D63}"/>
              </a:ext>
            </a:extLst>
          </p:cNvPr>
          <p:cNvSpPr/>
          <p:nvPr/>
        </p:nvSpPr>
        <p:spPr>
          <a:xfrm>
            <a:off x="3078125" y="4705692"/>
            <a:ext cx="2987749"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cattle</a:t>
            </a:r>
          </a:p>
        </p:txBody>
      </p:sp>
      <p:pic>
        <p:nvPicPr>
          <p:cNvPr id="9" name="Picture 8" descr="Bald Eagle perched on a stump">
            <a:extLst>
              <a:ext uri="{FF2B5EF4-FFF2-40B4-BE49-F238E27FC236}">
                <a16:creationId xmlns:a16="http://schemas.microsoft.com/office/drawing/2014/main" id="{9EC518D4-314D-4092-BD5A-DD880B407C6A}"/>
              </a:ext>
            </a:extLst>
          </p:cNvPr>
          <p:cNvPicPr>
            <a:picLocks noChangeAspect="1"/>
          </p:cNvPicPr>
          <p:nvPr/>
        </p:nvPicPr>
        <p:blipFill>
          <a:blip r:embed="rId6"/>
          <a:stretch>
            <a:fillRect/>
          </a:stretch>
        </p:blipFill>
        <p:spPr>
          <a:xfrm>
            <a:off x="2515470" y="1504024"/>
            <a:ext cx="4290345" cy="2894127"/>
          </a:xfrm>
          <a:prstGeom prst="rect">
            <a:avLst/>
          </a:prstGeom>
        </p:spPr>
      </p:pic>
      <p:sp>
        <p:nvSpPr>
          <p:cNvPr id="10" name="Rectangle: Rounded Corners 9">
            <a:extLst>
              <a:ext uri="{FF2B5EF4-FFF2-40B4-BE49-F238E27FC236}">
                <a16:creationId xmlns:a16="http://schemas.microsoft.com/office/drawing/2014/main" id="{566269AE-DA27-497D-ACED-3DC91573EE9D}"/>
              </a:ext>
            </a:extLst>
          </p:cNvPr>
          <p:cNvSpPr/>
          <p:nvPr/>
        </p:nvSpPr>
        <p:spPr>
          <a:xfrm>
            <a:off x="3078125" y="4713585"/>
            <a:ext cx="2987749"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eagle</a:t>
            </a:r>
          </a:p>
        </p:txBody>
      </p:sp>
      <p:pic>
        <p:nvPicPr>
          <p:cNvPr id="11" name="Picture 10">
            <a:extLst>
              <a:ext uri="{FF2B5EF4-FFF2-40B4-BE49-F238E27FC236}">
                <a16:creationId xmlns:a16="http://schemas.microsoft.com/office/drawing/2014/main" id="{EBB6BE2E-825E-404F-8792-0B57071F7A3C}"/>
              </a:ext>
            </a:extLst>
          </p:cNvPr>
          <p:cNvPicPr>
            <a:picLocks noChangeAspect="1"/>
          </p:cNvPicPr>
          <p:nvPr/>
        </p:nvPicPr>
        <p:blipFill>
          <a:blip r:embed="rId7"/>
          <a:srcRect/>
          <a:stretch/>
        </p:blipFill>
        <p:spPr>
          <a:xfrm>
            <a:off x="2426824" y="1412169"/>
            <a:ext cx="4516179" cy="2989710"/>
          </a:xfrm>
          <a:prstGeom prst="rect">
            <a:avLst/>
          </a:prstGeom>
        </p:spPr>
      </p:pic>
      <p:sp>
        <p:nvSpPr>
          <p:cNvPr id="12" name="Rectangle: Rounded Corners 11">
            <a:extLst>
              <a:ext uri="{FF2B5EF4-FFF2-40B4-BE49-F238E27FC236}">
                <a16:creationId xmlns:a16="http://schemas.microsoft.com/office/drawing/2014/main" id="{DEBF4951-7D36-4C63-A055-31E427F252DA}"/>
              </a:ext>
            </a:extLst>
          </p:cNvPr>
          <p:cNvSpPr/>
          <p:nvPr/>
        </p:nvSpPr>
        <p:spPr>
          <a:xfrm>
            <a:off x="3078124" y="4721478"/>
            <a:ext cx="2987749"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pickle</a:t>
            </a:r>
          </a:p>
        </p:txBody>
      </p:sp>
    </p:spTree>
    <p:custDataLst>
      <p:tags r:id="rId1"/>
    </p:custDataLst>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10" grpId="0" animBg="1"/>
      <p:bldP spid="10" grpId="1"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Common and Proper</a:t>
            </a:r>
          </a:p>
        </p:txBody>
      </p:sp>
      <p:sp>
        <p:nvSpPr>
          <p:cNvPr id="3" name="Rectangle: Rounded Corners 2">
            <a:extLst>
              <a:ext uri="{FF2B5EF4-FFF2-40B4-BE49-F238E27FC236}">
                <a16:creationId xmlns:a16="http://schemas.microsoft.com/office/drawing/2014/main" id="{0263DFF1-71F5-4F25-8903-72517EC3923E}"/>
              </a:ext>
            </a:extLst>
          </p:cNvPr>
          <p:cNvSpPr/>
          <p:nvPr/>
        </p:nvSpPr>
        <p:spPr>
          <a:xfrm>
            <a:off x="1811071" y="2623555"/>
            <a:ext cx="5396024"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u="sng" dirty="0">
                <a:solidFill>
                  <a:schemeClr val="bg1"/>
                </a:solidFill>
                <a:latin typeface="Comic Sans MS" panose="030F0702030302020204" pitchFamily="66" charset="0"/>
              </a:rPr>
              <a:t>Nouns</a:t>
            </a:r>
            <a:r>
              <a:rPr lang="en-US" sz="3200" dirty="0">
                <a:solidFill>
                  <a:schemeClr val="bg1"/>
                </a:solidFill>
                <a:latin typeface="Comic Sans MS" panose="030F0702030302020204" pitchFamily="66" charset="0"/>
              </a:rPr>
              <a:t> are a person, place, thing, or an idea. </a:t>
            </a:r>
          </a:p>
        </p:txBody>
      </p:sp>
      <p:sp>
        <p:nvSpPr>
          <p:cNvPr id="4" name="Rectangle: Rounded Corners 3">
            <a:extLst>
              <a:ext uri="{FF2B5EF4-FFF2-40B4-BE49-F238E27FC236}">
                <a16:creationId xmlns:a16="http://schemas.microsoft.com/office/drawing/2014/main" id="{7854DF99-D212-475C-A9AF-B9F122B58863}"/>
              </a:ext>
            </a:extLst>
          </p:cNvPr>
          <p:cNvSpPr/>
          <p:nvPr/>
        </p:nvSpPr>
        <p:spPr>
          <a:xfrm>
            <a:off x="1112431" y="2631068"/>
            <a:ext cx="6919138"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u="sng" dirty="0">
                <a:latin typeface="Comic Sans MS" panose="030F0702030302020204" pitchFamily="66" charset="0"/>
                <a:ea typeface="Calibri" panose="020F0502020204030204" pitchFamily="34" charset="0"/>
                <a:cs typeface="Calibri" panose="020F0502020204030204" pitchFamily="34" charset="0"/>
              </a:rPr>
              <a:t>Common Nouns </a:t>
            </a:r>
            <a:r>
              <a:rPr lang="en-US" sz="3200" dirty="0">
                <a:latin typeface="Comic Sans MS" panose="030F0702030302020204" pitchFamily="66" charset="0"/>
                <a:ea typeface="Calibri" panose="020F0502020204030204" pitchFamily="34" charset="0"/>
                <a:cs typeface="Calibri" panose="020F0502020204030204" pitchFamily="34" charset="0"/>
              </a:rPr>
              <a:t>are not specific. They are general people, places, things, or ideas. </a:t>
            </a:r>
            <a:endParaRPr lang="en-US" sz="3200" dirty="0">
              <a:solidFill>
                <a:schemeClr val="bg1"/>
              </a:solidFill>
              <a:latin typeface="Comic Sans MS" panose="030F0702030302020204" pitchFamily="66" charset="0"/>
            </a:endParaRPr>
          </a:p>
        </p:txBody>
      </p:sp>
      <p:sp>
        <p:nvSpPr>
          <p:cNvPr id="5" name="Rectangle: Rounded Corners 4">
            <a:extLst>
              <a:ext uri="{FF2B5EF4-FFF2-40B4-BE49-F238E27FC236}">
                <a16:creationId xmlns:a16="http://schemas.microsoft.com/office/drawing/2014/main" id="{1730FEF8-D869-46BD-98FD-72A7B0AF4A67}"/>
              </a:ext>
            </a:extLst>
          </p:cNvPr>
          <p:cNvSpPr/>
          <p:nvPr/>
        </p:nvSpPr>
        <p:spPr>
          <a:xfrm>
            <a:off x="1112431" y="2631647"/>
            <a:ext cx="6919138"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u="sng" dirty="0">
                <a:solidFill>
                  <a:schemeClr val="bg1"/>
                </a:solidFill>
                <a:latin typeface="Comic Sans MS" panose="030F0702030302020204" pitchFamily="66" charset="0"/>
              </a:rPr>
              <a:t>Proper Nouns </a:t>
            </a:r>
            <a:r>
              <a:rPr lang="en-US" sz="3200" dirty="0">
                <a:solidFill>
                  <a:schemeClr val="bg1"/>
                </a:solidFill>
                <a:latin typeface="Comic Sans MS" panose="030F0702030302020204" pitchFamily="66" charset="0"/>
              </a:rPr>
              <a:t>name a specific person, place, thing, or idea. </a:t>
            </a:r>
          </a:p>
        </p:txBody>
      </p:sp>
      <p:pic>
        <p:nvPicPr>
          <p:cNvPr id="7" name="Picture 6" descr="Party Broccoli">
            <a:extLst>
              <a:ext uri="{FF2B5EF4-FFF2-40B4-BE49-F238E27FC236}">
                <a16:creationId xmlns:a16="http://schemas.microsoft.com/office/drawing/2014/main" id="{DAF17950-3CEF-485B-8653-9B2E95B0F35C}"/>
              </a:ext>
            </a:extLst>
          </p:cNvPr>
          <p:cNvPicPr>
            <a:picLocks noChangeAspect="1"/>
          </p:cNvPicPr>
          <p:nvPr/>
        </p:nvPicPr>
        <p:blipFill>
          <a:blip r:embed="rId4"/>
          <a:stretch>
            <a:fillRect/>
          </a:stretch>
        </p:blipFill>
        <p:spPr>
          <a:xfrm>
            <a:off x="6006993" y="4351456"/>
            <a:ext cx="2392326" cy="2392326"/>
          </a:xfrm>
          <a:prstGeom prst="rect">
            <a:avLst/>
          </a:prstGeom>
        </p:spPr>
      </p:pic>
    </p:spTree>
    <p:custDataLst>
      <p:tags r:id="rId1"/>
    </p:custDataLst>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Common or Proper Noun</a:t>
            </a:r>
          </a:p>
        </p:txBody>
      </p:sp>
      <p:sp>
        <p:nvSpPr>
          <p:cNvPr id="3" name="Rectangle: Rounded Corners 2">
            <a:extLst>
              <a:ext uri="{FF2B5EF4-FFF2-40B4-BE49-F238E27FC236}">
                <a16:creationId xmlns:a16="http://schemas.microsoft.com/office/drawing/2014/main" id="{7711C0AE-4D2F-4DD6-84E9-32830B6666F1}"/>
              </a:ext>
            </a:extLst>
          </p:cNvPr>
          <p:cNvSpPr/>
          <p:nvPr/>
        </p:nvSpPr>
        <p:spPr>
          <a:xfrm>
            <a:off x="303027" y="2789239"/>
            <a:ext cx="2987749" cy="11430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Ms. Taylor</a:t>
            </a:r>
          </a:p>
        </p:txBody>
      </p:sp>
      <p:sp>
        <p:nvSpPr>
          <p:cNvPr id="4" name="Rectangle: Rounded Corners 3">
            <a:extLst>
              <a:ext uri="{FF2B5EF4-FFF2-40B4-BE49-F238E27FC236}">
                <a16:creationId xmlns:a16="http://schemas.microsoft.com/office/drawing/2014/main" id="{C3B63D5F-BD0A-4AED-A97B-562E38C1B0B8}"/>
              </a:ext>
            </a:extLst>
          </p:cNvPr>
          <p:cNvSpPr/>
          <p:nvPr/>
        </p:nvSpPr>
        <p:spPr>
          <a:xfrm>
            <a:off x="5325138" y="2782283"/>
            <a:ext cx="2987749" cy="1143001"/>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Proper Noun</a:t>
            </a:r>
          </a:p>
        </p:txBody>
      </p:sp>
      <p:sp>
        <p:nvSpPr>
          <p:cNvPr id="5" name="Rectangle: Rounded Corners 4">
            <a:extLst>
              <a:ext uri="{FF2B5EF4-FFF2-40B4-BE49-F238E27FC236}">
                <a16:creationId xmlns:a16="http://schemas.microsoft.com/office/drawing/2014/main" id="{D69B85A0-DA10-420F-BF2A-3B4454C54626}"/>
              </a:ext>
            </a:extLst>
          </p:cNvPr>
          <p:cNvSpPr/>
          <p:nvPr/>
        </p:nvSpPr>
        <p:spPr>
          <a:xfrm>
            <a:off x="338196" y="2785761"/>
            <a:ext cx="2987749" cy="1143001"/>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Store</a:t>
            </a:r>
          </a:p>
        </p:txBody>
      </p:sp>
      <p:sp>
        <p:nvSpPr>
          <p:cNvPr id="6" name="Rectangle: Rounded Corners 5">
            <a:extLst>
              <a:ext uri="{FF2B5EF4-FFF2-40B4-BE49-F238E27FC236}">
                <a16:creationId xmlns:a16="http://schemas.microsoft.com/office/drawing/2014/main" id="{0E546C0C-48EA-4487-A482-DE8834D3AE52}"/>
              </a:ext>
            </a:extLst>
          </p:cNvPr>
          <p:cNvSpPr/>
          <p:nvPr/>
        </p:nvSpPr>
        <p:spPr>
          <a:xfrm>
            <a:off x="5360307" y="2790530"/>
            <a:ext cx="2987749" cy="1143001"/>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Common Noun</a:t>
            </a:r>
          </a:p>
        </p:txBody>
      </p:sp>
      <p:sp>
        <p:nvSpPr>
          <p:cNvPr id="7" name="Rectangle: Rounded Corners 6">
            <a:extLst>
              <a:ext uri="{FF2B5EF4-FFF2-40B4-BE49-F238E27FC236}">
                <a16:creationId xmlns:a16="http://schemas.microsoft.com/office/drawing/2014/main" id="{FF7DCDBC-FAFC-45A7-8B77-81C76756F920}"/>
              </a:ext>
            </a:extLst>
          </p:cNvPr>
          <p:cNvSpPr/>
          <p:nvPr/>
        </p:nvSpPr>
        <p:spPr>
          <a:xfrm>
            <a:off x="303027" y="2782284"/>
            <a:ext cx="2987749" cy="1143001"/>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4000" dirty="0">
                <a:solidFill>
                  <a:schemeClr val="bg1"/>
                </a:solidFill>
                <a:latin typeface="Comic Sans MS"/>
              </a:rPr>
              <a:t>Maine </a:t>
            </a:r>
            <a:endParaRPr lang="en-US" sz="4000" dirty="0">
              <a:solidFill>
                <a:schemeClr val="bg1"/>
              </a:solidFill>
              <a:latin typeface="Comic Sans MS" panose="030F0702030302020204" pitchFamily="66" charset="0"/>
            </a:endParaRPr>
          </a:p>
        </p:txBody>
      </p:sp>
      <p:sp>
        <p:nvSpPr>
          <p:cNvPr id="8" name="Rectangle: Rounded Corners 7">
            <a:extLst>
              <a:ext uri="{FF2B5EF4-FFF2-40B4-BE49-F238E27FC236}">
                <a16:creationId xmlns:a16="http://schemas.microsoft.com/office/drawing/2014/main" id="{E1807FFE-8AC0-45C4-966E-D41FBD3D9740}"/>
              </a:ext>
            </a:extLst>
          </p:cNvPr>
          <p:cNvSpPr/>
          <p:nvPr/>
        </p:nvSpPr>
        <p:spPr>
          <a:xfrm>
            <a:off x="5360307" y="2798777"/>
            <a:ext cx="2987749" cy="1143001"/>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Proper Noun</a:t>
            </a:r>
          </a:p>
        </p:txBody>
      </p:sp>
      <p:sp>
        <p:nvSpPr>
          <p:cNvPr id="9" name="Rectangle: Rounded Corners 8">
            <a:extLst>
              <a:ext uri="{FF2B5EF4-FFF2-40B4-BE49-F238E27FC236}">
                <a16:creationId xmlns:a16="http://schemas.microsoft.com/office/drawing/2014/main" id="{8EDF5305-34B7-49D9-A2CB-FA9F390DD234}"/>
              </a:ext>
            </a:extLst>
          </p:cNvPr>
          <p:cNvSpPr/>
          <p:nvPr/>
        </p:nvSpPr>
        <p:spPr>
          <a:xfrm>
            <a:off x="303026" y="2790530"/>
            <a:ext cx="2987749" cy="1143001"/>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Chips</a:t>
            </a:r>
          </a:p>
        </p:txBody>
      </p:sp>
      <p:sp>
        <p:nvSpPr>
          <p:cNvPr id="10" name="Rectangle: Rounded Corners 9">
            <a:extLst>
              <a:ext uri="{FF2B5EF4-FFF2-40B4-BE49-F238E27FC236}">
                <a16:creationId xmlns:a16="http://schemas.microsoft.com/office/drawing/2014/main" id="{3CE889CD-DEB4-4441-B6AD-156223ABE1B2}"/>
              </a:ext>
            </a:extLst>
          </p:cNvPr>
          <p:cNvSpPr/>
          <p:nvPr/>
        </p:nvSpPr>
        <p:spPr>
          <a:xfrm>
            <a:off x="5343130" y="2789239"/>
            <a:ext cx="2987749" cy="1143001"/>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Common Noun</a:t>
            </a:r>
          </a:p>
        </p:txBody>
      </p:sp>
      <p:sp>
        <p:nvSpPr>
          <p:cNvPr id="12" name="Arrow: Right 11">
            <a:extLst>
              <a:ext uri="{FF2B5EF4-FFF2-40B4-BE49-F238E27FC236}">
                <a16:creationId xmlns:a16="http://schemas.microsoft.com/office/drawing/2014/main" id="{6AD27450-EA27-450D-90EE-0FC04FDD08AE}"/>
              </a:ext>
            </a:extLst>
          </p:cNvPr>
          <p:cNvSpPr/>
          <p:nvPr/>
        </p:nvSpPr>
        <p:spPr>
          <a:xfrm>
            <a:off x="3572540" y="3181823"/>
            <a:ext cx="1509823" cy="350875"/>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Fist bump Broccoli">
            <a:extLst>
              <a:ext uri="{FF2B5EF4-FFF2-40B4-BE49-F238E27FC236}">
                <a16:creationId xmlns:a16="http://schemas.microsoft.com/office/drawing/2014/main" id="{FCA760BF-D112-4D35-980B-8CE7A5C3A944}"/>
              </a:ext>
            </a:extLst>
          </p:cNvPr>
          <p:cNvPicPr>
            <a:picLocks noChangeAspect="1"/>
          </p:cNvPicPr>
          <p:nvPr/>
        </p:nvPicPr>
        <p:blipFill>
          <a:blip r:embed="rId4"/>
          <a:stretch>
            <a:fillRect/>
          </a:stretch>
        </p:blipFill>
        <p:spPr>
          <a:xfrm>
            <a:off x="3156772" y="3929811"/>
            <a:ext cx="2716490" cy="2716490"/>
          </a:xfrm>
          <a:prstGeom prst="rect">
            <a:avLst/>
          </a:prstGeom>
        </p:spPr>
      </p:pic>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6" grpId="1" animBg="1"/>
      <p:bldP spid="7" grpId="0" animBg="1"/>
      <p:bldP spid="8" grpId="0" animBg="1"/>
      <p:bldP spid="8" grpId="1"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F81D-7D3F-4125-92FF-AF75FA442246}"/>
              </a:ext>
            </a:extLst>
          </p:cNvPr>
          <p:cNvSpPr>
            <a:spLocks noGrp="1"/>
          </p:cNvSpPr>
          <p:nvPr>
            <p:ph type="title"/>
          </p:nvPr>
        </p:nvSpPr>
        <p:spPr/>
        <p:txBody>
          <a:bodyPr/>
          <a:lstStyle/>
          <a:p>
            <a:r>
              <a:rPr lang="en-US" dirty="0">
                <a:latin typeface="Comic Sans MS" panose="030F0702030302020204" pitchFamily="66" charset="0"/>
              </a:rPr>
              <a:t>Singular and Plural Nouns</a:t>
            </a:r>
          </a:p>
        </p:txBody>
      </p:sp>
      <p:pic>
        <p:nvPicPr>
          <p:cNvPr id="7" name="Picture 6" descr="Graphical user interface, text&#10;&#10;Description automatically generated">
            <a:extLst>
              <a:ext uri="{FF2B5EF4-FFF2-40B4-BE49-F238E27FC236}">
                <a16:creationId xmlns:a16="http://schemas.microsoft.com/office/drawing/2014/main" id="{493511B6-8BD1-4D02-8E3E-CD2A59673C4E}"/>
              </a:ext>
            </a:extLst>
          </p:cNvPr>
          <p:cNvPicPr>
            <a:picLocks noChangeAspect="1"/>
          </p:cNvPicPr>
          <p:nvPr/>
        </p:nvPicPr>
        <p:blipFill>
          <a:blip r:embed="rId4"/>
          <a:stretch>
            <a:fillRect/>
          </a:stretch>
        </p:blipFill>
        <p:spPr>
          <a:xfrm>
            <a:off x="1487535" y="2417684"/>
            <a:ext cx="6168929" cy="260594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B15833C8-3712-4168-89A2-59472AB7AFE1}"/>
              </a:ext>
            </a:extLst>
          </p:cNvPr>
          <p:cNvPicPr>
            <a:picLocks noChangeAspect="1"/>
          </p:cNvPicPr>
          <p:nvPr/>
        </p:nvPicPr>
        <p:blipFill>
          <a:blip r:embed="rId5"/>
          <a:stretch>
            <a:fillRect/>
          </a:stretch>
        </p:blipFill>
        <p:spPr>
          <a:xfrm>
            <a:off x="1660027" y="2295408"/>
            <a:ext cx="5823944" cy="2850491"/>
          </a:xfrm>
          <a:prstGeom prst="rect">
            <a:avLst/>
          </a:prstGeom>
        </p:spPr>
      </p:pic>
    </p:spTree>
    <p:custDataLst>
      <p:tags r:id="rId1"/>
    </p:custDataLst>
    <p:extLst>
      <p:ext uri="{BB962C8B-B14F-4D97-AF65-F5344CB8AC3E}">
        <p14:creationId xmlns:p14="http://schemas.microsoft.com/office/powerpoint/2010/main" val="200213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Make It Plural</a:t>
            </a:r>
          </a:p>
        </p:txBody>
      </p:sp>
      <p:sp>
        <p:nvSpPr>
          <p:cNvPr id="3" name="Rectangle: Rounded Corners 2">
            <a:extLst>
              <a:ext uri="{FF2B5EF4-FFF2-40B4-BE49-F238E27FC236}">
                <a16:creationId xmlns:a16="http://schemas.microsoft.com/office/drawing/2014/main" id="{BCEADC85-85E5-4344-B889-8F7479CDD9FF}"/>
              </a:ext>
            </a:extLst>
          </p:cNvPr>
          <p:cNvSpPr/>
          <p:nvPr/>
        </p:nvSpPr>
        <p:spPr>
          <a:xfrm>
            <a:off x="1586904" y="2857500"/>
            <a:ext cx="2057401" cy="11430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toy</a:t>
            </a:r>
          </a:p>
        </p:txBody>
      </p:sp>
      <p:sp>
        <p:nvSpPr>
          <p:cNvPr id="4" name="Rectangle: Rounded Corners 3">
            <a:extLst>
              <a:ext uri="{FF2B5EF4-FFF2-40B4-BE49-F238E27FC236}">
                <a16:creationId xmlns:a16="http://schemas.microsoft.com/office/drawing/2014/main" id="{6BF387E2-AF6F-489E-9445-99685A676AE8}"/>
              </a:ext>
            </a:extLst>
          </p:cNvPr>
          <p:cNvSpPr/>
          <p:nvPr/>
        </p:nvSpPr>
        <p:spPr>
          <a:xfrm>
            <a:off x="5361468" y="2858475"/>
            <a:ext cx="2057401" cy="11430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toys</a:t>
            </a:r>
          </a:p>
        </p:txBody>
      </p:sp>
      <p:sp>
        <p:nvSpPr>
          <p:cNvPr id="5" name="Rectangle: Rounded Corners 4">
            <a:extLst>
              <a:ext uri="{FF2B5EF4-FFF2-40B4-BE49-F238E27FC236}">
                <a16:creationId xmlns:a16="http://schemas.microsoft.com/office/drawing/2014/main" id="{F732BD67-D7EE-4555-A670-80C53C679E00}"/>
              </a:ext>
            </a:extLst>
          </p:cNvPr>
          <p:cNvSpPr/>
          <p:nvPr/>
        </p:nvSpPr>
        <p:spPr>
          <a:xfrm>
            <a:off x="1586907" y="2857500"/>
            <a:ext cx="2057401" cy="11430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family</a:t>
            </a:r>
          </a:p>
        </p:txBody>
      </p:sp>
      <p:sp>
        <p:nvSpPr>
          <p:cNvPr id="6" name="Rectangle: Rounded Corners 5">
            <a:extLst>
              <a:ext uri="{FF2B5EF4-FFF2-40B4-BE49-F238E27FC236}">
                <a16:creationId xmlns:a16="http://schemas.microsoft.com/office/drawing/2014/main" id="{46334DE4-AA8B-4EE2-9B95-8C16799ECB6D}"/>
              </a:ext>
            </a:extLst>
          </p:cNvPr>
          <p:cNvSpPr/>
          <p:nvPr/>
        </p:nvSpPr>
        <p:spPr>
          <a:xfrm>
            <a:off x="5358033" y="2857500"/>
            <a:ext cx="2333847" cy="11430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families</a:t>
            </a:r>
          </a:p>
        </p:txBody>
      </p:sp>
      <p:sp>
        <p:nvSpPr>
          <p:cNvPr id="7" name="Rectangle: Rounded Corners 6">
            <a:extLst>
              <a:ext uri="{FF2B5EF4-FFF2-40B4-BE49-F238E27FC236}">
                <a16:creationId xmlns:a16="http://schemas.microsoft.com/office/drawing/2014/main" id="{8F86E983-86B1-44F4-BE07-D9DBB6E11A76}"/>
              </a:ext>
            </a:extLst>
          </p:cNvPr>
          <p:cNvSpPr/>
          <p:nvPr/>
        </p:nvSpPr>
        <p:spPr>
          <a:xfrm>
            <a:off x="1586906" y="2857500"/>
            <a:ext cx="2057401" cy="11430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horse</a:t>
            </a:r>
          </a:p>
        </p:txBody>
      </p:sp>
      <p:sp>
        <p:nvSpPr>
          <p:cNvPr id="8" name="Rectangle: Rounded Corners 7">
            <a:extLst>
              <a:ext uri="{FF2B5EF4-FFF2-40B4-BE49-F238E27FC236}">
                <a16:creationId xmlns:a16="http://schemas.microsoft.com/office/drawing/2014/main" id="{2F31B7A9-149A-405E-AD65-337C5D22D6FB}"/>
              </a:ext>
            </a:extLst>
          </p:cNvPr>
          <p:cNvSpPr/>
          <p:nvPr/>
        </p:nvSpPr>
        <p:spPr>
          <a:xfrm>
            <a:off x="5358033" y="2856525"/>
            <a:ext cx="2333847" cy="11430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horses</a:t>
            </a:r>
          </a:p>
        </p:txBody>
      </p:sp>
      <p:sp>
        <p:nvSpPr>
          <p:cNvPr id="9" name="Rectangle: Rounded Corners 8">
            <a:extLst>
              <a:ext uri="{FF2B5EF4-FFF2-40B4-BE49-F238E27FC236}">
                <a16:creationId xmlns:a16="http://schemas.microsoft.com/office/drawing/2014/main" id="{985EEC92-5243-40A0-BEE1-3CBE3A76039A}"/>
              </a:ext>
            </a:extLst>
          </p:cNvPr>
          <p:cNvSpPr/>
          <p:nvPr/>
        </p:nvSpPr>
        <p:spPr>
          <a:xfrm>
            <a:off x="1586907" y="2857500"/>
            <a:ext cx="2057401" cy="11430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class</a:t>
            </a:r>
          </a:p>
        </p:txBody>
      </p:sp>
      <p:sp>
        <p:nvSpPr>
          <p:cNvPr id="10" name="Rectangle: Rounded Corners 9">
            <a:extLst>
              <a:ext uri="{FF2B5EF4-FFF2-40B4-BE49-F238E27FC236}">
                <a16:creationId xmlns:a16="http://schemas.microsoft.com/office/drawing/2014/main" id="{116414B0-7BE6-4F37-9A6B-F7C5F4BBB574}"/>
              </a:ext>
            </a:extLst>
          </p:cNvPr>
          <p:cNvSpPr/>
          <p:nvPr/>
        </p:nvSpPr>
        <p:spPr>
          <a:xfrm>
            <a:off x="5358030" y="2858475"/>
            <a:ext cx="2333847" cy="11430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classes</a:t>
            </a:r>
          </a:p>
        </p:txBody>
      </p:sp>
      <p:pic>
        <p:nvPicPr>
          <p:cNvPr id="12" name="Picture 11" descr="Good Job Broccoli">
            <a:extLst>
              <a:ext uri="{FF2B5EF4-FFF2-40B4-BE49-F238E27FC236}">
                <a16:creationId xmlns:a16="http://schemas.microsoft.com/office/drawing/2014/main" id="{05B42605-2529-495D-9C03-DD723544853D}"/>
              </a:ext>
            </a:extLst>
          </p:cNvPr>
          <p:cNvPicPr>
            <a:picLocks noChangeAspect="1"/>
          </p:cNvPicPr>
          <p:nvPr/>
        </p:nvPicPr>
        <p:blipFill>
          <a:blip r:embed="rId4"/>
          <a:stretch>
            <a:fillRect/>
          </a:stretch>
        </p:blipFill>
        <p:spPr>
          <a:xfrm>
            <a:off x="6087921" y="4264504"/>
            <a:ext cx="2769781" cy="2769781"/>
          </a:xfrm>
          <a:prstGeom prst="rect">
            <a:avLst/>
          </a:prstGeom>
        </p:spPr>
      </p:pic>
    </p:spTree>
    <p:custDataLst>
      <p:tags r:id="rId1"/>
    </p:custDataLst>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6" grpId="1" animBg="1"/>
      <p:bldP spid="7" grpId="0" animBg="1"/>
      <p:bldP spid="8" grpId="0" animBg="1"/>
      <p:bldP spid="8" grpId="1"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50A3-F8E0-4ACC-8058-9448C412CA13}"/>
              </a:ext>
            </a:extLst>
          </p:cNvPr>
          <p:cNvSpPr>
            <a:spLocks noGrp="1"/>
          </p:cNvSpPr>
          <p:nvPr>
            <p:ph type="title"/>
          </p:nvPr>
        </p:nvSpPr>
        <p:spPr/>
        <p:txBody>
          <a:bodyPr/>
          <a:lstStyle/>
          <a:p>
            <a:r>
              <a:rPr lang="en-US" dirty="0">
                <a:latin typeface="Comic Sans MS" panose="030F0702030302020204" pitchFamily="66" charset="0"/>
              </a:rPr>
              <a:t>Collective Nouns</a:t>
            </a:r>
          </a:p>
        </p:txBody>
      </p:sp>
      <p:sp>
        <p:nvSpPr>
          <p:cNvPr id="3" name="Rectangle: Rounded Corners 2">
            <a:extLst>
              <a:ext uri="{FF2B5EF4-FFF2-40B4-BE49-F238E27FC236}">
                <a16:creationId xmlns:a16="http://schemas.microsoft.com/office/drawing/2014/main" id="{FD8A6D5E-1FFA-4914-9143-5D8768E7768C}"/>
              </a:ext>
            </a:extLst>
          </p:cNvPr>
          <p:cNvSpPr/>
          <p:nvPr/>
        </p:nvSpPr>
        <p:spPr>
          <a:xfrm>
            <a:off x="1873988" y="1417638"/>
            <a:ext cx="5396024" cy="16090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chemeClr val="bg1"/>
                </a:solidFill>
                <a:latin typeface="Comic Sans MS" panose="030F0702030302020204" pitchFamily="66" charset="0"/>
              </a:rPr>
              <a:t>Collective nouns name groups. </a:t>
            </a:r>
            <a:endParaRPr lang="en-US" sz="3200" dirty="0">
              <a:solidFill>
                <a:schemeClr val="bg1"/>
              </a:solidFill>
              <a:latin typeface="Comic Sans MS" panose="030F0702030302020204" pitchFamily="66" charset="0"/>
            </a:endParaRPr>
          </a:p>
        </p:txBody>
      </p:sp>
      <p:pic>
        <p:nvPicPr>
          <p:cNvPr id="10" name="Picture 9" descr="Graphical user interface, application, website&#10;&#10;Description automatically generated">
            <a:extLst>
              <a:ext uri="{FF2B5EF4-FFF2-40B4-BE49-F238E27FC236}">
                <a16:creationId xmlns:a16="http://schemas.microsoft.com/office/drawing/2014/main" id="{C88C9943-4CC5-419B-9B8D-437D67AF38BD}"/>
              </a:ext>
            </a:extLst>
          </p:cNvPr>
          <p:cNvPicPr>
            <a:picLocks noChangeAspect="1"/>
          </p:cNvPicPr>
          <p:nvPr/>
        </p:nvPicPr>
        <p:blipFill>
          <a:blip r:embed="rId4"/>
          <a:stretch>
            <a:fillRect/>
          </a:stretch>
        </p:blipFill>
        <p:spPr>
          <a:xfrm>
            <a:off x="1684061" y="3230562"/>
            <a:ext cx="5419725" cy="3352800"/>
          </a:xfrm>
          <a:prstGeom prst="rect">
            <a:avLst/>
          </a:prstGeom>
        </p:spPr>
      </p:pic>
      <p:pic>
        <p:nvPicPr>
          <p:cNvPr id="12" name="Picture 11" descr="Graphical user interface, PowerPoint&#10;&#10;Description automatically generated">
            <a:extLst>
              <a:ext uri="{FF2B5EF4-FFF2-40B4-BE49-F238E27FC236}">
                <a16:creationId xmlns:a16="http://schemas.microsoft.com/office/drawing/2014/main" id="{B1160923-233B-4E31-9F6E-A079E91E6281}"/>
              </a:ext>
            </a:extLst>
          </p:cNvPr>
          <p:cNvPicPr>
            <a:picLocks noChangeAspect="1"/>
          </p:cNvPicPr>
          <p:nvPr/>
        </p:nvPicPr>
        <p:blipFill>
          <a:blip r:embed="rId5"/>
          <a:stretch>
            <a:fillRect/>
          </a:stretch>
        </p:blipFill>
        <p:spPr>
          <a:xfrm>
            <a:off x="1684061" y="3221037"/>
            <a:ext cx="5657850" cy="3362325"/>
          </a:xfrm>
          <a:prstGeom prst="rect">
            <a:avLst/>
          </a:prstGeom>
        </p:spPr>
      </p:pic>
    </p:spTree>
    <p:custDataLst>
      <p:tags r:id="rId1"/>
    </p:custDataLst>
    <p:extLst>
      <p:ext uri="{BB962C8B-B14F-4D97-AF65-F5344CB8AC3E}">
        <p14:creationId xmlns:p14="http://schemas.microsoft.com/office/powerpoint/2010/main" val="28993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3" name="Picture 2">
            <a:extLst>
              <a:ext uri="{FF2B5EF4-FFF2-40B4-BE49-F238E27FC236}">
                <a16:creationId xmlns:a16="http://schemas.microsoft.com/office/drawing/2014/main" id="{1AA85784-5352-4951-A7AA-73B7D1D27D88}"/>
              </a:ext>
            </a:extLst>
          </p:cNvPr>
          <p:cNvPicPr>
            <a:picLocks noChangeAspect="1"/>
          </p:cNvPicPr>
          <p:nvPr/>
        </p:nvPicPr>
        <p:blipFill>
          <a:blip r:embed="rId4"/>
          <a:srcRect/>
          <a:stretch/>
        </p:blipFill>
        <p:spPr>
          <a:xfrm>
            <a:off x="1714500" y="1520190"/>
            <a:ext cx="5715000" cy="3817620"/>
          </a:xfrm>
          <a:prstGeom prst="rect">
            <a:avLst/>
          </a:prstGeom>
        </p:spPr>
      </p:pic>
    </p:spTree>
    <p:custDataLst>
      <p:tags r:id="rId1"/>
    </p:custDataLst>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10949</TotalTime>
  <Words>1385</Words>
  <Application>Microsoft Office PowerPoint</Application>
  <PresentationFormat>On-screen Show (4:3)</PresentationFormat>
  <Paragraphs>152</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Parts of Speech</vt:lpstr>
      <vt:lpstr>-le Word Endings </vt:lpstr>
      <vt:lpstr>Listen and Spell </vt:lpstr>
      <vt:lpstr>Common and Proper</vt:lpstr>
      <vt:lpstr>Common or Proper Noun</vt:lpstr>
      <vt:lpstr>Singular and Plural Nouns</vt:lpstr>
      <vt:lpstr>Make It Plural</vt:lpstr>
      <vt:lpstr>Collective Nouns</vt:lpstr>
      <vt:lpstr>Story Retell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239</cp:revision>
  <dcterms:created xsi:type="dcterms:W3CDTF">2012-04-20T18:25:02Z</dcterms:created>
  <dcterms:modified xsi:type="dcterms:W3CDTF">2021-08-18T20:22:44Z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86B3484D-8493-4F6F-B15B-A3D1E662EDE6</vt:lpwstr>
  </property>
  <property fmtid="{D5CDD505-2E9C-101B-9397-08002B2CF9AE}" pid="3" name="ArticulatePath">
    <vt:lpwstr>ELA 2_Module35_ST</vt:lpwstr>
  </property>
</Properties>
</file>