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44" r:id="rId2"/>
    <p:sldId id="345" r:id="rId3"/>
    <p:sldId id="348" r:id="rId4"/>
    <p:sldId id="347" r:id="rId5"/>
    <p:sldId id="346" r:id="rId6"/>
    <p:sldId id="349" r:id="rId7"/>
    <p:sldId id="350" r:id="rId8"/>
    <p:sldId id="353" r:id="rId9"/>
    <p:sldId id="352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alos" initials="JK" lastIdx="9" clrIdx="0">
    <p:extLst>
      <p:ext uri="{19B8F6BF-5375-455C-9EA6-DF929625EA0E}">
        <p15:presenceInfo xmlns:p15="http://schemas.microsoft.com/office/powerpoint/2012/main" userId="88f479c315fdb2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D60093"/>
    <a:srgbClr val="283B80"/>
    <a:srgbClr val="3B7ABE"/>
    <a:srgbClr val="182C6F"/>
    <a:srgbClr val="003399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6D046-AEAD-4981-BA59-0067C43D2F0B}" v="19" dt="2021-08-17T14:44:19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6" autoAdjust="0"/>
    <p:restoredTop sz="81511" autoAdjust="0"/>
  </p:normalViewPr>
  <p:slideViewPr>
    <p:cSldViewPr snapToGrid="0" snapToObjects="1">
      <p:cViewPr varScale="1">
        <p:scale>
          <a:sx n="93" d="100"/>
          <a:sy n="93" d="100"/>
        </p:scale>
        <p:origin x="226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is a silent letter?”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A silent letter is a consonant or vowel that is part of a written word that you do not say aloud.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“Listen to a couple words and look at the spelling. It will be your job to tell me what the silent letter is.”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“The word is wrinkle. What letter or letters are silent in this word?”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The w and the e.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next word.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“Gnome. What is the silent letter in this word?”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g and the 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“This week we also learned about the letter combinations,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wr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how some of the letters are silent. Let’s look at a few examples.”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Say,” Reign. The g is silent in this word.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Say,” What about this word? How do I say this word and what letter is silent?”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wrong and the w is silent.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Say,” What about this word? How do I say this word and what letter is silent?”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kneel and the k is silent.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“It’s time for more practice. Please go find yourself a white board or a piece of lined paper and something to write with.”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get these items.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Say, ”I will say a word, you will write that word on your white board or piece of paper.”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picture.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“Two. I see two dogs in the picture. Two.”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 W O take the time to check your spelling. If you misspelled the word that is okay. Please correct your spelling now.”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Double click for the picture.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“Wrap. She needs to wrap the gifts still. Wrap.”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 R A P take the time to check your spelling. If you misspelled the word that is okay. Please correct your spelling now.”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Double click for the picture.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“Light. He got up to plug in his night light. Light.”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“L I G H T take the time to check your spelling. If you misspelled the word that is okay. Please correct your spelling now.”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Double click for the picture.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“Knife. Please be careful when using a knife. Knife.”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write their spelling.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 for the correct spelling to appear.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“K N I F E take the time to check your spelling. If you misspelled the word that is okay. Please correct your spelling now.”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Allow students time to correct their spelling.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“This week your read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Solving Problem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What were the steps you were to follow when you face a problem?”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Identify problem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Investigate possibly solutions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Think about each possible solution. Which would work best?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Make a detailed plan of how-to carryout solution.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5.      Apply solution to the problem.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Click to show. </a:t>
            </a:r>
          </a:p>
          <a:p>
            <a:r>
              <a:rPr lang="en-US" dirty="0"/>
              <a:t>Say, “Very good job. I was able to find a picture to give you a visual reminder of how to solve a problem. Step one: Identify the problem. Step two: Investigate possibly solutions and step three: think about each possible solution. Step four: Idea, make the plan. Lastly, step five: apply solution to problem.”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 am having trouble learning in math. I need your help to solve this problem. Can you help me?”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YES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“Awesome, I learned a few steps to help me solve this problem. Here they are.”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picture.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is my problem?”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Not learning the math.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can I do to fix this problem?”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(Answers may vary) Example: Ask the teacher for help. Ask a friend for help. Ask a parent at home for help.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“Those are all really good solutions. What one do we think would work best?”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(Answer will vary.) Example: Ask teacher for help.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should I say to my teacher?”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 (Answer will vary.) Example: “I am having trouble understanding our math. Could we work on this worksheet together?”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“Okay, so now I know what I need help with, who I am asking for help, and what I am saying. Should I go ask for help now?”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YES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“Thank you for helping me solve this problem! I will go talk to the teacher this afternoon.”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for a thumbs 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“What is a subject?”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Response: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subject is "the who or what" the sentence is about.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“What is a predicate?”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Response: The predicate is "the what is happening" in the sentence. It tells what the subject did in the sentence.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“Lets look at an example.”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Say, “The boy jumped over the chair. What would the subject be and what would the predicate be?”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Student Response: The boy is the subject and the predicate is jumped over the chair.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show.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once.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“If I were to say, “The boy” is that a complete sentence? Why?”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No, because it only tells us the who but not the what.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add to sentence.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“So if I had my sentence say, “The boy is eating a lollipop.” That would be a complete sentence?”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YES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sentence.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“The girl is running she’s almost as fast as a car. There is something wrong with this sentence what is it?”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This is a run on sentence. You need to add a semicolon.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“The girl is running; she’s almost as fast as a car. If this better?”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YES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“Could I have made this sentence a compound sentence too?”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 Yes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would I have had to add to make this a compound sentence?”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A comma and a conjunction.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“Perfect here are our conjunctions.”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“What conjunction would work for this sentence?”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Student Response: The girl is running, and she is almost as fast as a car.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Say, “Very, very good job.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5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Silent Letters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g, w, and 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Silent Letter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92FBB9-A57C-4641-9034-5A3967B53F28}"/>
              </a:ext>
            </a:extLst>
          </p:cNvPr>
          <p:cNvSpPr/>
          <p:nvPr/>
        </p:nvSpPr>
        <p:spPr>
          <a:xfrm>
            <a:off x="3293878" y="2266835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wrinkle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DA2ABC-7417-486F-8A1B-C305DF127B07}"/>
              </a:ext>
            </a:extLst>
          </p:cNvPr>
          <p:cNvSpPr/>
          <p:nvPr/>
        </p:nvSpPr>
        <p:spPr>
          <a:xfrm>
            <a:off x="3293878" y="2266835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rinkl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CE7163-4F03-4619-9A70-FD4C8B706BB6}"/>
              </a:ext>
            </a:extLst>
          </p:cNvPr>
          <p:cNvSpPr/>
          <p:nvPr/>
        </p:nvSpPr>
        <p:spPr>
          <a:xfrm>
            <a:off x="3293878" y="2265475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gnome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9BD371-6B86-497B-B0F3-4A04517264FA}"/>
              </a:ext>
            </a:extLst>
          </p:cNvPr>
          <p:cNvSpPr/>
          <p:nvPr/>
        </p:nvSpPr>
        <p:spPr>
          <a:xfrm>
            <a:off x="3293878" y="2324844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nom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" name="Picture 8" descr="Well Bee">
            <a:extLst>
              <a:ext uri="{FF2B5EF4-FFF2-40B4-BE49-F238E27FC236}">
                <a16:creationId xmlns:a16="http://schemas.microsoft.com/office/drawing/2014/main" id="{A39DE014-DB08-45F1-9522-30D62D394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923" y="3429000"/>
            <a:ext cx="3312886" cy="3312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Silent Letters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EF0E18-7027-48A7-94A4-D8908A8B7D5A}"/>
              </a:ext>
            </a:extLst>
          </p:cNvPr>
          <p:cNvSpPr/>
          <p:nvPr/>
        </p:nvSpPr>
        <p:spPr>
          <a:xfrm>
            <a:off x="1115757" y="1886384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reign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A6A6F3-4016-43C6-8089-67E11F46244E}"/>
              </a:ext>
            </a:extLst>
          </p:cNvPr>
          <p:cNvSpPr/>
          <p:nvPr/>
        </p:nvSpPr>
        <p:spPr>
          <a:xfrm>
            <a:off x="5182611" y="1886384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rei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F2DA09-4B73-4D30-A3DF-C543C277ADFC}"/>
              </a:ext>
            </a:extLst>
          </p:cNvPr>
          <p:cNvSpPr/>
          <p:nvPr/>
        </p:nvSpPr>
        <p:spPr>
          <a:xfrm>
            <a:off x="1115757" y="3465156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wrong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578E51-EFE6-4CBC-8348-B7B67E6F3313}"/>
              </a:ext>
            </a:extLst>
          </p:cNvPr>
          <p:cNvSpPr/>
          <p:nvPr/>
        </p:nvSpPr>
        <p:spPr>
          <a:xfrm>
            <a:off x="5182611" y="3465156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rong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0D954E-EFDC-439E-AEC3-EFD4B7979D78}"/>
              </a:ext>
            </a:extLst>
          </p:cNvPr>
          <p:cNvSpPr/>
          <p:nvPr/>
        </p:nvSpPr>
        <p:spPr>
          <a:xfrm>
            <a:off x="1115757" y="5043928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kneel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52C771-50FC-46A1-8496-C27F5A637D36}"/>
              </a:ext>
            </a:extLst>
          </p:cNvPr>
          <p:cNvSpPr/>
          <p:nvPr/>
        </p:nvSpPr>
        <p:spPr>
          <a:xfrm>
            <a:off x="5182611" y="5043928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neel</a:t>
            </a:r>
          </a:p>
        </p:txBody>
      </p:sp>
      <p:pic>
        <p:nvPicPr>
          <p:cNvPr id="10" name="Picture 9" descr="Like Bee">
            <a:extLst>
              <a:ext uri="{FF2B5EF4-FFF2-40B4-BE49-F238E27FC236}">
                <a16:creationId xmlns:a16="http://schemas.microsoft.com/office/drawing/2014/main" id="{2B13951F-A62B-46CE-8257-8EB820782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327" y="4789741"/>
            <a:ext cx="2253343" cy="2253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Listen and Spell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B4ADCB-C488-4C87-BD48-B1FF9B6E16EA}"/>
              </a:ext>
            </a:extLst>
          </p:cNvPr>
          <p:cNvSpPr/>
          <p:nvPr/>
        </p:nvSpPr>
        <p:spPr>
          <a:xfrm>
            <a:off x="3293878" y="5102195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two</a:t>
            </a:r>
          </a:p>
        </p:txBody>
      </p:sp>
      <p:pic>
        <p:nvPicPr>
          <p:cNvPr id="5" name="Graphic 4" descr="Badge outline">
            <a:extLst>
              <a:ext uri="{FF2B5EF4-FFF2-40B4-BE49-F238E27FC236}">
                <a16:creationId xmlns:a16="http://schemas.microsoft.com/office/drawing/2014/main" id="{CCFE61D7-9DF0-4D11-9BEC-736BE0DE6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3704" y="2040704"/>
            <a:ext cx="2776591" cy="2776591"/>
          </a:xfrm>
          <a:prstGeom prst="rect">
            <a:avLst/>
          </a:prstGeom>
        </p:spPr>
      </p:pic>
      <p:pic>
        <p:nvPicPr>
          <p:cNvPr id="7" name="Picture 6" descr="Hand wrapping present">
            <a:extLst>
              <a:ext uri="{FF2B5EF4-FFF2-40B4-BE49-F238E27FC236}">
                <a16:creationId xmlns:a16="http://schemas.microsoft.com/office/drawing/2014/main" id="{BA5E27CD-F114-44B7-BB95-A70AAA60B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1625" y="1849152"/>
            <a:ext cx="4160747" cy="277659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2AFCED-CD03-4282-8A8F-DAB4756A4798}"/>
              </a:ext>
            </a:extLst>
          </p:cNvPr>
          <p:cNvSpPr/>
          <p:nvPr/>
        </p:nvSpPr>
        <p:spPr>
          <a:xfrm>
            <a:off x="3293876" y="5102195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wrap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748447-C070-4472-B0C8-6C2D5C7884E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491625" y="1943533"/>
            <a:ext cx="4160746" cy="277937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A5D5B3-902D-4343-BD67-8911A7798745}"/>
              </a:ext>
            </a:extLst>
          </p:cNvPr>
          <p:cNvSpPr/>
          <p:nvPr/>
        </p:nvSpPr>
        <p:spPr>
          <a:xfrm>
            <a:off x="3293874" y="5102195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light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333DA-600E-497B-9019-F12554B76C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35118" y="1893557"/>
            <a:ext cx="4160746" cy="277937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983197-CE1A-4003-A9F7-BCD3CE375FD2}"/>
              </a:ext>
            </a:extLst>
          </p:cNvPr>
          <p:cNvSpPr/>
          <p:nvPr/>
        </p:nvSpPr>
        <p:spPr>
          <a:xfrm>
            <a:off x="3293878" y="5102193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knife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Story Retell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D32E6-8BC9-43C2-A835-FAC9D63EC7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7006" y="2172717"/>
            <a:ext cx="7369987" cy="3309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5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Solve Problem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B8ECB-FC10-433B-A209-1557B46988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7006" y="2172717"/>
            <a:ext cx="7369987" cy="3309716"/>
          </a:xfrm>
          <a:prstGeom prst="rect">
            <a:avLst/>
          </a:prstGeom>
        </p:spPr>
      </p:pic>
      <p:pic>
        <p:nvPicPr>
          <p:cNvPr id="5" name="Picture 4" descr="High Five Bee">
            <a:extLst>
              <a:ext uri="{FF2B5EF4-FFF2-40B4-BE49-F238E27FC236}">
                <a16:creationId xmlns:a16="http://schemas.microsoft.com/office/drawing/2014/main" id="{EF44A63B-434A-418F-9955-27AAE68F7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408" y="996789"/>
            <a:ext cx="6059184" cy="6059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Subjects and Predicates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329E3-B89E-4CCB-9170-043E3B9527B2}"/>
              </a:ext>
            </a:extLst>
          </p:cNvPr>
          <p:cNvSpPr txBox="1"/>
          <p:nvPr/>
        </p:nvSpPr>
        <p:spPr>
          <a:xfrm>
            <a:off x="986095" y="2697519"/>
            <a:ext cx="7171810" cy="4154984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The boy jumped over the chair.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D1CB8E2-47E4-4A5B-A9C0-FC2F8C58E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03262"/>
              </p:ext>
            </p:extLst>
          </p:nvPr>
        </p:nvGraphicFramePr>
        <p:xfrm>
          <a:off x="2096452" y="4158366"/>
          <a:ext cx="4951095" cy="1726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5230">
                  <a:extLst>
                    <a:ext uri="{9D8B030D-6E8A-4147-A177-3AD203B41FA5}">
                      <a16:colId xmlns:a16="http://schemas.microsoft.com/office/drawing/2014/main" val="2525752146"/>
                    </a:ext>
                  </a:extLst>
                </a:gridCol>
                <a:gridCol w="2475865">
                  <a:extLst>
                    <a:ext uri="{9D8B030D-6E8A-4147-A177-3AD203B41FA5}">
                      <a16:colId xmlns:a16="http://schemas.microsoft.com/office/drawing/2014/main" val="338017806"/>
                    </a:ext>
                  </a:extLst>
                </a:gridCol>
              </a:tblGrid>
              <a:tr h="643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Subject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Predicate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14533"/>
                  </a:ext>
                </a:extLst>
              </a:tr>
              <a:tr h="1059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The boy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</a:rPr>
                        <a:t>jumped over the chair. </a:t>
                      </a: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86875"/>
                  </a:ext>
                </a:extLst>
              </a:tr>
            </a:tbl>
          </a:graphicData>
        </a:graphic>
      </p:graphicFrame>
      <p:pic>
        <p:nvPicPr>
          <p:cNvPr id="11" name="Picture 10" descr="Happy Bee">
            <a:extLst>
              <a:ext uri="{FF2B5EF4-FFF2-40B4-BE49-F238E27FC236}">
                <a16:creationId xmlns:a16="http://schemas.microsoft.com/office/drawing/2014/main" id="{E4D75369-A0CB-4A71-914A-4956637E1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6372" y="3870553"/>
            <a:ext cx="2822824" cy="2822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8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474F-5175-4B54-AE3A-EF74C56D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Complete Sentences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71386C-C123-4B6F-9BC7-F1301DCC0B25}"/>
              </a:ext>
            </a:extLst>
          </p:cNvPr>
          <p:cNvSpPr/>
          <p:nvPr/>
        </p:nvSpPr>
        <p:spPr>
          <a:xfrm>
            <a:off x="3293878" y="1886384"/>
            <a:ext cx="2556244" cy="12936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 boy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0E3142-A6A6-4880-89D2-D01F02914FF3}"/>
              </a:ext>
            </a:extLst>
          </p:cNvPr>
          <p:cNvSpPr/>
          <p:nvPr/>
        </p:nvSpPr>
        <p:spPr>
          <a:xfrm>
            <a:off x="1778934" y="1740066"/>
            <a:ext cx="5407436" cy="154261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 boy is eating a lollipop.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0EC1C-1D5B-4E4A-B878-891D9B8852B8}"/>
              </a:ext>
            </a:extLst>
          </p:cNvPr>
          <p:cNvSpPr/>
          <p:nvPr/>
        </p:nvSpPr>
        <p:spPr>
          <a:xfrm>
            <a:off x="1778934" y="1740066"/>
            <a:ext cx="5407436" cy="154261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Comic Sans MS" panose="030F0702030302020204" pitchFamily="66" charset="0"/>
              </a:rPr>
              <a:t>The girl is running she’s almost as fast as a car.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30C718-2D7F-4A14-A543-8B6F7900F62E}"/>
              </a:ext>
            </a:extLst>
          </p:cNvPr>
          <p:cNvSpPr/>
          <p:nvPr/>
        </p:nvSpPr>
        <p:spPr>
          <a:xfrm>
            <a:off x="1778934" y="1740066"/>
            <a:ext cx="5407436" cy="154261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 girl is running; she’s almost as fast as a car.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DD94EC-939C-46F8-B28D-C95B818A1BA3}"/>
              </a:ext>
            </a:extLst>
          </p:cNvPr>
          <p:cNvSpPr/>
          <p:nvPr/>
        </p:nvSpPr>
        <p:spPr>
          <a:xfrm>
            <a:off x="1394460" y="1740066"/>
            <a:ext cx="6355080" cy="432478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Conjunctions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and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nor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but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or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yet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so</a:t>
            </a:r>
          </a:p>
        </p:txBody>
      </p:sp>
      <p:pic>
        <p:nvPicPr>
          <p:cNvPr id="9" name="Picture 8" descr="Miss You Bee">
            <a:extLst>
              <a:ext uri="{FF2B5EF4-FFF2-40B4-BE49-F238E27FC236}">
                <a16:creationId xmlns:a16="http://schemas.microsoft.com/office/drawing/2014/main" id="{14CF393D-70A3-48BF-9E60-47E32D4F9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3561" y="3657600"/>
            <a:ext cx="3200400" cy="32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30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10938</TotalTime>
  <Words>1479</Words>
  <Application>Microsoft Office PowerPoint</Application>
  <PresentationFormat>On-screen Show (4:3)</PresentationFormat>
  <Paragraphs>162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Silent Letters</vt:lpstr>
      <vt:lpstr>Silent Letter</vt:lpstr>
      <vt:lpstr>Silent Letters</vt:lpstr>
      <vt:lpstr>Listen and Spell </vt:lpstr>
      <vt:lpstr>Story Retell </vt:lpstr>
      <vt:lpstr>Solve Problem</vt:lpstr>
      <vt:lpstr>Subjects and Predicates</vt:lpstr>
      <vt:lpstr>Complete Sentences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216</cp:revision>
  <dcterms:created xsi:type="dcterms:W3CDTF">2012-04-20T18:25:02Z</dcterms:created>
  <dcterms:modified xsi:type="dcterms:W3CDTF">2021-08-18T20:18:51Z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65D70184-53CD-4620-88A3-66AA3230427D</vt:lpwstr>
  </property>
  <property fmtid="{D5CDD505-2E9C-101B-9397-08002B2CF9AE}" pid="3" name="ArticulatePath">
    <vt:lpwstr>ELA 2_Module 34_ST</vt:lpwstr>
  </property>
</Properties>
</file>