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44" r:id="rId2"/>
    <p:sldId id="345" r:id="rId3"/>
    <p:sldId id="348" r:id="rId4"/>
    <p:sldId id="346" r:id="rId5"/>
    <p:sldId id="349" r:id="rId6"/>
    <p:sldId id="350" r:id="rId7"/>
    <p:sldId id="347" r:id="rId8"/>
    <p:sldId id="353" r:id="rId9"/>
    <p:sldId id="352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Kalos" initials="JK" lastIdx="1" clrIdx="0">
    <p:extLst>
      <p:ext uri="{19B8F6BF-5375-455C-9EA6-DF929625EA0E}">
        <p15:presenceInfo xmlns:p15="http://schemas.microsoft.com/office/powerpoint/2012/main" userId="88f479c315fdb209" providerId="Windows Live"/>
      </p:ext>
    </p:extLst>
  </p:cmAuthor>
  <p:cmAuthor id="2" name="Guest User" initials="GU" lastIdx="1" clrIdx="1">
    <p:extLst>
      <p:ext uri="{19B8F6BF-5375-455C-9EA6-DF929625EA0E}">
        <p15:presenceInfo xmlns:p15="http://schemas.microsoft.com/office/powerpoint/2012/main" userId="S::urn:spo:anon#97737e8481c95385a1e9afadd9a568bd5055be60778676a26fb22c1b71504460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44A"/>
    <a:srgbClr val="D60093"/>
    <a:srgbClr val="283B80"/>
    <a:srgbClr val="3B7ABE"/>
    <a:srgbClr val="182C6F"/>
    <a:srgbClr val="FCFCFC"/>
    <a:srgbClr val="003399"/>
    <a:srgbClr val="000064"/>
    <a:srgbClr val="FF9627"/>
    <a:srgbClr val="9D6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6" autoAdjust="0"/>
    <p:restoredTop sz="52497" autoAdjust="0"/>
  </p:normalViewPr>
  <p:slideViewPr>
    <p:cSldViewPr snapToGrid="0" snapToObjects="1">
      <p:cViewPr varScale="1">
        <p:scale>
          <a:sx n="43" d="100"/>
          <a:sy n="43" d="100"/>
        </p:scale>
        <p:origin x="2712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-44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D203-957B-4E0D-BFEF-AC11BFDF7A2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3B794-5A4F-4F47-9EB8-2D6C2FE8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“What is a syllable?”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A syllable is the sound of a vowel when you say the word aloud.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“What are some tools we can use to count syllables in a word?”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clap, talk like a robot, tap your pencil, and you can put your hand under your chin and say the word.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“Let’s look at a few words. Use the tool you would like and say these words.”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Cabin. Ca/bin, how many syllables is in the word cabin?”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2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“Perfect!”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“Dentist. Den/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tist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, how many syllables is in the word dentist?”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2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“Very good job!”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“Paperback. Pa/per/back, how many syllable is in the word paperback?”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3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“Perfect!”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“It’s time for more practice. Please go find yourself a white board or a piece of lined paper and something to write with.”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get these items.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Say, ”I will say a word, you will write that word on your white board or piece of paper.”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once for the picture.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“Crayon. I can’t seem to find my favorite crayon. Crayon.”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write their spelling.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once for the correct spelling to appear.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“C R A Y O N take the time to check your spelling. If you misspelled the word that is okay. Please correct your spelling now.”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correct their spelling.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Double click for the picture.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“Jellyfish. Be careful, last summer there were a lot of jellyfish in the water. Jellyfish.”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write their spelling.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once for the correct spelling to appear.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“J E L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Y F I S H take the time to check your spelling. If you misspelled the word that is okay. Please correct your spelling now.”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correct their spelling.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Double click for the picture.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“Caterpillar. Did you see the giant caterpillar on that leaf? Caterpillar.”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write their spelling.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once for the correct spelling to appear.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“C A T E R P I L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A R take the time to check your spelling. If you misspelled the word that is okay. Please correct your spelling now.”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correct their spelling.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Double click for the picture.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“Organization. Look at the organization of those books. Organization.”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write their spelling.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once for the correct spelling to appear.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“O R G A N I Z A T I O N take the time to check your spelling. If you misspelled the word that is okay. Please correct your spelling now.”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students time to correct their spelling.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“What is a preposition?”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Prepositions come before a noun or pronoun and provide information about the direction, time, or location of something.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“What are a few words that we would use as a preposition.”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May vary.  (Examples: in, on, under, across,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89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Say, “I have a few sentences. Your job is to identify the preposition in each.”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show.</a:t>
            </a: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Say, “He is hiding under the bed. What is the preposition in this sentence?”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Student Response: under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for next sentence.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Say, “The sugar is in the jar. What is the preposition in this sentence?”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Student Response: in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for next sentence.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Say, “She threw the ball across the room. What is the preposition in this sentence?”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Student Response: across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4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“Now we have sentences that have missing prepositions. You will be given three prepositions per sentence.”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“The teddy bear is ____ the toy box.”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by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for next sentence.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“The dog is sleeping ____ the bed.”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on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for next sentence.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“He went _____ the park.”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went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50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“This week you read Planning a Hike. Can you give me five details that help support what the main idea of the passage is?”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once.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The main idea is the hiking dos and don’ts. (The details will vary.) A few examples listed.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Never go on a hike by yourself.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Work together with your hiking partner/group.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Have an idea of the path you are taking.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Have your supplies ready for your hike.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Always check the weather.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Say, “This week you also read about National Parks. Can you give me the main idea of the story and at least five details about the passage?”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once.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Student Response: The main idea is about President George Washington. (Detail may vary)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National Parks are called conservations. Meaning the government is trying to save land.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National Parks are used for a lot of outdoor activities and nature education.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National Parks are across the nation.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Every National Park are located in a different habitat, and they have different experiences.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National Parks do cost money for entrance.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0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5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ign_pi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7" y="6126163"/>
            <a:ext cx="469245" cy="59531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364853" y="6413698"/>
            <a:ext cx="208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HOST: MOLLY ENOCKSON </a:t>
            </a:r>
          </a:p>
        </p:txBody>
      </p:sp>
    </p:spTree>
    <p:extLst>
      <p:ext uri="{BB962C8B-B14F-4D97-AF65-F5344CB8AC3E}">
        <p14:creationId xmlns:p14="http://schemas.microsoft.com/office/powerpoint/2010/main" val="1540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82C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7AB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7AB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7AB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7AB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7AB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Clap or Tap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Syllables  </a:t>
            </a:r>
          </a:p>
        </p:txBody>
      </p:sp>
    </p:spTree>
    <p:extLst>
      <p:ext uri="{BB962C8B-B14F-4D97-AF65-F5344CB8AC3E}">
        <p14:creationId xmlns:p14="http://schemas.microsoft.com/office/powerpoint/2010/main" val="332855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17C2-5DBC-4E59-8BB3-763F8AC6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Syllables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282FBE-E268-423D-B975-70A8F39FE0CA}"/>
              </a:ext>
            </a:extLst>
          </p:cNvPr>
          <p:cNvSpPr/>
          <p:nvPr/>
        </p:nvSpPr>
        <p:spPr>
          <a:xfrm>
            <a:off x="265814" y="2255205"/>
            <a:ext cx="2452576" cy="1293664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cabin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8F9FDA-DFB0-4812-9484-C1C846474791}"/>
              </a:ext>
            </a:extLst>
          </p:cNvPr>
          <p:cNvSpPr/>
          <p:nvPr/>
        </p:nvSpPr>
        <p:spPr>
          <a:xfrm>
            <a:off x="3149009" y="2286000"/>
            <a:ext cx="2452576" cy="1293664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dentist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BB4206-8A03-4A8E-85B8-DA1D1363A750}"/>
              </a:ext>
            </a:extLst>
          </p:cNvPr>
          <p:cNvSpPr/>
          <p:nvPr/>
        </p:nvSpPr>
        <p:spPr>
          <a:xfrm>
            <a:off x="6032204" y="2287577"/>
            <a:ext cx="2452576" cy="1293664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paperback</a:t>
            </a:r>
          </a:p>
        </p:txBody>
      </p:sp>
      <p:pic>
        <p:nvPicPr>
          <p:cNvPr id="8" name="Picture 7" descr="Like Taffy Cat">
            <a:extLst>
              <a:ext uri="{FF2B5EF4-FFF2-40B4-BE49-F238E27FC236}">
                <a16:creationId xmlns:a16="http://schemas.microsoft.com/office/drawing/2014/main" id="{43BF02DF-3D92-4BBE-8128-5283F95E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135" y="4572000"/>
            <a:ext cx="2628900" cy="2628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Spell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5320EC-6768-4E89-9809-D20674D79628}"/>
              </a:ext>
            </a:extLst>
          </p:cNvPr>
          <p:cNvSpPr/>
          <p:nvPr/>
        </p:nvSpPr>
        <p:spPr>
          <a:xfrm>
            <a:off x="3345712" y="5041588"/>
            <a:ext cx="2452576" cy="1293664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crayon</a:t>
            </a:r>
          </a:p>
        </p:txBody>
      </p:sp>
      <p:pic>
        <p:nvPicPr>
          <p:cNvPr id="5" name="Picture 4" descr="Side view of a bundle of crayons">
            <a:extLst>
              <a:ext uri="{FF2B5EF4-FFF2-40B4-BE49-F238E27FC236}">
                <a16:creationId xmlns:a16="http://schemas.microsoft.com/office/drawing/2014/main" id="{703ED26B-8CF4-4CBD-B00F-D9E41C664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271" y="1857127"/>
            <a:ext cx="4117458" cy="2744972"/>
          </a:xfrm>
          <a:prstGeom prst="rect">
            <a:avLst/>
          </a:prstGeom>
        </p:spPr>
      </p:pic>
      <p:pic>
        <p:nvPicPr>
          <p:cNvPr id="7" name="Picture 6" descr="A group of translucent jellyfish in 3D">
            <a:extLst>
              <a:ext uri="{FF2B5EF4-FFF2-40B4-BE49-F238E27FC236}">
                <a16:creationId xmlns:a16="http://schemas.microsoft.com/office/drawing/2014/main" id="{C40344BF-A1B6-4E65-AD42-E0A7A90E6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71" y="1857127"/>
            <a:ext cx="4117458" cy="27449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EBCD67-B436-411A-A490-B878FAAEDD33}"/>
              </a:ext>
            </a:extLst>
          </p:cNvPr>
          <p:cNvSpPr/>
          <p:nvPr/>
        </p:nvSpPr>
        <p:spPr>
          <a:xfrm>
            <a:off x="3345712" y="5041588"/>
            <a:ext cx="2452576" cy="1293664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jellyfish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68652A-D1D9-44EF-B611-79A67F67C2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13271" y="1929710"/>
            <a:ext cx="4117458" cy="27504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F98740-3138-4506-9EEA-FF479D7AD23C}"/>
              </a:ext>
            </a:extLst>
          </p:cNvPr>
          <p:cNvSpPr/>
          <p:nvPr/>
        </p:nvSpPr>
        <p:spPr>
          <a:xfrm>
            <a:off x="3345712" y="5041588"/>
            <a:ext cx="2452576" cy="1293664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caterpillar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676EE3-C441-494B-B286-26F96ACD37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26266" y="2146182"/>
            <a:ext cx="4088421" cy="216686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28AC289-0384-4CC6-9C9F-A2F4FA1E4426}"/>
              </a:ext>
            </a:extLst>
          </p:cNvPr>
          <p:cNvSpPr/>
          <p:nvPr/>
        </p:nvSpPr>
        <p:spPr>
          <a:xfrm>
            <a:off x="3183001" y="5041588"/>
            <a:ext cx="2777997" cy="1293664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organization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0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Prepositions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1D83B3-E50B-4E2A-8F8A-DD6C2C0FE21B}"/>
              </a:ext>
            </a:extLst>
          </p:cNvPr>
          <p:cNvSpPr/>
          <p:nvPr/>
        </p:nvSpPr>
        <p:spPr>
          <a:xfrm>
            <a:off x="1129709" y="1870627"/>
            <a:ext cx="6884582" cy="2468562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Prepositions come before a noun or pronoun and provide information about the direction, time, or location of something.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5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Identify Prepositions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BC27E1-8006-4157-AD92-A1B9EC063B27}"/>
              </a:ext>
            </a:extLst>
          </p:cNvPr>
          <p:cNvSpPr/>
          <p:nvPr/>
        </p:nvSpPr>
        <p:spPr>
          <a:xfrm>
            <a:off x="1129709" y="2560399"/>
            <a:ext cx="6884582" cy="173720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omic Sans MS" panose="030F0702030302020204" pitchFamily="66" charset="0"/>
              </a:rPr>
              <a:t>He is hiding under the bed. 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243EA9-A9DA-4270-88F3-AE0731E7E1E2}"/>
              </a:ext>
            </a:extLst>
          </p:cNvPr>
          <p:cNvSpPr/>
          <p:nvPr/>
        </p:nvSpPr>
        <p:spPr>
          <a:xfrm>
            <a:off x="1129709" y="2560399"/>
            <a:ext cx="6884582" cy="173720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He is hiding </a:t>
            </a:r>
            <a:r>
              <a:rPr lang="en-US" sz="32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under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the bed.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C782B2-F773-4EE2-978F-34926ECE82AE}"/>
              </a:ext>
            </a:extLst>
          </p:cNvPr>
          <p:cNvSpPr/>
          <p:nvPr/>
        </p:nvSpPr>
        <p:spPr>
          <a:xfrm>
            <a:off x="1129709" y="2560399"/>
            <a:ext cx="6884582" cy="173720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The sugar is in the jar.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019111-6EB4-4550-913D-FE3A7ED06CD3}"/>
              </a:ext>
            </a:extLst>
          </p:cNvPr>
          <p:cNvSpPr/>
          <p:nvPr/>
        </p:nvSpPr>
        <p:spPr>
          <a:xfrm>
            <a:off x="1129709" y="2560399"/>
            <a:ext cx="6884582" cy="173720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The sugar is </a:t>
            </a:r>
            <a:r>
              <a:rPr lang="en-US" sz="32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in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the jar.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E17C08-7D91-43ED-A822-FAF7015767C4}"/>
              </a:ext>
            </a:extLst>
          </p:cNvPr>
          <p:cNvSpPr/>
          <p:nvPr/>
        </p:nvSpPr>
        <p:spPr>
          <a:xfrm>
            <a:off x="1129709" y="2560399"/>
            <a:ext cx="6884582" cy="173720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She threw the ball across the room.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EB0892-4F71-4FE8-A369-FDA2C85BCD43}"/>
              </a:ext>
            </a:extLst>
          </p:cNvPr>
          <p:cNvSpPr/>
          <p:nvPr/>
        </p:nvSpPr>
        <p:spPr>
          <a:xfrm>
            <a:off x="1129709" y="2560398"/>
            <a:ext cx="6884582" cy="173720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She threw the ball </a:t>
            </a:r>
            <a:r>
              <a:rPr lang="en-US" sz="32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across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the room.</a:t>
            </a:r>
          </a:p>
        </p:txBody>
      </p:sp>
      <p:pic>
        <p:nvPicPr>
          <p:cNvPr id="10" name="Picture 9" descr="Hi Taffy Cat">
            <a:extLst>
              <a:ext uri="{FF2B5EF4-FFF2-40B4-BE49-F238E27FC236}">
                <a16:creationId xmlns:a16="http://schemas.microsoft.com/office/drawing/2014/main" id="{29AFEFC3-E38E-49C4-A6CA-CA4250C33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7240" y="3303270"/>
            <a:ext cx="4046220" cy="4046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27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Fill in the Prepositions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EFF0B7-C9EB-4254-AB42-05F50DF10408}"/>
              </a:ext>
            </a:extLst>
          </p:cNvPr>
          <p:cNvSpPr/>
          <p:nvPr/>
        </p:nvSpPr>
        <p:spPr>
          <a:xfrm>
            <a:off x="457200" y="2331878"/>
            <a:ext cx="7840980" cy="378317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The teddy bear is _____ the toy box.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by</a:t>
            </a: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drive</a:t>
            </a: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hat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C1B197-7D7B-4DE2-9E1A-E197BC4A3D42}"/>
              </a:ext>
            </a:extLst>
          </p:cNvPr>
          <p:cNvSpPr/>
          <p:nvPr/>
        </p:nvSpPr>
        <p:spPr>
          <a:xfrm>
            <a:off x="4263390" y="2552859"/>
            <a:ext cx="1310640" cy="60182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CB2BF8-F35D-4BF3-B65C-518A6C921FCE}"/>
              </a:ext>
            </a:extLst>
          </p:cNvPr>
          <p:cNvSpPr/>
          <p:nvPr/>
        </p:nvSpPr>
        <p:spPr>
          <a:xfrm>
            <a:off x="457200" y="2331877"/>
            <a:ext cx="7840980" cy="378317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The dog is sleeping ______ the bed.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lphaLcPeriod"/>
            </a:pP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hat</a:t>
            </a: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running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B5256E-2575-493F-883E-D33DD38B3266}"/>
              </a:ext>
            </a:extLst>
          </p:cNvPr>
          <p:cNvSpPr/>
          <p:nvPr/>
        </p:nvSpPr>
        <p:spPr>
          <a:xfrm>
            <a:off x="4743450" y="2472929"/>
            <a:ext cx="1310640" cy="60182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F295D0-1F5C-4A36-B917-944285B3A451}"/>
              </a:ext>
            </a:extLst>
          </p:cNvPr>
          <p:cNvSpPr/>
          <p:nvPr/>
        </p:nvSpPr>
        <p:spPr>
          <a:xfrm>
            <a:off x="457200" y="2331878"/>
            <a:ext cx="7840980" cy="378317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He went  __ the park.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lphaLcPeriod"/>
            </a:pP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roll</a:t>
            </a: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to</a:t>
            </a: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2413C6-63FC-4967-9858-94EE2E193AE4}"/>
              </a:ext>
            </a:extLst>
          </p:cNvPr>
          <p:cNvSpPr/>
          <p:nvPr/>
        </p:nvSpPr>
        <p:spPr>
          <a:xfrm>
            <a:off x="4004310" y="2523883"/>
            <a:ext cx="739140" cy="626631"/>
          </a:xfrm>
          <a:prstGeom prst="roundRect">
            <a:avLst/>
          </a:prstGeom>
          <a:solidFill>
            <a:srgbClr val="E664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88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Story Retell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95A7E-AEE0-4F8E-8DC5-6445DB650C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14500" y="1908810"/>
            <a:ext cx="5715000" cy="3817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5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33C3-49BF-481D-84B8-14E41483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National Parks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EE612-9669-4234-BE9E-1AA3E843D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956" y="1243097"/>
            <a:ext cx="5816088" cy="5614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36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17781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Accelerate Ed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11E5C"/>
      </a:accent1>
      <a:accent2>
        <a:srgbClr val="8AC7CE"/>
      </a:accent2>
      <a:accent3>
        <a:srgbClr val="4A2E16"/>
      </a:accent3>
      <a:accent4>
        <a:srgbClr val="39639D"/>
      </a:accent4>
      <a:accent5>
        <a:srgbClr val="C8BBAE"/>
      </a:accent5>
      <a:accent6>
        <a:srgbClr val="72BBBF"/>
      </a:accent6>
      <a:hlink>
        <a:srgbClr val="1BB752"/>
      </a:hlink>
      <a:folHlink>
        <a:srgbClr val="B5A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10910</TotalTime>
  <Words>1205</Words>
  <Application>Microsoft Office PowerPoint</Application>
  <PresentationFormat>On-screen Show (4:3)</PresentationFormat>
  <Paragraphs>145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Comic Sans MS</vt:lpstr>
      <vt:lpstr>Office Theme</vt:lpstr>
      <vt:lpstr>Clap or Tap </vt:lpstr>
      <vt:lpstr>Syllables </vt:lpstr>
      <vt:lpstr>Listen and Spell</vt:lpstr>
      <vt:lpstr>Prepositions</vt:lpstr>
      <vt:lpstr>Identify Prepositions </vt:lpstr>
      <vt:lpstr>Fill in the Prepositions </vt:lpstr>
      <vt:lpstr>Story Retell </vt:lpstr>
      <vt:lpstr>National Parks </vt:lpstr>
      <vt:lpstr>Q &amp; A</vt:lpstr>
    </vt:vector>
  </TitlesOfParts>
  <Company>Accelerate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Johnson</dc:creator>
  <cp:lastModifiedBy>Tabatha</cp:lastModifiedBy>
  <cp:revision>223</cp:revision>
  <dcterms:created xsi:type="dcterms:W3CDTF">2012-04-20T18:25:02Z</dcterms:created>
  <dcterms:modified xsi:type="dcterms:W3CDTF">2024-05-14T13:48:07Z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477D4116-0FBC-420C-83A5-CA44CF90DCC9</vt:lpwstr>
  </property>
  <property fmtid="{D5CDD505-2E9C-101B-9397-08002B2CF9AE}" pid="3" name="ArticulatePath">
    <vt:lpwstr>ELA 2_ Module 33_ST(1)</vt:lpwstr>
  </property>
</Properties>
</file>