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4" r:id="rId2"/>
    <p:sldId id="345" r:id="rId3"/>
    <p:sldId id="348" r:id="rId4"/>
    <p:sldId id="347" r:id="rId5"/>
    <p:sldId id="346" r:id="rId6"/>
    <p:sldId id="349" r:id="rId7"/>
    <p:sldId id="350" r:id="rId8"/>
    <p:sldId id="353" r:id="rId9"/>
    <p:sldId id="354" r:id="rId10"/>
    <p:sldId id="352" r:id="rId11"/>
  </p:sldIdLst>
  <p:sldSz cx="9144000" cy="6858000" type="screen4x3"/>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Kalos" initials="JK" lastIdx="9" clrIdx="0">
    <p:extLst>
      <p:ext uri="{19B8F6BF-5375-455C-9EA6-DF929625EA0E}">
        <p15:presenceInfo xmlns:p15="http://schemas.microsoft.com/office/powerpoint/2012/main" userId="88f479c315fdb2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D60093"/>
    <a:srgbClr val="283B80"/>
    <a:srgbClr val="3B7ABE"/>
    <a:srgbClr val="182C6F"/>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FD96F4-FC4F-4B4E-BE0E-1A37150F7055}" v="4" dt="2021-08-17T14:18:01.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78848" autoAdjust="0"/>
  </p:normalViewPr>
  <p:slideViewPr>
    <p:cSldViewPr snapToGrid="0" snapToObjects="1">
      <p:cViewPr varScale="1">
        <p:scale>
          <a:sx n="90" d="100"/>
          <a:sy n="90" d="100"/>
        </p:scale>
        <p:origin x="1602"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69795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a:p>
        </p:txBody>
      </p:sp>
    </p:spTree>
    <p:extLst>
      <p:ext uri="{BB962C8B-B14F-4D97-AF65-F5344CB8AC3E}">
        <p14:creationId xmlns:p14="http://schemas.microsoft.com/office/powerpoint/2010/main" val="41615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a syllable?”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 syllable is the sound of a vowel when you say the word aloud.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were the three tips that we learned about this week?”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effectLst/>
                <a:latin typeface="Comic Sans MS" panose="030F0702030302020204" pitchFamily="66" charset="0"/>
                <a:ea typeface="Calibri" panose="020F0502020204030204" pitchFamily="34" charset="0"/>
                <a:cs typeface="Calibri" panose="020F0502020204030204" pitchFamily="34" charset="0"/>
              </a:rPr>
              <a:t>A vowel sound can be the last sound heard.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effectLst/>
                <a:latin typeface="Comic Sans MS" panose="030F0702030302020204" pitchFamily="66" charset="0"/>
                <a:ea typeface="Calibri" panose="020F0502020204030204" pitchFamily="34" charset="0"/>
                <a:cs typeface="Calibri" panose="020F0502020204030204" pitchFamily="34" charset="0"/>
              </a:rPr>
              <a:t>Sometimes a syllable ends with a vowel sound followed by a consonant.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sz="1800" dirty="0">
                <a:effectLst/>
                <a:latin typeface="Comic Sans MS" panose="030F0702030302020204" pitchFamily="66" charset="0"/>
                <a:ea typeface="Calibri" panose="020F0502020204030204" pitchFamily="34" charset="0"/>
                <a:cs typeface="Calibri" panose="020F0502020204030204" pitchFamily="34" charset="0"/>
              </a:rPr>
              <a:t>A group of letters can make one vowel sound. This counts as one syllable.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t>Click to show. </a:t>
            </a:r>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have a chart of words. It is your job to identify the multi syllable words. When you say the multi syllable word, that word will appear in a box. We will begin by looking at the word timeline and then the word dog.”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chart.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timeline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technology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computer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development </a:t>
            </a: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“It’s time for more practice. Please go find yourself a white board or a piece of lined paper and something to write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get these items.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Say, ”I will say a word, you will write that word on your white board or piece of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“Lemonade. Lemonade is a must at any picnic. Lemonade.”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 E M O N A D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“Tornado. Pennsylvania, does not see many tornados. Tornado.”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 O R N A D O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“Watermelon. Watermelon is a great summertime treat. Watermelon.”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 A T E R M E L O N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“Strawberry. She likes to dip her strawberry in sugar. Strawberry.”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 T R A W B E R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R</a:t>
            </a:r>
            <a:r>
              <a:rPr lang="en-US" sz="1800" dirty="0">
                <a:effectLst/>
                <a:latin typeface="Comic Sans MS" panose="030F0702030302020204" pitchFamily="66" charset="0"/>
                <a:ea typeface="Calibri" panose="020F0502020204030204" pitchFamily="34" charset="0"/>
                <a:cs typeface="Calibri" panose="020F0502020204030204" pitchFamily="34" charset="0"/>
              </a:rPr>
              <a:t> Y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“Now it’s time to practice with our weekly reading of </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Jeff Needs an Update.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“Who are the characters?”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Zane, Jeff, Dad, Ava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is the setting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Zane waking up late in his home.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problem in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Jeff needs an update. Everyone was running late because he didn’t wake them up.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“How about the beginning middle and end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In the beginning of the story Zane, Dad, and Ava were all running late because Jeff did not wake them up in time. Jeff is their family robot. He needed an update. As the family rushed to get ready for the day they seemed to have missed that Jeff was smoking a little bit. When the family was heading home in their flying car, they called Jeff but no answer. When they got home, Jeff was on the floor. Dad could not get Jeff up. Zane was sad he wasn’t working. Dad plugged Jeff into the charger and began his update. Zane was worried about Jeff. While Jeff was on the charger, the family went out to eat. Zane was too worried to eat. While the family ate they talked about all of the things they didn’t notice about Jeff leading up to this event. When the family got home they all went to Jeff to see if the charging and update worked. It did! Jeff was back!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solution to the problem in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Jeff needs an update.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is an adjective?”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Adjectives are words that describe or modify nouns or pronouns.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“Let’s take a look at a few adjective endings.”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“Remember not all adjective have these endings. You must make sure that the word is describing a noun or pronoun.”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 I have a pictures. I will give you the noun or pronoun. It is your job to come up with your own adjective. A describing word for the noun or pronoun. Everyone will most likely have different ones and that’s fine! I want to hear what everyone has to say.”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is Kim. How would you describe Kim?”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Answers will vary.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 lemon. How would you describe a lemon?”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Answers will vary.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is a cat. How would you describe the cat?”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Answers will vary.</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an adverb?”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An adverb describes or modifies a verb, an adjective, or another adverb.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“If adverbs end in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ily</a:t>
            </a:r>
            <a:r>
              <a:rPr lang="en-US" sz="1800" dirty="0">
                <a:effectLst/>
                <a:latin typeface="Comic Sans MS" panose="030F0702030302020204" pitchFamily="66" charset="0"/>
                <a:ea typeface="Calibri" panose="020F0502020204030204" pitchFamily="34" charset="0"/>
                <a:cs typeface="Calibri" panose="020F0502020204030204" pitchFamily="34" charset="0"/>
              </a:rPr>
              <a:t> and I have a word that ends in y; what do I have to 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The y is changed to an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and the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ly</a:t>
            </a:r>
            <a:r>
              <a:rPr lang="en-US" sz="1800" dirty="0">
                <a:effectLst/>
                <a:latin typeface="Comic Sans MS" panose="030F0702030302020204" pitchFamily="66" charset="0"/>
                <a:ea typeface="Calibri" panose="020F0502020204030204" pitchFamily="34" charset="0"/>
                <a:cs typeface="Calibri" panose="020F0502020204030204" pitchFamily="34" charset="0"/>
              </a:rPr>
              <a:t> ending is added.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“Perfect. Let’s look at an example.”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“Easy. I want to use this word as an adverb. So it needs to be changed. How would I do that?”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Change the y to an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and add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ly</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4085905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have seven words here. It is your job to identify the adverbs.”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quietly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closely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badly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p>
          <a:p>
            <a:r>
              <a:rPr lang="en-US" sz="1800" dirty="0">
                <a:effectLst/>
                <a:latin typeface="Comic Sans MS" panose="030F0702030302020204" pitchFamily="66" charset="0"/>
                <a:cs typeface="Calibri" panose="020F0502020204030204" pitchFamily="34" charset="0"/>
              </a:rPr>
              <a:t>Click for a cool dog.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304277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Syllables </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 Tools To Use</a:t>
            </a:r>
          </a:p>
        </p:txBody>
      </p:sp>
    </p:spTree>
    <p:custDataLst>
      <p:tags r:id="rId1"/>
    </p:custDataLst>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custDataLst>
      <p:tags r:id="rId1"/>
    </p:custDataLst>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lstStyle/>
          <a:p>
            <a:r>
              <a:rPr lang="en-US" dirty="0">
                <a:latin typeface="Comic Sans MS" panose="030F0702030302020204" pitchFamily="66" charset="0"/>
              </a:rPr>
              <a:t>Syllables </a:t>
            </a:r>
          </a:p>
        </p:txBody>
      </p:sp>
      <p:sp>
        <p:nvSpPr>
          <p:cNvPr id="5" name="TextBox 4">
            <a:extLst>
              <a:ext uri="{FF2B5EF4-FFF2-40B4-BE49-F238E27FC236}">
                <a16:creationId xmlns:a16="http://schemas.microsoft.com/office/drawing/2014/main" id="{226AEBB9-B2EF-4710-BCBF-FA9BA95243E0}"/>
              </a:ext>
            </a:extLst>
          </p:cNvPr>
          <p:cNvSpPr txBox="1"/>
          <p:nvPr/>
        </p:nvSpPr>
        <p:spPr>
          <a:xfrm>
            <a:off x="1289407" y="1426581"/>
            <a:ext cx="6380252" cy="1569660"/>
          </a:xfrm>
          <a:prstGeom prst="rect">
            <a:avLst/>
          </a:prstGeom>
          <a:noFill/>
        </p:spPr>
        <p:txBody>
          <a:bodyPr wrap="square" rtlCol="0">
            <a:spAutoFit/>
          </a:bodyPr>
          <a:lstStyle/>
          <a:p>
            <a:pPr algn="ctr"/>
            <a:r>
              <a:rPr lang="en-US" sz="3200" dirty="0">
                <a:latin typeface="Comic Sans MS" panose="030F0702030302020204" pitchFamily="66" charset="0"/>
              </a:rPr>
              <a:t>A syllable is the sound of a vowel when you say the word aloud.</a:t>
            </a:r>
          </a:p>
        </p:txBody>
      </p:sp>
      <p:sp>
        <p:nvSpPr>
          <p:cNvPr id="7" name="TextBox 6">
            <a:extLst>
              <a:ext uri="{FF2B5EF4-FFF2-40B4-BE49-F238E27FC236}">
                <a16:creationId xmlns:a16="http://schemas.microsoft.com/office/drawing/2014/main" id="{9C511BB4-34F0-45AD-9BE7-176571B72964}"/>
              </a:ext>
            </a:extLst>
          </p:cNvPr>
          <p:cNvSpPr txBox="1"/>
          <p:nvPr/>
        </p:nvSpPr>
        <p:spPr>
          <a:xfrm>
            <a:off x="1474341" y="1427912"/>
            <a:ext cx="6472719" cy="4031873"/>
          </a:xfrm>
          <a:prstGeom prst="rect">
            <a:avLst/>
          </a:prstGeom>
          <a:solidFill>
            <a:schemeClr val="bg1"/>
          </a:solidFill>
        </p:spPr>
        <p:txBody>
          <a:bodyPr wrap="square" rtlCol="0">
            <a:spAutoFit/>
          </a:bodyPr>
          <a:lstStyle/>
          <a:p>
            <a:r>
              <a:rPr lang="en-US" sz="3200" dirty="0">
                <a:latin typeface="Comic Sans MS" panose="030F0702030302020204" pitchFamily="66" charset="0"/>
              </a:rPr>
              <a:t>1. A vowel sound can be the last sound heard.</a:t>
            </a:r>
          </a:p>
          <a:p>
            <a:r>
              <a:rPr lang="en-US" sz="3200" dirty="0">
                <a:latin typeface="Comic Sans MS" panose="030F0702030302020204" pitchFamily="66" charset="0"/>
              </a:rPr>
              <a:t>2. Sometimes a syllable ends with a vowel sound followed by a consonant.</a:t>
            </a:r>
          </a:p>
          <a:p>
            <a:r>
              <a:rPr lang="en-US" sz="3200" dirty="0">
                <a:latin typeface="Comic Sans MS" panose="030F0702030302020204" pitchFamily="66" charset="0"/>
              </a:rPr>
              <a:t>3. A group of letters can make one vowel sound. This counts as one syllable.</a:t>
            </a:r>
          </a:p>
        </p:txBody>
      </p:sp>
      <p:pic>
        <p:nvPicPr>
          <p:cNvPr id="6" name="Picture 5" descr="Good Boy Doggo">
            <a:extLst>
              <a:ext uri="{FF2B5EF4-FFF2-40B4-BE49-F238E27FC236}">
                <a16:creationId xmlns:a16="http://schemas.microsoft.com/office/drawing/2014/main" id="{748BC5E1-7A41-4E85-9BA3-7EE61C72E6D6}"/>
              </a:ext>
            </a:extLst>
          </p:cNvPr>
          <p:cNvPicPr>
            <a:picLocks noChangeAspect="1"/>
          </p:cNvPicPr>
          <p:nvPr/>
        </p:nvPicPr>
        <p:blipFill>
          <a:blip r:embed="rId4"/>
          <a:stretch>
            <a:fillRect/>
          </a:stretch>
        </p:blipFill>
        <p:spPr>
          <a:xfrm>
            <a:off x="7544756" y="1630717"/>
            <a:ext cx="1825293" cy="1825293"/>
          </a:xfrm>
          <a:prstGeom prst="rect">
            <a:avLst/>
          </a:prstGeom>
        </p:spPr>
      </p:pic>
    </p:spTree>
    <p:custDataLst>
      <p:tags r:id="rId1"/>
    </p:custDataLst>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Identify Multi Syllable Words </a:t>
            </a:r>
          </a:p>
        </p:txBody>
      </p:sp>
      <p:graphicFrame>
        <p:nvGraphicFramePr>
          <p:cNvPr id="4" name="Table 4">
            <a:extLst>
              <a:ext uri="{FF2B5EF4-FFF2-40B4-BE49-F238E27FC236}">
                <a16:creationId xmlns:a16="http://schemas.microsoft.com/office/drawing/2014/main" id="{51FA3EB4-69D1-4AC6-8DAA-BF2AE22F712B}"/>
              </a:ext>
            </a:extLst>
          </p:cNvPr>
          <p:cNvGraphicFramePr>
            <a:graphicFrameLocks noGrp="1"/>
          </p:cNvGraphicFramePr>
          <p:nvPr>
            <p:extLst>
              <p:ext uri="{D42A27DB-BD31-4B8C-83A1-F6EECF244321}">
                <p14:modId xmlns:p14="http://schemas.microsoft.com/office/powerpoint/2010/main" val="1089221514"/>
              </p:ext>
            </p:extLst>
          </p:nvPr>
        </p:nvGraphicFramePr>
        <p:xfrm>
          <a:off x="1362739" y="2513139"/>
          <a:ext cx="6418522" cy="4259520"/>
        </p:xfrm>
        <a:graphic>
          <a:graphicData uri="http://schemas.openxmlformats.org/drawingml/2006/table">
            <a:tbl>
              <a:tblPr firstRow="1" bandRow="1">
                <a:tableStyleId>{5C22544A-7EE6-4342-B048-85BDC9FD1C3A}</a:tableStyleId>
              </a:tblPr>
              <a:tblGrid>
                <a:gridCol w="3209261">
                  <a:extLst>
                    <a:ext uri="{9D8B030D-6E8A-4147-A177-3AD203B41FA5}">
                      <a16:colId xmlns:a16="http://schemas.microsoft.com/office/drawing/2014/main" val="2902346641"/>
                    </a:ext>
                  </a:extLst>
                </a:gridCol>
                <a:gridCol w="3209261">
                  <a:extLst>
                    <a:ext uri="{9D8B030D-6E8A-4147-A177-3AD203B41FA5}">
                      <a16:colId xmlns:a16="http://schemas.microsoft.com/office/drawing/2014/main" val="4276676407"/>
                    </a:ext>
                  </a:extLst>
                </a:gridCol>
              </a:tblGrid>
              <a:tr h="851904">
                <a:tc>
                  <a:txBody>
                    <a:bodyPr/>
                    <a:lstStyle/>
                    <a:p>
                      <a:pPr algn="ctr"/>
                      <a:r>
                        <a:rPr lang="en-US" sz="3200" b="0" dirty="0">
                          <a:solidFill>
                            <a:schemeClr val="tx1"/>
                          </a:solidFill>
                          <a:latin typeface="Comic Sans MS" panose="030F0702030302020204" pitchFamily="66" charset="0"/>
                        </a:rPr>
                        <a:t>timeline</a:t>
                      </a:r>
                    </a:p>
                  </a:txBody>
                  <a:tcPr>
                    <a:solidFill>
                      <a:srgbClr val="FCFCFC"/>
                    </a:solidFill>
                  </a:tcPr>
                </a:tc>
                <a:tc>
                  <a:txBody>
                    <a:bodyPr/>
                    <a:lstStyle/>
                    <a:p>
                      <a:pPr algn="ctr"/>
                      <a:r>
                        <a:rPr lang="en-US" sz="3200" b="0" dirty="0">
                          <a:solidFill>
                            <a:schemeClr val="tx1"/>
                          </a:solidFill>
                          <a:latin typeface="Comic Sans MS" panose="030F0702030302020204" pitchFamily="66" charset="0"/>
                        </a:rPr>
                        <a:t>dog</a:t>
                      </a:r>
                    </a:p>
                  </a:txBody>
                  <a:tcPr>
                    <a:solidFill>
                      <a:srgbClr val="FCFCFC"/>
                    </a:solidFill>
                  </a:tcPr>
                </a:tc>
                <a:extLst>
                  <a:ext uri="{0D108BD9-81ED-4DB2-BD59-A6C34878D82A}">
                    <a16:rowId xmlns:a16="http://schemas.microsoft.com/office/drawing/2014/main" val="35103103"/>
                  </a:ext>
                </a:extLst>
              </a:tr>
              <a:tr h="851904">
                <a:tc>
                  <a:txBody>
                    <a:bodyPr/>
                    <a:lstStyle/>
                    <a:p>
                      <a:pPr algn="ctr"/>
                      <a:r>
                        <a:rPr lang="en-US" sz="3200" b="0" dirty="0">
                          <a:solidFill>
                            <a:schemeClr val="tx1"/>
                          </a:solidFill>
                          <a:latin typeface="Comic Sans MS" panose="030F0702030302020204" pitchFamily="66" charset="0"/>
                        </a:rPr>
                        <a:t>pen</a:t>
                      </a:r>
                    </a:p>
                  </a:txBody>
                  <a:tcPr>
                    <a:solidFill>
                      <a:srgbClr val="FCFCFC"/>
                    </a:solidFill>
                  </a:tcPr>
                </a:tc>
                <a:tc>
                  <a:txBody>
                    <a:bodyPr/>
                    <a:lstStyle/>
                    <a:p>
                      <a:pPr algn="ctr"/>
                      <a:r>
                        <a:rPr lang="en-US" sz="3200" b="0" dirty="0">
                          <a:solidFill>
                            <a:schemeClr val="tx1"/>
                          </a:solidFill>
                          <a:latin typeface="Comic Sans MS" panose="030F0702030302020204" pitchFamily="66" charset="0"/>
                        </a:rPr>
                        <a:t>technology</a:t>
                      </a:r>
                    </a:p>
                  </a:txBody>
                  <a:tcPr>
                    <a:solidFill>
                      <a:srgbClr val="FCFCFC"/>
                    </a:solidFill>
                  </a:tcPr>
                </a:tc>
                <a:extLst>
                  <a:ext uri="{0D108BD9-81ED-4DB2-BD59-A6C34878D82A}">
                    <a16:rowId xmlns:a16="http://schemas.microsoft.com/office/drawing/2014/main" val="1763085542"/>
                  </a:ext>
                </a:extLst>
              </a:tr>
              <a:tr h="851904">
                <a:tc>
                  <a:txBody>
                    <a:bodyPr/>
                    <a:lstStyle/>
                    <a:p>
                      <a:pPr algn="ctr"/>
                      <a:r>
                        <a:rPr lang="en-US" sz="3200" b="0" dirty="0">
                          <a:solidFill>
                            <a:schemeClr val="tx1"/>
                          </a:solidFill>
                          <a:latin typeface="Comic Sans MS" panose="030F0702030302020204" pitchFamily="66" charset="0"/>
                        </a:rPr>
                        <a:t>computer</a:t>
                      </a:r>
                    </a:p>
                  </a:txBody>
                  <a:tcPr>
                    <a:solidFill>
                      <a:srgbClr val="FCFCFC"/>
                    </a:solidFill>
                  </a:tcPr>
                </a:tc>
                <a:tc>
                  <a:txBody>
                    <a:bodyPr/>
                    <a:lstStyle/>
                    <a:p>
                      <a:pPr algn="ctr"/>
                      <a:r>
                        <a:rPr lang="en-US" sz="3200" b="0" dirty="0">
                          <a:solidFill>
                            <a:schemeClr val="tx1"/>
                          </a:solidFill>
                          <a:latin typeface="Comic Sans MS" panose="030F0702030302020204" pitchFamily="66" charset="0"/>
                        </a:rPr>
                        <a:t>tree</a:t>
                      </a:r>
                    </a:p>
                  </a:txBody>
                  <a:tcPr>
                    <a:solidFill>
                      <a:srgbClr val="FCFCFC"/>
                    </a:solidFill>
                  </a:tcPr>
                </a:tc>
                <a:extLst>
                  <a:ext uri="{0D108BD9-81ED-4DB2-BD59-A6C34878D82A}">
                    <a16:rowId xmlns:a16="http://schemas.microsoft.com/office/drawing/2014/main" val="3803633002"/>
                  </a:ext>
                </a:extLst>
              </a:tr>
              <a:tr h="851904">
                <a:tc>
                  <a:txBody>
                    <a:bodyPr/>
                    <a:lstStyle/>
                    <a:p>
                      <a:pPr algn="ctr"/>
                      <a:r>
                        <a:rPr lang="en-US" sz="3200" b="0" dirty="0">
                          <a:solidFill>
                            <a:schemeClr val="tx1"/>
                          </a:solidFill>
                          <a:latin typeface="Comic Sans MS" panose="030F0702030302020204" pitchFamily="66" charset="0"/>
                        </a:rPr>
                        <a:t>top</a:t>
                      </a:r>
                    </a:p>
                  </a:txBody>
                  <a:tcPr>
                    <a:solidFill>
                      <a:srgbClr val="FCFCFC"/>
                    </a:solidFill>
                  </a:tcPr>
                </a:tc>
                <a:tc>
                  <a:txBody>
                    <a:bodyPr/>
                    <a:lstStyle/>
                    <a:p>
                      <a:pPr algn="ctr"/>
                      <a:r>
                        <a:rPr lang="en-US" sz="3200" b="0" dirty="0">
                          <a:solidFill>
                            <a:schemeClr val="tx1"/>
                          </a:solidFill>
                          <a:latin typeface="Comic Sans MS" panose="030F0702030302020204" pitchFamily="66" charset="0"/>
                        </a:rPr>
                        <a:t>hat</a:t>
                      </a:r>
                    </a:p>
                  </a:txBody>
                  <a:tcPr>
                    <a:solidFill>
                      <a:srgbClr val="FCFCFC"/>
                    </a:solidFill>
                  </a:tcPr>
                </a:tc>
                <a:extLst>
                  <a:ext uri="{0D108BD9-81ED-4DB2-BD59-A6C34878D82A}">
                    <a16:rowId xmlns:a16="http://schemas.microsoft.com/office/drawing/2014/main" val="1384692710"/>
                  </a:ext>
                </a:extLst>
              </a:tr>
              <a:tr h="851904">
                <a:tc>
                  <a:txBody>
                    <a:bodyPr/>
                    <a:lstStyle/>
                    <a:p>
                      <a:pPr algn="ctr"/>
                      <a:r>
                        <a:rPr lang="en-US" sz="3200" b="0" dirty="0">
                          <a:solidFill>
                            <a:schemeClr val="tx1"/>
                          </a:solidFill>
                          <a:latin typeface="Comic Sans MS" panose="030F0702030302020204" pitchFamily="66" charset="0"/>
                        </a:rPr>
                        <a:t>development</a:t>
                      </a:r>
                    </a:p>
                  </a:txBody>
                  <a:tcPr>
                    <a:solidFill>
                      <a:srgbClr val="FCFCFC"/>
                    </a:solidFill>
                  </a:tcPr>
                </a:tc>
                <a:tc>
                  <a:txBody>
                    <a:bodyPr/>
                    <a:lstStyle/>
                    <a:p>
                      <a:pPr algn="ctr"/>
                      <a:r>
                        <a:rPr lang="en-US" sz="3200" b="0" dirty="0">
                          <a:solidFill>
                            <a:schemeClr val="tx1"/>
                          </a:solidFill>
                          <a:latin typeface="Comic Sans MS" panose="030F0702030302020204" pitchFamily="66" charset="0"/>
                        </a:rPr>
                        <a:t>cat</a:t>
                      </a:r>
                    </a:p>
                  </a:txBody>
                  <a:tcPr>
                    <a:solidFill>
                      <a:srgbClr val="FCFCFC"/>
                    </a:solidFill>
                  </a:tcPr>
                </a:tc>
                <a:extLst>
                  <a:ext uri="{0D108BD9-81ED-4DB2-BD59-A6C34878D82A}">
                    <a16:rowId xmlns:a16="http://schemas.microsoft.com/office/drawing/2014/main" val="183822802"/>
                  </a:ext>
                </a:extLst>
              </a:tr>
            </a:tbl>
          </a:graphicData>
        </a:graphic>
      </p:graphicFrame>
      <p:sp>
        <p:nvSpPr>
          <p:cNvPr id="5" name="Rectangle: Rounded Corners 4">
            <a:extLst>
              <a:ext uri="{FF2B5EF4-FFF2-40B4-BE49-F238E27FC236}">
                <a16:creationId xmlns:a16="http://schemas.microsoft.com/office/drawing/2014/main" id="{96B10558-6AFA-4A35-97F7-BCEA502AF8D5}"/>
              </a:ext>
            </a:extLst>
          </p:cNvPr>
          <p:cNvSpPr/>
          <p:nvPr/>
        </p:nvSpPr>
        <p:spPr>
          <a:xfrm>
            <a:off x="1910671" y="2587588"/>
            <a:ext cx="2365745" cy="762036"/>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timeline</a:t>
            </a:r>
          </a:p>
        </p:txBody>
      </p:sp>
      <p:sp>
        <p:nvSpPr>
          <p:cNvPr id="6" name="Rectangle: Rounded Corners 5">
            <a:extLst>
              <a:ext uri="{FF2B5EF4-FFF2-40B4-BE49-F238E27FC236}">
                <a16:creationId xmlns:a16="http://schemas.microsoft.com/office/drawing/2014/main" id="{E99F9A57-6CBE-4AA1-B1F9-F981F3A65BA8}"/>
              </a:ext>
            </a:extLst>
          </p:cNvPr>
          <p:cNvSpPr/>
          <p:nvPr/>
        </p:nvSpPr>
        <p:spPr>
          <a:xfrm>
            <a:off x="4935569" y="3374314"/>
            <a:ext cx="2365745" cy="762036"/>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technology</a:t>
            </a:r>
          </a:p>
        </p:txBody>
      </p:sp>
      <p:sp>
        <p:nvSpPr>
          <p:cNvPr id="8" name="Rectangle: Rounded Corners 7">
            <a:extLst>
              <a:ext uri="{FF2B5EF4-FFF2-40B4-BE49-F238E27FC236}">
                <a16:creationId xmlns:a16="http://schemas.microsoft.com/office/drawing/2014/main" id="{CDD27C0C-D1C8-40F0-9141-59FCA92688CB}"/>
              </a:ext>
            </a:extLst>
          </p:cNvPr>
          <p:cNvSpPr/>
          <p:nvPr/>
        </p:nvSpPr>
        <p:spPr>
          <a:xfrm>
            <a:off x="1910670" y="4261881"/>
            <a:ext cx="2365745" cy="762036"/>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computer</a:t>
            </a:r>
          </a:p>
        </p:txBody>
      </p:sp>
      <p:sp>
        <p:nvSpPr>
          <p:cNvPr id="9" name="Rectangle: Rounded Corners 8">
            <a:extLst>
              <a:ext uri="{FF2B5EF4-FFF2-40B4-BE49-F238E27FC236}">
                <a16:creationId xmlns:a16="http://schemas.microsoft.com/office/drawing/2014/main" id="{35936816-9943-4565-A873-AA5C1CD20F21}"/>
              </a:ext>
            </a:extLst>
          </p:cNvPr>
          <p:cNvSpPr/>
          <p:nvPr/>
        </p:nvSpPr>
        <p:spPr>
          <a:xfrm>
            <a:off x="1682069" y="5963160"/>
            <a:ext cx="2822945" cy="762036"/>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development</a:t>
            </a:r>
          </a:p>
        </p:txBody>
      </p:sp>
      <p:pic>
        <p:nvPicPr>
          <p:cNvPr id="11" name="Picture 10" descr="Tired Doggo">
            <a:extLst>
              <a:ext uri="{FF2B5EF4-FFF2-40B4-BE49-F238E27FC236}">
                <a16:creationId xmlns:a16="http://schemas.microsoft.com/office/drawing/2014/main" id="{60268E98-BE5B-4EDD-9147-CF68A74CC59A}"/>
              </a:ext>
            </a:extLst>
          </p:cNvPr>
          <p:cNvPicPr>
            <a:picLocks noChangeAspect="1"/>
          </p:cNvPicPr>
          <p:nvPr/>
        </p:nvPicPr>
        <p:blipFill>
          <a:blip r:embed="rId4"/>
          <a:stretch>
            <a:fillRect/>
          </a:stretch>
        </p:blipFill>
        <p:spPr>
          <a:xfrm>
            <a:off x="4572000" y="506304"/>
            <a:ext cx="2636344" cy="2636344"/>
          </a:xfrm>
          <a:prstGeom prst="rect">
            <a:avLst/>
          </a:prstGeom>
        </p:spPr>
      </p:pic>
    </p:spTree>
    <p:custDataLst>
      <p:tags r:id="rId1"/>
    </p:custDataLst>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Listen and Spell </a:t>
            </a:r>
          </a:p>
        </p:txBody>
      </p:sp>
      <p:sp>
        <p:nvSpPr>
          <p:cNvPr id="3" name="Rectangle: Rounded Corners 2">
            <a:extLst>
              <a:ext uri="{FF2B5EF4-FFF2-40B4-BE49-F238E27FC236}">
                <a16:creationId xmlns:a16="http://schemas.microsoft.com/office/drawing/2014/main" id="{DAE5C7EE-6B80-41DF-AB24-E97C9FD46D00}"/>
              </a:ext>
            </a:extLst>
          </p:cNvPr>
          <p:cNvSpPr/>
          <p:nvPr/>
        </p:nvSpPr>
        <p:spPr>
          <a:xfrm>
            <a:off x="3078549" y="5165035"/>
            <a:ext cx="2986902" cy="1418327"/>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lemonade</a:t>
            </a:r>
          </a:p>
        </p:txBody>
      </p:sp>
      <p:pic>
        <p:nvPicPr>
          <p:cNvPr id="4" name="Picture 3">
            <a:extLst>
              <a:ext uri="{FF2B5EF4-FFF2-40B4-BE49-F238E27FC236}">
                <a16:creationId xmlns:a16="http://schemas.microsoft.com/office/drawing/2014/main" id="{9752A2BE-200B-401E-986E-3BB5C7A619A6}"/>
              </a:ext>
            </a:extLst>
          </p:cNvPr>
          <p:cNvPicPr>
            <a:picLocks noChangeAspect="1"/>
          </p:cNvPicPr>
          <p:nvPr/>
        </p:nvPicPr>
        <p:blipFill>
          <a:blip r:embed="rId4"/>
          <a:srcRect/>
          <a:stretch/>
        </p:blipFill>
        <p:spPr>
          <a:xfrm>
            <a:off x="2288485" y="1501822"/>
            <a:ext cx="4567030" cy="3050776"/>
          </a:xfrm>
          <a:prstGeom prst="rect">
            <a:avLst/>
          </a:prstGeom>
        </p:spPr>
      </p:pic>
      <p:pic>
        <p:nvPicPr>
          <p:cNvPr id="5" name="Picture 4">
            <a:extLst>
              <a:ext uri="{FF2B5EF4-FFF2-40B4-BE49-F238E27FC236}">
                <a16:creationId xmlns:a16="http://schemas.microsoft.com/office/drawing/2014/main" id="{A207B54B-4C6D-4E79-8B2D-637C2D8F27C6}"/>
              </a:ext>
            </a:extLst>
          </p:cNvPr>
          <p:cNvPicPr>
            <a:picLocks noChangeAspect="1"/>
          </p:cNvPicPr>
          <p:nvPr/>
        </p:nvPicPr>
        <p:blipFill>
          <a:blip r:embed="rId5"/>
          <a:srcRect/>
          <a:stretch/>
        </p:blipFill>
        <p:spPr>
          <a:xfrm>
            <a:off x="2288485" y="1490363"/>
            <a:ext cx="4543956" cy="3208033"/>
          </a:xfrm>
          <a:prstGeom prst="rect">
            <a:avLst/>
          </a:prstGeom>
        </p:spPr>
      </p:pic>
      <p:sp>
        <p:nvSpPr>
          <p:cNvPr id="7" name="Rectangle: Rounded Corners 6">
            <a:extLst>
              <a:ext uri="{FF2B5EF4-FFF2-40B4-BE49-F238E27FC236}">
                <a16:creationId xmlns:a16="http://schemas.microsoft.com/office/drawing/2014/main" id="{EF71423F-BA89-4B4B-8A5F-9138DE028AD4}"/>
              </a:ext>
            </a:extLst>
          </p:cNvPr>
          <p:cNvSpPr/>
          <p:nvPr/>
        </p:nvSpPr>
        <p:spPr>
          <a:xfrm>
            <a:off x="3078547" y="5142813"/>
            <a:ext cx="2986902" cy="1418327"/>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tornado</a:t>
            </a:r>
          </a:p>
        </p:txBody>
      </p:sp>
      <p:pic>
        <p:nvPicPr>
          <p:cNvPr id="6" name="Picture 5">
            <a:extLst>
              <a:ext uri="{FF2B5EF4-FFF2-40B4-BE49-F238E27FC236}">
                <a16:creationId xmlns:a16="http://schemas.microsoft.com/office/drawing/2014/main" id="{3947480C-696F-4916-A8FD-DB691B1CD3F2}"/>
              </a:ext>
            </a:extLst>
          </p:cNvPr>
          <p:cNvPicPr>
            <a:picLocks noChangeAspect="1"/>
          </p:cNvPicPr>
          <p:nvPr/>
        </p:nvPicPr>
        <p:blipFill>
          <a:blip r:embed="rId6"/>
          <a:srcRect/>
          <a:stretch/>
        </p:blipFill>
        <p:spPr>
          <a:xfrm>
            <a:off x="2300019" y="1568990"/>
            <a:ext cx="4567033" cy="3050778"/>
          </a:xfrm>
          <a:prstGeom prst="rect">
            <a:avLst/>
          </a:prstGeom>
        </p:spPr>
      </p:pic>
      <p:sp>
        <p:nvSpPr>
          <p:cNvPr id="9" name="Rectangle: Rounded Corners 8">
            <a:extLst>
              <a:ext uri="{FF2B5EF4-FFF2-40B4-BE49-F238E27FC236}">
                <a16:creationId xmlns:a16="http://schemas.microsoft.com/office/drawing/2014/main" id="{9A486A63-2370-4568-92D0-65FB73AE34C8}"/>
              </a:ext>
            </a:extLst>
          </p:cNvPr>
          <p:cNvSpPr/>
          <p:nvPr/>
        </p:nvSpPr>
        <p:spPr>
          <a:xfrm>
            <a:off x="3078549" y="5142812"/>
            <a:ext cx="2986902" cy="1418327"/>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watermelon</a:t>
            </a:r>
          </a:p>
        </p:txBody>
      </p:sp>
      <p:pic>
        <p:nvPicPr>
          <p:cNvPr id="8" name="Picture 7">
            <a:extLst>
              <a:ext uri="{FF2B5EF4-FFF2-40B4-BE49-F238E27FC236}">
                <a16:creationId xmlns:a16="http://schemas.microsoft.com/office/drawing/2014/main" id="{05CA15B3-A662-4996-988C-A08479AA1DE0}"/>
              </a:ext>
            </a:extLst>
          </p:cNvPr>
          <p:cNvPicPr>
            <a:picLocks noChangeAspect="1"/>
          </p:cNvPicPr>
          <p:nvPr/>
        </p:nvPicPr>
        <p:blipFill>
          <a:blip r:embed="rId7"/>
          <a:srcRect/>
          <a:stretch/>
        </p:blipFill>
        <p:spPr>
          <a:xfrm>
            <a:off x="2525600" y="1660218"/>
            <a:ext cx="4092791" cy="2733984"/>
          </a:xfrm>
          <a:prstGeom prst="rect">
            <a:avLst/>
          </a:prstGeom>
        </p:spPr>
      </p:pic>
      <p:sp>
        <p:nvSpPr>
          <p:cNvPr id="11" name="Rectangle: Rounded Corners 10">
            <a:extLst>
              <a:ext uri="{FF2B5EF4-FFF2-40B4-BE49-F238E27FC236}">
                <a16:creationId xmlns:a16="http://schemas.microsoft.com/office/drawing/2014/main" id="{838061B5-671F-4392-9EC0-2E81BFF50707}"/>
              </a:ext>
            </a:extLst>
          </p:cNvPr>
          <p:cNvSpPr/>
          <p:nvPr/>
        </p:nvSpPr>
        <p:spPr>
          <a:xfrm>
            <a:off x="3078545" y="5142811"/>
            <a:ext cx="2986902" cy="1418327"/>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strawberry</a:t>
            </a:r>
          </a:p>
        </p:txBody>
      </p:sp>
    </p:spTree>
    <p:custDataLst>
      <p:tags r:id="rId1"/>
    </p:custDataLst>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9" grpId="0" animBg="1"/>
      <p:bldP spid="9" grpId="1"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Story Retell </a:t>
            </a:r>
          </a:p>
        </p:txBody>
      </p:sp>
      <p:pic>
        <p:nvPicPr>
          <p:cNvPr id="3" name="Picture 2">
            <a:extLst>
              <a:ext uri="{FF2B5EF4-FFF2-40B4-BE49-F238E27FC236}">
                <a16:creationId xmlns:a16="http://schemas.microsoft.com/office/drawing/2014/main" id="{A650BAAA-5334-4460-A567-39A737123D00}"/>
              </a:ext>
            </a:extLst>
          </p:cNvPr>
          <p:cNvPicPr>
            <a:picLocks noChangeAspect="1"/>
          </p:cNvPicPr>
          <p:nvPr/>
        </p:nvPicPr>
        <p:blipFill>
          <a:blip r:embed="rId4"/>
          <a:srcRect/>
          <a:stretch/>
        </p:blipFill>
        <p:spPr>
          <a:xfrm>
            <a:off x="1714500" y="2001652"/>
            <a:ext cx="5715000" cy="3977641"/>
          </a:xfrm>
          <a:prstGeom prst="rect">
            <a:avLst/>
          </a:prstGeom>
        </p:spPr>
      </p:pic>
    </p:spTree>
    <p:custDataLst>
      <p:tags r:id="rId1"/>
    </p:custDataLst>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Adjectives </a:t>
            </a:r>
          </a:p>
        </p:txBody>
      </p:sp>
      <p:graphicFrame>
        <p:nvGraphicFramePr>
          <p:cNvPr id="4" name="Table 4">
            <a:extLst>
              <a:ext uri="{FF2B5EF4-FFF2-40B4-BE49-F238E27FC236}">
                <a16:creationId xmlns:a16="http://schemas.microsoft.com/office/drawing/2014/main" id="{E814D7F8-6C22-401A-8ED6-B885E8EB4E34}"/>
              </a:ext>
            </a:extLst>
          </p:cNvPr>
          <p:cNvGraphicFramePr>
            <a:graphicFrameLocks noGrp="1"/>
          </p:cNvGraphicFramePr>
          <p:nvPr>
            <p:extLst>
              <p:ext uri="{D42A27DB-BD31-4B8C-83A1-F6EECF244321}">
                <p14:modId xmlns:p14="http://schemas.microsoft.com/office/powerpoint/2010/main" val="829973140"/>
              </p:ext>
            </p:extLst>
          </p:nvPr>
        </p:nvGraphicFramePr>
        <p:xfrm>
          <a:off x="1072792" y="1240972"/>
          <a:ext cx="7162800" cy="5516093"/>
        </p:xfrm>
        <a:graphic>
          <a:graphicData uri="http://schemas.openxmlformats.org/drawingml/2006/table">
            <a:tbl>
              <a:tblPr firstRow="1" bandRow="1">
                <a:tableStyleId>{7DF18680-E054-41AD-8BC1-D1AEF772440D}</a:tableStyleId>
              </a:tblPr>
              <a:tblGrid>
                <a:gridCol w="3581400">
                  <a:extLst>
                    <a:ext uri="{9D8B030D-6E8A-4147-A177-3AD203B41FA5}">
                      <a16:colId xmlns:a16="http://schemas.microsoft.com/office/drawing/2014/main" val="3487722366"/>
                    </a:ext>
                  </a:extLst>
                </a:gridCol>
                <a:gridCol w="3581400">
                  <a:extLst>
                    <a:ext uri="{9D8B030D-6E8A-4147-A177-3AD203B41FA5}">
                      <a16:colId xmlns:a16="http://schemas.microsoft.com/office/drawing/2014/main" val="3128098259"/>
                    </a:ext>
                  </a:extLst>
                </a:gridCol>
              </a:tblGrid>
              <a:tr h="631259">
                <a:tc>
                  <a:txBody>
                    <a:bodyPr/>
                    <a:lstStyle/>
                    <a:p>
                      <a:pPr algn="ctr"/>
                      <a:r>
                        <a:rPr lang="en-US" sz="3000" dirty="0">
                          <a:latin typeface="Comic Sans MS" panose="030F0702030302020204" pitchFamily="66" charset="0"/>
                        </a:rPr>
                        <a:t>Adjective Endings </a:t>
                      </a:r>
                    </a:p>
                  </a:txBody>
                  <a:tcPr/>
                </a:tc>
                <a:tc>
                  <a:txBody>
                    <a:bodyPr/>
                    <a:lstStyle/>
                    <a:p>
                      <a:pPr algn="ctr"/>
                      <a:r>
                        <a:rPr lang="en-US" sz="3000" dirty="0">
                          <a:latin typeface="Comic Sans MS" panose="030F0702030302020204" pitchFamily="66" charset="0"/>
                        </a:rPr>
                        <a:t>Examples</a:t>
                      </a:r>
                    </a:p>
                  </a:txBody>
                  <a:tcPr/>
                </a:tc>
                <a:extLst>
                  <a:ext uri="{0D108BD9-81ED-4DB2-BD59-A6C34878D82A}">
                    <a16:rowId xmlns:a16="http://schemas.microsoft.com/office/drawing/2014/main" val="2663250940"/>
                  </a:ext>
                </a:extLst>
              </a:tr>
              <a:tr h="631259">
                <a:tc>
                  <a:txBody>
                    <a:bodyPr/>
                    <a:lstStyle/>
                    <a:p>
                      <a:pPr algn="ctr"/>
                      <a:r>
                        <a:rPr lang="en-US" sz="3000" dirty="0">
                          <a:latin typeface="Comic Sans MS" panose="030F0702030302020204" pitchFamily="66" charset="0"/>
                        </a:rPr>
                        <a:t>-er, -</a:t>
                      </a:r>
                      <a:r>
                        <a:rPr lang="en-US" sz="3000" dirty="0" err="1">
                          <a:latin typeface="Comic Sans MS" panose="030F0702030302020204" pitchFamily="66" charset="0"/>
                        </a:rPr>
                        <a:t>est</a:t>
                      </a:r>
                      <a:endParaRPr lang="en-US" sz="3000" dirty="0">
                        <a:latin typeface="Comic Sans MS" panose="030F0702030302020204" pitchFamily="66" charset="0"/>
                      </a:endParaRPr>
                    </a:p>
                  </a:txBody>
                  <a:tcPr/>
                </a:tc>
                <a:tc>
                  <a:txBody>
                    <a:bodyPr/>
                    <a:lstStyle/>
                    <a:p>
                      <a:pPr algn="ctr"/>
                      <a:r>
                        <a:rPr lang="en-US" sz="3000" dirty="0">
                          <a:latin typeface="Comic Sans MS" panose="030F0702030302020204" pitchFamily="66" charset="0"/>
                        </a:rPr>
                        <a:t>harder, hardest</a:t>
                      </a:r>
                    </a:p>
                  </a:txBody>
                  <a:tcPr/>
                </a:tc>
                <a:extLst>
                  <a:ext uri="{0D108BD9-81ED-4DB2-BD59-A6C34878D82A}">
                    <a16:rowId xmlns:a16="http://schemas.microsoft.com/office/drawing/2014/main" val="1195797251"/>
                  </a:ext>
                </a:extLst>
              </a:tr>
              <a:tr h="631259">
                <a:tc>
                  <a:txBody>
                    <a:bodyPr/>
                    <a:lstStyle/>
                    <a:p>
                      <a:pPr algn="ctr"/>
                      <a:r>
                        <a:rPr lang="en-US" sz="3000" dirty="0">
                          <a:latin typeface="Comic Sans MS" panose="030F0702030302020204" pitchFamily="66" charset="0"/>
                        </a:rPr>
                        <a:t>-able/ -</a:t>
                      </a:r>
                      <a:r>
                        <a:rPr lang="en-US" sz="3000" dirty="0" err="1">
                          <a:latin typeface="Comic Sans MS" panose="030F0702030302020204" pitchFamily="66" charset="0"/>
                        </a:rPr>
                        <a:t>ible</a:t>
                      </a:r>
                      <a:endParaRPr lang="en-US" sz="3000" dirty="0">
                        <a:latin typeface="Comic Sans MS" panose="030F0702030302020204" pitchFamily="66" charset="0"/>
                      </a:endParaRPr>
                    </a:p>
                  </a:txBody>
                  <a:tcPr/>
                </a:tc>
                <a:tc>
                  <a:txBody>
                    <a:bodyPr/>
                    <a:lstStyle/>
                    <a:p>
                      <a:pPr algn="ctr"/>
                      <a:r>
                        <a:rPr lang="en-US" sz="3000" dirty="0">
                          <a:latin typeface="Comic Sans MS" panose="030F0702030302020204" pitchFamily="66" charset="0"/>
                        </a:rPr>
                        <a:t>capable</a:t>
                      </a:r>
                    </a:p>
                  </a:txBody>
                  <a:tcPr/>
                </a:tc>
                <a:extLst>
                  <a:ext uri="{0D108BD9-81ED-4DB2-BD59-A6C34878D82A}">
                    <a16:rowId xmlns:a16="http://schemas.microsoft.com/office/drawing/2014/main" val="290850524"/>
                  </a:ext>
                </a:extLst>
              </a:tr>
              <a:tr h="631259">
                <a:tc>
                  <a:txBody>
                    <a:bodyPr/>
                    <a:lstStyle/>
                    <a:p>
                      <a:pPr algn="ctr"/>
                      <a:r>
                        <a:rPr lang="en-US" sz="3000" dirty="0">
                          <a:latin typeface="Comic Sans MS" panose="030F0702030302020204" pitchFamily="66" charset="0"/>
                        </a:rPr>
                        <a:t>-al</a:t>
                      </a:r>
                    </a:p>
                  </a:txBody>
                  <a:tcPr/>
                </a:tc>
                <a:tc>
                  <a:txBody>
                    <a:bodyPr/>
                    <a:lstStyle/>
                    <a:p>
                      <a:pPr algn="ctr"/>
                      <a:r>
                        <a:rPr lang="en-US" sz="3000" dirty="0">
                          <a:latin typeface="Comic Sans MS" panose="030F0702030302020204" pitchFamily="66" charset="0"/>
                        </a:rPr>
                        <a:t>logical</a:t>
                      </a:r>
                    </a:p>
                  </a:txBody>
                  <a:tcPr/>
                </a:tc>
                <a:extLst>
                  <a:ext uri="{0D108BD9-81ED-4DB2-BD59-A6C34878D82A}">
                    <a16:rowId xmlns:a16="http://schemas.microsoft.com/office/drawing/2014/main" val="1624296677"/>
                  </a:ext>
                </a:extLst>
              </a:tr>
              <a:tr h="631259">
                <a:tc>
                  <a:txBody>
                    <a:bodyPr/>
                    <a:lstStyle/>
                    <a:p>
                      <a:pPr algn="ctr"/>
                      <a:r>
                        <a:rPr lang="en-US" sz="3000" dirty="0">
                          <a:latin typeface="Comic Sans MS" panose="030F0702030302020204" pitchFamily="66" charset="0"/>
                        </a:rPr>
                        <a:t>-</a:t>
                      </a:r>
                      <a:r>
                        <a:rPr lang="en-US" sz="3000" dirty="0" err="1">
                          <a:latin typeface="Comic Sans MS" panose="030F0702030302020204" pitchFamily="66" charset="0"/>
                        </a:rPr>
                        <a:t>ful</a:t>
                      </a:r>
                      <a:endParaRPr lang="en-US" sz="3000" dirty="0">
                        <a:latin typeface="Comic Sans MS" panose="030F0702030302020204" pitchFamily="66" charset="0"/>
                      </a:endParaRPr>
                    </a:p>
                  </a:txBody>
                  <a:tcPr/>
                </a:tc>
                <a:tc>
                  <a:txBody>
                    <a:bodyPr/>
                    <a:lstStyle/>
                    <a:p>
                      <a:pPr algn="ctr"/>
                      <a:r>
                        <a:rPr lang="en-US" sz="3000" dirty="0">
                          <a:latin typeface="Comic Sans MS" panose="030F0702030302020204" pitchFamily="66" charset="0"/>
                        </a:rPr>
                        <a:t>wonderful</a:t>
                      </a:r>
                    </a:p>
                  </a:txBody>
                  <a:tcPr/>
                </a:tc>
                <a:extLst>
                  <a:ext uri="{0D108BD9-81ED-4DB2-BD59-A6C34878D82A}">
                    <a16:rowId xmlns:a16="http://schemas.microsoft.com/office/drawing/2014/main" val="2494499449"/>
                  </a:ext>
                </a:extLst>
              </a:tr>
              <a:tr h="631259">
                <a:tc>
                  <a:txBody>
                    <a:bodyPr/>
                    <a:lstStyle/>
                    <a:p>
                      <a:pPr algn="ctr"/>
                      <a:r>
                        <a:rPr lang="en-US" sz="3000" dirty="0">
                          <a:latin typeface="Comic Sans MS" panose="030F0702030302020204" pitchFamily="66" charset="0"/>
                        </a:rPr>
                        <a:t>-</a:t>
                      </a:r>
                      <a:r>
                        <a:rPr lang="en-US" sz="3000" dirty="0" err="1">
                          <a:latin typeface="Comic Sans MS" panose="030F0702030302020204" pitchFamily="66" charset="0"/>
                        </a:rPr>
                        <a:t>ic</a:t>
                      </a:r>
                      <a:endParaRPr lang="en-US" sz="3000" dirty="0">
                        <a:latin typeface="Comic Sans MS" panose="030F0702030302020204" pitchFamily="66" charset="0"/>
                      </a:endParaRPr>
                    </a:p>
                  </a:txBody>
                  <a:tcPr/>
                </a:tc>
                <a:tc>
                  <a:txBody>
                    <a:bodyPr/>
                    <a:lstStyle/>
                    <a:p>
                      <a:pPr algn="ctr"/>
                      <a:r>
                        <a:rPr lang="en-US" sz="3000" dirty="0">
                          <a:latin typeface="Comic Sans MS" panose="030F0702030302020204" pitchFamily="66" charset="0"/>
                        </a:rPr>
                        <a:t>terrific </a:t>
                      </a:r>
                    </a:p>
                  </a:txBody>
                  <a:tcPr/>
                </a:tc>
                <a:extLst>
                  <a:ext uri="{0D108BD9-81ED-4DB2-BD59-A6C34878D82A}">
                    <a16:rowId xmlns:a16="http://schemas.microsoft.com/office/drawing/2014/main" val="2754922465"/>
                  </a:ext>
                </a:extLst>
              </a:tr>
              <a:tr h="631259">
                <a:tc>
                  <a:txBody>
                    <a:bodyPr/>
                    <a:lstStyle/>
                    <a:p>
                      <a:pPr algn="ctr"/>
                      <a:r>
                        <a:rPr lang="en-US" sz="3000" dirty="0">
                          <a:latin typeface="Comic Sans MS" panose="030F0702030302020204" pitchFamily="66" charset="0"/>
                        </a:rPr>
                        <a:t>-</a:t>
                      </a:r>
                      <a:r>
                        <a:rPr lang="en-US" sz="3000" dirty="0" err="1">
                          <a:latin typeface="Comic Sans MS" panose="030F0702030302020204" pitchFamily="66" charset="0"/>
                        </a:rPr>
                        <a:t>ive</a:t>
                      </a:r>
                      <a:endParaRPr lang="en-US" sz="3000" dirty="0">
                        <a:latin typeface="Comic Sans MS" panose="030F0702030302020204" pitchFamily="66" charset="0"/>
                      </a:endParaRPr>
                    </a:p>
                  </a:txBody>
                  <a:tcPr/>
                </a:tc>
                <a:tc>
                  <a:txBody>
                    <a:bodyPr/>
                    <a:lstStyle/>
                    <a:p>
                      <a:pPr algn="ctr"/>
                      <a:r>
                        <a:rPr lang="en-US" sz="3000" dirty="0">
                          <a:latin typeface="Comic Sans MS" panose="030F0702030302020204" pitchFamily="66" charset="0"/>
                        </a:rPr>
                        <a:t>massive</a:t>
                      </a:r>
                    </a:p>
                  </a:txBody>
                  <a:tcPr/>
                </a:tc>
                <a:extLst>
                  <a:ext uri="{0D108BD9-81ED-4DB2-BD59-A6C34878D82A}">
                    <a16:rowId xmlns:a16="http://schemas.microsoft.com/office/drawing/2014/main" val="2969583044"/>
                  </a:ext>
                </a:extLst>
              </a:tr>
              <a:tr h="315630">
                <a:tc>
                  <a:txBody>
                    <a:bodyPr/>
                    <a:lstStyle/>
                    <a:p>
                      <a:pPr algn="ctr"/>
                      <a:r>
                        <a:rPr lang="en-US" sz="3000" dirty="0">
                          <a:latin typeface="Comic Sans MS" panose="030F0702030302020204" pitchFamily="66" charset="0"/>
                        </a:rPr>
                        <a:t>-less</a:t>
                      </a:r>
                    </a:p>
                  </a:txBody>
                  <a:tcPr/>
                </a:tc>
                <a:tc>
                  <a:txBody>
                    <a:bodyPr/>
                    <a:lstStyle/>
                    <a:p>
                      <a:pPr algn="ctr"/>
                      <a:r>
                        <a:rPr lang="en-US" sz="3000" dirty="0">
                          <a:latin typeface="Comic Sans MS" panose="030F0702030302020204" pitchFamily="66" charset="0"/>
                        </a:rPr>
                        <a:t>clueless</a:t>
                      </a:r>
                    </a:p>
                  </a:txBody>
                  <a:tcPr/>
                </a:tc>
                <a:extLst>
                  <a:ext uri="{0D108BD9-81ED-4DB2-BD59-A6C34878D82A}">
                    <a16:rowId xmlns:a16="http://schemas.microsoft.com/office/drawing/2014/main" val="2614831437"/>
                  </a:ext>
                </a:extLst>
              </a:tr>
              <a:tr h="315630">
                <a:tc>
                  <a:txBody>
                    <a:bodyPr/>
                    <a:lstStyle/>
                    <a:p>
                      <a:pPr algn="ctr"/>
                      <a:r>
                        <a:rPr lang="en-US" sz="3000" dirty="0">
                          <a:latin typeface="Comic Sans MS" panose="030F0702030302020204" pitchFamily="66" charset="0"/>
                        </a:rPr>
                        <a:t>-</a:t>
                      </a:r>
                      <a:r>
                        <a:rPr lang="en-US" sz="3000" dirty="0" err="1">
                          <a:latin typeface="Comic Sans MS" panose="030F0702030302020204" pitchFamily="66" charset="0"/>
                        </a:rPr>
                        <a:t>ous</a:t>
                      </a:r>
                      <a:endParaRPr lang="en-US" sz="3000" dirty="0">
                        <a:latin typeface="Comic Sans MS" panose="030F0702030302020204" pitchFamily="66" charset="0"/>
                      </a:endParaRPr>
                    </a:p>
                  </a:txBody>
                  <a:tcPr/>
                </a:tc>
                <a:tc>
                  <a:txBody>
                    <a:bodyPr/>
                    <a:lstStyle/>
                    <a:p>
                      <a:pPr algn="ctr"/>
                      <a:r>
                        <a:rPr lang="en-US" sz="3000" dirty="0">
                          <a:latin typeface="Comic Sans MS" panose="030F0702030302020204" pitchFamily="66" charset="0"/>
                        </a:rPr>
                        <a:t>stupendous</a:t>
                      </a:r>
                    </a:p>
                  </a:txBody>
                  <a:tcPr/>
                </a:tc>
                <a:extLst>
                  <a:ext uri="{0D108BD9-81ED-4DB2-BD59-A6C34878D82A}">
                    <a16:rowId xmlns:a16="http://schemas.microsoft.com/office/drawing/2014/main" val="313206959"/>
                  </a:ext>
                </a:extLst>
              </a:tr>
            </a:tbl>
          </a:graphicData>
        </a:graphic>
      </p:graphicFrame>
      <p:pic>
        <p:nvPicPr>
          <p:cNvPr id="6" name="Picture 5" descr="Playful Doggo">
            <a:extLst>
              <a:ext uri="{FF2B5EF4-FFF2-40B4-BE49-F238E27FC236}">
                <a16:creationId xmlns:a16="http://schemas.microsoft.com/office/drawing/2014/main" id="{5C1321EC-AE34-47BE-B8F4-60BB8B3EDFC6}"/>
              </a:ext>
            </a:extLst>
          </p:cNvPr>
          <p:cNvPicPr>
            <a:picLocks noChangeAspect="1"/>
          </p:cNvPicPr>
          <p:nvPr/>
        </p:nvPicPr>
        <p:blipFill>
          <a:blip r:embed="rId4"/>
          <a:stretch>
            <a:fillRect/>
          </a:stretch>
        </p:blipFill>
        <p:spPr>
          <a:xfrm>
            <a:off x="5872470" y="-505735"/>
            <a:ext cx="2547629" cy="2547629"/>
          </a:xfrm>
          <a:prstGeom prst="rect">
            <a:avLst/>
          </a:prstGeom>
        </p:spPr>
      </p:pic>
    </p:spTree>
    <p:custDataLst>
      <p:tags r:id="rId1"/>
    </p:custDataLst>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Make Your Own</a:t>
            </a:r>
          </a:p>
        </p:txBody>
      </p:sp>
      <p:pic>
        <p:nvPicPr>
          <p:cNvPr id="3" name="Picture 2">
            <a:extLst>
              <a:ext uri="{FF2B5EF4-FFF2-40B4-BE49-F238E27FC236}">
                <a16:creationId xmlns:a16="http://schemas.microsoft.com/office/drawing/2014/main" id="{D8E5157C-F5A6-4989-96D2-E48B013CD43A}"/>
              </a:ext>
            </a:extLst>
          </p:cNvPr>
          <p:cNvPicPr>
            <a:picLocks noChangeAspect="1"/>
          </p:cNvPicPr>
          <p:nvPr/>
        </p:nvPicPr>
        <p:blipFill>
          <a:blip r:embed="rId4"/>
          <a:srcRect/>
          <a:stretch/>
        </p:blipFill>
        <p:spPr>
          <a:xfrm>
            <a:off x="2446299" y="2009031"/>
            <a:ext cx="4251402" cy="2839937"/>
          </a:xfrm>
          <a:prstGeom prst="rect">
            <a:avLst/>
          </a:prstGeom>
        </p:spPr>
      </p:pic>
      <p:pic>
        <p:nvPicPr>
          <p:cNvPr id="4" name="Picture 3">
            <a:extLst>
              <a:ext uri="{FF2B5EF4-FFF2-40B4-BE49-F238E27FC236}">
                <a16:creationId xmlns:a16="http://schemas.microsoft.com/office/drawing/2014/main" id="{B3CA5CBB-B7FC-472D-8DF9-160CB93DC6B0}"/>
              </a:ext>
            </a:extLst>
          </p:cNvPr>
          <p:cNvPicPr>
            <a:picLocks noChangeAspect="1"/>
          </p:cNvPicPr>
          <p:nvPr/>
        </p:nvPicPr>
        <p:blipFill>
          <a:blip r:embed="rId5"/>
          <a:srcRect/>
          <a:stretch/>
        </p:blipFill>
        <p:spPr>
          <a:xfrm>
            <a:off x="2446298" y="2009031"/>
            <a:ext cx="4251402" cy="2839936"/>
          </a:xfrm>
          <a:prstGeom prst="rect">
            <a:avLst/>
          </a:prstGeom>
        </p:spPr>
      </p:pic>
      <p:pic>
        <p:nvPicPr>
          <p:cNvPr id="5" name="Picture 4">
            <a:extLst>
              <a:ext uri="{FF2B5EF4-FFF2-40B4-BE49-F238E27FC236}">
                <a16:creationId xmlns:a16="http://schemas.microsoft.com/office/drawing/2014/main" id="{13D956DB-5485-451D-862D-4B08CF7AA6EB}"/>
              </a:ext>
            </a:extLst>
          </p:cNvPr>
          <p:cNvPicPr>
            <a:picLocks noChangeAspect="1"/>
          </p:cNvPicPr>
          <p:nvPr/>
        </p:nvPicPr>
        <p:blipFill>
          <a:blip r:embed="rId6"/>
          <a:srcRect/>
          <a:stretch/>
        </p:blipFill>
        <p:spPr>
          <a:xfrm>
            <a:off x="2446297" y="2009030"/>
            <a:ext cx="4251401" cy="2839936"/>
          </a:xfrm>
          <a:prstGeom prst="rect">
            <a:avLst/>
          </a:prstGeom>
        </p:spPr>
      </p:pic>
    </p:spTree>
    <p:custDataLst>
      <p:tags r:id="rId1"/>
    </p:custDataLst>
    <p:extLst>
      <p:ext uri="{BB962C8B-B14F-4D97-AF65-F5344CB8AC3E}">
        <p14:creationId xmlns:p14="http://schemas.microsoft.com/office/powerpoint/2010/main" val="1936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79E0-9E3A-4ABE-91D5-AA40880F20E6}"/>
              </a:ext>
            </a:extLst>
          </p:cNvPr>
          <p:cNvSpPr>
            <a:spLocks noGrp="1"/>
          </p:cNvSpPr>
          <p:nvPr>
            <p:ph type="title"/>
          </p:nvPr>
        </p:nvSpPr>
        <p:spPr/>
        <p:txBody>
          <a:bodyPr/>
          <a:lstStyle/>
          <a:p>
            <a:r>
              <a:rPr lang="en-US" dirty="0">
                <a:latin typeface="Comic Sans MS" panose="030F0702030302020204" pitchFamily="66" charset="0"/>
              </a:rPr>
              <a:t>Adverbs </a:t>
            </a:r>
          </a:p>
        </p:txBody>
      </p:sp>
      <p:sp>
        <p:nvSpPr>
          <p:cNvPr id="4" name="Rectangle: Rounded Corners 3">
            <a:extLst>
              <a:ext uri="{FF2B5EF4-FFF2-40B4-BE49-F238E27FC236}">
                <a16:creationId xmlns:a16="http://schemas.microsoft.com/office/drawing/2014/main" id="{7CA85D19-0598-4908-BAF9-42DC14C11657}"/>
              </a:ext>
            </a:extLst>
          </p:cNvPr>
          <p:cNvSpPr/>
          <p:nvPr/>
        </p:nvSpPr>
        <p:spPr>
          <a:xfrm>
            <a:off x="1192443" y="2340010"/>
            <a:ext cx="2384740" cy="1825292"/>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easy</a:t>
            </a:r>
          </a:p>
        </p:txBody>
      </p:sp>
      <p:sp>
        <p:nvSpPr>
          <p:cNvPr id="5" name="Rectangle: Rounded Corners 4">
            <a:extLst>
              <a:ext uri="{FF2B5EF4-FFF2-40B4-BE49-F238E27FC236}">
                <a16:creationId xmlns:a16="http://schemas.microsoft.com/office/drawing/2014/main" id="{B9219747-9833-4B56-B979-4723B4AB48F9}"/>
              </a:ext>
            </a:extLst>
          </p:cNvPr>
          <p:cNvSpPr/>
          <p:nvPr/>
        </p:nvSpPr>
        <p:spPr>
          <a:xfrm>
            <a:off x="5343127" y="2340010"/>
            <a:ext cx="2384740" cy="1825292"/>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easily</a:t>
            </a:r>
          </a:p>
        </p:txBody>
      </p:sp>
      <p:sp>
        <p:nvSpPr>
          <p:cNvPr id="6" name="Arrow: Right 5">
            <a:extLst>
              <a:ext uri="{FF2B5EF4-FFF2-40B4-BE49-F238E27FC236}">
                <a16:creationId xmlns:a16="http://schemas.microsoft.com/office/drawing/2014/main" id="{489FC838-2070-4AE9-8235-4CC8D1C0F1C9}"/>
              </a:ext>
            </a:extLst>
          </p:cNvPr>
          <p:cNvSpPr/>
          <p:nvPr/>
        </p:nvSpPr>
        <p:spPr>
          <a:xfrm>
            <a:off x="4030833" y="3205976"/>
            <a:ext cx="858644" cy="446048"/>
          </a:xfrm>
          <a:prstGeom prs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kater Doggo">
            <a:extLst>
              <a:ext uri="{FF2B5EF4-FFF2-40B4-BE49-F238E27FC236}">
                <a16:creationId xmlns:a16="http://schemas.microsoft.com/office/drawing/2014/main" id="{0FD0717E-BEE4-44BA-9AB3-FDD58B8D3C3E}"/>
              </a:ext>
            </a:extLst>
          </p:cNvPr>
          <p:cNvPicPr>
            <a:picLocks noChangeAspect="1"/>
          </p:cNvPicPr>
          <p:nvPr/>
        </p:nvPicPr>
        <p:blipFill>
          <a:blip r:embed="rId4"/>
          <a:stretch>
            <a:fillRect/>
          </a:stretch>
        </p:blipFill>
        <p:spPr>
          <a:xfrm flipH="1">
            <a:off x="2718538" y="3838055"/>
            <a:ext cx="3239253" cy="3239253"/>
          </a:xfrm>
          <a:prstGeom prst="rect">
            <a:avLst/>
          </a:prstGeom>
        </p:spPr>
      </p:pic>
    </p:spTree>
    <p:custDataLst>
      <p:tags r:id="rId1"/>
    </p:custDataLst>
    <p:extLst>
      <p:ext uri="{BB962C8B-B14F-4D97-AF65-F5344CB8AC3E}">
        <p14:creationId xmlns:p14="http://schemas.microsoft.com/office/powerpoint/2010/main" val="28058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D570-C744-4497-A415-D875863C4AF0}"/>
              </a:ext>
            </a:extLst>
          </p:cNvPr>
          <p:cNvSpPr>
            <a:spLocks noGrp="1"/>
          </p:cNvSpPr>
          <p:nvPr>
            <p:ph type="title"/>
          </p:nvPr>
        </p:nvSpPr>
        <p:spPr/>
        <p:txBody>
          <a:bodyPr/>
          <a:lstStyle/>
          <a:p>
            <a:r>
              <a:rPr lang="en-US" dirty="0">
                <a:latin typeface="Comic Sans MS" panose="030F0702030302020204" pitchFamily="66" charset="0"/>
              </a:rPr>
              <a:t>Identify the Adverbs</a:t>
            </a:r>
          </a:p>
        </p:txBody>
      </p:sp>
      <p:sp>
        <p:nvSpPr>
          <p:cNvPr id="3" name="Rectangle: Rounded Corners 2">
            <a:extLst>
              <a:ext uri="{FF2B5EF4-FFF2-40B4-BE49-F238E27FC236}">
                <a16:creationId xmlns:a16="http://schemas.microsoft.com/office/drawing/2014/main" id="{A98173E3-48F1-4D22-849A-E764E3430229}"/>
              </a:ext>
            </a:extLst>
          </p:cNvPr>
          <p:cNvSpPr/>
          <p:nvPr/>
        </p:nvSpPr>
        <p:spPr>
          <a:xfrm>
            <a:off x="1354063" y="1603708"/>
            <a:ext cx="1793726" cy="1329063"/>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quietly</a:t>
            </a:r>
          </a:p>
        </p:txBody>
      </p:sp>
      <p:sp>
        <p:nvSpPr>
          <p:cNvPr id="4" name="Rectangle: Rounded Corners 3">
            <a:extLst>
              <a:ext uri="{FF2B5EF4-FFF2-40B4-BE49-F238E27FC236}">
                <a16:creationId xmlns:a16="http://schemas.microsoft.com/office/drawing/2014/main" id="{675C6315-2107-4598-A037-D464563FC063}"/>
              </a:ext>
            </a:extLst>
          </p:cNvPr>
          <p:cNvSpPr/>
          <p:nvPr/>
        </p:nvSpPr>
        <p:spPr>
          <a:xfrm>
            <a:off x="3675137" y="1603707"/>
            <a:ext cx="1793726" cy="1329063"/>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closely</a:t>
            </a:r>
          </a:p>
        </p:txBody>
      </p:sp>
      <p:sp>
        <p:nvSpPr>
          <p:cNvPr id="5" name="Rectangle: Rounded Corners 4">
            <a:extLst>
              <a:ext uri="{FF2B5EF4-FFF2-40B4-BE49-F238E27FC236}">
                <a16:creationId xmlns:a16="http://schemas.microsoft.com/office/drawing/2014/main" id="{1C6D9B4A-FCC3-41A9-85AA-C4EBD4BEA5B2}"/>
              </a:ext>
            </a:extLst>
          </p:cNvPr>
          <p:cNvSpPr/>
          <p:nvPr/>
        </p:nvSpPr>
        <p:spPr>
          <a:xfrm>
            <a:off x="5996211" y="1603708"/>
            <a:ext cx="1793726" cy="1329063"/>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sunny</a:t>
            </a:r>
          </a:p>
        </p:txBody>
      </p:sp>
      <p:sp>
        <p:nvSpPr>
          <p:cNvPr id="6" name="Rectangle: Rounded Corners 5">
            <a:extLst>
              <a:ext uri="{FF2B5EF4-FFF2-40B4-BE49-F238E27FC236}">
                <a16:creationId xmlns:a16="http://schemas.microsoft.com/office/drawing/2014/main" id="{A5867527-7CCB-46B7-9CC3-037DA7245DDF}"/>
              </a:ext>
            </a:extLst>
          </p:cNvPr>
          <p:cNvSpPr/>
          <p:nvPr/>
        </p:nvSpPr>
        <p:spPr>
          <a:xfrm>
            <a:off x="2562445" y="5023413"/>
            <a:ext cx="1793726" cy="1329063"/>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pretty</a:t>
            </a:r>
          </a:p>
        </p:txBody>
      </p:sp>
      <p:sp>
        <p:nvSpPr>
          <p:cNvPr id="7" name="Rectangle: Rounded Corners 6">
            <a:extLst>
              <a:ext uri="{FF2B5EF4-FFF2-40B4-BE49-F238E27FC236}">
                <a16:creationId xmlns:a16="http://schemas.microsoft.com/office/drawing/2014/main" id="{75832AC6-9147-4CA0-AAEB-A80367905620}"/>
              </a:ext>
            </a:extLst>
          </p:cNvPr>
          <p:cNvSpPr/>
          <p:nvPr/>
        </p:nvSpPr>
        <p:spPr>
          <a:xfrm>
            <a:off x="4757377" y="5023412"/>
            <a:ext cx="1793726" cy="1329063"/>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quiet</a:t>
            </a:r>
          </a:p>
        </p:txBody>
      </p:sp>
      <p:sp>
        <p:nvSpPr>
          <p:cNvPr id="8" name="Rectangle: Rounded Corners 7">
            <a:extLst>
              <a:ext uri="{FF2B5EF4-FFF2-40B4-BE49-F238E27FC236}">
                <a16:creationId xmlns:a16="http://schemas.microsoft.com/office/drawing/2014/main" id="{0FFB5199-2161-411C-BEB5-1E11D92F9C3D}"/>
              </a:ext>
            </a:extLst>
          </p:cNvPr>
          <p:cNvSpPr/>
          <p:nvPr/>
        </p:nvSpPr>
        <p:spPr>
          <a:xfrm>
            <a:off x="367514" y="5023414"/>
            <a:ext cx="1793726" cy="1329063"/>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badly</a:t>
            </a:r>
          </a:p>
        </p:txBody>
      </p:sp>
      <p:sp>
        <p:nvSpPr>
          <p:cNvPr id="9" name="Rectangle: Rounded Corners 8">
            <a:extLst>
              <a:ext uri="{FF2B5EF4-FFF2-40B4-BE49-F238E27FC236}">
                <a16:creationId xmlns:a16="http://schemas.microsoft.com/office/drawing/2014/main" id="{9F702A11-D653-407D-957B-85CAF6E82D20}"/>
              </a:ext>
            </a:extLst>
          </p:cNvPr>
          <p:cNvSpPr/>
          <p:nvPr/>
        </p:nvSpPr>
        <p:spPr>
          <a:xfrm>
            <a:off x="6893074" y="5023415"/>
            <a:ext cx="1793726" cy="1329063"/>
          </a:xfrm>
          <a:prstGeom prst="roundRect">
            <a:avLst/>
          </a:prstGeom>
          <a:solidFill>
            <a:schemeClr val="accent3">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truck</a:t>
            </a:r>
          </a:p>
        </p:txBody>
      </p:sp>
      <p:pic>
        <p:nvPicPr>
          <p:cNvPr id="11" name="Picture 10" descr="Rocking Out Doggo">
            <a:extLst>
              <a:ext uri="{FF2B5EF4-FFF2-40B4-BE49-F238E27FC236}">
                <a16:creationId xmlns:a16="http://schemas.microsoft.com/office/drawing/2014/main" id="{CA97DD44-E9BC-4FA4-8D4A-F87DE2351F99}"/>
              </a:ext>
            </a:extLst>
          </p:cNvPr>
          <p:cNvPicPr>
            <a:picLocks noChangeAspect="1"/>
          </p:cNvPicPr>
          <p:nvPr/>
        </p:nvPicPr>
        <p:blipFill>
          <a:blip r:embed="rId4"/>
          <a:stretch>
            <a:fillRect/>
          </a:stretch>
        </p:blipFill>
        <p:spPr>
          <a:xfrm>
            <a:off x="3201091" y="2681868"/>
            <a:ext cx="2652132" cy="2652132"/>
          </a:xfrm>
          <a:prstGeom prst="rect">
            <a:avLst/>
          </a:prstGeom>
        </p:spPr>
      </p:pic>
    </p:spTree>
    <p:custDataLst>
      <p:tags r:id="rId1"/>
    </p:custDataLst>
    <p:extLst>
      <p:ext uri="{BB962C8B-B14F-4D97-AF65-F5344CB8AC3E}">
        <p14:creationId xmlns:p14="http://schemas.microsoft.com/office/powerpoint/2010/main" val="303505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10967</TotalTime>
  <Words>1416</Words>
  <Application>Microsoft Office PowerPoint</Application>
  <PresentationFormat>On-screen Show (4:3)</PresentationFormat>
  <Paragraphs>161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Comic Sans MS</vt:lpstr>
      <vt:lpstr>Office Theme</vt:lpstr>
      <vt:lpstr>Syllables </vt:lpstr>
      <vt:lpstr>Syllables </vt:lpstr>
      <vt:lpstr>Identify Multi Syllable Words </vt:lpstr>
      <vt:lpstr>Listen and Spell </vt:lpstr>
      <vt:lpstr>Story Retell </vt:lpstr>
      <vt:lpstr>Adjectives </vt:lpstr>
      <vt:lpstr>Make Your Own</vt:lpstr>
      <vt:lpstr>Adverbs </vt:lpstr>
      <vt:lpstr>Identify the Adverbs</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215</cp:revision>
  <dcterms:created xsi:type="dcterms:W3CDTF">2012-04-20T18:25:02Z</dcterms:created>
  <dcterms:modified xsi:type="dcterms:W3CDTF">2021-08-18T20:11:56Z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629FCCBF-D74D-4CD5-BCCA-2332CC75DBCC</vt:lpwstr>
  </property>
  <property fmtid="{D5CDD505-2E9C-101B-9397-08002B2CF9AE}" pid="3" name="ArticulatePath">
    <vt:lpwstr>ELA 2_Module 32_ST</vt:lpwstr>
  </property>
</Properties>
</file>