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44" r:id="rId2"/>
    <p:sldId id="345" r:id="rId3"/>
    <p:sldId id="348" r:id="rId4"/>
    <p:sldId id="347" r:id="rId5"/>
    <p:sldId id="346" r:id="rId6"/>
    <p:sldId id="349" r:id="rId7"/>
    <p:sldId id="350" r:id="rId8"/>
    <p:sldId id="353" r:id="rId9"/>
    <p:sldId id="352" r:id="rId10"/>
  </p:sldIdLst>
  <p:sldSz cx="9144000" cy="6858000" type="screen4x3"/>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Kalos" initials="JK" lastIdx="5" clrIdx="0">
    <p:extLst>
      <p:ext uri="{19B8F6BF-5375-455C-9EA6-DF929625EA0E}">
        <p15:presenceInfo xmlns:p15="http://schemas.microsoft.com/office/powerpoint/2012/main" userId="88f479c315fdb2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283B80"/>
    <a:srgbClr val="3B7ABE"/>
    <a:srgbClr val="182C6F"/>
    <a:srgbClr val="FCFCFC"/>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55196" autoAdjust="0"/>
  </p:normalViewPr>
  <p:slideViewPr>
    <p:cSldViewPr snapToGrid="0" snapToObjects="1">
      <p:cViewPr varScale="1">
        <p:scale>
          <a:sx n="63" d="100"/>
          <a:sy n="63" d="100"/>
        </p:scale>
        <p:origin x="3132"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dirty="0"/>
              <a:t>Say, “What does the long /</a:t>
            </a:r>
            <a:r>
              <a:rPr lang="en-US" dirty="0" err="1"/>
              <a:t>oo</a:t>
            </a:r>
            <a:r>
              <a:rPr lang="en-US" dirty="0"/>
              <a:t>/ sound, sound like?” </a:t>
            </a:r>
          </a:p>
          <a:p>
            <a:pPr marL="0" marR="0">
              <a:lnSpc>
                <a:spcPct val="115000"/>
              </a:lnSpc>
              <a:spcBef>
                <a:spcPts val="0"/>
              </a:spcBef>
              <a:spcAft>
                <a:spcPts val="1000"/>
              </a:spcAft>
            </a:pPr>
            <a:r>
              <a:rPr lang="en-US" dirty="0"/>
              <a:t>Student Response: The /</a:t>
            </a:r>
            <a:r>
              <a:rPr lang="en-US" dirty="0" err="1"/>
              <a:t>oo</a:t>
            </a:r>
            <a:r>
              <a:rPr lang="en-US" dirty="0"/>
              <a:t>/ sounds like a long u. </a:t>
            </a:r>
          </a:p>
          <a:p>
            <a:pPr marL="0" marR="0">
              <a:lnSpc>
                <a:spcPct val="115000"/>
              </a:lnSpc>
              <a:spcBef>
                <a:spcPts val="0"/>
              </a:spcBef>
              <a:spcAft>
                <a:spcPts val="1000"/>
              </a:spcAft>
            </a:pPr>
            <a:r>
              <a:rPr lang="en-US" dirty="0"/>
              <a:t>Say, “Correct. So the /</a:t>
            </a:r>
            <a:r>
              <a:rPr lang="en-US" dirty="0" err="1"/>
              <a:t>oo</a:t>
            </a:r>
            <a:r>
              <a:rPr lang="en-US" dirty="0"/>
              <a:t>/ can say it’s name. Let’s look over a few words that have the long /</a:t>
            </a:r>
            <a:r>
              <a:rPr lang="en-US" dirty="0" err="1"/>
              <a:t>oo</a:t>
            </a:r>
            <a:r>
              <a:rPr lang="en-US" dirty="0"/>
              <a:t>/ sound.” </a:t>
            </a:r>
          </a:p>
          <a:p>
            <a:pPr marL="0" marR="0">
              <a:lnSpc>
                <a:spcPct val="115000"/>
              </a:lnSpc>
              <a:spcBef>
                <a:spcPts val="0"/>
              </a:spcBef>
              <a:spcAft>
                <a:spcPts val="1000"/>
              </a:spcAft>
            </a:pPr>
            <a:r>
              <a:rPr lang="en-US" dirty="0"/>
              <a:t>Click to show. </a:t>
            </a:r>
          </a:p>
          <a:p>
            <a:pPr marL="0" marR="0">
              <a:lnSpc>
                <a:spcPct val="115000"/>
              </a:lnSpc>
              <a:spcBef>
                <a:spcPts val="0"/>
              </a:spcBef>
              <a:spcAft>
                <a:spcPts val="1000"/>
              </a:spcAft>
            </a:pPr>
            <a:r>
              <a:rPr lang="en-US" dirty="0"/>
              <a:t>Say, “Broom. Does this word have the long /</a:t>
            </a:r>
            <a:r>
              <a:rPr lang="en-US" dirty="0" err="1"/>
              <a:t>oo</a:t>
            </a:r>
            <a:r>
              <a:rPr lang="en-US" dirty="0"/>
              <a:t>/ sound?” </a:t>
            </a:r>
          </a:p>
          <a:p>
            <a:pPr marL="0" marR="0">
              <a:lnSpc>
                <a:spcPct val="115000"/>
              </a:lnSpc>
              <a:spcBef>
                <a:spcPts val="0"/>
              </a:spcBef>
              <a:spcAft>
                <a:spcPts val="1000"/>
              </a:spcAft>
            </a:pPr>
            <a:r>
              <a:rPr lang="en-US" dirty="0"/>
              <a:t>Student Response: YES </a:t>
            </a:r>
          </a:p>
          <a:p>
            <a:pPr marL="0" marR="0">
              <a:lnSpc>
                <a:spcPct val="115000"/>
              </a:lnSpc>
              <a:spcBef>
                <a:spcPts val="0"/>
              </a:spcBef>
              <a:spcAft>
                <a:spcPts val="1000"/>
              </a:spcAft>
            </a:pPr>
            <a:r>
              <a:rPr lang="en-US" dirty="0"/>
              <a:t>Click to show next. </a:t>
            </a:r>
          </a:p>
          <a:p>
            <a:pPr marL="0" marR="0">
              <a:lnSpc>
                <a:spcPct val="115000"/>
              </a:lnSpc>
              <a:spcBef>
                <a:spcPts val="0"/>
              </a:spcBef>
              <a:spcAft>
                <a:spcPts val="1000"/>
              </a:spcAft>
            </a:pPr>
            <a:r>
              <a:rPr lang="en-US" dirty="0"/>
              <a:t>Say, “Smoothie. Does this word have the long /</a:t>
            </a:r>
            <a:r>
              <a:rPr lang="en-US" dirty="0" err="1"/>
              <a:t>oo</a:t>
            </a:r>
            <a:r>
              <a:rPr lang="en-US" dirty="0"/>
              <a:t>/ sound?” </a:t>
            </a:r>
          </a:p>
          <a:p>
            <a:pPr marL="0" marR="0">
              <a:lnSpc>
                <a:spcPct val="115000"/>
              </a:lnSpc>
              <a:spcBef>
                <a:spcPts val="0"/>
              </a:spcBef>
              <a:spcAft>
                <a:spcPts val="1000"/>
              </a:spcAft>
            </a:pPr>
            <a:r>
              <a:rPr lang="en-US" dirty="0"/>
              <a:t>Student Response: YES </a:t>
            </a:r>
          </a:p>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sound does the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ew</a:t>
            </a:r>
            <a:r>
              <a:rPr lang="en-US" sz="1800" dirty="0">
                <a:effectLst/>
                <a:latin typeface="Comic Sans MS" panose="030F0702030302020204" pitchFamily="66" charset="0"/>
                <a:ea typeface="Calibri" panose="020F0502020204030204" pitchFamily="34" charset="0"/>
                <a:cs typeface="Calibri" panose="020F0502020204030204" pitchFamily="34" charset="0"/>
              </a:rPr>
              <a:t>- sound make?”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It has the same long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oo</a:t>
            </a:r>
            <a:r>
              <a:rPr lang="en-US" sz="1800" dirty="0">
                <a:effectLst/>
                <a:latin typeface="Comic Sans MS" panose="030F0702030302020204" pitchFamily="66" charset="0"/>
                <a:ea typeface="Calibri" panose="020F0502020204030204" pitchFamily="34" charset="0"/>
                <a:cs typeface="Calibri" panose="020F0502020204030204" pitchFamily="34" charset="0"/>
              </a:rPr>
              <a:t>/ sound that represents a long /u/.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“Correct. Now, let’s look at a few examples. I will say the firs word. You will read me the last two words.”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“Blew. Do you hear the long /u/ sound?”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crew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new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“It’s time for more practice. Please go find yourself a white board or a piece of lined paper and something to write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get these items.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Say, ”I will say a word, you will write that word on your white board or piece of paper.”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“Scoot. Can you scoot over so my friend can sit here? Scoot.”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 C O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O</a:t>
            </a:r>
            <a:r>
              <a:rPr lang="en-US" sz="1800" dirty="0">
                <a:effectLst/>
                <a:latin typeface="Comic Sans MS" panose="030F0702030302020204" pitchFamily="66" charset="0"/>
                <a:ea typeface="Calibri" panose="020F0502020204030204" pitchFamily="34" charset="0"/>
                <a:cs typeface="Calibri" panose="020F0502020204030204" pitchFamily="34" charset="0"/>
              </a:rPr>
              <a:t> T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“Tooth. She lost a tooth today at school. Tooth.”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 O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O</a:t>
            </a:r>
            <a:r>
              <a:rPr lang="en-US" sz="1800" dirty="0">
                <a:effectLst/>
                <a:latin typeface="Comic Sans MS" panose="030F0702030302020204" pitchFamily="66" charset="0"/>
                <a:ea typeface="Calibri" panose="020F0502020204030204" pitchFamily="34" charset="0"/>
                <a:cs typeface="Calibri" panose="020F0502020204030204" pitchFamily="34" charset="0"/>
              </a:rPr>
              <a:t> T H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“Crew. This is my Navy crew. Crew.”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 R E W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“Chew. Chew and swallow before talking. Chew.”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“C H E W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“Now it’s time to practice with our weekly reading of </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Field Trip to the Moon</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“Who are the characters?”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Mrs. Johnston, classroom students, one is named Samantha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is the setting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Mrs. Johnston’s classroom and then the spaceship.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problem in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Samantha is nervous and does not want to go into space.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“How about the beginning middle and end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In the beginning of the story a classroom of students are getting ready to fly to the moon. A student named Samantha, is very nervous. She did not want to fly into space. Once the class was in space, Mrs. Johnston points out planet Earth from space. Samantha finds it beautiful. Once in space, the captain allows the students the opportunity to float in the gravity free area. The kids begin to play in the air. The captains needed a help in the flight deck. Samantha was chosen. There was a problem. One of the legs was stuck. The captain needs someone small to climb down through a small doorway to fix the broken leg. Samantha went down through the small doorway and fixed the leg. Samantha felt strong and brave.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solution to the problem in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Samantha went up into space. She was needed for an important task, and she completed it! She felt strong and brave after saving the landing of the spaceship.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is a contraction?”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A contraction is the combining of some letters of an original word or words to make a shorter word.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“To create a “not” contraction, we need a few things. We need the original word, remove some letters, place letters in specific order, remember irregular contractions, and where to place the apostrophe. Why don’t we practice this?”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“Okay, I have the original words. I need you to help me make this into a “not” contraction.”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 are not”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aren’t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for next.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“cannot”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Can’t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Click for next.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“do not”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don’t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 I have a few contractions I want you all to look at for me. I will show you one at a time. Can you please proof read my work?”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Doesnt</a:t>
            </a: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You are missing the apostrophe! It must go between the n and the 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“Very good job! What about this 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“Shouldn’t”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That one is good.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wasnot</a:t>
            </a: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Wasn’t is what you should have.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00215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week you read about George Washington. Can you give me the main idea of the story and at least five details about the passage?”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The main idea is about President George Washington. (Detail may vary)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effectLst/>
                <a:latin typeface="Comic Sans MS" panose="030F0702030302020204" pitchFamily="66" charset="0"/>
                <a:ea typeface="Calibri" panose="020F0502020204030204" pitchFamily="34" charset="0"/>
                <a:cs typeface="Calibri" panose="020F0502020204030204" pitchFamily="34" charset="0"/>
              </a:rPr>
              <a:t>He was the first president of the Untied States.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effectLst/>
                <a:latin typeface="Comic Sans MS" panose="030F0702030302020204" pitchFamily="66" charset="0"/>
                <a:ea typeface="Calibri" panose="020F0502020204030204" pitchFamily="34" charset="0"/>
                <a:cs typeface="Calibri" panose="020F0502020204030204" pitchFamily="34" charset="0"/>
              </a:rPr>
              <a:t>He was born in Virginia.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effectLst/>
                <a:latin typeface="Comic Sans MS" panose="030F0702030302020204" pitchFamily="66" charset="0"/>
                <a:ea typeface="Calibri" panose="020F0502020204030204" pitchFamily="34" charset="0"/>
                <a:cs typeface="Calibri" panose="020F0502020204030204" pitchFamily="34" charset="0"/>
              </a:rPr>
              <a:t>He led the Continental army in the American Revolution.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sz="1800" dirty="0">
                <a:effectLst/>
                <a:latin typeface="Comic Sans MS" panose="030F0702030302020204" pitchFamily="66" charset="0"/>
                <a:ea typeface="Calibri" panose="020F0502020204030204" pitchFamily="34" charset="0"/>
                <a:cs typeface="Calibri" panose="020F0502020204030204" pitchFamily="34" charset="0"/>
              </a:rPr>
              <a:t>George Washington helped create the job of the President of the United States.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He has a monument in Washington DC.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3028547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Long /u/ Sounds</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Spelling   </a:t>
            </a:r>
          </a:p>
        </p:txBody>
      </p:sp>
    </p:spTree>
    <p:custDataLst>
      <p:tags r:id="rId1"/>
    </p:custDataLst>
    <p:extLst>
      <p:ext uri="{BB962C8B-B14F-4D97-AF65-F5344CB8AC3E}">
        <p14:creationId xmlns:p14="http://schemas.microsoft.com/office/powerpoint/2010/main" val="33285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lstStyle/>
          <a:p>
            <a:r>
              <a:rPr lang="en-US" dirty="0">
                <a:latin typeface="Comic Sans MS" panose="030F0702030302020204" pitchFamily="66" charset="0"/>
              </a:rPr>
              <a:t>-</a:t>
            </a:r>
            <a:r>
              <a:rPr lang="en-US" dirty="0" err="1">
                <a:latin typeface="Comic Sans MS" panose="030F0702030302020204" pitchFamily="66" charset="0"/>
              </a:rPr>
              <a:t>oo</a:t>
            </a:r>
            <a:r>
              <a:rPr lang="en-US" dirty="0">
                <a:latin typeface="Comic Sans MS" panose="030F0702030302020204" pitchFamily="66" charset="0"/>
              </a:rPr>
              <a:t>-</a:t>
            </a:r>
          </a:p>
        </p:txBody>
      </p:sp>
      <p:sp>
        <p:nvSpPr>
          <p:cNvPr id="3" name="Rectangle: Rounded Corners 2">
            <a:extLst>
              <a:ext uri="{FF2B5EF4-FFF2-40B4-BE49-F238E27FC236}">
                <a16:creationId xmlns:a16="http://schemas.microsoft.com/office/drawing/2014/main" id="{8E3058ED-7930-47F7-801A-B2550631C853}"/>
              </a:ext>
            </a:extLst>
          </p:cNvPr>
          <p:cNvSpPr/>
          <p:nvPr/>
        </p:nvSpPr>
        <p:spPr>
          <a:xfrm>
            <a:off x="3421023" y="2562446"/>
            <a:ext cx="2301949"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broom </a:t>
            </a:r>
          </a:p>
        </p:txBody>
      </p:sp>
      <p:sp>
        <p:nvSpPr>
          <p:cNvPr id="5" name="Rectangle: Rounded Corners 4">
            <a:extLst>
              <a:ext uri="{FF2B5EF4-FFF2-40B4-BE49-F238E27FC236}">
                <a16:creationId xmlns:a16="http://schemas.microsoft.com/office/drawing/2014/main" id="{4C26CA4E-3B05-48F1-9D1C-70B28BE40786}"/>
              </a:ext>
            </a:extLst>
          </p:cNvPr>
          <p:cNvSpPr/>
          <p:nvPr/>
        </p:nvSpPr>
        <p:spPr>
          <a:xfrm>
            <a:off x="3421024" y="4850255"/>
            <a:ext cx="2301949"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smoothie </a:t>
            </a:r>
          </a:p>
        </p:txBody>
      </p:sp>
      <p:pic>
        <p:nvPicPr>
          <p:cNvPr id="9" name="Picture 8" descr="Shocked Gummy Monsters">
            <a:extLst>
              <a:ext uri="{FF2B5EF4-FFF2-40B4-BE49-F238E27FC236}">
                <a16:creationId xmlns:a16="http://schemas.microsoft.com/office/drawing/2014/main" id="{03BEBCDC-D146-48D3-8473-21B6290C8F7B}"/>
              </a:ext>
            </a:extLst>
          </p:cNvPr>
          <p:cNvPicPr>
            <a:picLocks noChangeAspect="1"/>
          </p:cNvPicPr>
          <p:nvPr/>
        </p:nvPicPr>
        <p:blipFill>
          <a:blip r:embed="rId4"/>
          <a:stretch>
            <a:fillRect/>
          </a:stretch>
        </p:blipFill>
        <p:spPr>
          <a:xfrm>
            <a:off x="5907641" y="-157145"/>
            <a:ext cx="2905018" cy="2905018"/>
          </a:xfrm>
          <a:prstGeom prst="rect">
            <a:avLst/>
          </a:prstGeom>
        </p:spPr>
      </p:pic>
      <p:pic>
        <p:nvPicPr>
          <p:cNvPr id="10" name="Picture 9" descr="Shocked Gummy Monsters">
            <a:extLst>
              <a:ext uri="{FF2B5EF4-FFF2-40B4-BE49-F238E27FC236}">
                <a16:creationId xmlns:a16="http://schemas.microsoft.com/office/drawing/2014/main" id="{A4BCDC68-A14C-4F90-88E6-2A24A40ECE0F}"/>
              </a:ext>
            </a:extLst>
          </p:cNvPr>
          <p:cNvPicPr>
            <a:picLocks noChangeAspect="1"/>
          </p:cNvPicPr>
          <p:nvPr/>
        </p:nvPicPr>
        <p:blipFill>
          <a:blip r:embed="rId4"/>
          <a:stretch>
            <a:fillRect/>
          </a:stretch>
        </p:blipFill>
        <p:spPr>
          <a:xfrm>
            <a:off x="0" y="-157145"/>
            <a:ext cx="2905018" cy="2905018"/>
          </a:xfrm>
          <a:prstGeom prst="rect">
            <a:avLst/>
          </a:prstGeom>
        </p:spPr>
      </p:pic>
    </p:spTree>
    <p:custDataLst>
      <p:tags r:id="rId1"/>
    </p:custDataLst>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a:t>
            </a:r>
            <a:r>
              <a:rPr lang="en-US" dirty="0" err="1">
                <a:latin typeface="Comic Sans MS" panose="030F0702030302020204" pitchFamily="66" charset="0"/>
              </a:rPr>
              <a:t>ew</a:t>
            </a:r>
            <a:r>
              <a:rPr lang="en-US" dirty="0">
                <a:latin typeface="Comic Sans MS" panose="030F0702030302020204" pitchFamily="66" charset="0"/>
              </a:rPr>
              <a:t>-</a:t>
            </a:r>
          </a:p>
        </p:txBody>
      </p:sp>
      <p:sp>
        <p:nvSpPr>
          <p:cNvPr id="3" name="Rectangle: Rounded Corners 2">
            <a:extLst>
              <a:ext uri="{FF2B5EF4-FFF2-40B4-BE49-F238E27FC236}">
                <a16:creationId xmlns:a16="http://schemas.microsoft.com/office/drawing/2014/main" id="{5B8E7F6F-ED4A-4D8E-929B-16C5B51B41B1}"/>
              </a:ext>
            </a:extLst>
          </p:cNvPr>
          <p:cNvSpPr/>
          <p:nvPr/>
        </p:nvSpPr>
        <p:spPr>
          <a:xfrm>
            <a:off x="3421025" y="1295364"/>
            <a:ext cx="2301949"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blew </a:t>
            </a:r>
          </a:p>
        </p:txBody>
      </p:sp>
      <p:sp>
        <p:nvSpPr>
          <p:cNvPr id="4" name="Rectangle: Rounded Corners 3">
            <a:extLst>
              <a:ext uri="{FF2B5EF4-FFF2-40B4-BE49-F238E27FC236}">
                <a16:creationId xmlns:a16="http://schemas.microsoft.com/office/drawing/2014/main" id="{C756EDCE-E06B-4747-B454-84A84A03398F}"/>
              </a:ext>
            </a:extLst>
          </p:cNvPr>
          <p:cNvSpPr/>
          <p:nvPr/>
        </p:nvSpPr>
        <p:spPr>
          <a:xfrm>
            <a:off x="3421024" y="3182643"/>
            <a:ext cx="2301949"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crew </a:t>
            </a:r>
          </a:p>
        </p:txBody>
      </p:sp>
      <p:sp>
        <p:nvSpPr>
          <p:cNvPr id="5" name="Rectangle: Rounded Corners 4">
            <a:extLst>
              <a:ext uri="{FF2B5EF4-FFF2-40B4-BE49-F238E27FC236}">
                <a16:creationId xmlns:a16="http://schemas.microsoft.com/office/drawing/2014/main" id="{3AC4B69D-F5F2-47EC-93D1-C81454E73BF6}"/>
              </a:ext>
            </a:extLst>
          </p:cNvPr>
          <p:cNvSpPr/>
          <p:nvPr/>
        </p:nvSpPr>
        <p:spPr>
          <a:xfrm>
            <a:off x="3421023" y="5069922"/>
            <a:ext cx="2301949"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new </a:t>
            </a:r>
          </a:p>
        </p:txBody>
      </p:sp>
      <p:pic>
        <p:nvPicPr>
          <p:cNvPr id="7" name="Picture 6" descr="Eh! Gummy Monsters">
            <a:extLst>
              <a:ext uri="{FF2B5EF4-FFF2-40B4-BE49-F238E27FC236}">
                <a16:creationId xmlns:a16="http://schemas.microsoft.com/office/drawing/2014/main" id="{BF9D04DA-82FE-4869-8954-B9CB9D6A6888}"/>
              </a:ext>
            </a:extLst>
          </p:cNvPr>
          <p:cNvPicPr>
            <a:picLocks noChangeAspect="1"/>
          </p:cNvPicPr>
          <p:nvPr/>
        </p:nvPicPr>
        <p:blipFill>
          <a:blip r:embed="rId4"/>
          <a:stretch>
            <a:fillRect/>
          </a:stretch>
        </p:blipFill>
        <p:spPr>
          <a:xfrm>
            <a:off x="6115692" y="-709113"/>
            <a:ext cx="3110501" cy="3110501"/>
          </a:xfrm>
          <a:prstGeom prst="rect">
            <a:avLst/>
          </a:prstGeom>
        </p:spPr>
      </p:pic>
      <p:pic>
        <p:nvPicPr>
          <p:cNvPr id="8" name="Picture 7" descr="Eh! Gummy Monsters">
            <a:extLst>
              <a:ext uri="{FF2B5EF4-FFF2-40B4-BE49-F238E27FC236}">
                <a16:creationId xmlns:a16="http://schemas.microsoft.com/office/drawing/2014/main" id="{2F3905F1-F511-4ED1-A681-9C553F73684D}"/>
              </a:ext>
            </a:extLst>
          </p:cNvPr>
          <p:cNvPicPr>
            <a:picLocks noChangeAspect="1"/>
          </p:cNvPicPr>
          <p:nvPr/>
        </p:nvPicPr>
        <p:blipFill>
          <a:blip r:embed="rId4"/>
          <a:stretch>
            <a:fillRect/>
          </a:stretch>
        </p:blipFill>
        <p:spPr>
          <a:xfrm>
            <a:off x="175945" y="-709114"/>
            <a:ext cx="3110501" cy="3110501"/>
          </a:xfrm>
          <a:prstGeom prst="rect">
            <a:avLst/>
          </a:prstGeom>
        </p:spPr>
      </p:pic>
    </p:spTree>
    <p:custDataLst>
      <p:tags r:id="rId1"/>
    </p:custDataLst>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Listen and Spell </a:t>
            </a:r>
          </a:p>
        </p:txBody>
      </p:sp>
      <p:sp>
        <p:nvSpPr>
          <p:cNvPr id="3" name="Rectangle: Rounded Corners 2">
            <a:extLst>
              <a:ext uri="{FF2B5EF4-FFF2-40B4-BE49-F238E27FC236}">
                <a16:creationId xmlns:a16="http://schemas.microsoft.com/office/drawing/2014/main" id="{0A2CEFF9-93CF-4014-8C5A-611641A5D434}"/>
              </a:ext>
            </a:extLst>
          </p:cNvPr>
          <p:cNvSpPr/>
          <p:nvPr/>
        </p:nvSpPr>
        <p:spPr>
          <a:xfrm>
            <a:off x="3421025" y="4850255"/>
            <a:ext cx="2301949"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scoot </a:t>
            </a:r>
          </a:p>
        </p:txBody>
      </p:sp>
      <p:pic>
        <p:nvPicPr>
          <p:cNvPr id="4" name="Picture 3">
            <a:extLst>
              <a:ext uri="{FF2B5EF4-FFF2-40B4-BE49-F238E27FC236}">
                <a16:creationId xmlns:a16="http://schemas.microsoft.com/office/drawing/2014/main" id="{06616E9C-2245-450A-9DEC-7D48275EED15}"/>
              </a:ext>
            </a:extLst>
          </p:cNvPr>
          <p:cNvPicPr>
            <a:picLocks noChangeAspect="1"/>
          </p:cNvPicPr>
          <p:nvPr/>
        </p:nvPicPr>
        <p:blipFill>
          <a:blip r:embed="rId4"/>
          <a:srcRect/>
          <a:stretch/>
        </p:blipFill>
        <p:spPr>
          <a:xfrm>
            <a:off x="2303278" y="1501349"/>
            <a:ext cx="4537444" cy="3031013"/>
          </a:xfrm>
          <a:prstGeom prst="rect">
            <a:avLst/>
          </a:prstGeom>
        </p:spPr>
      </p:pic>
      <p:pic>
        <p:nvPicPr>
          <p:cNvPr id="5" name="Picture 4">
            <a:extLst>
              <a:ext uri="{FF2B5EF4-FFF2-40B4-BE49-F238E27FC236}">
                <a16:creationId xmlns:a16="http://schemas.microsoft.com/office/drawing/2014/main" id="{9ACE7B1B-D587-45B8-8A12-9660B2EF6C47}"/>
              </a:ext>
            </a:extLst>
          </p:cNvPr>
          <p:cNvPicPr>
            <a:picLocks noChangeAspect="1"/>
          </p:cNvPicPr>
          <p:nvPr/>
        </p:nvPicPr>
        <p:blipFill>
          <a:blip r:embed="rId5"/>
          <a:srcRect/>
          <a:stretch/>
        </p:blipFill>
        <p:spPr>
          <a:xfrm>
            <a:off x="2303278" y="1501249"/>
            <a:ext cx="4537444" cy="3031013"/>
          </a:xfrm>
          <a:prstGeom prst="rect">
            <a:avLst/>
          </a:prstGeom>
        </p:spPr>
      </p:pic>
      <p:sp>
        <p:nvSpPr>
          <p:cNvPr id="6" name="Rectangle: Rounded Corners 5">
            <a:extLst>
              <a:ext uri="{FF2B5EF4-FFF2-40B4-BE49-F238E27FC236}">
                <a16:creationId xmlns:a16="http://schemas.microsoft.com/office/drawing/2014/main" id="{204FC1B9-50D3-4F1E-884B-B6838005F642}"/>
              </a:ext>
            </a:extLst>
          </p:cNvPr>
          <p:cNvSpPr/>
          <p:nvPr/>
        </p:nvSpPr>
        <p:spPr>
          <a:xfrm>
            <a:off x="3421025" y="4850255"/>
            <a:ext cx="2301949"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tooth </a:t>
            </a:r>
          </a:p>
        </p:txBody>
      </p:sp>
      <p:pic>
        <p:nvPicPr>
          <p:cNvPr id="7" name="Picture 6">
            <a:extLst>
              <a:ext uri="{FF2B5EF4-FFF2-40B4-BE49-F238E27FC236}">
                <a16:creationId xmlns:a16="http://schemas.microsoft.com/office/drawing/2014/main" id="{F7AAA470-21EF-4BB2-8B6A-F8EB5132DDA9}"/>
              </a:ext>
            </a:extLst>
          </p:cNvPr>
          <p:cNvPicPr>
            <a:picLocks noChangeAspect="1"/>
          </p:cNvPicPr>
          <p:nvPr/>
        </p:nvPicPr>
        <p:blipFill>
          <a:blip r:embed="rId6"/>
          <a:srcRect/>
          <a:stretch/>
        </p:blipFill>
        <p:spPr>
          <a:xfrm>
            <a:off x="2175684" y="1524451"/>
            <a:ext cx="4703009" cy="3141610"/>
          </a:xfrm>
          <a:prstGeom prst="rect">
            <a:avLst/>
          </a:prstGeom>
        </p:spPr>
      </p:pic>
      <p:sp>
        <p:nvSpPr>
          <p:cNvPr id="9" name="Rectangle: Rounded Corners 8">
            <a:extLst>
              <a:ext uri="{FF2B5EF4-FFF2-40B4-BE49-F238E27FC236}">
                <a16:creationId xmlns:a16="http://schemas.microsoft.com/office/drawing/2014/main" id="{34FFBD61-B1AF-48B1-9843-7FBA716D473D}"/>
              </a:ext>
            </a:extLst>
          </p:cNvPr>
          <p:cNvSpPr/>
          <p:nvPr/>
        </p:nvSpPr>
        <p:spPr>
          <a:xfrm>
            <a:off x="3421024" y="4850254"/>
            <a:ext cx="2301949"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crew </a:t>
            </a:r>
          </a:p>
        </p:txBody>
      </p:sp>
      <p:pic>
        <p:nvPicPr>
          <p:cNvPr id="8" name="Picture 7">
            <a:extLst>
              <a:ext uri="{FF2B5EF4-FFF2-40B4-BE49-F238E27FC236}">
                <a16:creationId xmlns:a16="http://schemas.microsoft.com/office/drawing/2014/main" id="{8F6DB210-E131-4AB5-8B73-E1602D7A9C84}"/>
              </a:ext>
            </a:extLst>
          </p:cNvPr>
          <p:cNvPicPr>
            <a:picLocks noChangeAspect="1"/>
          </p:cNvPicPr>
          <p:nvPr/>
        </p:nvPicPr>
        <p:blipFill>
          <a:blip r:embed="rId7"/>
          <a:srcRect/>
          <a:stretch/>
        </p:blipFill>
        <p:spPr>
          <a:xfrm>
            <a:off x="2175684" y="1464586"/>
            <a:ext cx="4792626" cy="3201474"/>
          </a:xfrm>
          <a:prstGeom prst="rect">
            <a:avLst/>
          </a:prstGeom>
        </p:spPr>
      </p:pic>
      <p:sp>
        <p:nvSpPr>
          <p:cNvPr id="11" name="Rectangle: Rounded Corners 10">
            <a:extLst>
              <a:ext uri="{FF2B5EF4-FFF2-40B4-BE49-F238E27FC236}">
                <a16:creationId xmlns:a16="http://schemas.microsoft.com/office/drawing/2014/main" id="{5E44543B-BCE7-4475-95C2-A3DB946AD17B}"/>
              </a:ext>
            </a:extLst>
          </p:cNvPr>
          <p:cNvSpPr/>
          <p:nvPr/>
        </p:nvSpPr>
        <p:spPr>
          <a:xfrm>
            <a:off x="3421023" y="4850255"/>
            <a:ext cx="2301949"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chew </a:t>
            </a:r>
          </a:p>
        </p:txBody>
      </p:sp>
    </p:spTree>
    <p:custDataLst>
      <p:tags r:id="rId1"/>
    </p:custDataLst>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9" grpId="0" animBg="1"/>
      <p:bldP spid="9" grpId="1"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Story Retell </a:t>
            </a:r>
          </a:p>
        </p:txBody>
      </p:sp>
      <p:pic>
        <p:nvPicPr>
          <p:cNvPr id="4" name="Picture 3" descr="Rocket launch">
            <a:extLst>
              <a:ext uri="{FF2B5EF4-FFF2-40B4-BE49-F238E27FC236}">
                <a16:creationId xmlns:a16="http://schemas.microsoft.com/office/drawing/2014/main" id="{A66A98DD-D6E9-43B5-98E6-E5B26BF9A171}"/>
              </a:ext>
            </a:extLst>
          </p:cNvPr>
          <p:cNvPicPr>
            <a:picLocks noChangeAspect="1"/>
          </p:cNvPicPr>
          <p:nvPr/>
        </p:nvPicPr>
        <p:blipFill>
          <a:blip r:embed="rId4"/>
          <a:stretch>
            <a:fillRect/>
          </a:stretch>
        </p:blipFill>
        <p:spPr>
          <a:xfrm>
            <a:off x="457200" y="2641468"/>
            <a:ext cx="3825766" cy="2549888"/>
          </a:xfrm>
          <a:prstGeom prst="rect">
            <a:avLst/>
          </a:prstGeom>
        </p:spPr>
      </p:pic>
      <p:pic>
        <p:nvPicPr>
          <p:cNvPr id="6" name="Picture 5" descr="Astronaut in a spacesuit in a white futuristic tunnel">
            <a:extLst>
              <a:ext uri="{FF2B5EF4-FFF2-40B4-BE49-F238E27FC236}">
                <a16:creationId xmlns:a16="http://schemas.microsoft.com/office/drawing/2014/main" id="{F7662788-546C-48EC-92F3-96D709A81EEA}"/>
              </a:ext>
            </a:extLst>
          </p:cNvPr>
          <p:cNvPicPr>
            <a:picLocks noChangeAspect="1"/>
          </p:cNvPicPr>
          <p:nvPr/>
        </p:nvPicPr>
        <p:blipFill>
          <a:blip r:embed="rId5"/>
          <a:stretch>
            <a:fillRect/>
          </a:stretch>
        </p:blipFill>
        <p:spPr>
          <a:xfrm>
            <a:off x="5017862" y="2641468"/>
            <a:ext cx="3825766" cy="2549888"/>
          </a:xfrm>
          <a:prstGeom prst="rect">
            <a:avLst/>
          </a:prstGeom>
        </p:spPr>
      </p:pic>
    </p:spTree>
    <p:custDataLst>
      <p:tags r:id="rId1"/>
    </p:custDataLst>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“not” Contractions</a:t>
            </a:r>
          </a:p>
        </p:txBody>
      </p:sp>
      <p:sp>
        <p:nvSpPr>
          <p:cNvPr id="4" name="Rectangle: Rounded Corners 3">
            <a:extLst>
              <a:ext uri="{FF2B5EF4-FFF2-40B4-BE49-F238E27FC236}">
                <a16:creationId xmlns:a16="http://schemas.microsoft.com/office/drawing/2014/main" id="{9B0635C9-031E-4AC6-AD77-10632BD9D314}"/>
              </a:ext>
            </a:extLst>
          </p:cNvPr>
          <p:cNvSpPr/>
          <p:nvPr/>
        </p:nvSpPr>
        <p:spPr>
          <a:xfrm>
            <a:off x="1382108" y="2264979"/>
            <a:ext cx="2354318"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are not</a:t>
            </a:r>
          </a:p>
        </p:txBody>
      </p:sp>
      <p:sp>
        <p:nvSpPr>
          <p:cNvPr id="5" name="Rectangle: Rounded Corners 4">
            <a:extLst>
              <a:ext uri="{FF2B5EF4-FFF2-40B4-BE49-F238E27FC236}">
                <a16:creationId xmlns:a16="http://schemas.microsoft.com/office/drawing/2014/main" id="{60463A72-60BC-4A50-AE9B-43416623FEF0}"/>
              </a:ext>
            </a:extLst>
          </p:cNvPr>
          <p:cNvSpPr/>
          <p:nvPr/>
        </p:nvSpPr>
        <p:spPr>
          <a:xfrm>
            <a:off x="5407572" y="2258909"/>
            <a:ext cx="2354318"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aren’t</a:t>
            </a:r>
          </a:p>
        </p:txBody>
      </p:sp>
      <p:sp>
        <p:nvSpPr>
          <p:cNvPr id="6" name="Rectangle: Rounded Corners 5">
            <a:extLst>
              <a:ext uri="{FF2B5EF4-FFF2-40B4-BE49-F238E27FC236}">
                <a16:creationId xmlns:a16="http://schemas.microsoft.com/office/drawing/2014/main" id="{36A82F2F-F7CB-4C50-AFAF-2719D88A0953}"/>
              </a:ext>
            </a:extLst>
          </p:cNvPr>
          <p:cNvSpPr/>
          <p:nvPr/>
        </p:nvSpPr>
        <p:spPr>
          <a:xfrm>
            <a:off x="1382108" y="2264978"/>
            <a:ext cx="2354318"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cannot</a:t>
            </a:r>
          </a:p>
        </p:txBody>
      </p:sp>
      <p:sp>
        <p:nvSpPr>
          <p:cNvPr id="7" name="Rectangle: Rounded Corners 6">
            <a:extLst>
              <a:ext uri="{FF2B5EF4-FFF2-40B4-BE49-F238E27FC236}">
                <a16:creationId xmlns:a16="http://schemas.microsoft.com/office/drawing/2014/main" id="{EDD9FC6D-648F-4904-AF41-D4C614EC54DA}"/>
              </a:ext>
            </a:extLst>
          </p:cNvPr>
          <p:cNvSpPr/>
          <p:nvPr/>
        </p:nvSpPr>
        <p:spPr>
          <a:xfrm>
            <a:off x="5407572" y="2258908"/>
            <a:ext cx="2354318"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can’t</a:t>
            </a:r>
          </a:p>
        </p:txBody>
      </p:sp>
      <p:sp>
        <p:nvSpPr>
          <p:cNvPr id="8" name="Rectangle: Rounded Corners 7">
            <a:extLst>
              <a:ext uri="{FF2B5EF4-FFF2-40B4-BE49-F238E27FC236}">
                <a16:creationId xmlns:a16="http://schemas.microsoft.com/office/drawing/2014/main" id="{D13FD635-0EE9-4D55-85A5-9449CA1F81A5}"/>
              </a:ext>
            </a:extLst>
          </p:cNvPr>
          <p:cNvSpPr/>
          <p:nvPr/>
        </p:nvSpPr>
        <p:spPr>
          <a:xfrm>
            <a:off x="1382108" y="2264977"/>
            <a:ext cx="2354318"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do not</a:t>
            </a:r>
          </a:p>
        </p:txBody>
      </p:sp>
      <p:sp>
        <p:nvSpPr>
          <p:cNvPr id="9" name="Rectangle: Rounded Corners 8">
            <a:extLst>
              <a:ext uri="{FF2B5EF4-FFF2-40B4-BE49-F238E27FC236}">
                <a16:creationId xmlns:a16="http://schemas.microsoft.com/office/drawing/2014/main" id="{F97D3887-BAB8-4B83-95C8-2C724C34A5D3}"/>
              </a:ext>
            </a:extLst>
          </p:cNvPr>
          <p:cNvSpPr/>
          <p:nvPr/>
        </p:nvSpPr>
        <p:spPr>
          <a:xfrm>
            <a:off x="5407572" y="2258907"/>
            <a:ext cx="2354318"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don’t</a:t>
            </a:r>
          </a:p>
        </p:txBody>
      </p:sp>
      <p:sp>
        <p:nvSpPr>
          <p:cNvPr id="10" name="Arrow: Right 9">
            <a:extLst>
              <a:ext uri="{FF2B5EF4-FFF2-40B4-BE49-F238E27FC236}">
                <a16:creationId xmlns:a16="http://schemas.microsoft.com/office/drawing/2014/main" id="{8B69CF70-8BEC-4FC9-8BD6-1156F46C3B8A}"/>
              </a:ext>
            </a:extLst>
          </p:cNvPr>
          <p:cNvSpPr/>
          <p:nvPr/>
        </p:nvSpPr>
        <p:spPr>
          <a:xfrm>
            <a:off x="3956514" y="2852191"/>
            <a:ext cx="1324304" cy="546538"/>
          </a:xfrm>
          <a:prstGeom prst="rightArrow">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mile Gummy Monsters">
            <a:extLst>
              <a:ext uri="{FF2B5EF4-FFF2-40B4-BE49-F238E27FC236}">
                <a16:creationId xmlns:a16="http://schemas.microsoft.com/office/drawing/2014/main" id="{E110026A-A906-4C5D-AEA0-4F5292B30B91}"/>
              </a:ext>
            </a:extLst>
          </p:cNvPr>
          <p:cNvPicPr>
            <a:picLocks noChangeAspect="1"/>
          </p:cNvPicPr>
          <p:nvPr/>
        </p:nvPicPr>
        <p:blipFill>
          <a:blip r:embed="rId4"/>
          <a:stretch>
            <a:fillRect/>
          </a:stretch>
        </p:blipFill>
        <p:spPr>
          <a:xfrm>
            <a:off x="3441507" y="4216648"/>
            <a:ext cx="2354317" cy="2354317"/>
          </a:xfrm>
          <a:prstGeom prst="rect">
            <a:avLst/>
          </a:prstGeom>
        </p:spPr>
      </p:pic>
    </p:spTree>
    <p:custDataLst>
      <p:tags r:id="rId1"/>
    </p:custDataLst>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Contraction Check </a:t>
            </a:r>
          </a:p>
        </p:txBody>
      </p:sp>
      <p:sp>
        <p:nvSpPr>
          <p:cNvPr id="3" name="Rectangle: Rounded Corners 2">
            <a:extLst>
              <a:ext uri="{FF2B5EF4-FFF2-40B4-BE49-F238E27FC236}">
                <a16:creationId xmlns:a16="http://schemas.microsoft.com/office/drawing/2014/main" id="{FB101A4C-E422-4ECF-B8C4-58CE0ECA428A}"/>
              </a:ext>
            </a:extLst>
          </p:cNvPr>
          <p:cNvSpPr/>
          <p:nvPr/>
        </p:nvSpPr>
        <p:spPr>
          <a:xfrm>
            <a:off x="1182414" y="2562446"/>
            <a:ext cx="2354318"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a:solidFill>
                  <a:schemeClr val="bg1"/>
                </a:solidFill>
                <a:latin typeface="Comic Sans MS" panose="030F0702030302020204" pitchFamily="66" charset="0"/>
              </a:rPr>
              <a:t>doesnt</a:t>
            </a:r>
            <a:endParaRPr lang="en-US" sz="3200" dirty="0">
              <a:solidFill>
                <a:schemeClr val="bg1"/>
              </a:solidFill>
              <a:latin typeface="Comic Sans MS" panose="030F0702030302020204" pitchFamily="66" charset="0"/>
            </a:endParaRPr>
          </a:p>
        </p:txBody>
      </p:sp>
      <p:sp>
        <p:nvSpPr>
          <p:cNvPr id="4" name="Rectangle: Rounded Corners 3">
            <a:extLst>
              <a:ext uri="{FF2B5EF4-FFF2-40B4-BE49-F238E27FC236}">
                <a16:creationId xmlns:a16="http://schemas.microsoft.com/office/drawing/2014/main" id="{9B7F5C88-724F-494B-9467-C454393B206D}"/>
              </a:ext>
            </a:extLst>
          </p:cNvPr>
          <p:cNvSpPr/>
          <p:nvPr/>
        </p:nvSpPr>
        <p:spPr>
          <a:xfrm>
            <a:off x="5607268" y="2562445"/>
            <a:ext cx="2354318"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doesn’t</a:t>
            </a:r>
          </a:p>
        </p:txBody>
      </p:sp>
      <p:sp>
        <p:nvSpPr>
          <p:cNvPr id="5" name="Rectangle: Rounded Corners 4">
            <a:extLst>
              <a:ext uri="{FF2B5EF4-FFF2-40B4-BE49-F238E27FC236}">
                <a16:creationId xmlns:a16="http://schemas.microsoft.com/office/drawing/2014/main" id="{ABAD5D84-1C30-41E0-BC31-4D3B0D92C75E}"/>
              </a:ext>
            </a:extLst>
          </p:cNvPr>
          <p:cNvSpPr/>
          <p:nvPr/>
        </p:nvSpPr>
        <p:spPr>
          <a:xfrm>
            <a:off x="1182414" y="2562444"/>
            <a:ext cx="2354318"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shouldn’t</a:t>
            </a:r>
          </a:p>
        </p:txBody>
      </p:sp>
      <p:sp>
        <p:nvSpPr>
          <p:cNvPr id="6" name="Rectangle: Rounded Corners 5">
            <a:extLst>
              <a:ext uri="{FF2B5EF4-FFF2-40B4-BE49-F238E27FC236}">
                <a16:creationId xmlns:a16="http://schemas.microsoft.com/office/drawing/2014/main" id="{330AF8DB-AFC2-46B4-B2F8-8A32DB1C6257}"/>
              </a:ext>
            </a:extLst>
          </p:cNvPr>
          <p:cNvSpPr/>
          <p:nvPr/>
        </p:nvSpPr>
        <p:spPr>
          <a:xfrm>
            <a:off x="5607268" y="2562443"/>
            <a:ext cx="2354318"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shouldn’t</a:t>
            </a:r>
          </a:p>
        </p:txBody>
      </p:sp>
      <p:sp>
        <p:nvSpPr>
          <p:cNvPr id="7" name="Rectangle: Rounded Corners 6">
            <a:extLst>
              <a:ext uri="{FF2B5EF4-FFF2-40B4-BE49-F238E27FC236}">
                <a16:creationId xmlns:a16="http://schemas.microsoft.com/office/drawing/2014/main" id="{1CC2AC2D-832F-4D93-87FD-D1DADEACF11B}"/>
              </a:ext>
            </a:extLst>
          </p:cNvPr>
          <p:cNvSpPr/>
          <p:nvPr/>
        </p:nvSpPr>
        <p:spPr>
          <a:xfrm>
            <a:off x="1182414" y="2562442"/>
            <a:ext cx="2354318"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a:solidFill>
                  <a:schemeClr val="bg1"/>
                </a:solidFill>
                <a:latin typeface="Comic Sans MS" panose="030F0702030302020204" pitchFamily="66" charset="0"/>
              </a:rPr>
              <a:t>wasnot</a:t>
            </a:r>
            <a:endParaRPr lang="en-US" sz="3200" dirty="0">
              <a:solidFill>
                <a:schemeClr val="bg1"/>
              </a:solidFill>
              <a:latin typeface="Comic Sans MS" panose="030F0702030302020204" pitchFamily="66" charset="0"/>
            </a:endParaRPr>
          </a:p>
        </p:txBody>
      </p:sp>
      <p:sp>
        <p:nvSpPr>
          <p:cNvPr id="8" name="Rectangle: Rounded Corners 7">
            <a:extLst>
              <a:ext uri="{FF2B5EF4-FFF2-40B4-BE49-F238E27FC236}">
                <a16:creationId xmlns:a16="http://schemas.microsoft.com/office/drawing/2014/main" id="{B1461756-E9E9-4765-8D9D-BA505DC8B8DE}"/>
              </a:ext>
            </a:extLst>
          </p:cNvPr>
          <p:cNvSpPr/>
          <p:nvPr/>
        </p:nvSpPr>
        <p:spPr>
          <a:xfrm>
            <a:off x="5607268" y="2562446"/>
            <a:ext cx="2354318" cy="17331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wasn’t</a:t>
            </a:r>
          </a:p>
        </p:txBody>
      </p:sp>
      <p:sp>
        <p:nvSpPr>
          <p:cNvPr id="9" name="Arrow: Right 8">
            <a:extLst>
              <a:ext uri="{FF2B5EF4-FFF2-40B4-BE49-F238E27FC236}">
                <a16:creationId xmlns:a16="http://schemas.microsoft.com/office/drawing/2014/main" id="{570FD44E-49AF-43B8-870A-B9E70BD4857A}"/>
              </a:ext>
            </a:extLst>
          </p:cNvPr>
          <p:cNvSpPr/>
          <p:nvPr/>
        </p:nvSpPr>
        <p:spPr>
          <a:xfrm>
            <a:off x="3909848" y="3155726"/>
            <a:ext cx="1324304" cy="546538"/>
          </a:xfrm>
          <a:prstGeom prst="rightArrow">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Wow Gummy Monsters">
            <a:extLst>
              <a:ext uri="{FF2B5EF4-FFF2-40B4-BE49-F238E27FC236}">
                <a16:creationId xmlns:a16="http://schemas.microsoft.com/office/drawing/2014/main" id="{A64A155E-8F82-4A95-9986-721C53F7FCC5}"/>
              </a:ext>
            </a:extLst>
          </p:cNvPr>
          <p:cNvPicPr>
            <a:picLocks noChangeAspect="1"/>
          </p:cNvPicPr>
          <p:nvPr/>
        </p:nvPicPr>
        <p:blipFill>
          <a:blip r:embed="rId4"/>
          <a:stretch>
            <a:fillRect/>
          </a:stretch>
        </p:blipFill>
        <p:spPr>
          <a:xfrm>
            <a:off x="2771454" y="3530733"/>
            <a:ext cx="3601092" cy="3601092"/>
          </a:xfrm>
          <a:prstGeom prst="rect">
            <a:avLst/>
          </a:prstGeom>
        </p:spPr>
      </p:pic>
    </p:spTree>
    <p:custDataLst>
      <p:tags r:id="rId1"/>
    </p:custDataLst>
    <p:extLst>
      <p:ext uri="{BB962C8B-B14F-4D97-AF65-F5344CB8AC3E}">
        <p14:creationId xmlns:p14="http://schemas.microsoft.com/office/powerpoint/2010/main" val="19368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9242-2ACC-4E80-B7FC-466D24CD26AA}"/>
              </a:ext>
            </a:extLst>
          </p:cNvPr>
          <p:cNvSpPr>
            <a:spLocks noGrp="1"/>
          </p:cNvSpPr>
          <p:nvPr>
            <p:ph type="title"/>
          </p:nvPr>
        </p:nvSpPr>
        <p:spPr/>
        <p:txBody>
          <a:bodyPr/>
          <a:lstStyle/>
          <a:p>
            <a:r>
              <a:rPr lang="en-US" dirty="0">
                <a:latin typeface="Comic Sans MS" panose="030F0702030302020204" pitchFamily="66" charset="0"/>
              </a:rPr>
              <a:t>Short Story </a:t>
            </a:r>
          </a:p>
        </p:txBody>
      </p:sp>
      <p:pic>
        <p:nvPicPr>
          <p:cNvPr id="3" name="Picture 2">
            <a:extLst>
              <a:ext uri="{FF2B5EF4-FFF2-40B4-BE49-F238E27FC236}">
                <a16:creationId xmlns:a16="http://schemas.microsoft.com/office/drawing/2014/main" id="{A1E25967-AED6-4C14-AF44-DEAFD6B118A4}"/>
              </a:ext>
            </a:extLst>
          </p:cNvPr>
          <p:cNvPicPr>
            <a:picLocks noChangeAspect="1"/>
          </p:cNvPicPr>
          <p:nvPr/>
        </p:nvPicPr>
        <p:blipFill>
          <a:blip r:embed="rId4"/>
          <a:srcRect/>
          <a:stretch/>
        </p:blipFill>
        <p:spPr>
          <a:xfrm>
            <a:off x="3171578" y="1498616"/>
            <a:ext cx="2800843" cy="4621853"/>
          </a:xfrm>
          <a:prstGeom prst="rect">
            <a:avLst/>
          </a:prstGeom>
        </p:spPr>
      </p:pic>
    </p:spTree>
    <p:custDataLst>
      <p:tags r:id="rId1"/>
    </p:custDataLst>
    <p:extLst>
      <p:ext uri="{BB962C8B-B14F-4D97-AF65-F5344CB8AC3E}">
        <p14:creationId xmlns:p14="http://schemas.microsoft.com/office/powerpoint/2010/main" val="19125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10958</TotalTime>
  <Words>1327</Words>
  <Application>Microsoft Office PowerPoint</Application>
  <PresentationFormat>On-screen Show (4:3)</PresentationFormat>
  <Paragraphs>137</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Comic Sans MS</vt:lpstr>
      <vt:lpstr>Office Theme</vt:lpstr>
      <vt:lpstr>Long /u/ Sounds</vt:lpstr>
      <vt:lpstr>-oo-</vt:lpstr>
      <vt:lpstr>-ew-</vt:lpstr>
      <vt:lpstr>Listen and Spell </vt:lpstr>
      <vt:lpstr>Story Retell </vt:lpstr>
      <vt:lpstr>“not” Contractions</vt:lpstr>
      <vt:lpstr>Contraction Check </vt:lpstr>
      <vt:lpstr>Short Story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215</cp:revision>
  <dcterms:created xsi:type="dcterms:W3CDTF">2012-04-20T18:25:02Z</dcterms:created>
  <dcterms:modified xsi:type="dcterms:W3CDTF">2021-08-18T20:06:04Z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8CD7BB65-76C0-47F3-80C1-FFC14D7D2C3D</vt:lpwstr>
  </property>
  <property fmtid="{D5CDD505-2E9C-101B-9397-08002B2CF9AE}" pid="3" name="ArticulatePath">
    <vt:lpwstr>ELA 2_Module 31_ST</vt:lpwstr>
  </property>
</Properties>
</file>