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44" r:id="rId2"/>
    <p:sldId id="345" r:id="rId3"/>
    <p:sldId id="348" r:id="rId4"/>
    <p:sldId id="347" r:id="rId5"/>
    <p:sldId id="346" r:id="rId6"/>
    <p:sldId id="349" r:id="rId7"/>
    <p:sldId id="350" r:id="rId8"/>
    <p:sldId id="353" r:id="rId9"/>
    <p:sldId id="352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Kalos" initials="JK" lastIdx="7" clrIdx="0">
    <p:extLst>
      <p:ext uri="{19B8F6BF-5375-455C-9EA6-DF929625EA0E}">
        <p15:presenceInfo xmlns:p15="http://schemas.microsoft.com/office/powerpoint/2012/main" userId="88f479c315fdb2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283B80"/>
    <a:srgbClr val="3B7ABE"/>
    <a:srgbClr val="182C6F"/>
    <a:srgbClr val="FCFCFC"/>
    <a:srgbClr val="003399"/>
    <a:srgbClr val="000064"/>
    <a:srgbClr val="FF9627"/>
    <a:srgbClr val="9D6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751A0E-3A7C-467A-B9F0-8D7FDB1D4A85}" v="18" dt="2021-08-17T14:06:37.3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06" autoAdjust="0"/>
    <p:restoredTop sz="66040" autoAdjust="0"/>
  </p:normalViewPr>
  <p:slideViewPr>
    <p:cSldViewPr snapToGrid="0" snapToObjects="1">
      <p:cViewPr varScale="1">
        <p:scale>
          <a:sx n="75" d="100"/>
          <a:sy n="75" d="100"/>
        </p:scale>
        <p:origin x="277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D203-957B-4E0D-BFEF-AC11BFDF7A2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3B794-5A4F-4F47-9EB8-2D6C2FE8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6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“The -al pattern has two different sounds. Do we remember what those sounds are?”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It can have a soft /o/ sound and it could have the /l/ sound in it too.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examples.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8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“Let’s look at a few words what have the -au- pattern. Help me sound them out.”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clause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because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audio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2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“It’s time for more practice. Please go find yourself a white board or a piece of lined paper and something to write with.”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Allow students time to get these items.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Say, ”I will say a word, you will write that word on your white board or piece of paper.”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once for the picture.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“Talk. The announcer really likes to talk. Talk.”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Allow students time to write their spelling.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once for the correct spelling to appear.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“T A L K  take the time to check your spelling. If you misspelled the word that is okay. Please correct your spelling now.”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Allow students time to correct their spelling.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Double click for the picture.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“Tall. The building is really tall. Tall.”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Allow students time to write their spelling.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once for the correct spelling to appear.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“T A L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take the time to check your spelling. If you misspelled the word that is okay. Please correct your spelling now.”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Allow students time to correct their spelling.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Double click for the picture.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“Haul. I had to haul my truck to the truck show. Haul.”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Allow students time to write their spelling.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once for the correct spelling to appear.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“H A U L take the time to check your spelling. If you misspelled the word that is okay. Please correct your spelling now.”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Allow students time to correct their spelling.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Double click for the picture.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“Exhaust. The exhaust might need changed. Exhaust.”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Allow students time to write their spelling.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once for the correct spelling to appear.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“E X H A U S T take the time to check your spelling. If you misspelled the word that is okay. Please correct your spelling now.”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Allow students time to correct their spelling.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0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Say, “Now it’s time to practice with our weekly reading of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Water Needs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once.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Say, “I would like for you to provide me with at least five key details from the passage. “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Student Response: (Answers may vary)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All living things need water to survive.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 use water for cooking, baking, and to play.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Africa it is hard to get clean water. They have to search for clean water to help their loved ones and livestock survive.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People in Africa have the job of searching for water. They have to carry the water on top of their heads.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Water must be clean for people to consume. You would get sick if it was dirty!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Say, “Now, what is the Main idea of this passage?”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Student Response: How living things need water, and it must be clean.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89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“What is an abbreviation?”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An abbreviation is a shortened form of a word or phrase.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“Let’s practice with abbreviating the months of the year.”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once.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“I have the months of the year here, one at a time. What would we do to abbreviate each?”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Jan.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for next.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Feb.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for next.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Mar.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for next.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Apr.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for next.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May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for next.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Jun.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for next.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Jul.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for next.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Aug.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for next.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Sep.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for next.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Oct.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for next.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Nov.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for next.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Dec.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44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Say, “What is a contraction?”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Student Response: A contraction is one word made by combining parts of two words. Letters are taken out of a word, and an apostrophe is used (').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Say, “Let’s practice this. I have some words that I need changed to contractions.”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once.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Say, “The words she is. What would the contraction be here?”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Student Response: she’s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once.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Say, “The word cannot. What would the contraction be here?”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Student Response: can’t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once.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Say, “The words would not. What would the contraction be here?”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Student Response: wouldn’t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0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“Cliches are used in informal language. They are also known as popular phrases that have a specific meaning.”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”Let’s look at an example.”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examples.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“It’s raining cats and dogs. What does this mean?”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It’s raining really hard.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“What is slang? When do we use it?”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Slang is used in informal text. We use these words or phrases with friends. Sometimes, slang is only understood between friends.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“When you are writing formally, you should use specific words. If I wanted to write about a chainsaw. Would I use the specific phrase chainsaw, or would I say tool or thing?”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Chainsaw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“When should I use shortened words? In formal or informal writing?”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Informal writing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90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1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2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4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3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5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3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0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5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0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8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5/2012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sign_pic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57" y="6126163"/>
            <a:ext cx="469245" cy="59531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364853" y="6413698"/>
            <a:ext cx="2089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HOST: MOLLY ENOCKSON </a:t>
            </a:r>
          </a:p>
        </p:txBody>
      </p:sp>
    </p:spTree>
    <p:extLst>
      <p:ext uri="{BB962C8B-B14F-4D97-AF65-F5344CB8AC3E}">
        <p14:creationId xmlns:p14="http://schemas.microsoft.com/office/powerpoint/2010/main" val="154026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82C6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7AB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7AB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7AB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7AB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7AB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 -al and –au- Patterns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Spelling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55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17C2-5DBC-4E59-8BB3-763F8AC63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-al Sound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34F909B-22B9-4F6B-B345-8A3F288AD876}"/>
              </a:ext>
            </a:extLst>
          </p:cNvPr>
          <p:cNvSpPr/>
          <p:nvPr/>
        </p:nvSpPr>
        <p:spPr>
          <a:xfrm>
            <a:off x="2527889" y="3244282"/>
            <a:ext cx="4088219" cy="3142004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  <a:r>
              <a:rPr lang="en-US" sz="5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al</a:t>
            </a:r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k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  <a:r>
              <a:rPr lang="en-US" sz="5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al</a:t>
            </a:r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l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" name="Picture 4" descr="Thumbs Up Max The Husky">
            <a:extLst>
              <a:ext uri="{FF2B5EF4-FFF2-40B4-BE49-F238E27FC236}">
                <a16:creationId xmlns:a16="http://schemas.microsoft.com/office/drawing/2014/main" id="{1114E9D1-F7CA-4298-9B77-FDBE432FF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2465" y="1171426"/>
            <a:ext cx="2319068" cy="23190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91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-au- Pattern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B07FC2-0A99-4FF1-BEB0-3125701C06F9}"/>
              </a:ext>
            </a:extLst>
          </p:cNvPr>
          <p:cNvSpPr/>
          <p:nvPr/>
        </p:nvSpPr>
        <p:spPr>
          <a:xfrm>
            <a:off x="3421025" y="1249325"/>
            <a:ext cx="2301949" cy="1733107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clause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044121-1075-4282-A2B9-0A061564346A}"/>
              </a:ext>
            </a:extLst>
          </p:cNvPr>
          <p:cNvSpPr/>
          <p:nvPr/>
        </p:nvSpPr>
        <p:spPr>
          <a:xfrm>
            <a:off x="3421022" y="3090565"/>
            <a:ext cx="2301949" cy="1733107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because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A4C03A8-0D2F-4E93-BBE7-663D48D64F5A}"/>
              </a:ext>
            </a:extLst>
          </p:cNvPr>
          <p:cNvSpPr/>
          <p:nvPr/>
        </p:nvSpPr>
        <p:spPr>
          <a:xfrm>
            <a:off x="3421025" y="4931805"/>
            <a:ext cx="2301949" cy="1733107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audio</a:t>
            </a:r>
          </a:p>
        </p:txBody>
      </p:sp>
      <p:pic>
        <p:nvPicPr>
          <p:cNvPr id="7" name="Picture 6" descr="Wow Max The Husky">
            <a:extLst>
              <a:ext uri="{FF2B5EF4-FFF2-40B4-BE49-F238E27FC236}">
                <a16:creationId xmlns:a16="http://schemas.microsoft.com/office/drawing/2014/main" id="{71DBC671-7CA3-4C83-98F4-E21AB183A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8975" y="3219236"/>
            <a:ext cx="3810000" cy="381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80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Listen and Spell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6195A0-7029-4A72-8281-6BD5E66DB8D6}"/>
              </a:ext>
            </a:extLst>
          </p:cNvPr>
          <p:cNvSpPr/>
          <p:nvPr/>
        </p:nvSpPr>
        <p:spPr>
          <a:xfrm>
            <a:off x="3421025" y="4931805"/>
            <a:ext cx="2301949" cy="1733107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talk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3E3EB1-3E9A-4FF9-A384-32F3BBBB64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584328" y="1482001"/>
            <a:ext cx="3975343" cy="2839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B827C9-514E-4F46-BF55-776E23B2282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136403" y="1286657"/>
            <a:ext cx="3087125" cy="32293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E85260-30C9-4805-92A7-19973C6B66EF}"/>
              </a:ext>
            </a:extLst>
          </p:cNvPr>
          <p:cNvSpPr/>
          <p:nvPr/>
        </p:nvSpPr>
        <p:spPr>
          <a:xfrm>
            <a:off x="3421024" y="4931805"/>
            <a:ext cx="2301949" cy="1733107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tall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15CE82-1A39-4D39-A411-B5211AB37A4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584322" y="1854007"/>
            <a:ext cx="3975343" cy="256473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567854-5E7F-42D2-AFF7-FFB08B2B91C5}"/>
              </a:ext>
            </a:extLst>
          </p:cNvPr>
          <p:cNvSpPr/>
          <p:nvPr/>
        </p:nvSpPr>
        <p:spPr>
          <a:xfrm>
            <a:off x="3421023" y="4956647"/>
            <a:ext cx="2301949" cy="1733107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haul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0490D6-06C3-4151-A12D-B320C38770A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162535" y="1697038"/>
            <a:ext cx="2818919" cy="281891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3A6347F-3695-4ACC-94D3-AA5EE9955CD6}"/>
              </a:ext>
            </a:extLst>
          </p:cNvPr>
          <p:cNvSpPr/>
          <p:nvPr/>
        </p:nvSpPr>
        <p:spPr>
          <a:xfrm>
            <a:off x="3421021" y="4931805"/>
            <a:ext cx="2301949" cy="1733107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exhaust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56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Story Retell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DC172-0FD3-4740-ABA2-55B495FAB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956" y="1243097"/>
            <a:ext cx="5816088" cy="56149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159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Abbreviations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C497A5-DD95-47DC-A9DE-650A64E715E7}"/>
              </a:ext>
            </a:extLst>
          </p:cNvPr>
          <p:cNvSpPr/>
          <p:nvPr/>
        </p:nvSpPr>
        <p:spPr>
          <a:xfrm>
            <a:off x="834325" y="2528056"/>
            <a:ext cx="2445250" cy="179438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January  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9FB6FD4-5132-4EAD-944B-6A6317BC340A}"/>
              </a:ext>
            </a:extLst>
          </p:cNvPr>
          <p:cNvSpPr/>
          <p:nvPr/>
        </p:nvSpPr>
        <p:spPr>
          <a:xfrm>
            <a:off x="5897366" y="2531809"/>
            <a:ext cx="2445250" cy="179438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Jan. 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591FCA0-22F5-4162-B5BB-9A0986E82DB1}"/>
              </a:ext>
            </a:extLst>
          </p:cNvPr>
          <p:cNvSpPr/>
          <p:nvPr/>
        </p:nvSpPr>
        <p:spPr>
          <a:xfrm>
            <a:off x="876096" y="2618036"/>
            <a:ext cx="2445250" cy="179438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February  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2FA0CB9-D70C-46F4-BAAB-8BB3D8CD8178}"/>
              </a:ext>
            </a:extLst>
          </p:cNvPr>
          <p:cNvSpPr/>
          <p:nvPr/>
        </p:nvSpPr>
        <p:spPr>
          <a:xfrm>
            <a:off x="5897366" y="2531809"/>
            <a:ext cx="2445250" cy="179438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Feb. 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AB7F760-7DD1-47FF-8876-99DBA6B81D6A}"/>
              </a:ext>
            </a:extLst>
          </p:cNvPr>
          <p:cNvSpPr/>
          <p:nvPr/>
        </p:nvSpPr>
        <p:spPr>
          <a:xfrm>
            <a:off x="828709" y="2516426"/>
            <a:ext cx="2445250" cy="179438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March  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79E182C-8277-4CED-BFB5-76559B327366}"/>
              </a:ext>
            </a:extLst>
          </p:cNvPr>
          <p:cNvSpPr/>
          <p:nvPr/>
        </p:nvSpPr>
        <p:spPr>
          <a:xfrm>
            <a:off x="5897366" y="2531809"/>
            <a:ext cx="2445250" cy="179438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Mar. 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004B168-7D02-4058-BD5A-FB8CA16BB6BA}"/>
              </a:ext>
            </a:extLst>
          </p:cNvPr>
          <p:cNvSpPr/>
          <p:nvPr/>
        </p:nvSpPr>
        <p:spPr>
          <a:xfrm>
            <a:off x="845050" y="2563784"/>
            <a:ext cx="2445250" cy="179438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April  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2745DC1-D00D-41B7-8435-774671F27AFD}"/>
              </a:ext>
            </a:extLst>
          </p:cNvPr>
          <p:cNvSpPr/>
          <p:nvPr/>
        </p:nvSpPr>
        <p:spPr>
          <a:xfrm>
            <a:off x="5897366" y="2531809"/>
            <a:ext cx="2445250" cy="179438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Apr.   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91D0BCB-8B3F-4E7A-843F-1D7CE183489C}"/>
              </a:ext>
            </a:extLst>
          </p:cNvPr>
          <p:cNvSpPr/>
          <p:nvPr/>
        </p:nvSpPr>
        <p:spPr>
          <a:xfrm>
            <a:off x="773131" y="2545676"/>
            <a:ext cx="2445250" cy="179438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May  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28938D7-1F8F-47CC-8599-6E8EE8C070A4}"/>
              </a:ext>
            </a:extLst>
          </p:cNvPr>
          <p:cNvSpPr/>
          <p:nvPr/>
        </p:nvSpPr>
        <p:spPr>
          <a:xfrm>
            <a:off x="5897366" y="2531809"/>
            <a:ext cx="2445250" cy="179438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May  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9A386C7-FFD7-42B9-BAA4-A95A6C7F762D}"/>
              </a:ext>
            </a:extLst>
          </p:cNvPr>
          <p:cNvSpPr/>
          <p:nvPr/>
        </p:nvSpPr>
        <p:spPr>
          <a:xfrm>
            <a:off x="832207" y="2518807"/>
            <a:ext cx="2445250" cy="179438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June  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F939F22-50F8-47B3-87E1-04CBA120CA53}"/>
              </a:ext>
            </a:extLst>
          </p:cNvPr>
          <p:cNvSpPr/>
          <p:nvPr/>
        </p:nvSpPr>
        <p:spPr>
          <a:xfrm>
            <a:off x="5897366" y="2531809"/>
            <a:ext cx="2445250" cy="179438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Jun.   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E00038B-10A5-4DBF-B193-A161E7DCFAB1}"/>
              </a:ext>
            </a:extLst>
          </p:cNvPr>
          <p:cNvSpPr/>
          <p:nvPr/>
        </p:nvSpPr>
        <p:spPr>
          <a:xfrm>
            <a:off x="773131" y="2481657"/>
            <a:ext cx="2445250" cy="179438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July  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17657D8-5690-40B4-8A90-C4EC79E10159}"/>
              </a:ext>
            </a:extLst>
          </p:cNvPr>
          <p:cNvSpPr/>
          <p:nvPr/>
        </p:nvSpPr>
        <p:spPr>
          <a:xfrm>
            <a:off x="5897366" y="2531809"/>
            <a:ext cx="2445250" cy="179438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Jul.   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92932A7-856B-429C-9FCD-BB2D547D4AC2}"/>
              </a:ext>
            </a:extLst>
          </p:cNvPr>
          <p:cNvSpPr/>
          <p:nvPr/>
        </p:nvSpPr>
        <p:spPr>
          <a:xfrm>
            <a:off x="689993" y="2453878"/>
            <a:ext cx="2445250" cy="179438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August   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06D7B06-1857-47F8-8F3A-E64F652AEC51}"/>
              </a:ext>
            </a:extLst>
          </p:cNvPr>
          <p:cNvSpPr/>
          <p:nvPr/>
        </p:nvSpPr>
        <p:spPr>
          <a:xfrm>
            <a:off x="5897366" y="2531809"/>
            <a:ext cx="2445250" cy="179438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Aug.   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22DB406-104E-4EF6-8968-2F0893DD6B6C}"/>
              </a:ext>
            </a:extLst>
          </p:cNvPr>
          <p:cNvSpPr/>
          <p:nvPr/>
        </p:nvSpPr>
        <p:spPr>
          <a:xfrm>
            <a:off x="738567" y="2508549"/>
            <a:ext cx="2517169" cy="179438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September   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D616CE5-1B1B-4E40-B38D-72CDE2E82630}"/>
              </a:ext>
            </a:extLst>
          </p:cNvPr>
          <p:cNvSpPr/>
          <p:nvPr/>
        </p:nvSpPr>
        <p:spPr>
          <a:xfrm>
            <a:off x="5897366" y="2531809"/>
            <a:ext cx="2445250" cy="179438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Sep.   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B2C0304-0C54-490D-BEC8-3107A6A2D73C}"/>
              </a:ext>
            </a:extLst>
          </p:cNvPr>
          <p:cNvSpPr/>
          <p:nvPr/>
        </p:nvSpPr>
        <p:spPr>
          <a:xfrm>
            <a:off x="715339" y="2525308"/>
            <a:ext cx="2517169" cy="179438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October   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0A8D9D2-1C05-431D-B50A-BA71E30BC23A}"/>
              </a:ext>
            </a:extLst>
          </p:cNvPr>
          <p:cNvSpPr/>
          <p:nvPr/>
        </p:nvSpPr>
        <p:spPr>
          <a:xfrm>
            <a:off x="5861407" y="2531809"/>
            <a:ext cx="2517169" cy="179438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Oct.  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94345A0-D9FC-45A2-B9AF-FD53F8940E17}"/>
              </a:ext>
            </a:extLst>
          </p:cNvPr>
          <p:cNvSpPr/>
          <p:nvPr/>
        </p:nvSpPr>
        <p:spPr>
          <a:xfrm>
            <a:off x="692111" y="2536671"/>
            <a:ext cx="2517169" cy="179438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November   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C0402CE-797E-497E-BC94-D7512269E3E7}"/>
              </a:ext>
            </a:extLst>
          </p:cNvPr>
          <p:cNvSpPr/>
          <p:nvPr/>
        </p:nvSpPr>
        <p:spPr>
          <a:xfrm>
            <a:off x="5843427" y="2531809"/>
            <a:ext cx="2517169" cy="179438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Nov.   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2295C3B-0900-43D3-B774-D61235404AEC}"/>
              </a:ext>
            </a:extLst>
          </p:cNvPr>
          <p:cNvSpPr/>
          <p:nvPr/>
        </p:nvSpPr>
        <p:spPr>
          <a:xfrm>
            <a:off x="730862" y="2508130"/>
            <a:ext cx="2517169" cy="179438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December   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DFC7AD6-F1B9-426F-A6CC-D1132D61C9D3}"/>
              </a:ext>
            </a:extLst>
          </p:cNvPr>
          <p:cNvSpPr/>
          <p:nvPr/>
        </p:nvSpPr>
        <p:spPr>
          <a:xfrm>
            <a:off x="5861407" y="2531809"/>
            <a:ext cx="2517169" cy="179438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Dec.    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3A24BB4-41AB-4BC4-AF57-A7BAABB45EEE}"/>
              </a:ext>
            </a:extLst>
          </p:cNvPr>
          <p:cNvCxnSpPr>
            <a:cxnSpLocks/>
          </p:cNvCxnSpPr>
          <p:nvPr/>
        </p:nvCxnSpPr>
        <p:spPr>
          <a:xfrm>
            <a:off x="3429000" y="3535595"/>
            <a:ext cx="24144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Wondering Max The Husky">
            <a:extLst>
              <a:ext uri="{FF2B5EF4-FFF2-40B4-BE49-F238E27FC236}">
                <a16:creationId xmlns:a16="http://schemas.microsoft.com/office/drawing/2014/main" id="{D9F86C71-0863-4473-AD75-DA8F8A557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5795" y="4326191"/>
            <a:ext cx="2809126" cy="28091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92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Contractions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78B39D-4484-4AE5-8511-3EDAB6CE7D42}"/>
              </a:ext>
            </a:extLst>
          </p:cNvPr>
          <p:cNvSpPr/>
          <p:nvPr/>
        </p:nvSpPr>
        <p:spPr>
          <a:xfrm>
            <a:off x="928424" y="2295320"/>
            <a:ext cx="2517169" cy="179438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She is  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4ACBAC-92C7-447C-A520-DBDF882DF1D5}"/>
              </a:ext>
            </a:extLst>
          </p:cNvPr>
          <p:cNvSpPr/>
          <p:nvPr/>
        </p:nvSpPr>
        <p:spPr>
          <a:xfrm>
            <a:off x="4967554" y="2295320"/>
            <a:ext cx="2517169" cy="179438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She’s 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DE0DC5-1AEC-42F7-807D-F7CAA3C815B1}"/>
              </a:ext>
            </a:extLst>
          </p:cNvPr>
          <p:cNvSpPr/>
          <p:nvPr/>
        </p:nvSpPr>
        <p:spPr>
          <a:xfrm>
            <a:off x="928424" y="2295320"/>
            <a:ext cx="2517169" cy="179438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Cannot  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3D53E9-9CA2-4425-9469-A11DD95F3373}"/>
              </a:ext>
            </a:extLst>
          </p:cNvPr>
          <p:cNvSpPr/>
          <p:nvPr/>
        </p:nvSpPr>
        <p:spPr>
          <a:xfrm>
            <a:off x="4967554" y="2314829"/>
            <a:ext cx="2517169" cy="179438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Can’t  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824B1C-2CBB-4127-976E-589627B219CA}"/>
              </a:ext>
            </a:extLst>
          </p:cNvPr>
          <p:cNvSpPr/>
          <p:nvPr/>
        </p:nvSpPr>
        <p:spPr>
          <a:xfrm>
            <a:off x="928423" y="2295320"/>
            <a:ext cx="2517169" cy="179438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Would not 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43719B-3548-4380-8257-B25E87E1FDF5}"/>
              </a:ext>
            </a:extLst>
          </p:cNvPr>
          <p:cNvSpPr/>
          <p:nvPr/>
        </p:nvSpPr>
        <p:spPr>
          <a:xfrm>
            <a:off x="4967554" y="2305075"/>
            <a:ext cx="2517169" cy="179438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Wouldn’t   </a:t>
            </a:r>
          </a:p>
        </p:txBody>
      </p:sp>
      <p:pic>
        <p:nvPicPr>
          <p:cNvPr id="13" name="Picture 12" descr="Well Done Max The Husky">
            <a:extLst>
              <a:ext uri="{FF2B5EF4-FFF2-40B4-BE49-F238E27FC236}">
                <a16:creationId xmlns:a16="http://schemas.microsoft.com/office/drawing/2014/main" id="{C5179233-84BC-4BD9-A6DC-03DC5324A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983" y="4967384"/>
            <a:ext cx="2066817" cy="2066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688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C8534-51D0-419C-A63B-1FDA4A60E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Formal and Informal Language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756086D-D1F9-46D1-A09F-A3043F74A3E2}"/>
              </a:ext>
            </a:extLst>
          </p:cNvPr>
          <p:cNvSpPr/>
          <p:nvPr/>
        </p:nvSpPr>
        <p:spPr>
          <a:xfrm>
            <a:off x="1912756" y="2671329"/>
            <a:ext cx="5318488" cy="1515341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It’s raining cats and dogs. </a:t>
            </a:r>
          </a:p>
        </p:txBody>
      </p:sp>
      <p:pic>
        <p:nvPicPr>
          <p:cNvPr id="11" name="Picture 10" descr="Hi Max The Husky">
            <a:extLst>
              <a:ext uri="{FF2B5EF4-FFF2-40B4-BE49-F238E27FC236}">
                <a16:creationId xmlns:a16="http://schemas.microsoft.com/office/drawing/2014/main" id="{96ADCF90-D3B7-4393-AB1A-CB1DE718B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30" y="4895220"/>
            <a:ext cx="2206476" cy="22064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739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Q &amp;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Any Questions?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77815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Accelerate Ed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111E5C"/>
      </a:accent1>
      <a:accent2>
        <a:srgbClr val="8AC7CE"/>
      </a:accent2>
      <a:accent3>
        <a:srgbClr val="4A2E16"/>
      </a:accent3>
      <a:accent4>
        <a:srgbClr val="39639D"/>
      </a:accent4>
      <a:accent5>
        <a:srgbClr val="C8BBAE"/>
      </a:accent5>
      <a:accent6>
        <a:srgbClr val="72BBBF"/>
      </a:accent6>
      <a:hlink>
        <a:srgbClr val="1BB752"/>
      </a:hlink>
      <a:folHlink>
        <a:srgbClr val="B5A9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10969</TotalTime>
  <Words>1233</Words>
  <Application>Microsoft Office PowerPoint</Application>
  <PresentationFormat>On-screen Show (4:3)</PresentationFormat>
  <Paragraphs>174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Office Theme</vt:lpstr>
      <vt:lpstr> -al and –au- Patterns</vt:lpstr>
      <vt:lpstr>-al Sound</vt:lpstr>
      <vt:lpstr>-au- Pattern </vt:lpstr>
      <vt:lpstr>Listen and Spell </vt:lpstr>
      <vt:lpstr>Story Retell </vt:lpstr>
      <vt:lpstr>Abbreviations </vt:lpstr>
      <vt:lpstr>Contractions </vt:lpstr>
      <vt:lpstr>Formal and Informal Language</vt:lpstr>
      <vt:lpstr>Q &amp; A</vt:lpstr>
    </vt:vector>
  </TitlesOfParts>
  <Company>Accelerate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Johnson</dc:creator>
  <cp:lastModifiedBy>Shawn Mahoney</cp:lastModifiedBy>
  <cp:revision>216</cp:revision>
  <dcterms:created xsi:type="dcterms:W3CDTF">2012-04-20T18:25:02Z</dcterms:created>
  <dcterms:modified xsi:type="dcterms:W3CDTF">2021-08-18T19:11:14Z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D3D3301B-FAC2-42C8-A0BB-626698AF4E22</vt:lpwstr>
  </property>
  <property fmtid="{D5CDD505-2E9C-101B-9397-08002B2CF9AE}" pid="3" name="ArticulatePath">
    <vt:lpwstr>ELA 2_Module 30_ST</vt:lpwstr>
  </property>
</Properties>
</file>