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344" r:id="rId2"/>
    <p:sldId id="345" r:id="rId3"/>
    <p:sldId id="348" r:id="rId4"/>
    <p:sldId id="347" r:id="rId5"/>
    <p:sldId id="346" r:id="rId6"/>
    <p:sldId id="349" r:id="rId7"/>
    <p:sldId id="350" r:id="rId8"/>
    <p:sldId id="353" r:id="rId9"/>
    <p:sldId id="354" r:id="rId10"/>
    <p:sldId id="352" r:id="rId11"/>
  </p:sldIdLst>
  <p:sldSz cx="9144000" cy="6858000" type="screen4x3"/>
  <p:notesSz cx="6858000" cy="91440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im Kalos" initials="JK" lastIdx="7" clrIdx="0">
    <p:extLst>
      <p:ext uri="{19B8F6BF-5375-455C-9EA6-DF929625EA0E}">
        <p15:presenceInfo xmlns:p15="http://schemas.microsoft.com/office/powerpoint/2012/main" userId="88f479c315fdb20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7ABE"/>
    <a:srgbClr val="D60093"/>
    <a:srgbClr val="283B80"/>
    <a:srgbClr val="182C6F"/>
    <a:srgbClr val="FCFCFC"/>
    <a:srgbClr val="003399"/>
    <a:srgbClr val="000064"/>
    <a:srgbClr val="FF9627"/>
    <a:srgbClr val="9D6D5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978576-CD24-4990-BB79-43101EA989FF}" v="135" dt="2021-08-17T13:47:50.7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06" autoAdjust="0"/>
    <p:restoredTop sz="55934" autoAdjust="0"/>
  </p:normalViewPr>
  <p:slideViewPr>
    <p:cSldViewPr snapToGrid="0" snapToObjects="1">
      <p:cViewPr varScale="1">
        <p:scale>
          <a:sx n="63" d="100"/>
          <a:sy n="63" d="100"/>
        </p:scale>
        <p:origin x="3132" y="78"/>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A8D203-957B-4E0D-BFEF-AC11BFDF7A2F}" type="datetimeFigureOut">
              <a:rPr lang="en-US" smtClean="0"/>
              <a:t>8/18/2021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13B794-5A4F-4F47-9EB8-2D6C2FE8DF19}" type="slidenum">
              <a:rPr lang="en-US" smtClean="0"/>
              <a:t>‹#›</a:t>
            </a:fld>
            <a:endParaRPr lang="en-US"/>
          </a:p>
        </p:txBody>
      </p:sp>
    </p:spTree>
    <p:extLst>
      <p:ext uri="{BB962C8B-B14F-4D97-AF65-F5344CB8AC3E}">
        <p14:creationId xmlns:p14="http://schemas.microsoft.com/office/powerpoint/2010/main" val="68866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a prefix?”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Student Response: A prefix is a group of letters added to the front of a root word that can change the meaning.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“Perfect. Today, we are going to review the prefix mis-. Let’s take a look at a few words that have that prefix. I would like for you to also explain the meaning of the word.”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“Misread. What does this word mean?”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Student Response: Someone read something wrong.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this word and it’s meaning?”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Student Response:  Mismatch, and it means something does not match.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“Perfect, what about this last word? How do I say it and what does it mean?”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Student Response: Mistreat. When you or someone else does not treat someone the right way.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for a thumbs up. </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2</a:t>
            </a:fld>
            <a:endParaRPr lang="en-US"/>
          </a:p>
        </p:txBody>
      </p:sp>
    </p:spTree>
    <p:extLst>
      <p:ext uri="{BB962C8B-B14F-4D97-AF65-F5344CB8AC3E}">
        <p14:creationId xmlns:p14="http://schemas.microsoft.com/office/powerpoint/2010/main" val="904538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“Now, let’s look at another prefix. This time we will look at the prefix over-. Let’s take a look at a few words and their meanings.”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word.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this word and it’s meaning?”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Student Response: Overwork and it means working too much. </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this word and it’s meaning?”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Student Response: Overeat, and it means to eat too much. </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this word and it’s meaning?”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Student Response: Overdue, and it means something is late.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for a thumbs up.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3</a:t>
            </a:fld>
            <a:endParaRPr lang="en-US"/>
          </a:p>
        </p:txBody>
      </p:sp>
    </p:spTree>
    <p:extLst>
      <p:ext uri="{BB962C8B-B14F-4D97-AF65-F5344CB8AC3E}">
        <p14:creationId xmlns:p14="http://schemas.microsoft.com/office/powerpoint/2010/main" val="323822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“It’s time for more practice. Please go find yourself a white board or a piece of lined paper and something to write with.”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Allow students time to get these items.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 Say, ”I will say a word, you will write that word on your white board or piece of paper.”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once for the picture.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“Misplace. I have seemed to misplace my pencil. Misplace.”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Allow students time to write their spelling.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once for the correct spelling to appear.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“M I S P L A C E take the time to check your spelling. If you misspelled the word that is okay. Please correct your spelling now.”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Allow students time to correct their spelling.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Double click for the picture.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“Mistrust. She seems to mistrust her neighbor. Mistrust.”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Allow students time to write their spelling.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once for the correct spelling to appear.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“M I S T R U S T take the time to check your spelling. If you misspelled the word that is okay. Please correct your spelling now.”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Allow students time to correct their spelling.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Double click for the picture.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“Overwork. They are beyond overworked. Overwork.”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Allow students time to write their spelling.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once for the correct spelling to appear.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“O V E R W O R K take the time to check your spelling. If you misspelled the word that is okay. Please correct your spelling now.”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Allow students time to correct their spelling.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Double click for the picture.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“Overeat. Make sure you do not overeat at the buffet. Overeat.”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Allow students time to write their spelling.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once for the correct spelling to appear.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“O V E R E A T take the time to check your spelling. If you misspelled the word that is okay. Please correct your spelling now.”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Allow students time to correct their spelling.</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4</a:t>
            </a:fld>
            <a:endParaRPr lang="en-US"/>
          </a:p>
        </p:txBody>
      </p:sp>
    </p:spTree>
    <p:extLst>
      <p:ext uri="{BB962C8B-B14F-4D97-AF65-F5344CB8AC3E}">
        <p14:creationId xmlns:p14="http://schemas.microsoft.com/office/powerpoint/2010/main" val="297100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the main idea of a nonfiction story?”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Student Response: What the passage is mostly about.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“Now, you might be looking at this hand and thinking of our retelling hand. We are using our hand for something similar. The fingers this time are used to give the details in the story. What are details?”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Student Response: Facts that support the main idea.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5</a:t>
            </a:fld>
            <a:endParaRPr lang="en-US"/>
          </a:p>
        </p:txBody>
      </p:sp>
    </p:spTree>
    <p:extLst>
      <p:ext uri="{BB962C8B-B14F-4D97-AF65-F5344CB8AC3E}">
        <p14:creationId xmlns:p14="http://schemas.microsoft.com/office/powerpoint/2010/main" val="41922895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“I have a few things I need to do.”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list.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“This is my list of things I must do before I do something. Wakeup, shower, brush teeth, eat breakfast, get dressed, put on shoes, get bookbag, carry lunch box, go to bus stop. What do you think the main idea of my story is?”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Student Response: Getting ready for school or going to school. (Answers may vary)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“Very good job. I gave you a list of details and you were able to figure out the main idea of my story.”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this on the main idea hand.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“You can see the main idea was getting ready for school. Then I provided you with details.” </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6</a:t>
            </a:fld>
            <a:endParaRPr lang="en-US"/>
          </a:p>
        </p:txBody>
      </p:sp>
    </p:spTree>
    <p:extLst>
      <p:ext uri="{BB962C8B-B14F-4D97-AF65-F5344CB8AC3E}">
        <p14:creationId xmlns:p14="http://schemas.microsoft.com/office/powerpoint/2010/main" val="3454744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Say, “What is a base word?”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Student Response: The base word is the original form of a word.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example. </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Say, “Our base word example is the word cook.”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Say, “ What is a regular action verb?”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Student Response: A regular action verb follows a pattern when we make it past tense.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example.  </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Say, “We have an example of a regular action verb, the word cook.”</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Say, “How do we make a regular action verb past tense?”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Student Response: Add -ed to the end of it.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example. </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Say, “Like in the word cooked. We added an –ed to the regular action verb.”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Say, “What do we have to do when we add an -ed to the end of a word but it would change the vowel sound of the word?”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Student Response: To prevent this, we must add the double consonant before adding -ed.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example. </a:t>
            </a:r>
          </a:p>
          <a:p>
            <a:r>
              <a:rPr lang="en-US" sz="1800" dirty="0">
                <a:effectLst/>
                <a:latin typeface="Comic Sans MS" panose="030F0702030302020204" pitchFamily="66" charset="0"/>
                <a:ea typeface="Calibri" panose="020F0502020204030204" pitchFamily="34" charset="0"/>
                <a:cs typeface="Times New Roman" panose="02020603050405020304" pitchFamily="18" charset="0"/>
              </a:rPr>
              <a:t>Say, “Very good job like in the word shopped.”  </a:t>
            </a:r>
            <a:endParaRPr lang="en-US" b="0" dirty="0"/>
          </a:p>
        </p:txBody>
      </p:sp>
      <p:sp>
        <p:nvSpPr>
          <p:cNvPr id="4" name="Slide Number Placeholder 3"/>
          <p:cNvSpPr>
            <a:spLocks noGrp="1"/>
          </p:cNvSpPr>
          <p:nvPr>
            <p:ph type="sldNum" sz="quarter" idx="5"/>
          </p:nvPr>
        </p:nvSpPr>
        <p:spPr/>
        <p:txBody>
          <a:bodyPr/>
          <a:lstStyle/>
          <a:p>
            <a:fld id="{1813B794-5A4F-4F47-9EB8-2D6C2FE8DF19}" type="slidenum">
              <a:rPr lang="en-US" smtClean="0"/>
              <a:t>7</a:t>
            </a:fld>
            <a:endParaRPr lang="en-US"/>
          </a:p>
        </p:txBody>
      </p:sp>
    </p:spTree>
    <p:extLst>
      <p:ext uri="{BB962C8B-B14F-4D97-AF65-F5344CB8AC3E}">
        <p14:creationId xmlns:p14="http://schemas.microsoft.com/office/powerpoint/2010/main" val="3002150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“You have already practiced this once this week. I would like for you to go through and match the base word to it’s correct past tense form.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“Bug. What would the past tense word be based off this base word?”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Student Response: Bugged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answer.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“Past. What would the past tense word be based off this base word?”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Student Response: Pasted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answer.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“Race. What would the past tense word be based off this base word?”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Student Response: Raced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answer.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“Want. What would the past tense word be based off this base word?”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Student Response: Wanted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answer. </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8</a:t>
            </a:fld>
            <a:endParaRPr lang="en-US"/>
          </a:p>
        </p:txBody>
      </p:sp>
    </p:spTree>
    <p:extLst>
      <p:ext uri="{BB962C8B-B14F-4D97-AF65-F5344CB8AC3E}">
        <p14:creationId xmlns:p14="http://schemas.microsoft.com/office/powerpoint/2010/main" val="11351219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Say, “Now it’s time to practice with our weekly reading of </a:t>
            </a:r>
            <a:r>
              <a:rPr lang="en-US" sz="1800" u="sng" dirty="0">
                <a:effectLst/>
                <a:latin typeface="Comic Sans MS" panose="030F0702030302020204" pitchFamily="66" charset="0"/>
                <a:ea typeface="Calibri" panose="020F0502020204030204" pitchFamily="34" charset="0"/>
                <a:cs typeface="Times New Roman" panose="02020603050405020304" pitchFamily="18" charset="0"/>
              </a:rPr>
              <a:t>Planet Earth</a:t>
            </a:r>
            <a:r>
              <a:rPr lang="en-US" sz="1800" dirty="0">
                <a:effectLst/>
                <a:latin typeface="Comic Sans MS" panose="030F0702030302020204" pitchFamily="66"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once.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Say, “I would like for you to provide me with at least five key details from the passage. “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Student Response: (Answers may vary)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We live on planet earth.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Earth is part of something called the solar system.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In our solar system we have 8 total planets and 146 moons! Only one sun though.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Our solar system is part of the Milky Way Galaxy.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mj-lt"/>
              <a:buAutoNum type="arabicPeriod"/>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Planet Earth is made of layers. Each layer has it’s own name.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Say, “Now, what is the Main idea of this passage?”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Times New Roman" panose="02020603050405020304" pitchFamily="18" charset="0"/>
              </a:rPr>
              <a:t>Student Response: Planet Earth</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9</a:t>
            </a:fld>
            <a:endParaRPr lang="en-US"/>
          </a:p>
        </p:txBody>
      </p:sp>
    </p:spTree>
    <p:extLst>
      <p:ext uri="{BB962C8B-B14F-4D97-AF65-F5344CB8AC3E}">
        <p14:creationId xmlns:p14="http://schemas.microsoft.com/office/powerpoint/2010/main" val="1530626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10</a:t>
            </a:fld>
            <a:endParaRPr lang="en-US"/>
          </a:p>
        </p:txBody>
      </p:sp>
    </p:spTree>
    <p:extLst>
      <p:ext uri="{BB962C8B-B14F-4D97-AF65-F5344CB8AC3E}">
        <p14:creationId xmlns:p14="http://schemas.microsoft.com/office/powerpoint/2010/main" val="4161536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84619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2024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329245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05138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670158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4263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8/18/2021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23600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8/18/2021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807458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8/18/2021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11080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78628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03009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3"/>
            <a:ext cx="469245" cy="595311"/>
          </a:xfrm>
          <a:prstGeom prst="rect">
            <a:avLst/>
          </a:prstGeom>
        </p:spPr>
      </p:pic>
      <p:sp>
        <p:nvSpPr>
          <p:cNvPr id="9" name="Rectangle 8"/>
          <p:cNvSpPr/>
          <p:nvPr userDrawn="1"/>
        </p:nvSpPr>
        <p:spPr>
          <a:xfrm>
            <a:off x="6364853" y="6413698"/>
            <a:ext cx="2089494"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1540261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ags" Target="../tags/tag3.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4.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8.jpg"/><Relationship Id="rId2" Type="http://schemas.openxmlformats.org/officeDocument/2006/relationships/slideLayout" Target="../slideLayouts/slideLayout6.xml"/><Relationship Id="rId1" Type="http://schemas.openxmlformats.org/officeDocument/2006/relationships/tags" Target="../tags/tag5.xml"/><Relationship Id="rId6" Type="http://schemas.openxmlformats.org/officeDocument/2006/relationships/image" Target="../media/image7.jpg"/><Relationship Id="rId5" Type="http://schemas.openxmlformats.org/officeDocument/2006/relationships/image" Target="../media/image6.jpg"/><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6.xml"/><Relationship Id="rId5" Type="http://schemas.openxmlformats.org/officeDocument/2006/relationships/image" Target="../media/image10.sv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7.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tags" Target="../tags/tag8.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9.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Prefixes </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  mis- and over- </a:t>
            </a:r>
          </a:p>
        </p:txBody>
      </p:sp>
    </p:spTree>
    <p:custDataLst>
      <p:tags r:id="rId1"/>
    </p:custDataLst>
    <p:extLst>
      <p:ext uri="{BB962C8B-B14F-4D97-AF65-F5344CB8AC3E}">
        <p14:creationId xmlns:p14="http://schemas.microsoft.com/office/powerpoint/2010/main" val="3328551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extLst>
      <p:ext uri="{BB962C8B-B14F-4D97-AF65-F5344CB8AC3E}">
        <p14:creationId xmlns:p14="http://schemas.microsoft.com/office/powerpoint/2010/main" val="371778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717C2-5DBC-4E59-8BB3-763F8AC63E22}"/>
              </a:ext>
            </a:extLst>
          </p:cNvPr>
          <p:cNvSpPr>
            <a:spLocks noGrp="1"/>
          </p:cNvSpPr>
          <p:nvPr>
            <p:ph type="title"/>
          </p:nvPr>
        </p:nvSpPr>
        <p:spPr/>
        <p:txBody>
          <a:bodyPr/>
          <a:lstStyle/>
          <a:p>
            <a:r>
              <a:rPr lang="en-US" dirty="0">
                <a:latin typeface="Comic Sans MS" panose="030F0702030302020204" pitchFamily="66" charset="0"/>
              </a:rPr>
              <a:t>Prefix mis- </a:t>
            </a:r>
          </a:p>
        </p:txBody>
      </p:sp>
      <p:sp>
        <p:nvSpPr>
          <p:cNvPr id="4" name="Rectangle: Rounded Corners 3">
            <a:extLst>
              <a:ext uri="{FF2B5EF4-FFF2-40B4-BE49-F238E27FC236}">
                <a16:creationId xmlns:a16="http://schemas.microsoft.com/office/drawing/2014/main" id="{102D252F-136E-48D2-8CC1-29FD99343603}"/>
              </a:ext>
            </a:extLst>
          </p:cNvPr>
          <p:cNvSpPr/>
          <p:nvPr/>
        </p:nvSpPr>
        <p:spPr>
          <a:xfrm>
            <a:off x="853334" y="2803452"/>
            <a:ext cx="2202711" cy="1251096"/>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misread</a:t>
            </a:r>
          </a:p>
        </p:txBody>
      </p:sp>
      <p:sp>
        <p:nvSpPr>
          <p:cNvPr id="5" name="Rectangle: Rounded Corners 4">
            <a:extLst>
              <a:ext uri="{FF2B5EF4-FFF2-40B4-BE49-F238E27FC236}">
                <a16:creationId xmlns:a16="http://schemas.microsoft.com/office/drawing/2014/main" id="{769D894B-2A6A-419B-8ACB-66F8EF5D2FE4}"/>
              </a:ext>
            </a:extLst>
          </p:cNvPr>
          <p:cNvSpPr/>
          <p:nvPr/>
        </p:nvSpPr>
        <p:spPr>
          <a:xfrm>
            <a:off x="3367419" y="2803452"/>
            <a:ext cx="2409161" cy="1251096"/>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mismatch</a:t>
            </a:r>
          </a:p>
        </p:txBody>
      </p:sp>
      <p:sp>
        <p:nvSpPr>
          <p:cNvPr id="6" name="Rectangle: Rounded Corners 5">
            <a:extLst>
              <a:ext uri="{FF2B5EF4-FFF2-40B4-BE49-F238E27FC236}">
                <a16:creationId xmlns:a16="http://schemas.microsoft.com/office/drawing/2014/main" id="{A58EAD9C-0A93-4359-AB64-5CE29622CFED}"/>
              </a:ext>
            </a:extLst>
          </p:cNvPr>
          <p:cNvSpPr/>
          <p:nvPr/>
        </p:nvSpPr>
        <p:spPr>
          <a:xfrm>
            <a:off x="6021714" y="2803452"/>
            <a:ext cx="2202711" cy="1251096"/>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mistreat</a:t>
            </a:r>
          </a:p>
        </p:txBody>
      </p:sp>
      <p:pic>
        <p:nvPicPr>
          <p:cNvPr id="8" name="Picture 7" descr="Thumbs Up Chicken">
            <a:extLst>
              <a:ext uri="{FF2B5EF4-FFF2-40B4-BE49-F238E27FC236}">
                <a16:creationId xmlns:a16="http://schemas.microsoft.com/office/drawing/2014/main" id="{E54F64FD-A260-4344-85D7-37D362A8CE97}"/>
              </a:ext>
            </a:extLst>
          </p:cNvPr>
          <p:cNvPicPr>
            <a:picLocks noChangeAspect="1"/>
          </p:cNvPicPr>
          <p:nvPr/>
        </p:nvPicPr>
        <p:blipFill>
          <a:blip r:embed="rId4"/>
          <a:stretch>
            <a:fillRect/>
          </a:stretch>
        </p:blipFill>
        <p:spPr>
          <a:xfrm>
            <a:off x="2062644" y="1976112"/>
            <a:ext cx="5472223" cy="5472223"/>
          </a:xfrm>
          <a:prstGeom prst="rect">
            <a:avLst/>
          </a:prstGeom>
        </p:spPr>
      </p:pic>
    </p:spTree>
    <p:custDataLst>
      <p:tags r:id="rId1"/>
    </p:custDataLst>
    <p:extLst>
      <p:ext uri="{BB962C8B-B14F-4D97-AF65-F5344CB8AC3E}">
        <p14:creationId xmlns:p14="http://schemas.microsoft.com/office/powerpoint/2010/main" val="619120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p:txBody>
          <a:bodyPr/>
          <a:lstStyle/>
          <a:p>
            <a:r>
              <a:rPr lang="en-US" dirty="0">
                <a:latin typeface="Comic Sans MS" panose="030F0702030302020204" pitchFamily="66" charset="0"/>
              </a:rPr>
              <a:t>Prefix over-</a:t>
            </a:r>
          </a:p>
        </p:txBody>
      </p:sp>
      <p:sp>
        <p:nvSpPr>
          <p:cNvPr id="3" name="Rectangle: Rounded Corners 2">
            <a:extLst>
              <a:ext uri="{FF2B5EF4-FFF2-40B4-BE49-F238E27FC236}">
                <a16:creationId xmlns:a16="http://schemas.microsoft.com/office/drawing/2014/main" id="{07C1AAE4-2976-4C4F-8BFA-924A1788FB7C}"/>
              </a:ext>
            </a:extLst>
          </p:cNvPr>
          <p:cNvSpPr/>
          <p:nvPr/>
        </p:nvSpPr>
        <p:spPr>
          <a:xfrm>
            <a:off x="377456" y="2674089"/>
            <a:ext cx="2716618" cy="1509822"/>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overwork</a:t>
            </a:r>
          </a:p>
        </p:txBody>
      </p:sp>
      <p:sp>
        <p:nvSpPr>
          <p:cNvPr id="4" name="Rectangle: Rounded Corners 3">
            <a:extLst>
              <a:ext uri="{FF2B5EF4-FFF2-40B4-BE49-F238E27FC236}">
                <a16:creationId xmlns:a16="http://schemas.microsoft.com/office/drawing/2014/main" id="{3DEA8567-26DA-4C5F-8914-7798B9BCE669}"/>
              </a:ext>
            </a:extLst>
          </p:cNvPr>
          <p:cNvSpPr/>
          <p:nvPr/>
        </p:nvSpPr>
        <p:spPr>
          <a:xfrm>
            <a:off x="3213691" y="2674089"/>
            <a:ext cx="2716618" cy="1509822"/>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overeat</a:t>
            </a:r>
          </a:p>
        </p:txBody>
      </p:sp>
      <p:sp>
        <p:nvSpPr>
          <p:cNvPr id="5" name="Rectangle: Rounded Corners 4">
            <a:extLst>
              <a:ext uri="{FF2B5EF4-FFF2-40B4-BE49-F238E27FC236}">
                <a16:creationId xmlns:a16="http://schemas.microsoft.com/office/drawing/2014/main" id="{5CCAF827-B28D-4B50-A380-06DB6EC63014}"/>
              </a:ext>
            </a:extLst>
          </p:cNvPr>
          <p:cNvSpPr/>
          <p:nvPr/>
        </p:nvSpPr>
        <p:spPr>
          <a:xfrm>
            <a:off x="6049926" y="2674089"/>
            <a:ext cx="2716618" cy="1509822"/>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overdue</a:t>
            </a:r>
          </a:p>
        </p:txBody>
      </p:sp>
      <p:pic>
        <p:nvPicPr>
          <p:cNvPr id="7" name="Picture 6" descr="Well Done Chicken">
            <a:extLst>
              <a:ext uri="{FF2B5EF4-FFF2-40B4-BE49-F238E27FC236}">
                <a16:creationId xmlns:a16="http://schemas.microsoft.com/office/drawing/2014/main" id="{5F52D272-821F-435B-A2CD-B368BCF5658C}"/>
              </a:ext>
            </a:extLst>
          </p:cNvPr>
          <p:cNvPicPr>
            <a:picLocks noChangeAspect="1"/>
          </p:cNvPicPr>
          <p:nvPr/>
        </p:nvPicPr>
        <p:blipFill>
          <a:blip r:embed="rId4"/>
          <a:stretch>
            <a:fillRect/>
          </a:stretch>
        </p:blipFill>
        <p:spPr>
          <a:xfrm>
            <a:off x="2142460" y="2002464"/>
            <a:ext cx="5461591" cy="5461591"/>
          </a:xfrm>
          <a:prstGeom prst="rect">
            <a:avLst/>
          </a:prstGeom>
        </p:spPr>
      </p:pic>
    </p:spTree>
    <p:custDataLst>
      <p:tags r:id="rId1"/>
    </p:custDataLst>
    <p:extLst>
      <p:ext uri="{BB962C8B-B14F-4D97-AF65-F5344CB8AC3E}">
        <p14:creationId xmlns:p14="http://schemas.microsoft.com/office/powerpoint/2010/main" val="1718099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p:txBody>
          <a:bodyPr/>
          <a:lstStyle/>
          <a:p>
            <a:r>
              <a:rPr lang="en-US" dirty="0">
                <a:latin typeface="Comic Sans MS" panose="030F0702030302020204" pitchFamily="66" charset="0"/>
              </a:rPr>
              <a:t>Listen and Spell </a:t>
            </a:r>
          </a:p>
        </p:txBody>
      </p:sp>
      <p:sp>
        <p:nvSpPr>
          <p:cNvPr id="3" name="Rectangle: Rounded Corners 2">
            <a:extLst>
              <a:ext uri="{FF2B5EF4-FFF2-40B4-BE49-F238E27FC236}">
                <a16:creationId xmlns:a16="http://schemas.microsoft.com/office/drawing/2014/main" id="{9844E368-71A6-4366-A747-4C944672B971}"/>
              </a:ext>
            </a:extLst>
          </p:cNvPr>
          <p:cNvSpPr/>
          <p:nvPr/>
        </p:nvSpPr>
        <p:spPr>
          <a:xfrm>
            <a:off x="3213691" y="5073540"/>
            <a:ext cx="2716618" cy="1509822"/>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misplace</a:t>
            </a:r>
          </a:p>
        </p:txBody>
      </p:sp>
      <p:pic>
        <p:nvPicPr>
          <p:cNvPr id="4" name="Picture 3">
            <a:extLst>
              <a:ext uri="{FF2B5EF4-FFF2-40B4-BE49-F238E27FC236}">
                <a16:creationId xmlns:a16="http://schemas.microsoft.com/office/drawing/2014/main" id="{CA8B4AC0-E705-4BAE-925E-4CB0F8DC47C2}"/>
              </a:ext>
            </a:extLst>
          </p:cNvPr>
          <p:cNvPicPr>
            <a:picLocks noChangeAspect="1"/>
          </p:cNvPicPr>
          <p:nvPr/>
        </p:nvPicPr>
        <p:blipFill>
          <a:blip r:embed="rId4"/>
          <a:srcRect/>
          <a:stretch/>
        </p:blipFill>
        <p:spPr>
          <a:xfrm>
            <a:off x="2632887" y="1705180"/>
            <a:ext cx="3878226" cy="2590655"/>
          </a:xfrm>
          <a:prstGeom prst="rect">
            <a:avLst/>
          </a:prstGeom>
        </p:spPr>
      </p:pic>
      <p:pic>
        <p:nvPicPr>
          <p:cNvPr id="5" name="Picture 4">
            <a:extLst>
              <a:ext uri="{FF2B5EF4-FFF2-40B4-BE49-F238E27FC236}">
                <a16:creationId xmlns:a16="http://schemas.microsoft.com/office/drawing/2014/main" id="{D11B1076-E461-41C6-8105-E56049CB5C4B}"/>
              </a:ext>
            </a:extLst>
          </p:cNvPr>
          <p:cNvPicPr>
            <a:picLocks noChangeAspect="1"/>
          </p:cNvPicPr>
          <p:nvPr/>
        </p:nvPicPr>
        <p:blipFill>
          <a:blip r:embed="rId5"/>
          <a:srcRect/>
          <a:stretch/>
        </p:blipFill>
        <p:spPr>
          <a:xfrm>
            <a:off x="2618644" y="1630314"/>
            <a:ext cx="3878226" cy="2590655"/>
          </a:xfrm>
          <a:prstGeom prst="rect">
            <a:avLst/>
          </a:prstGeom>
        </p:spPr>
      </p:pic>
      <p:sp>
        <p:nvSpPr>
          <p:cNvPr id="7" name="Rectangle: Rounded Corners 6">
            <a:extLst>
              <a:ext uri="{FF2B5EF4-FFF2-40B4-BE49-F238E27FC236}">
                <a16:creationId xmlns:a16="http://schemas.microsoft.com/office/drawing/2014/main" id="{D7A3351F-1256-40E1-9677-FDD9E50E48F2}"/>
              </a:ext>
            </a:extLst>
          </p:cNvPr>
          <p:cNvSpPr/>
          <p:nvPr/>
        </p:nvSpPr>
        <p:spPr>
          <a:xfrm>
            <a:off x="3213691" y="5073540"/>
            <a:ext cx="2716618" cy="1509822"/>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mistrust</a:t>
            </a:r>
          </a:p>
        </p:txBody>
      </p:sp>
      <p:pic>
        <p:nvPicPr>
          <p:cNvPr id="6" name="Picture 5">
            <a:extLst>
              <a:ext uri="{FF2B5EF4-FFF2-40B4-BE49-F238E27FC236}">
                <a16:creationId xmlns:a16="http://schemas.microsoft.com/office/drawing/2014/main" id="{8FC7BEF4-8D0D-4ADD-A4CD-D201BF796C2D}"/>
              </a:ext>
            </a:extLst>
          </p:cNvPr>
          <p:cNvPicPr>
            <a:picLocks noChangeAspect="1"/>
          </p:cNvPicPr>
          <p:nvPr/>
        </p:nvPicPr>
        <p:blipFill>
          <a:blip r:embed="rId6"/>
          <a:srcRect/>
          <a:stretch/>
        </p:blipFill>
        <p:spPr>
          <a:xfrm>
            <a:off x="2604400" y="1582437"/>
            <a:ext cx="3878226" cy="2590655"/>
          </a:xfrm>
          <a:prstGeom prst="rect">
            <a:avLst/>
          </a:prstGeom>
        </p:spPr>
      </p:pic>
      <p:sp>
        <p:nvSpPr>
          <p:cNvPr id="10" name="Rectangle: Rounded Corners 9">
            <a:extLst>
              <a:ext uri="{FF2B5EF4-FFF2-40B4-BE49-F238E27FC236}">
                <a16:creationId xmlns:a16="http://schemas.microsoft.com/office/drawing/2014/main" id="{E212DFEA-9D29-4FDE-AE2F-873EC9C8D7B1}"/>
              </a:ext>
            </a:extLst>
          </p:cNvPr>
          <p:cNvSpPr/>
          <p:nvPr/>
        </p:nvSpPr>
        <p:spPr>
          <a:xfrm>
            <a:off x="3213691" y="5073540"/>
            <a:ext cx="2716618" cy="1509822"/>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overwork</a:t>
            </a:r>
          </a:p>
        </p:txBody>
      </p:sp>
      <p:pic>
        <p:nvPicPr>
          <p:cNvPr id="8" name="Picture 7">
            <a:extLst>
              <a:ext uri="{FF2B5EF4-FFF2-40B4-BE49-F238E27FC236}">
                <a16:creationId xmlns:a16="http://schemas.microsoft.com/office/drawing/2014/main" id="{5427F2A2-F532-4D2A-B629-FB612ED024FB}"/>
              </a:ext>
            </a:extLst>
          </p:cNvPr>
          <p:cNvPicPr>
            <a:picLocks noChangeAspect="1"/>
          </p:cNvPicPr>
          <p:nvPr/>
        </p:nvPicPr>
        <p:blipFill>
          <a:blip r:embed="rId7"/>
          <a:srcRect/>
          <a:stretch/>
        </p:blipFill>
        <p:spPr>
          <a:xfrm>
            <a:off x="2575914" y="1643809"/>
            <a:ext cx="3878225" cy="2590654"/>
          </a:xfrm>
          <a:prstGeom prst="rect">
            <a:avLst/>
          </a:prstGeom>
        </p:spPr>
      </p:pic>
      <p:sp>
        <p:nvSpPr>
          <p:cNvPr id="12" name="Rectangle: Rounded Corners 11">
            <a:extLst>
              <a:ext uri="{FF2B5EF4-FFF2-40B4-BE49-F238E27FC236}">
                <a16:creationId xmlns:a16="http://schemas.microsoft.com/office/drawing/2014/main" id="{73736E88-A92C-4DBA-831A-7FB026F89F8D}"/>
              </a:ext>
            </a:extLst>
          </p:cNvPr>
          <p:cNvSpPr/>
          <p:nvPr/>
        </p:nvSpPr>
        <p:spPr>
          <a:xfrm>
            <a:off x="3213689" y="5073540"/>
            <a:ext cx="2716618" cy="1509822"/>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overeat</a:t>
            </a:r>
          </a:p>
        </p:txBody>
      </p:sp>
    </p:spTree>
    <p:custDataLst>
      <p:tags r:id="rId1"/>
    </p:custDataLst>
    <p:extLst>
      <p:ext uri="{BB962C8B-B14F-4D97-AF65-F5344CB8AC3E}">
        <p14:creationId xmlns:p14="http://schemas.microsoft.com/office/powerpoint/2010/main" val="1460561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grpId="1" nodeType="clickEffect">
                                  <p:stCondLst>
                                    <p:cond delay="0"/>
                                  </p:stCondLst>
                                  <p:childTnLst>
                                    <p:set>
                                      <p:cBhvr>
                                        <p:cTn id="19" dur="1" fill="hold">
                                          <p:stCondLst>
                                            <p:cond delay="0"/>
                                          </p:stCondLst>
                                        </p:cTn>
                                        <p:tgtEl>
                                          <p:spTgt spid="3"/>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ppt_x"/>
                                          </p:val>
                                        </p:tav>
                                        <p:tav tm="100000">
                                          <p:val>
                                            <p:strVal val="#ppt_x"/>
                                          </p:val>
                                        </p:tav>
                                      </p:tavLst>
                                    </p:anim>
                                    <p:anim calcmode="lin" valueType="num">
                                      <p:cBhvr additive="base">
                                        <p:cTn id="2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1000"/>
                                        <p:tgtEl>
                                          <p:spTgt spid="7"/>
                                        </p:tgtEl>
                                      </p:cBhvr>
                                    </p:animEffect>
                                    <p:anim calcmode="lin" valueType="num">
                                      <p:cBhvr>
                                        <p:cTn id="31" dur="1000" fill="hold"/>
                                        <p:tgtEl>
                                          <p:spTgt spid="7"/>
                                        </p:tgtEl>
                                        <p:attrNameLst>
                                          <p:attrName>ppt_x</p:attrName>
                                        </p:attrNameLst>
                                      </p:cBhvr>
                                      <p:tavLst>
                                        <p:tav tm="0">
                                          <p:val>
                                            <p:strVal val="#ppt_x"/>
                                          </p:val>
                                        </p:tav>
                                        <p:tav tm="100000">
                                          <p:val>
                                            <p:strVal val="#ppt_x"/>
                                          </p:val>
                                        </p:tav>
                                      </p:tavLst>
                                    </p:anim>
                                    <p:anim calcmode="lin" valueType="num">
                                      <p:cBhvr>
                                        <p:cTn id="3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7"/>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6"/>
                                        </p:tgtEl>
                                        <p:attrNameLst>
                                          <p:attrName>style.visibility</p:attrName>
                                        </p:attrNameLst>
                                      </p:cBhvr>
                                      <p:to>
                                        <p:strVal val="visible"/>
                                      </p:to>
                                    </p:set>
                                    <p:anim calcmode="lin" valueType="num">
                                      <p:cBhvr additive="base">
                                        <p:cTn id="41" dur="500" fill="hold"/>
                                        <p:tgtEl>
                                          <p:spTgt spid="6"/>
                                        </p:tgtEl>
                                        <p:attrNameLst>
                                          <p:attrName>ppt_x</p:attrName>
                                        </p:attrNameLst>
                                      </p:cBhvr>
                                      <p:tavLst>
                                        <p:tav tm="0">
                                          <p:val>
                                            <p:strVal val="#ppt_x"/>
                                          </p:val>
                                        </p:tav>
                                        <p:tav tm="100000">
                                          <p:val>
                                            <p:strVal val="#ppt_x"/>
                                          </p:val>
                                        </p:tav>
                                      </p:tavLst>
                                    </p:anim>
                                    <p:anim calcmode="lin" valueType="num">
                                      <p:cBhvr additive="base">
                                        <p:cTn id="4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1000"/>
                                        <p:tgtEl>
                                          <p:spTgt spid="10"/>
                                        </p:tgtEl>
                                      </p:cBhvr>
                                    </p:animEffect>
                                    <p:anim calcmode="lin" valueType="num">
                                      <p:cBhvr>
                                        <p:cTn id="48" dur="1000" fill="hold"/>
                                        <p:tgtEl>
                                          <p:spTgt spid="10"/>
                                        </p:tgtEl>
                                        <p:attrNameLst>
                                          <p:attrName>ppt_x</p:attrName>
                                        </p:attrNameLst>
                                      </p:cBhvr>
                                      <p:tavLst>
                                        <p:tav tm="0">
                                          <p:val>
                                            <p:strVal val="#ppt_x"/>
                                          </p:val>
                                        </p:tav>
                                        <p:tav tm="100000">
                                          <p:val>
                                            <p:strVal val="#ppt_x"/>
                                          </p:val>
                                        </p:tav>
                                      </p:tavLst>
                                    </p:anim>
                                    <p:anim calcmode="lin" valueType="num">
                                      <p:cBhvr>
                                        <p:cTn id="4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1" presetClass="exit" presetSubtype="0" fill="hold" grpId="1" nodeType="clickEffect">
                                  <p:stCondLst>
                                    <p:cond delay="0"/>
                                  </p:stCondLst>
                                  <p:childTnLst>
                                    <p:set>
                                      <p:cBhvr>
                                        <p:cTn id="53" dur="1" fill="hold">
                                          <p:stCondLst>
                                            <p:cond delay="0"/>
                                          </p:stCondLst>
                                        </p:cTn>
                                        <p:tgtEl>
                                          <p:spTgt spid="10"/>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nodeType="clickEffect">
                                  <p:stCondLst>
                                    <p:cond delay="0"/>
                                  </p:stCondLst>
                                  <p:childTnLst>
                                    <p:set>
                                      <p:cBhvr>
                                        <p:cTn id="57" dur="1" fill="hold">
                                          <p:stCondLst>
                                            <p:cond delay="0"/>
                                          </p:stCondLst>
                                        </p:cTn>
                                        <p:tgtEl>
                                          <p:spTgt spid="8"/>
                                        </p:tgtEl>
                                        <p:attrNameLst>
                                          <p:attrName>style.visibility</p:attrName>
                                        </p:attrNameLst>
                                      </p:cBhvr>
                                      <p:to>
                                        <p:strVal val="visible"/>
                                      </p:to>
                                    </p:set>
                                    <p:anim calcmode="lin" valueType="num">
                                      <p:cBhvr additive="base">
                                        <p:cTn id="58" dur="500" fill="hold"/>
                                        <p:tgtEl>
                                          <p:spTgt spid="8"/>
                                        </p:tgtEl>
                                        <p:attrNameLst>
                                          <p:attrName>ppt_x</p:attrName>
                                        </p:attrNameLst>
                                      </p:cBhvr>
                                      <p:tavLst>
                                        <p:tav tm="0">
                                          <p:val>
                                            <p:strVal val="#ppt_x"/>
                                          </p:val>
                                        </p:tav>
                                        <p:tav tm="100000">
                                          <p:val>
                                            <p:strVal val="#ppt_x"/>
                                          </p:val>
                                        </p:tav>
                                      </p:tavLst>
                                    </p:anim>
                                    <p:anim calcmode="lin" valueType="num">
                                      <p:cBhvr additive="base">
                                        <p:cTn id="5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grpId="0" nodeType="clickEffect">
                                  <p:stCondLst>
                                    <p:cond delay="0"/>
                                  </p:stCondLst>
                                  <p:childTnLst>
                                    <p:set>
                                      <p:cBhvr>
                                        <p:cTn id="63" dur="1" fill="hold">
                                          <p:stCondLst>
                                            <p:cond delay="0"/>
                                          </p:stCondLst>
                                        </p:cTn>
                                        <p:tgtEl>
                                          <p:spTgt spid="12"/>
                                        </p:tgtEl>
                                        <p:attrNameLst>
                                          <p:attrName>style.visibility</p:attrName>
                                        </p:attrNameLst>
                                      </p:cBhvr>
                                      <p:to>
                                        <p:strVal val="visible"/>
                                      </p:to>
                                    </p:set>
                                    <p:animEffect transition="in" filter="fade">
                                      <p:cBhvr>
                                        <p:cTn id="64" dur="1000"/>
                                        <p:tgtEl>
                                          <p:spTgt spid="12"/>
                                        </p:tgtEl>
                                      </p:cBhvr>
                                    </p:animEffect>
                                    <p:anim calcmode="lin" valueType="num">
                                      <p:cBhvr>
                                        <p:cTn id="65" dur="1000" fill="hold"/>
                                        <p:tgtEl>
                                          <p:spTgt spid="12"/>
                                        </p:tgtEl>
                                        <p:attrNameLst>
                                          <p:attrName>ppt_x</p:attrName>
                                        </p:attrNameLst>
                                      </p:cBhvr>
                                      <p:tavLst>
                                        <p:tav tm="0">
                                          <p:val>
                                            <p:strVal val="#ppt_x"/>
                                          </p:val>
                                        </p:tav>
                                        <p:tav tm="100000">
                                          <p:val>
                                            <p:strVal val="#ppt_x"/>
                                          </p:val>
                                        </p:tav>
                                      </p:tavLst>
                                    </p:anim>
                                    <p:anim calcmode="lin" valueType="num">
                                      <p:cBhvr>
                                        <p:cTn id="6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1" presetClass="exit" presetSubtype="0" fill="hold" grpId="1" nodeType="clickEffect">
                                  <p:stCondLst>
                                    <p:cond delay="0"/>
                                  </p:stCondLst>
                                  <p:childTnLst>
                                    <p:set>
                                      <p:cBhvr>
                                        <p:cTn id="70" dur="1" fill="hold">
                                          <p:stCondLst>
                                            <p:cond delay="0"/>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7" grpId="0" animBg="1"/>
      <p:bldP spid="7" grpId="1" animBg="1"/>
      <p:bldP spid="10" grpId="0" animBg="1"/>
      <p:bldP spid="10" grpId="1" animBg="1"/>
      <p:bldP spid="12" grpId="0" animBg="1"/>
      <p:bldP spid="12"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p:txBody>
          <a:bodyPr/>
          <a:lstStyle/>
          <a:p>
            <a:r>
              <a:rPr lang="en-US" dirty="0">
                <a:latin typeface="Comic Sans MS" panose="030F0702030302020204" pitchFamily="66" charset="0"/>
              </a:rPr>
              <a:t>Main Idea and Details </a:t>
            </a:r>
          </a:p>
        </p:txBody>
      </p:sp>
      <p:pic>
        <p:nvPicPr>
          <p:cNvPr id="4" name="Graphic 3" descr="Raised hand with solid fill">
            <a:extLst>
              <a:ext uri="{FF2B5EF4-FFF2-40B4-BE49-F238E27FC236}">
                <a16:creationId xmlns:a16="http://schemas.microsoft.com/office/drawing/2014/main" id="{8452B07C-8386-4DE0-95CF-B61EFB19548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99751" y="1563129"/>
            <a:ext cx="7179276" cy="6042454"/>
          </a:xfrm>
          <a:prstGeom prst="rect">
            <a:avLst/>
          </a:prstGeom>
        </p:spPr>
      </p:pic>
      <p:sp>
        <p:nvSpPr>
          <p:cNvPr id="5" name="Rectangle: Rounded Corners 4">
            <a:extLst>
              <a:ext uri="{FF2B5EF4-FFF2-40B4-BE49-F238E27FC236}">
                <a16:creationId xmlns:a16="http://schemas.microsoft.com/office/drawing/2014/main" id="{FC56C32C-9D67-402C-B511-8604F19FE754}"/>
              </a:ext>
            </a:extLst>
          </p:cNvPr>
          <p:cNvSpPr/>
          <p:nvPr/>
        </p:nvSpPr>
        <p:spPr>
          <a:xfrm>
            <a:off x="3306726" y="4923020"/>
            <a:ext cx="1858398" cy="1144148"/>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Main Idea </a:t>
            </a:r>
          </a:p>
        </p:txBody>
      </p:sp>
      <p:sp>
        <p:nvSpPr>
          <p:cNvPr id="6" name="Rectangle: Rounded Corners 5">
            <a:extLst>
              <a:ext uri="{FF2B5EF4-FFF2-40B4-BE49-F238E27FC236}">
                <a16:creationId xmlns:a16="http://schemas.microsoft.com/office/drawing/2014/main" id="{796ED7D7-CACD-4357-BFEF-A2763F95C4A9}"/>
              </a:ext>
            </a:extLst>
          </p:cNvPr>
          <p:cNvSpPr/>
          <p:nvPr/>
        </p:nvSpPr>
        <p:spPr>
          <a:xfrm>
            <a:off x="1600728" y="2721431"/>
            <a:ext cx="1705998" cy="794040"/>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Detail</a:t>
            </a:r>
          </a:p>
        </p:txBody>
      </p:sp>
      <p:sp>
        <p:nvSpPr>
          <p:cNvPr id="7" name="Rectangle: Rounded Corners 6">
            <a:extLst>
              <a:ext uri="{FF2B5EF4-FFF2-40B4-BE49-F238E27FC236}">
                <a16:creationId xmlns:a16="http://schemas.microsoft.com/office/drawing/2014/main" id="{59857E69-47F1-4EFF-A470-7B70B8A5A878}"/>
              </a:ext>
            </a:extLst>
          </p:cNvPr>
          <p:cNvSpPr/>
          <p:nvPr/>
        </p:nvSpPr>
        <p:spPr>
          <a:xfrm>
            <a:off x="2400567" y="1854646"/>
            <a:ext cx="1705998" cy="794040"/>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Detail</a:t>
            </a:r>
          </a:p>
        </p:txBody>
      </p:sp>
      <p:sp>
        <p:nvSpPr>
          <p:cNvPr id="8" name="Rectangle: Rounded Corners 7">
            <a:extLst>
              <a:ext uri="{FF2B5EF4-FFF2-40B4-BE49-F238E27FC236}">
                <a16:creationId xmlns:a16="http://schemas.microsoft.com/office/drawing/2014/main" id="{D8A6783F-B5F5-457F-A282-02DC8B9A4400}"/>
              </a:ext>
            </a:extLst>
          </p:cNvPr>
          <p:cNvSpPr/>
          <p:nvPr/>
        </p:nvSpPr>
        <p:spPr>
          <a:xfrm>
            <a:off x="4235925" y="1490384"/>
            <a:ext cx="1705998" cy="794040"/>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Detail</a:t>
            </a:r>
          </a:p>
        </p:txBody>
      </p:sp>
      <p:sp>
        <p:nvSpPr>
          <p:cNvPr id="9" name="Rectangle: Rounded Corners 8">
            <a:extLst>
              <a:ext uri="{FF2B5EF4-FFF2-40B4-BE49-F238E27FC236}">
                <a16:creationId xmlns:a16="http://schemas.microsoft.com/office/drawing/2014/main" id="{83E02580-ED52-4245-8792-7781ADA07912}"/>
              </a:ext>
            </a:extLst>
          </p:cNvPr>
          <p:cNvSpPr/>
          <p:nvPr/>
        </p:nvSpPr>
        <p:spPr>
          <a:xfrm>
            <a:off x="5037437" y="2357169"/>
            <a:ext cx="1705998" cy="794040"/>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Detail</a:t>
            </a:r>
          </a:p>
        </p:txBody>
      </p:sp>
      <p:sp>
        <p:nvSpPr>
          <p:cNvPr id="10" name="Rectangle: Rounded Corners 9">
            <a:extLst>
              <a:ext uri="{FF2B5EF4-FFF2-40B4-BE49-F238E27FC236}">
                <a16:creationId xmlns:a16="http://schemas.microsoft.com/office/drawing/2014/main" id="{E1F3C94A-66C8-4A32-8714-315BD89474F1}"/>
              </a:ext>
            </a:extLst>
          </p:cNvPr>
          <p:cNvSpPr/>
          <p:nvPr/>
        </p:nvSpPr>
        <p:spPr>
          <a:xfrm>
            <a:off x="5966638" y="3790316"/>
            <a:ext cx="1705998" cy="794040"/>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Detail</a:t>
            </a:r>
          </a:p>
        </p:txBody>
      </p:sp>
    </p:spTree>
    <p:custDataLst>
      <p:tags r:id="rId1"/>
    </p:custDataLst>
    <p:extLst>
      <p:ext uri="{BB962C8B-B14F-4D97-AF65-F5344CB8AC3E}">
        <p14:creationId xmlns:p14="http://schemas.microsoft.com/office/powerpoint/2010/main" val="711596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lstStyle/>
          <a:p>
            <a:r>
              <a:rPr lang="en-US" dirty="0">
                <a:latin typeface="Comic Sans MS" panose="030F0702030302020204" pitchFamily="66" charset="0"/>
              </a:rPr>
              <a:t>Practice Time </a:t>
            </a:r>
          </a:p>
        </p:txBody>
      </p:sp>
      <p:sp>
        <p:nvSpPr>
          <p:cNvPr id="3" name="Rectangle: Rounded Corners 2">
            <a:extLst>
              <a:ext uri="{FF2B5EF4-FFF2-40B4-BE49-F238E27FC236}">
                <a16:creationId xmlns:a16="http://schemas.microsoft.com/office/drawing/2014/main" id="{B48E3300-EC04-4CEA-B9F7-C63F6CB9EA06}"/>
              </a:ext>
            </a:extLst>
          </p:cNvPr>
          <p:cNvSpPr/>
          <p:nvPr/>
        </p:nvSpPr>
        <p:spPr>
          <a:xfrm>
            <a:off x="341247" y="1417638"/>
            <a:ext cx="3884907" cy="5353865"/>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marL="571500" indent="-571500">
              <a:buFont typeface="Arial" panose="020B0604020202020204" pitchFamily="34" charset="0"/>
              <a:buChar char="•"/>
            </a:pPr>
            <a:r>
              <a:rPr lang="en-US" sz="3600" dirty="0">
                <a:solidFill>
                  <a:schemeClr val="bg1"/>
                </a:solidFill>
                <a:latin typeface="Comic Sans MS" panose="030F0702030302020204" pitchFamily="66" charset="0"/>
              </a:rPr>
              <a:t>Wakeup</a:t>
            </a:r>
          </a:p>
          <a:p>
            <a:pPr marL="571500" indent="-571500">
              <a:buFont typeface="Arial" panose="020B0604020202020204" pitchFamily="34" charset="0"/>
              <a:buChar char="•"/>
            </a:pPr>
            <a:r>
              <a:rPr lang="en-US" sz="3600" dirty="0">
                <a:solidFill>
                  <a:schemeClr val="bg1"/>
                </a:solidFill>
                <a:latin typeface="Comic Sans MS" panose="030F0702030302020204" pitchFamily="66" charset="0"/>
              </a:rPr>
              <a:t>Shower</a:t>
            </a:r>
          </a:p>
          <a:p>
            <a:pPr marL="571500" indent="-571500">
              <a:buFont typeface="Arial" panose="020B0604020202020204" pitchFamily="34" charset="0"/>
              <a:buChar char="•"/>
            </a:pPr>
            <a:r>
              <a:rPr lang="en-US" sz="3600" dirty="0">
                <a:solidFill>
                  <a:schemeClr val="bg1"/>
                </a:solidFill>
                <a:latin typeface="Comic Sans MS" panose="030F0702030302020204" pitchFamily="66" charset="0"/>
              </a:rPr>
              <a:t>Brush teeth</a:t>
            </a:r>
          </a:p>
          <a:p>
            <a:pPr marL="571500" indent="-571500">
              <a:buFont typeface="Arial" panose="020B0604020202020204" pitchFamily="34" charset="0"/>
              <a:buChar char="•"/>
            </a:pPr>
            <a:r>
              <a:rPr lang="en-US" sz="3600" dirty="0">
                <a:solidFill>
                  <a:schemeClr val="bg1"/>
                </a:solidFill>
                <a:latin typeface="Comic Sans MS" panose="030F0702030302020204" pitchFamily="66" charset="0"/>
              </a:rPr>
              <a:t>Breakfast </a:t>
            </a:r>
          </a:p>
          <a:p>
            <a:pPr marL="571500" indent="-571500">
              <a:buFont typeface="Arial" panose="020B0604020202020204" pitchFamily="34" charset="0"/>
              <a:buChar char="•"/>
            </a:pPr>
            <a:r>
              <a:rPr lang="en-US" sz="3600" dirty="0">
                <a:solidFill>
                  <a:schemeClr val="bg1"/>
                </a:solidFill>
                <a:latin typeface="Comic Sans MS" panose="030F0702030302020204" pitchFamily="66" charset="0"/>
              </a:rPr>
              <a:t>Clothes </a:t>
            </a:r>
          </a:p>
          <a:p>
            <a:pPr marL="571500" indent="-571500">
              <a:buFont typeface="Arial" panose="020B0604020202020204" pitchFamily="34" charset="0"/>
              <a:buChar char="•"/>
            </a:pPr>
            <a:r>
              <a:rPr lang="en-US" sz="3600" dirty="0">
                <a:solidFill>
                  <a:schemeClr val="bg1"/>
                </a:solidFill>
                <a:latin typeface="Comic Sans MS" panose="030F0702030302020204" pitchFamily="66" charset="0"/>
              </a:rPr>
              <a:t>Shoes </a:t>
            </a:r>
          </a:p>
          <a:p>
            <a:pPr marL="571500" indent="-571500">
              <a:buFont typeface="Arial" panose="020B0604020202020204" pitchFamily="34" charset="0"/>
              <a:buChar char="•"/>
            </a:pPr>
            <a:r>
              <a:rPr lang="en-US" sz="3600" dirty="0">
                <a:solidFill>
                  <a:schemeClr val="bg1"/>
                </a:solidFill>
                <a:latin typeface="Comic Sans MS" panose="030F0702030302020204" pitchFamily="66" charset="0"/>
              </a:rPr>
              <a:t>Bookbag </a:t>
            </a:r>
          </a:p>
          <a:p>
            <a:pPr marL="571500" indent="-571500">
              <a:buFont typeface="Arial" panose="020B0604020202020204" pitchFamily="34" charset="0"/>
              <a:buChar char="•"/>
            </a:pPr>
            <a:r>
              <a:rPr lang="en-US" sz="3600" dirty="0">
                <a:solidFill>
                  <a:schemeClr val="bg1"/>
                </a:solidFill>
                <a:latin typeface="Comic Sans MS" panose="030F0702030302020204" pitchFamily="66" charset="0"/>
              </a:rPr>
              <a:t>Lunchbox </a:t>
            </a:r>
          </a:p>
          <a:p>
            <a:pPr marL="571500" indent="-571500">
              <a:buFont typeface="Arial" panose="020B0604020202020204" pitchFamily="34" charset="0"/>
              <a:buChar char="•"/>
            </a:pPr>
            <a:r>
              <a:rPr lang="en-US" sz="3600" dirty="0">
                <a:solidFill>
                  <a:schemeClr val="bg1"/>
                </a:solidFill>
                <a:latin typeface="Comic Sans MS" panose="030F0702030302020204" pitchFamily="66" charset="0"/>
              </a:rPr>
              <a:t>School bus </a:t>
            </a:r>
          </a:p>
        </p:txBody>
      </p:sp>
      <p:pic>
        <p:nvPicPr>
          <p:cNvPr id="13" name="Picture 12" descr="A screenshot of a computer&#10;&#10;Description automatically generated with low confidence">
            <a:extLst>
              <a:ext uri="{FF2B5EF4-FFF2-40B4-BE49-F238E27FC236}">
                <a16:creationId xmlns:a16="http://schemas.microsoft.com/office/drawing/2014/main" id="{8FF5DD1F-1083-4E00-9B29-7D17F1D822BA}"/>
              </a:ext>
            </a:extLst>
          </p:cNvPr>
          <p:cNvPicPr>
            <a:picLocks noChangeAspect="1"/>
          </p:cNvPicPr>
          <p:nvPr/>
        </p:nvPicPr>
        <p:blipFill>
          <a:blip r:embed="rId3"/>
          <a:stretch>
            <a:fillRect/>
          </a:stretch>
        </p:blipFill>
        <p:spPr>
          <a:xfrm>
            <a:off x="4688230" y="2686050"/>
            <a:ext cx="4314825" cy="4171950"/>
          </a:xfrm>
          <a:prstGeom prst="rect">
            <a:avLst/>
          </a:prstGeom>
        </p:spPr>
      </p:pic>
    </p:spTree>
    <p:extLst>
      <p:ext uri="{BB962C8B-B14F-4D97-AF65-F5344CB8AC3E}">
        <p14:creationId xmlns:p14="http://schemas.microsoft.com/office/powerpoint/2010/main" val="1089271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lstStyle/>
          <a:p>
            <a:r>
              <a:rPr lang="en-US" dirty="0">
                <a:latin typeface="Comic Sans MS" panose="030F0702030302020204" pitchFamily="66" charset="0"/>
              </a:rPr>
              <a:t>Past Tense Verbs</a:t>
            </a:r>
          </a:p>
        </p:txBody>
      </p:sp>
      <p:sp>
        <p:nvSpPr>
          <p:cNvPr id="3" name="Rectangle: Rounded Corners 2">
            <a:extLst>
              <a:ext uri="{FF2B5EF4-FFF2-40B4-BE49-F238E27FC236}">
                <a16:creationId xmlns:a16="http://schemas.microsoft.com/office/drawing/2014/main" id="{5FE995B9-CA41-412C-A7D8-D48D32FB6BC5}"/>
              </a:ext>
            </a:extLst>
          </p:cNvPr>
          <p:cNvSpPr/>
          <p:nvPr/>
        </p:nvSpPr>
        <p:spPr>
          <a:xfrm>
            <a:off x="2993040" y="1949428"/>
            <a:ext cx="3363099" cy="1509822"/>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Base Word </a:t>
            </a:r>
          </a:p>
          <a:p>
            <a:pPr algn="ctr"/>
            <a:r>
              <a:rPr lang="en-US" sz="3600" dirty="0">
                <a:solidFill>
                  <a:schemeClr val="bg1"/>
                </a:solidFill>
                <a:latin typeface="Comic Sans MS" panose="030F0702030302020204" pitchFamily="66" charset="0"/>
              </a:rPr>
              <a:t>cook </a:t>
            </a:r>
          </a:p>
        </p:txBody>
      </p:sp>
      <p:sp>
        <p:nvSpPr>
          <p:cNvPr id="4" name="Rectangle: Rounded Corners 3">
            <a:extLst>
              <a:ext uri="{FF2B5EF4-FFF2-40B4-BE49-F238E27FC236}">
                <a16:creationId xmlns:a16="http://schemas.microsoft.com/office/drawing/2014/main" id="{64C55C81-4E02-453A-B8B5-BADF38BF6255}"/>
              </a:ext>
            </a:extLst>
          </p:cNvPr>
          <p:cNvSpPr/>
          <p:nvPr/>
        </p:nvSpPr>
        <p:spPr>
          <a:xfrm>
            <a:off x="2266374" y="1822271"/>
            <a:ext cx="4816430" cy="1672519"/>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Regular Action Verb </a:t>
            </a:r>
          </a:p>
          <a:p>
            <a:pPr algn="ctr"/>
            <a:r>
              <a:rPr lang="en-US" sz="3600" dirty="0">
                <a:solidFill>
                  <a:schemeClr val="bg1"/>
                </a:solidFill>
                <a:latin typeface="Comic Sans MS" panose="030F0702030302020204" pitchFamily="66" charset="0"/>
              </a:rPr>
              <a:t>cook</a:t>
            </a:r>
          </a:p>
        </p:txBody>
      </p:sp>
      <p:sp>
        <p:nvSpPr>
          <p:cNvPr id="5" name="Rectangle: Rounded Corners 4">
            <a:extLst>
              <a:ext uri="{FF2B5EF4-FFF2-40B4-BE49-F238E27FC236}">
                <a16:creationId xmlns:a16="http://schemas.microsoft.com/office/drawing/2014/main" id="{F075BDA3-8BBA-4A20-9B46-3370884A841F}"/>
              </a:ext>
            </a:extLst>
          </p:cNvPr>
          <p:cNvSpPr/>
          <p:nvPr/>
        </p:nvSpPr>
        <p:spPr>
          <a:xfrm>
            <a:off x="782208" y="1822196"/>
            <a:ext cx="8024419" cy="1715050"/>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Past Tense Regular Action Verb</a:t>
            </a:r>
          </a:p>
          <a:p>
            <a:pPr algn="ctr"/>
            <a:r>
              <a:rPr lang="en-US" sz="3600" dirty="0">
                <a:solidFill>
                  <a:schemeClr val="bg1"/>
                </a:solidFill>
                <a:latin typeface="Comic Sans MS" panose="030F0702030302020204" pitchFamily="66" charset="0"/>
              </a:rPr>
              <a:t>cooked</a:t>
            </a:r>
          </a:p>
        </p:txBody>
      </p:sp>
      <p:sp>
        <p:nvSpPr>
          <p:cNvPr id="6" name="Rectangle: Rounded Corners 5">
            <a:extLst>
              <a:ext uri="{FF2B5EF4-FFF2-40B4-BE49-F238E27FC236}">
                <a16:creationId xmlns:a16="http://schemas.microsoft.com/office/drawing/2014/main" id="{66CCED2D-5923-4A4B-BC67-42E0426C9269}"/>
              </a:ext>
            </a:extLst>
          </p:cNvPr>
          <p:cNvSpPr/>
          <p:nvPr/>
        </p:nvSpPr>
        <p:spPr>
          <a:xfrm>
            <a:off x="782207" y="1754387"/>
            <a:ext cx="8024419" cy="2478320"/>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Adding Double Consonant </a:t>
            </a:r>
          </a:p>
          <a:p>
            <a:pPr algn="ctr"/>
            <a:r>
              <a:rPr lang="en-US" sz="3600" dirty="0">
                <a:solidFill>
                  <a:schemeClr val="bg1"/>
                </a:solidFill>
                <a:latin typeface="Comic Sans MS" panose="030F0702030302020204" pitchFamily="66" charset="0"/>
              </a:rPr>
              <a:t>shopped </a:t>
            </a:r>
          </a:p>
        </p:txBody>
      </p:sp>
      <p:pic>
        <p:nvPicPr>
          <p:cNvPr id="8" name="Picture 7" descr="Charm Chicken">
            <a:extLst>
              <a:ext uri="{FF2B5EF4-FFF2-40B4-BE49-F238E27FC236}">
                <a16:creationId xmlns:a16="http://schemas.microsoft.com/office/drawing/2014/main" id="{33E02812-F010-483F-A4E6-274E8160C8ED}"/>
              </a:ext>
            </a:extLst>
          </p:cNvPr>
          <p:cNvPicPr>
            <a:picLocks noChangeAspect="1"/>
          </p:cNvPicPr>
          <p:nvPr/>
        </p:nvPicPr>
        <p:blipFill>
          <a:blip r:embed="rId4"/>
          <a:stretch>
            <a:fillRect/>
          </a:stretch>
        </p:blipFill>
        <p:spPr>
          <a:xfrm>
            <a:off x="-348049" y="3941804"/>
            <a:ext cx="3363098" cy="3403557"/>
          </a:xfrm>
          <a:prstGeom prst="rect">
            <a:avLst/>
          </a:prstGeom>
        </p:spPr>
      </p:pic>
    </p:spTree>
    <p:custDataLst>
      <p:tags r:id="rId1"/>
    </p:custDataLst>
    <p:extLst>
      <p:ext uri="{BB962C8B-B14F-4D97-AF65-F5344CB8AC3E}">
        <p14:creationId xmlns:p14="http://schemas.microsoft.com/office/powerpoint/2010/main" val="1936883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16EFA-84C2-45F3-8637-56DC5B3155F6}"/>
              </a:ext>
            </a:extLst>
          </p:cNvPr>
          <p:cNvSpPr>
            <a:spLocks noGrp="1"/>
          </p:cNvSpPr>
          <p:nvPr>
            <p:ph type="title"/>
          </p:nvPr>
        </p:nvSpPr>
        <p:spPr/>
        <p:txBody>
          <a:bodyPr/>
          <a:lstStyle/>
          <a:p>
            <a:r>
              <a:rPr lang="en-US" dirty="0">
                <a:latin typeface="Comic Sans MS" panose="030F0702030302020204" pitchFamily="66" charset="0"/>
              </a:rPr>
              <a:t>Match</a:t>
            </a:r>
          </a:p>
        </p:txBody>
      </p:sp>
      <p:sp>
        <p:nvSpPr>
          <p:cNvPr id="3" name="Rectangle: Rounded Corners 2">
            <a:extLst>
              <a:ext uri="{FF2B5EF4-FFF2-40B4-BE49-F238E27FC236}">
                <a16:creationId xmlns:a16="http://schemas.microsoft.com/office/drawing/2014/main" id="{A9CBE738-DC0F-4EF0-8C34-19114849EE2D}"/>
              </a:ext>
            </a:extLst>
          </p:cNvPr>
          <p:cNvSpPr/>
          <p:nvPr/>
        </p:nvSpPr>
        <p:spPr>
          <a:xfrm>
            <a:off x="457200" y="1417638"/>
            <a:ext cx="2716618" cy="1143000"/>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bug</a:t>
            </a:r>
          </a:p>
        </p:txBody>
      </p:sp>
      <p:sp>
        <p:nvSpPr>
          <p:cNvPr id="4" name="Rectangle: Rounded Corners 3">
            <a:extLst>
              <a:ext uri="{FF2B5EF4-FFF2-40B4-BE49-F238E27FC236}">
                <a16:creationId xmlns:a16="http://schemas.microsoft.com/office/drawing/2014/main" id="{351D10FF-9506-4FB0-91BF-A47B3E82CE02}"/>
              </a:ext>
            </a:extLst>
          </p:cNvPr>
          <p:cNvSpPr/>
          <p:nvPr/>
        </p:nvSpPr>
        <p:spPr>
          <a:xfrm>
            <a:off x="457200" y="2713038"/>
            <a:ext cx="2716618" cy="1143000"/>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past</a:t>
            </a:r>
          </a:p>
        </p:txBody>
      </p:sp>
      <p:sp>
        <p:nvSpPr>
          <p:cNvPr id="5" name="Rectangle: Rounded Corners 4">
            <a:extLst>
              <a:ext uri="{FF2B5EF4-FFF2-40B4-BE49-F238E27FC236}">
                <a16:creationId xmlns:a16="http://schemas.microsoft.com/office/drawing/2014/main" id="{A7C9430E-0408-43A0-AD82-B86A1BCB803B}"/>
              </a:ext>
            </a:extLst>
          </p:cNvPr>
          <p:cNvSpPr/>
          <p:nvPr/>
        </p:nvSpPr>
        <p:spPr>
          <a:xfrm>
            <a:off x="457200" y="4064773"/>
            <a:ext cx="2716618" cy="1143000"/>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race</a:t>
            </a:r>
          </a:p>
        </p:txBody>
      </p:sp>
      <p:sp>
        <p:nvSpPr>
          <p:cNvPr id="6" name="Rectangle: Rounded Corners 5">
            <a:extLst>
              <a:ext uri="{FF2B5EF4-FFF2-40B4-BE49-F238E27FC236}">
                <a16:creationId xmlns:a16="http://schemas.microsoft.com/office/drawing/2014/main" id="{37F142D7-EEDE-4A1A-82A8-E07B8740545B}"/>
              </a:ext>
            </a:extLst>
          </p:cNvPr>
          <p:cNvSpPr/>
          <p:nvPr/>
        </p:nvSpPr>
        <p:spPr>
          <a:xfrm>
            <a:off x="457200" y="5416508"/>
            <a:ext cx="2716618" cy="1143000"/>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want</a:t>
            </a:r>
          </a:p>
        </p:txBody>
      </p:sp>
      <p:sp>
        <p:nvSpPr>
          <p:cNvPr id="7" name="Rectangle: Rounded Corners 6">
            <a:extLst>
              <a:ext uri="{FF2B5EF4-FFF2-40B4-BE49-F238E27FC236}">
                <a16:creationId xmlns:a16="http://schemas.microsoft.com/office/drawing/2014/main" id="{095FF9F1-9B9A-4595-8ACB-156C38B781A6}"/>
              </a:ext>
            </a:extLst>
          </p:cNvPr>
          <p:cNvSpPr/>
          <p:nvPr/>
        </p:nvSpPr>
        <p:spPr>
          <a:xfrm>
            <a:off x="5329881" y="2713038"/>
            <a:ext cx="2716618" cy="1143000"/>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bugged</a:t>
            </a:r>
          </a:p>
        </p:txBody>
      </p:sp>
      <p:sp>
        <p:nvSpPr>
          <p:cNvPr id="8" name="Rectangle: Rounded Corners 7">
            <a:extLst>
              <a:ext uri="{FF2B5EF4-FFF2-40B4-BE49-F238E27FC236}">
                <a16:creationId xmlns:a16="http://schemas.microsoft.com/office/drawing/2014/main" id="{A7788942-DE10-4614-8595-DA2A94DB8F0F}"/>
              </a:ext>
            </a:extLst>
          </p:cNvPr>
          <p:cNvSpPr/>
          <p:nvPr/>
        </p:nvSpPr>
        <p:spPr>
          <a:xfrm>
            <a:off x="5329881" y="5416508"/>
            <a:ext cx="2716618" cy="1143000"/>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pasted</a:t>
            </a:r>
          </a:p>
        </p:txBody>
      </p:sp>
      <p:sp>
        <p:nvSpPr>
          <p:cNvPr id="9" name="Rectangle: Rounded Corners 8">
            <a:extLst>
              <a:ext uri="{FF2B5EF4-FFF2-40B4-BE49-F238E27FC236}">
                <a16:creationId xmlns:a16="http://schemas.microsoft.com/office/drawing/2014/main" id="{E64E087E-CCDF-4FB7-9E12-4769693B2A7F}"/>
              </a:ext>
            </a:extLst>
          </p:cNvPr>
          <p:cNvSpPr/>
          <p:nvPr/>
        </p:nvSpPr>
        <p:spPr>
          <a:xfrm>
            <a:off x="5329881" y="4035941"/>
            <a:ext cx="2716618" cy="1143000"/>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raced</a:t>
            </a:r>
          </a:p>
        </p:txBody>
      </p:sp>
      <p:sp>
        <p:nvSpPr>
          <p:cNvPr id="10" name="Rectangle: Rounded Corners 9">
            <a:extLst>
              <a:ext uri="{FF2B5EF4-FFF2-40B4-BE49-F238E27FC236}">
                <a16:creationId xmlns:a16="http://schemas.microsoft.com/office/drawing/2014/main" id="{B932A5A7-763C-4DCC-853A-23E69B94ECD3}"/>
              </a:ext>
            </a:extLst>
          </p:cNvPr>
          <p:cNvSpPr/>
          <p:nvPr/>
        </p:nvSpPr>
        <p:spPr>
          <a:xfrm>
            <a:off x="5329881" y="1417638"/>
            <a:ext cx="2716618" cy="1143000"/>
          </a:xfrm>
          <a:prstGeom prst="roundRect">
            <a:avLst/>
          </a:prstGeom>
          <a:solidFill>
            <a:srgbClr val="3B7AB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dirty="0">
                <a:solidFill>
                  <a:schemeClr val="bg1"/>
                </a:solidFill>
                <a:latin typeface="Comic Sans MS" panose="030F0702030302020204" pitchFamily="66" charset="0"/>
              </a:rPr>
              <a:t>wanted</a:t>
            </a:r>
          </a:p>
        </p:txBody>
      </p:sp>
      <p:cxnSp>
        <p:nvCxnSpPr>
          <p:cNvPr id="12" name="Straight Connector 11">
            <a:extLst>
              <a:ext uri="{FF2B5EF4-FFF2-40B4-BE49-F238E27FC236}">
                <a16:creationId xmlns:a16="http://schemas.microsoft.com/office/drawing/2014/main" id="{99D5267D-05B9-42A9-AB3D-739591224863}"/>
              </a:ext>
            </a:extLst>
          </p:cNvPr>
          <p:cNvCxnSpPr>
            <a:stCxn id="3" idx="3"/>
            <a:endCxn id="7" idx="1"/>
          </p:cNvCxnSpPr>
          <p:nvPr/>
        </p:nvCxnSpPr>
        <p:spPr>
          <a:xfrm>
            <a:off x="3173818" y="1989138"/>
            <a:ext cx="2156063" cy="12954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7B96CEAE-8DE7-4F04-AB35-5061619245E6}"/>
              </a:ext>
            </a:extLst>
          </p:cNvPr>
          <p:cNvCxnSpPr>
            <a:cxnSpLocks/>
            <a:stCxn id="4" idx="3"/>
            <a:endCxn id="8" idx="1"/>
          </p:cNvCxnSpPr>
          <p:nvPr/>
        </p:nvCxnSpPr>
        <p:spPr>
          <a:xfrm>
            <a:off x="3173818" y="3284538"/>
            <a:ext cx="2156063" cy="270347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FD169A70-CFDF-49B7-A956-4F17029C9FDE}"/>
              </a:ext>
            </a:extLst>
          </p:cNvPr>
          <p:cNvCxnSpPr>
            <a:cxnSpLocks/>
            <a:stCxn id="5" idx="3"/>
            <a:endCxn id="9" idx="1"/>
          </p:cNvCxnSpPr>
          <p:nvPr/>
        </p:nvCxnSpPr>
        <p:spPr>
          <a:xfrm flipV="1">
            <a:off x="3173818" y="4607441"/>
            <a:ext cx="2156063" cy="28832"/>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A0983BAA-03E1-4A1A-9257-9BC0EB921B02}"/>
              </a:ext>
            </a:extLst>
          </p:cNvPr>
          <p:cNvCxnSpPr>
            <a:cxnSpLocks/>
            <a:stCxn id="6" idx="3"/>
            <a:endCxn id="10" idx="1"/>
          </p:cNvCxnSpPr>
          <p:nvPr/>
        </p:nvCxnSpPr>
        <p:spPr>
          <a:xfrm flipV="1">
            <a:off x="3173818" y="1989138"/>
            <a:ext cx="2156063" cy="3998870"/>
          </a:xfrm>
          <a:prstGeom prst="line">
            <a:avLst/>
          </a:prstGeom>
        </p:spPr>
        <p:style>
          <a:lnRef idx="2">
            <a:schemeClr val="accent1"/>
          </a:lnRef>
          <a:fillRef idx="0">
            <a:schemeClr val="accent1"/>
          </a:fillRef>
          <a:effectRef idx="1">
            <a:schemeClr val="accent1"/>
          </a:effectRef>
          <a:fontRef idx="minor">
            <a:schemeClr val="tx1"/>
          </a:fontRef>
        </p:style>
      </p:cxnSp>
      <p:pic>
        <p:nvPicPr>
          <p:cNvPr id="23" name="Picture 22" descr="Wondering Chicken">
            <a:extLst>
              <a:ext uri="{FF2B5EF4-FFF2-40B4-BE49-F238E27FC236}">
                <a16:creationId xmlns:a16="http://schemas.microsoft.com/office/drawing/2014/main" id="{71F93A18-6B03-429E-ADE0-B00C5AA4C74F}"/>
              </a:ext>
            </a:extLst>
          </p:cNvPr>
          <p:cNvPicPr>
            <a:picLocks noChangeAspect="1"/>
          </p:cNvPicPr>
          <p:nvPr/>
        </p:nvPicPr>
        <p:blipFill>
          <a:blip r:embed="rId4"/>
          <a:stretch>
            <a:fillRect/>
          </a:stretch>
        </p:blipFill>
        <p:spPr>
          <a:xfrm>
            <a:off x="566352" y="70237"/>
            <a:ext cx="1551803" cy="1551803"/>
          </a:xfrm>
          <a:prstGeom prst="rect">
            <a:avLst/>
          </a:prstGeom>
        </p:spPr>
      </p:pic>
    </p:spTree>
    <p:custDataLst>
      <p:tags r:id="rId1"/>
    </p:custDataLst>
    <p:extLst>
      <p:ext uri="{BB962C8B-B14F-4D97-AF65-F5344CB8AC3E}">
        <p14:creationId xmlns:p14="http://schemas.microsoft.com/office/powerpoint/2010/main" val="1909517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arn(inVertic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barn(inVertical)">
                                      <p:cBhvr>
                                        <p:cTn id="2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1B016-6D0E-496C-ABAD-2CB62023E1C3}"/>
              </a:ext>
            </a:extLst>
          </p:cNvPr>
          <p:cNvSpPr>
            <a:spLocks noGrp="1"/>
          </p:cNvSpPr>
          <p:nvPr>
            <p:ph type="title"/>
          </p:nvPr>
        </p:nvSpPr>
        <p:spPr/>
        <p:txBody>
          <a:bodyPr/>
          <a:lstStyle/>
          <a:p>
            <a:r>
              <a:rPr lang="en-US" dirty="0">
                <a:latin typeface="Comic Sans MS" panose="030F0702030302020204" pitchFamily="66" charset="0"/>
              </a:rPr>
              <a:t>Story Retell </a:t>
            </a:r>
          </a:p>
        </p:txBody>
      </p:sp>
      <p:pic>
        <p:nvPicPr>
          <p:cNvPr id="3" name="Picture 2">
            <a:extLst>
              <a:ext uri="{FF2B5EF4-FFF2-40B4-BE49-F238E27FC236}">
                <a16:creationId xmlns:a16="http://schemas.microsoft.com/office/drawing/2014/main" id="{C068EBEA-B430-4415-BF14-F2F61DDF6EEE}"/>
              </a:ext>
            </a:extLst>
          </p:cNvPr>
          <p:cNvPicPr>
            <a:picLocks noChangeAspect="1"/>
          </p:cNvPicPr>
          <p:nvPr/>
        </p:nvPicPr>
        <p:blipFill>
          <a:blip r:embed="rId4"/>
          <a:stretch>
            <a:fillRect/>
          </a:stretch>
        </p:blipFill>
        <p:spPr>
          <a:xfrm>
            <a:off x="1667095" y="1245133"/>
            <a:ext cx="5809810" cy="5612867"/>
          </a:xfrm>
          <a:prstGeom prst="rect">
            <a:avLst/>
          </a:prstGeom>
        </p:spPr>
      </p:pic>
    </p:spTree>
    <p:custDataLst>
      <p:tags r:id="rId1"/>
    </p:custDataLst>
    <p:extLst>
      <p:ext uri="{BB962C8B-B14F-4D97-AF65-F5344CB8AC3E}">
        <p14:creationId xmlns:p14="http://schemas.microsoft.com/office/powerpoint/2010/main" val="1626706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0"/>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Couture.thmx</Template>
  <TotalTime>10936</TotalTime>
  <Words>1478</Words>
  <Application>Microsoft Office PowerPoint</Application>
  <PresentationFormat>On-screen Show (4:3)</PresentationFormat>
  <Paragraphs>166</Paragraphs>
  <Slides>10</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Comic Sans MS</vt:lpstr>
      <vt:lpstr>Office Theme</vt:lpstr>
      <vt:lpstr>Prefixes </vt:lpstr>
      <vt:lpstr>Prefix mis- </vt:lpstr>
      <vt:lpstr>Prefix over-</vt:lpstr>
      <vt:lpstr>Listen and Spell </vt:lpstr>
      <vt:lpstr>Main Idea and Details </vt:lpstr>
      <vt:lpstr>Practice Time </vt:lpstr>
      <vt:lpstr>Past Tense Verbs</vt:lpstr>
      <vt:lpstr>Match</vt:lpstr>
      <vt:lpstr>Story Retell </vt:lpstr>
      <vt:lpstr>Q &amp; A</vt:lpstr>
    </vt:vector>
  </TitlesOfParts>
  <Company>Accelerate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Johnson</dc:creator>
  <cp:lastModifiedBy>Shawn Mahoney</cp:lastModifiedBy>
  <cp:revision>215</cp:revision>
  <dcterms:created xsi:type="dcterms:W3CDTF">2012-04-20T18:25:02Z</dcterms:created>
  <dcterms:modified xsi:type="dcterms:W3CDTF">2021-08-18T19:07:15Z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4902928E-5D9A-4E02-B61E-4F664716F390</vt:lpwstr>
  </property>
  <property fmtid="{D5CDD505-2E9C-101B-9397-08002B2CF9AE}" pid="3" name="ArticulatePath">
    <vt:lpwstr>ELA 2_Module 29_ST</vt:lpwstr>
  </property>
</Properties>
</file>