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4" r:id="rId2"/>
    <p:sldId id="345" r:id="rId3"/>
    <p:sldId id="348" r:id="rId4"/>
    <p:sldId id="347" r:id="rId5"/>
    <p:sldId id="346" r:id="rId6"/>
    <p:sldId id="349" r:id="rId7"/>
    <p:sldId id="350" r:id="rId8"/>
    <p:sldId id="353" r:id="rId9"/>
    <p:sldId id="352" r:id="rId10"/>
  </p:sldIdLst>
  <p:sldSz cx="9144000" cy="6858000" type="screen4x3"/>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Kalos" initials="JK" lastIdx="5" clrIdx="0">
    <p:extLst>
      <p:ext uri="{19B8F6BF-5375-455C-9EA6-DF929625EA0E}">
        <p15:presenceInfo xmlns:p15="http://schemas.microsoft.com/office/powerpoint/2012/main" userId="88f479c315fdb2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D60093"/>
    <a:srgbClr val="283B80"/>
    <a:srgbClr val="3B7ABE"/>
    <a:srgbClr val="182C6F"/>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4CECE7-B064-40E6-A742-521804B229B3}" v="139" dt="2021-08-18T16:11:02.334"/>
    <p1510:client id="{EB9C8A1E-23EC-2B5B-27F6-4BF69E2B1CFD}" v="2" dt="2021-08-18T16:22:09.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54003" autoAdjust="0"/>
  </p:normalViewPr>
  <p:slideViewPr>
    <p:cSldViewPr snapToGrid="0" snapToObjects="1">
      <p:cViewPr varScale="1">
        <p:scale>
          <a:sx n="61" d="100"/>
          <a:sy n="61" d="100"/>
        </p:scale>
        <p:origin x="3192"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 suffix?”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 suffix is a group of letters added to a root word that can change the meaning.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does the suffix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tion</a:t>
            </a:r>
            <a:r>
              <a:rPr lang="en-US" sz="1800" dirty="0">
                <a:effectLst/>
                <a:latin typeface="Comic Sans MS" panose="030F0702030302020204" pitchFamily="66" charset="0"/>
                <a:ea typeface="Calibri" panose="020F0502020204030204" pitchFamily="34" charset="0"/>
                <a:cs typeface="Calibri" panose="020F0502020204030204" pitchFamily="34" charset="0"/>
              </a:rPr>
              <a:t> sound like?”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/shun/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Let’s look a at a couple words and say them together.”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Everyone: motion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Everyone: education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“Addition. Later today we will be practicing our addition facts. Addition.”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 D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D</a:t>
            </a:r>
            <a:r>
              <a:rPr lang="en-US" sz="1800" dirty="0">
                <a:effectLst/>
                <a:latin typeface="Comic Sans MS" panose="030F0702030302020204" pitchFamily="66" charset="0"/>
                <a:ea typeface="Calibri" panose="020F0502020204030204" pitchFamily="34" charset="0"/>
                <a:cs typeface="Calibri" panose="020F0502020204030204" pitchFamily="34" charset="0"/>
              </a:rPr>
              <a:t> I T I O N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“Direction. Excuse me, could you tell me which direction the library is in? Direction.”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“D I R E C T I O N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“Location. This house is in a great location. Location.”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 O C A T I O N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“Station. I cannot wait to see the old station. Station.”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“S T A T I O N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fiction and nonfiction?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Fiction includes characters and events that are made-up. Fiction is not true. Nonfiction includes real people, events, and animals. Nonfiction is true.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“Lets talk more about fiction and nonfiction. I have a few phrases that you have already reviewed. I want to see how much you remember.”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text informs someone. Is this fiction or nonfiction?”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Nonfiction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text is not a real story. Is this fiction or nonfiction?”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Fiction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text has make-believe characters. Is this fiction or nonfiction?”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Fiction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next.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text shows facts. Is this fiction or nonfiction?”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Nonfiction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answer.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 main idea?”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The main idea is what the passage is mostly about.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“For the main idea to make sense it needs what to support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Details!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“How do we find out what the main idea of the passage is? Where are some places to look?”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The title, headings, sentences, pictures, the ending, and any questions that might be asked.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“Words that do not make up a complete thought are what?”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Responses: Phrases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“Move, is just a phrase. This is not a complete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am I missing for this to be a complete sentence?” </a:t>
            </a:r>
          </a:p>
          <a:p>
            <a:pPr marL="0" marR="0">
              <a:lnSpc>
                <a:spcPct val="115000"/>
              </a:lnSpc>
              <a:spcBef>
                <a:spcPts val="0"/>
              </a:spcBef>
              <a:spcAft>
                <a:spcPts val="1000"/>
              </a:spcAft>
            </a:pPr>
            <a:r>
              <a:rPr lang="en-US" sz="1800" dirty="0">
                <a:effectLst/>
                <a:latin typeface="Comic Sans MS" panose="030F0702030302020204" pitchFamily="66" charset="0"/>
                <a:cs typeface="Times New Roman" panose="02020603050405020304" pitchFamily="18" charset="0"/>
              </a:rPr>
              <a:t>Student Response: A capital letter, the “who”, the “what we are moving, and the correct ending to the sentence.</a:t>
            </a:r>
          </a:p>
          <a:p>
            <a:pPr marL="0" marR="0">
              <a:lnSpc>
                <a:spcPct val="115000"/>
              </a:lnSpc>
              <a:spcBef>
                <a:spcPts val="0"/>
              </a:spcBef>
              <a:spcAft>
                <a:spcPts val="1000"/>
              </a:spcAft>
            </a:pPr>
            <a:r>
              <a:rPr lang="en-US" sz="1800" dirty="0">
                <a:effectLst/>
                <a:latin typeface="Comic Sans MS" panose="030F0702030302020204" pitchFamily="66" charset="0"/>
                <a:cs typeface="Times New Roman" panose="02020603050405020304" pitchFamily="18" charset="0"/>
              </a:rPr>
              <a:t>Click to show. </a:t>
            </a:r>
          </a:p>
          <a:p>
            <a:pPr marL="0" marR="0">
              <a:lnSpc>
                <a:spcPct val="115000"/>
              </a:lnSpc>
              <a:spcBef>
                <a:spcPts val="0"/>
              </a:spcBef>
              <a:spcAft>
                <a:spcPts val="1000"/>
              </a:spcAft>
            </a:pPr>
            <a:r>
              <a:rPr lang="en-US" sz="1800" dirty="0">
                <a:effectLst/>
                <a:latin typeface="Comic Sans MS" panose="030F0702030302020204" pitchFamily="66" charset="0"/>
                <a:cs typeface="Times New Roman" panose="02020603050405020304" pitchFamily="18" charset="0"/>
              </a:rPr>
              <a:t>Say, “What about this then. Is this considered a complete sentence? Can you please move the chair to the basement?” </a:t>
            </a:r>
          </a:p>
          <a:p>
            <a:pPr marL="0" marR="0">
              <a:lnSpc>
                <a:spcPct val="115000"/>
              </a:lnSpc>
              <a:spcBef>
                <a:spcPts val="0"/>
              </a:spcBef>
              <a:spcAft>
                <a:spcPts val="1000"/>
              </a:spcAft>
            </a:pPr>
            <a:r>
              <a:rPr lang="en-US" sz="1800" dirty="0">
                <a:effectLst/>
                <a:latin typeface="Comic Sans MS" panose="030F0702030302020204" pitchFamily="66" charset="0"/>
                <a:cs typeface="Times New Roman" panose="02020603050405020304" pitchFamily="18" charset="0"/>
              </a:rPr>
              <a:t>Student Response: YES </a:t>
            </a:r>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“There are three phrases that need to be identified as a noun phrase or a verb phrase. Let’s read them together and identify.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“The lake. What is this phrase?”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noun phrase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 What is this phrase?”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noun phrase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“Am studying. What is this phrase?”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verb phrase</a:t>
            </a:r>
          </a:p>
          <a:p>
            <a:r>
              <a:rPr lang="en-US" sz="1800" b="0" dirty="0">
                <a:effectLst/>
                <a:latin typeface="Comic Sans MS" panose="030F0702030302020204" pitchFamily="66" charset="0"/>
                <a:cs typeface="Calibri" panose="020F0502020204030204" pitchFamily="34" charset="0"/>
              </a:rPr>
              <a:t>Click to show. </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“Now it’s time to practice with our weekly reading of </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Everyday Patterns</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a:effectLst/>
                <a:latin typeface="Comic Sans MS" panose="030F0702030302020204" pitchFamily="66" charset="0"/>
                <a:ea typeface="Calibri" panose="020F0502020204030204" pitchFamily="34" charset="0"/>
                <a:cs typeface="Times New Roman" panose="02020603050405020304" pitchFamily="18" charset="0"/>
              </a:rPr>
              <a:t>Click</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“Who are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Not really a character this is an informative passage. Nonfiction.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Looking around the reader.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problem in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Having the reader notice the number of patterns around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“How about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The story begins by talking about different patterns. Patterns all around us.  Games can have patterns, in music, on buildings, fences, etc. Not only are patterns on physical items but there are patterns in the thing we do each day. Like our classroom routine. That is a pattern.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There are patterns everywhere. On buildings, in games, in our morning routines, and in nature.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340007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Suffix -</a:t>
            </a:r>
            <a:r>
              <a:rPr lang="en-US" sz="6000" dirty="0" err="1">
                <a:latin typeface="Comic Sans MS" panose="030F0902030302020204" pitchFamily="66" charset="0"/>
              </a:rPr>
              <a:t>tion</a:t>
            </a:r>
            <a:endParaRPr lang="en-US" sz="6000" dirty="0">
              <a:latin typeface="Comic Sans MS" panose="030F0902030302020204" pitchFamily="66" charset="0"/>
            </a:endParaRP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Spelling</a:t>
            </a:r>
          </a:p>
        </p:txBody>
      </p:sp>
    </p:spTree>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lstStyle/>
          <a:p>
            <a:r>
              <a:rPr lang="en-US" dirty="0">
                <a:latin typeface="Comic Sans MS" panose="030F0702030302020204" pitchFamily="66" charset="0"/>
              </a:rPr>
              <a:t>Suffix -</a:t>
            </a:r>
            <a:r>
              <a:rPr lang="en-US" dirty="0" err="1">
                <a:latin typeface="Comic Sans MS" panose="030F0702030302020204" pitchFamily="66" charset="0"/>
              </a:rPr>
              <a:t>tion</a:t>
            </a:r>
            <a:endParaRPr lang="en-US" dirty="0">
              <a:latin typeface="Comic Sans MS" panose="030F0702030302020204" pitchFamily="66" charset="0"/>
            </a:endParaRPr>
          </a:p>
        </p:txBody>
      </p:sp>
      <p:sp>
        <p:nvSpPr>
          <p:cNvPr id="6" name="Rectangle: Rounded Corners 5">
            <a:extLst>
              <a:ext uri="{FF2B5EF4-FFF2-40B4-BE49-F238E27FC236}">
                <a16:creationId xmlns:a16="http://schemas.microsoft.com/office/drawing/2014/main" id="{EE7776E2-5E5A-46EA-8841-E69830E42F6C}"/>
              </a:ext>
            </a:extLst>
          </p:cNvPr>
          <p:cNvSpPr/>
          <p:nvPr/>
        </p:nvSpPr>
        <p:spPr>
          <a:xfrm>
            <a:off x="792123" y="2195647"/>
            <a:ext cx="2567764" cy="194575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Motion </a:t>
            </a:r>
          </a:p>
        </p:txBody>
      </p:sp>
      <p:sp>
        <p:nvSpPr>
          <p:cNvPr id="7" name="Rectangle: Rounded Corners 6">
            <a:extLst>
              <a:ext uri="{FF2B5EF4-FFF2-40B4-BE49-F238E27FC236}">
                <a16:creationId xmlns:a16="http://schemas.microsoft.com/office/drawing/2014/main" id="{33984909-35B3-4A47-B212-47400D756661}"/>
              </a:ext>
            </a:extLst>
          </p:cNvPr>
          <p:cNvSpPr/>
          <p:nvPr/>
        </p:nvSpPr>
        <p:spPr>
          <a:xfrm>
            <a:off x="5784112" y="2195647"/>
            <a:ext cx="2567765" cy="1945758"/>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Education </a:t>
            </a:r>
          </a:p>
        </p:txBody>
      </p:sp>
      <p:pic>
        <p:nvPicPr>
          <p:cNvPr id="9" name="Picture 8" descr="Dream Taffy Cat">
            <a:extLst>
              <a:ext uri="{FF2B5EF4-FFF2-40B4-BE49-F238E27FC236}">
                <a16:creationId xmlns:a16="http://schemas.microsoft.com/office/drawing/2014/main" id="{0829B271-AAC3-46F8-A876-C6F79227E4E7}"/>
              </a:ext>
            </a:extLst>
          </p:cNvPr>
          <p:cNvPicPr>
            <a:picLocks noChangeAspect="1"/>
          </p:cNvPicPr>
          <p:nvPr/>
        </p:nvPicPr>
        <p:blipFill>
          <a:blip r:embed="rId3"/>
          <a:stretch>
            <a:fillRect/>
          </a:stretch>
        </p:blipFill>
        <p:spPr>
          <a:xfrm>
            <a:off x="2707575" y="3565048"/>
            <a:ext cx="3429000" cy="3429000"/>
          </a:xfrm>
          <a:prstGeom prst="rect">
            <a:avLst/>
          </a:prstGeom>
        </p:spPr>
      </p:pic>
    </p:spTree>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 </a:t>
            </a:r>
          </a:p>
        </p:txBody>
      </p:sp>
      <p:sp>
        <p:nvSpPr>
          <p:cNvPr id="3" name="Rectangle: Rounded Corners 2">
            <a:extLst>
              <a:ext uri="{FF2B5EF4-FFF2-40B4-BE49-F238E27FC236}">
                <a16:creationId xmlns:a16="http://schemas.microsoft.com/office/drawing/2014/main" id="{B670EBDD-4EBC-491E-A8ED-80DDE36C295F}"/>
              </a:ext>
            </a:extLst>
          </p:cNvPr>
          <p:cNvSpPr/>
          <p:nvPr/>
        </p:nvSpPr>
        <p:spPr>
          <a:xfrm>
            <a:off x="3316604" y="4856639"/>
            <a:ext cx="2493335" cy="1474381"/>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addition</a:t>
            </a:r>
          </a:p>
        </p:txBody>
      </p:sp>
      <p:pic>
        <p:nvPicPr>
          <p:cNvPr id="4" name="Picture 3">
            <a:extLst>
              <a:ext uri="{FF2B5EF4-FFF2-40B4-BE49-F238E27FC236}">
                <a16:creationId xmlns:a16="http://schemas.microsoft.com/office/drawing/2014/main" id="{66C4F83D-CBB5-4B4A-9606-3C0EA2CCF8C3}"/>
              </a:ext>
            </a:extLst>
          </p:cNvPr>
          <p:cNvPicPr>
            <a:picLocks noChangeAspect="1"/>
          </p:cNvPicPr>
          <p:nvPr/>
        </p:nvPicPr>
        <p:blipFill>
          <a:blip r:embed="rId4"/>
          <a:srcRect/>
          <a:stretch/>
        </p:blipFill>
        <p:spPr>
          <a:xfrm>
            <a:off x="2739213" y="1498146"/>
            <a:ext cx="3665574" cy="2433940"/>
          </a:xfrm>
          <a:prstGeom prst="rect">
            <a:avLst/>
          </a:prstGeom>
        </p:spPr>
      </p:pic>
      <p:pic>
        <p:nvPicPr>
          <p:cNvPr id="5" name="Picture 4">
            <a:extLst>
              <a:ext uri="{FF2B5EF4-FFF2-40B4-BE49-F238E27FC236}">
                <a16:creationId xmlns:a16="http://schemas.microsoft.com/office/drawing/2014/main" id="{6D31B09F-19D5-4C63-B1A2-2732E0315F26}"/>
              </a:ext>
            </a:extLst>
          </p:cNvPr>
          <p:cNvPicPr>
            <a:picLocks noChangeAspect="1"/>
          </p:cNvPicPr>
          <p:nvPr/>
        </p:nvPicPr>
        <p:blipFill>
          <a:blip r:embed="rId5"/>
          <a:srcRect/>
          <a:stretch/>
        </p:blipFill>
        <p:spPr>
          <a:xfrm>
            <a:off x="2739213" y="1520565"/>
            <a:ext cx="3665574" cy="2477928"/>
          </a:xfrm>
          <a:prstGeom prst="rect">
            <a:avLst/>
          </a:prstGeom>
        </p:spPr>
      </p:pic>
      <p:sp>
        <p:nvSpPr>
          <p:cNvPr id="7" name="Rectangle: Rounded Corners 6">
            <a:extLst>
              <a:ext uri="{FF2B5EF4-FFF2-40B4-BE49-F238E27FC236}">
                <a16:creationId xmlns:a16="http://schemas.microsoft.com/office/drawing/2014/main" id="{978C8617-3C19-4CAF-BD2E-15001758A085}"/>
              </a:ext>
            </a:extLst>
          </p:cNvPr>
          <p:cNvSpPr/>
          <p:nvPr/>
        </p:nvSpPr>
        <p:spPr>
          <a:xfrm>
            <a:off x="3325332" y="4869477"/>
            <a:ext cx="2493335" cy="1474381"/>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direction</a:t>
            </a:r>
          </a:p>
        </p:txBody>
      </p:sp>
      <p:pic>
        <p:nvPicPr>
          <p:cNvPr id="6" name="Picture 5">
            <a:extLst>
              <a:ext uri="{FF2B5EF4-FFF2-40B4-BE49-F238E27FC236}">
                <a16:creationId xmlns:a16="http://schemas.microsoft.com/office/drawing/2014/main" id="{3788C8A0-D610-471A-A572-548A8CCD30F6}"/>
              </a:ext>
            </a:extLst>
          </p:cNvPr>
          <p:cNvPicPr>
            <a:picLocks noChangeAspect="1"/>
          </p:cNvPicPr>
          <p:nvPr/>
        </p:nvPicPr>
        <p:blipFill>
          <a:blip r:embed="rId6"/>
          <a:srcRect/>
          <a:stretch/>
        </p:blipFill>
        <p:spPr>
          <a:xfrm>
            <a:off x="2739211" y="1478889"/>
            <a:ext cx="3648119" cy="2436943"/>
          </a:xfrm>
          <a:prstGeom prst="rect">
            <a:avLst/>
          </a:prstGeom>
        </p:spPr>
      </p:pic>
      <p:sp>
        <p:nvSpPr>
          <p:cNvPr id="9" name="Rectangle: Rounded Corners 8">
            <a:extLst>
              <a:ext uri="{FF2B5EF4-FFF2-40B4-BE49-F238E27FC236}">
                <a16:creationId xmlns:a16="http://schemas.microsoft.com/office/drawing/2014/main" id="{BCCFDC58-40E2-4907-AC91-DA42229D1F27}"/>
              </a:ext>
            </a:extLst>
          </p:cNvPr>
          <p:cNvSpPr/>
          <p:nvPr/>
        </p:nvSpPr>
        <p:spPr>
          <a:xfrm>
            <a:off x="3325331" y="4863058"/>
            <a:ext cx="2493335" cy="1474381"/>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location</a:t>
            </a:r>
          </a:p>
        </p:txBody>
      </p:sp>
      <p:pic>
        <p:nvPicPr>
          <p:cNvPr id="8" name="Picture 7">
            <a:extLst>
              <a:ext uri="{FF2B5EF4-FFF2-40B4-BE49-F238E27FC236}">
                <a16:creationId xmlns:a16="http://schemas.microsoft.com/office/drawing/2014/main" id="{E94BF790-7BAF-45A4-856C-83940A08A670}"/>
              </a:ext>
            </a:extLst>
          </p:cNvPr>
          <p:cNvPicPr>
            <a:picLocks noChangeAspect="1"/>
          </p:cNvPicPr>
          <p:nvPr/>
        </p:nvPicPr>
        <p:blipFill>
          <a:blip r:embed="rId7"/>
          <a:srcRect/>
          <a:stretch/>
        </p:blipFill>
        <p:spPr>
          <a:xfrm>
            <a:off x="2739213" y="1483483"/>
            <a:ext cx="3665574" cy="2448603"/>
          </a:xfrm>
          <a:prstGeom prst="rect">
            <a:avLst/>
          </a:prstGeom>
        </p:spPr>
      </p:pic>
      <p:sp>
        <p:nvSpPr>
          <p:cNvPr id="11" name="Rectangle: Rounded Corners 10">
            <a:extLst>
              <a:ext uri="{FF2B5EF4-FFF2-40B4-BE49-F238E27FC236}">
                <a16:creationId xmlns:a16="http://schemas.microsoft.com/office/drawing/2014/main" id="{CF2BCEB2-67EF-47ED-B803-FF347D542633}"/>
              </a:ext>
            </a:extLst>
          </p:cNvPr>
          <p:cNvSpPr/>
          <p:nvPr/>
        </p:nvSpPr>
        <p:spPr>
          <a:xfrm>
            <a:off x="3325330" y="4875896"/>
            <a:ext cx="2493335" cy="1474381"/>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station</a:t>
            </a:r>
          </a:p>
        </p:txBody>
      </p:sp>
    </p:spTree>
    <p:custDataLst>
      <p:tags r:id="rId1"/>
    </p:custDataLst>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9" grpId="0" animBg="1"/>
      <p:bldP spid="9"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Fiction or Nonfiction</a:t>
            </a:r>
          </a:p>
        </p:txBody>
      </p:sp>
      <p:sp>
        <p:nvSpPr>
          <p:cNvPr id="5" name="Rectangle: Rounded Corners 4">
            <a:extLst>
              <a:ext uri="{FF2B5EF4-FFF2-40B4-BE49-F238E27FC236}">
                <a16:creationId xmlns:a16="http://schemas.microsoft.com/office/drawing/2014/main" id="{F058FFF5-5D11-40B1-9F3F-FED7BB0966E0}"/>
              </a:ext>
            </a:extLst>
          </p:cNvPr>
          <p:cNvSpPr/>
          <p:nvPr/>
        </p:nvSpPr>
        <p:spPr>
          <a:xfrm>
            <a:off x="965686" y="1653791"/>
            <a:ext cx="7559750" cy="1945758"/>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This text informs someone.</a:t>
            </a:r>
          </a:p>
        </p:txBody>
      </p:sp>
      <p:sp>
        <p:nvSpPr>
          <p:cNvPr id="6" name="Rectangle: Rounded Corners 5">
            <a:extLst>
              <a:ext uri="{FF2B5EF4-FFF2-40B4-BE49-F238E27FC236}">
                <a16:creationId xmlns:a16="http://schemas.microsoft.com/office/drawing/2014/main" id="{A20B55A2-7D30-4D56-B3C5-C5797BF29A70}"/>
              </a:ext>
            </a:extLst>
          </p:cNvPr>
          <p:cNvSpPr/>
          <p:nvPr/>
        </p:nvSpPr>
        <p:spPr>
          <a:xfrm>
            <a:off x="3526637" y="4485641"/>
            <a:ext cx="2760576" cy="69368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Nonfiction</a:t>
            </a:r>
          </a:p>
        </p:txBody>
      </p:sp>
      <p:sp>
        <p:nvSpPr>
          <p:cNvPr id="7" name="Rectangle: Rounded Corners 6">
            <a:extLst>
              <a:ext uri="{FF2B5EF4-FFF2-40B4-BE49-F238E27FC236}">
                <a16:creationId xmlns:a16="http://schemas.microsoft.com/office/drawing/2014/main" id="{C1755B5A-2F53-488B-84BF-286D362913BA}"/>
              </a:ext>
            </a:extLst>
          </p:cNvPr>
          <p:cNvSpPr/>
          <p:nvPr/>
        </p:nvSpPr>
        <p:spPr>
          <a:xfrm>
            <a:off x="965686" y="1621481"/>
            <a:ext cx="7559750" cy="1945758"/>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This text is not a real story. </a:t>
            </a:r>
          </a:p>
        </p:txBody>
      </p:sp>
      <p:sp>
        <p:nvSpPr>
          <p:cNvPr id="8" name="Rectangle: Rounded Corners 7">
            <a:extLst>
              <a:ext uri="{FF2B5EF4-FFF2-40B4-BE49-F238E27FC236}">
                <a16:creationId xmlns:a16="http://schemas.microsoft.com/office/drawing/2014/main" id="{B4886081-D63B-4286-ABBF-7C4DE2FD32EE}"/>
              </a:ext>
            </a:extLst>
          </p:cNvPr>
          <p:cNvSpPr/>
          <p:nvPr/>
        </p:nvSpPr>
        <p:spPr>
          <a:xfrm>
            <a:off x="3526637" y="4440155"/>
            <a:ext cx="2760576" cy="69368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Fiction</a:t>
            </a:r>
          </a:p>
        </p:txBody>
      </p:sp>
      <p:sp>
        <p:nvSpPr>
          <p:cNvPr id="9" name="Rectangle: Rounded Corners 8">
            <a:extLst>
              <a:ext uri="{FF2B5EF4-FFF2-40B4-BE49-F238E27FC236}">
                <a16:creationId xmlns:a16="http://schemas.microsoft.com/office/drawing/2014/main" id="{D124A459-CDB2-438E-94D7-FACDAE2D1412}"/>
              </a:ext>
            </a:extLst>
          </p:cNvPr>
          <p:cNvSpPr/>
          <p:nvPr/>
        </p:nvSpPr>
        <p:spPr>
          <a:xfrm>
            <a:off x="965686" y="1637967"/>
            <a:ext cx="7559750" cy="1945758"/>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This text has make-believe characters.</a:t>
            </a:r>
          </a:p>
        </p:txBody>
      </p:sp>
      <p:sp>
        <p:nvSpPr>
          <p:cNvPr id="10" name="Rectangle: Rounded Corners 9">
            <a:extLst>
              <a:ext uri="{FF2B5EF4-FFF2-40B4-BE49-F238E27FC236}">
                <a16:creationId xmlns:a16="http://schemas.microsoft.com/office/drawing/2014/main" id="{BE8D8D1D-AB98-4051-8DFF-BA9A77E1104F}"/>
              </a:ext>
            </a:extLst>
          </p:cNvPr>
          <p:cNvSpPr/>
          <p:nvPr/>
        </p:nvSpPr>
        <p:spPr>
          <a:xfrm>
            <a:off x="3526637" y="4471141"/>
            <a:ext cx="2760576" cy="69368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Fiction</a:t>
            </a:r>
          </a:p>
        </p:txBody>
      </p:sp>
      <p:sp>
        <p:nvSpPr>
          <p:cNvPr id="11" name="Rectangle: Rounded Corners 10">
            <a:extLst>
              <a:ext uri="{FF2B5EF4-FFF2-40B4-BE49-F238E27FC236}">
                <a16:creationId xmlns:a16="http://schemas.microsoft.com/office/drawing/2014/main" id="{A479F8FE-F4F0-4DE3-A99E-BD9A534D6850}"/>
              </a:ext>
            </a:extLst>
          </p:cNvPr>
          <p:cNvSpPr/>
          <p:nvPr/>
        </p:nvSpPr>
        <p:spPr>
          <a:xfrm>
            <a:off x="965686" y="1596617"/>
            <a:ext cx="7559750" cy="1945758"/>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This text shows facts. </a:t>
            </a:r>
          </a:p>
        </p:txBody>
      </p:sp>
      <p:sp>
        <p:nvSpPr>
          <p:cNvPr id="12" name="Rectangle: Rounded Corners 11">
            <a:extLst>
              <a:ext uri="{FF2B5EF4-FFF2-40B4-BE49-F238E27FC236}">
                <a16:creationId xmlns:a16="http://schemas.microsoft.com/office/drawing/2014/main" id="{9D93B994-C479-4FC7-983C-0D36A0681CB9}"/>
              </a:ext>
            </a:extLst>
          </p:cNvPr>
          <p:cNvSpPr/>
          <p:nvPr/>
        </p:nvSpPr>
        <p:spPr>
          <a:xfrm>
            <a:off x="3526637" y="4456641"/>
            <a:ext cx="2760576" cy="693682"/>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Nonfiction</a:t>
            </a:r>
          </a:p>
        </p:txBody>
      </p:sp>
      <p:pic>
        <p:nvPicPr>
          <p:cNvPr id="16" name="Picture 15" descr="Sorry Taffy Cat">
            <a:extLst>
              <a:ext uri="{FF2B5EF4-FFF2-40B4-BE49-F238E27FC236}">
                <a16:creationId xmlns:a16="http://schemas.microsoft.com/office/drawing/2014/main" id="{071877D7-900E-40D9-BAC5-2CEC9DFCD81D}"/>
              </a:ext>
            </a:extLst>
          </p:cNvPr>
          <p:cNvPicPr>
            <a:picLocks noChangeAspect="1"/>
          </p:cNvPicPr>
          <p:nvPr/>
        </p:nvPicPr>
        <p:blipFill>
          <a:blip r:embed="rId4"/>
          <a:stretch>
            <a:fillRect/>
          </a:stretch>
        </p:blipFill>
        <p:spPr>
          <a:xfrm>
            <a:off x="6590804" y="4655127"/>
            <a:ext cx="2446317" cy="2446317"/>
          </a:xfrm>
          <a:prstGeom prst="rect">
            <a:avLst/>
          </a:prstGeom>
        </p:spPr>
      </p:pic>
    </p:spTree>
    <p:custDataLst>
      <p:tags r:id="rId1"/>
    </p:custDataLst>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P spid="8" grpId="1" animBg="1"/>
      <p:bldP spid="9" grpId="0" animBg="1"/>
      <p:bldP spid="10" grpId="0" animBg="1"/>
      <p:bldP spid="10" grpId="1"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Main Idea &amp; Details</a:t>
            </a:r>
          </a:p>
        </p:txBody>
      </p:sp>
      <p:sp>
        <p:nvSpPr>
          <p:cNvPr id="4" name="Rectangle: Rounded Corners 3">
            <a:extLst>
              <a:ext uri="{FF2B5EF4-FFF2-40B4-BE49-F238E27FC236}">
                <a16:creationId xmlns:a16="http://schemas.microsoft.com/office/drawing/2014/main" id="{6AA46EFD-D670-435D-8DD7-EAF8A8CBCE21}"/>
              </a:ext>
            </a:extLst>
          </p:cNvPr>
          <p:cNvSpPr/>
          <p:nvPr/>
        </p:nvSpPr>
        <p:spPr>
          <a:xfrm>
            <a:off x="3693224" y="1627178"/>
            <a:ext cx="4658649" cy="2318679"/>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u="sng" dirty="0">
                <a:solidFill>
                  <a:schemeClr val="tx1"/>
                </a:solidFill>
                <a:latin typeface="Comic Sans MS" panose="030F0702030302020204" pitchFamily="66" charset="0"/>
              </a:rPr>
              <a:t>Details</a:t>
            </a:r>
            <a:r>
              <a:rPr lang="en-US" sz="3600" dirty="0">
                <a:solidFill>
                  <a:schemeClr val="tx1"/>
                </a:solidFill>
                <a:latin typeface="Comic Sans MS" panose="030F0702030302020204" pitchFamily="66" charset="0"/>
              </a:rPr>
              <a:t> are facts that support the main idea.</a:t>
            </a:r>
          </a:p>
        </p:txBody>
      </p:sp>
      <p:sp>
        <p:nvSpPr>
          <p:cNvPr id="3" name="Rectangle: Rounded Corners 2">
            <a:extLst>
              <a:ext uri="{FF2B5EF4-FFF2-40B4-BE49-F238E27FC236}">
                <a16:creationId xmlns:a16="http://schemas.microsoft.com/office/drawing/2014/main" id="{77E8D355-EDA1-46A4-8FFA-82430F561930}"/>
              </a:ext>
            </a:extLst>
          </p:cNvPr>
          <p:cNvSpPr/>
          <p:nvPr/>
        </p:nvSpPr>
        <p:spPr>
          <a:xfrm>
            <a:off x="3693225" y="1627178"/>
            <a:ext cx="4658649" cy="2554161"/>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The </a:t>
            </a:r>
            <a:r>
              <a:rPr lang="en-US" sz="3600" b="1" u="sng" dirty="0">
                <a:solidFill>
                  <a:schemeClr val="tx1"/>
                </a:solidFill>
                <a:latin typeface="Comic Sans MS" panose="030F0702030302020204" pitchFamily="66" charset="0"/>
              </a:rPr>
              <a:t>main idea </a:t>
            </a:r>
            <a:r>
              <a:rPr lang="en-US" sz="3600" dirty="0">
                <a:solidFill>
                  <a:schemeClr val="tx1"/>
                </a:solidFill>
                <a:latin typeface="Comic Sans MS" panose="030F0702030302020204" pitchFamily="66" charset="0"/>
              </a:rPr>
              <a:t>is what the passage is mostly about.</a:t>
            </a:r>
          </a:p>
        </p:txBody>
      </p:sp>
      <p:pic>
        <p:nvPicPr>
          <p:cNvPr id="8" name="Picture 7" descr="Movie? Taffy Cat">
            <a:extLst>
              <a:ext uri="{FF2B5EF4-FFF2-40B4-BE49-F238E27FC236}">
                <a16:creationId xmlns:a16="http://schemas.microsoft.com/office/drawing/2014/main" id="{0AE2190C-C0BB-4F6B-8A59-B732EAC0A25C}"/>
              </a:ext>
            </a:extLst>
          </p:cNvPr>
          <p:cNvPicPr>
            <a:picLocks noChangeAspect="1"/>
          </p:cNvPicPr>
          <p:nvPr/>
        </p:nvPicPr>
        <p:blipFill>
          <a:blip r:embed="rId4"/>
          <a:stretch>
            <a:fillRect/>
          </a:stretch>
        </p:blipFill>
        <p:spPr>
          <a:xfrm>
            <a:off x="0" y="3538846"/>
            <a:ext cx="3844657" cy="3844657"/>
          </a:xfrm>
          <a:prstGeom prst="rect">
            <a:avLst/>
          </a:prstGeom>
        </p:spPr>
      </p:pic>
    </p:spTree>
    <p:custDataLst>
      <p:tags r:id="rId1"/>
    </p:custDataLst>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Phrases and Sentences </a:t>
            </a:r>
          </a:p>
        </p:txBody>
      </p:sp>
      <p:sp>
        <p:nvSpPr>
          <p:cNvPr id="3" name="Rectangle: Rounded Corners 2">
            <a:extLst>
              <a:ext uri="{FF2B5EF4-FFF2-40B4-BE49-F238E27FC236}">
                <a16:creationId xmlns:a16="http://schemas.microsoft.com/office/drawing/2014/main" id="{C146151C-1423-483B-BA42-D5AECF2CC7CC}"/>
              </a:ext>
            </a:extLst>
          </p:cNvPr>
          <p:cNvSpPr/>
          <p:nvPr/>
        </p:nvSpPr>
        <p:spPr>
          <a:xfrm>
            <a:off x="1297378" y="2507311"/>
            <a:ext cx="6549242" cy="1994796"/>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move</a:t>
            </a:r>
          </a:p>
        </p:txBody>
      </p:sp>
      <p:sp>
        <p:nvSpPr>
          <p:cNvPr id="4" name="Rectangle: Rounded Corners 3">
            <a:extLst>
              <a:ext uri="{FF2B5EF4-FFF2-40B4-BE49-F238E27FC236}">
                <a16:creationId xmlns:a16="http://schemas.microsoft.com/office/drawing/2014/main" id="{623ED681-E1B4-4703-AD61-3F19C0C23767}"/>
              </a:ext>
            </a:extLst>
          </p:cNvPr>
          <p:cNvSpPr/>
          <p:nvPr/>
        </p:nvSpPr>
        <p:spPr>
          <a:xfrm>
            <a:off x="1297378" y="2506615"/>
            <a:ext cx="6549242" cy="1994796"/>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Can you please move the chair to the basement? </a:t>
            </a:r>
          </a:p>
        </p:txBody>
      </p:sp>
      <p:pic>
        <p:nvPicPr>
          <p:cNvPr id="6" name="Picture 5" descr="Cool Taffy Cat">
            <a:extLst>
              <a:ext uri="{FF2B5EF4-FFF2-40B4-BE49-F238E27FC236}">
                <a16:creationId xmlns:a16="http://schemas.microsoft.com/office/drawing/2014/main" id="{C1AA882C-7230-4F59-8A87-92A24C552C99}"/>
              </a:ext>
            </a:extLst>
          </p:cNvPr>
          <p:cNvPicPr>
            <a:picLocks noChangeAspect="1"/>
          </p:cNvPicPr>
          <p:nvPr/>
        </p:nvPicPr>
        <p:blipFill>
          <a:blip r:embed="rId4"/>
          <a:stretch>
            <a:fillRect/>
          </a:stretch>
        </p:blipFill>
        <p:spPr>
          <a:xfrm>
            <a:off x="6380018" y="4346369"/>
            <a:ext cx="2933205" cy="2933205"/>
          </a:xfrm>
          <a:prstGeom prst="rect">
            <a:avLst/>
          </a:prstGeom>
        </p:spPr>
      </p:pic>
    </p:spTree>
    <p:custDataLst>
      <p:tags r:id="rId1"/>
    </p:custDataLst>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Noun Phrase or Verb Phrase</a:t>
            </a:r>
          </a:p>
        </p:txBody>
      </p:sp>
      <p:sp>
        <p:nvSpPr>
          <p:cNvPr id="3" name="Rectangle: Rounded Corners 2">
            <a:extLst>
              <a:ext uri="{FF2B5EF4-FFF2-40B4-BE49-F238E27FC236}">
                <a16:creationId xmlns:a16="http://schemas.microsoft.com/office/drawing/2014/main" id="{DBD0C8A8-4757-400F-9576-81D8820D804C}"/>
              </a:ext>
            </a:extLst>
          </p:cNvPr>
          <p:cNvSpPr/>
          <p:nvPr/>
        </p:nvSpPr>
        <p:spPr>
          <a:xfrm>
            <a:off x="1107375" y="1627179"/>
            <a:ext cx="2550226" cy="1294151"/>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The lake</a:t>
            </a:r>
          </a:p>
        </p:txBody>
      </p:sp>
      <p:sp>
        <p:nvSpPr>
          <p:cNvPr id="4" name="Rectangle: Rounded Corners 3">
            <a:extLst>
              <a:ext uri="{FF2B5EF4-FFF2-40B4-BE49-F238E27FC236}">
                <a16:creationId xmlns:a16="http://schemas.microsoft.com/office/drawing/2014/main" id="{67CB1C2D-2EC0-40E4-95DF-5138322D9D16}"/>
              </a:ext>
            </a:extLst>
          </p:cNvPr>
          <p:cNvSpPr/>
          <p:nvPr/>
        </p:nvSpPr>
        <p:spPr>
          <a:xfrm>
            <a:off x="4831277" y="1627179"/>
            <a:ext cx="3205348" cy="1294151"/>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Noun Phrase</a:t>
            </a:r>
          </a:p>
        </p:txBody>
      </p:sp>
      <p:sp>
        <p:nvSpPr>
          <p:cNvPr id="5" name="Rectangle: Rounded Corners 4">
            <a:extLst>
              <a:ext uri="{FF2B5EF4-FFF2-40B4-BE49-F238E27FC236}">
                <a16:creationId xmlns:a16="http://schemas.microsoft.com/office/drawing/2014/main" id="{F899B2F1-9270-4B03-B6DD-E570919F7A2B}"/>
              </a:ext>
            </a:extLst>
          </p:cNvPr>
          <p:cNvSpPr/>
          <p:nvPr/>
        </p:nvSpPr>
        <p:spPr>
          <a:xfrm>
            <a:off x="1119250" y="3130871"/>
            <a:ext cx="2550226" cy="1300088"/>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A dog</a:t>
            </a:r>
          </a:p>
        </p:txBody>
      </p:sp>
      <p:sp>
        <p:nvSpPr>
          <p:cNvPr id="6" name="Rectangle: Rounded Corners 5">
            <a:extLst>
              <a:ext uri="{FF2B5EF4-FFF2-40B4-BE49-F238E27FC236}">
                <a16:creationId xmlns:a16="http://schemas.microsoft.com/office/drawing/2014/main" id="{68C638EF-F3CB-4016-ACBE-24F443C0A520}"/>
              </a:ext>
            </a:extLst>
          </p:cNvPr>
          <p:cNvSpPr/>
          <p:nvPr/>
        </p:nvSpPr>
        <p:spPr>
          <a:xfrm>
            <a:off x="4819402" y="3124935"/>
            <a:ext cx="3205348" cy="1300087"/>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Noun Phrase </a:t>
            </a:r>
          </a:p>
        </p:txBody>
      </p:sp>
      <p:sp>
        <p:nvSpPr>
          <p:cNvPr id="7" name="Rectangle: Rounded Corners 6">
            <a:extLst>
              <a:ext uri="{FF2B5EF4-FFF2-40B4-BE49-F238E27FC236}">
                <a16:creationId xmlns:a16="http://schemas.microsoft.com/office/drawing/2014/main" id="{F2DB277C-568F-4132-B5A9-1BE9E0E2A1B1}"/>
              </a:ext>
            </a:extLst>
          </p:cNvPr>
          <p:cNvSpPr/>
          <p:nvPr/>
        </p:nvSpPr>
        <p:spPr>
          <a:xfrm>
            <a:off x="1107375" y="4662012"/>
            <a:ext cx="2550226" cy="1300088"/>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Am studying</a:t>
            </a:r>
          </a:p>
        </p:txBody>
      </p:sp>
      <p:sp>
        <p:nvSpPr>
          <p:cNvPr id="8" name="Rectangle: Rounded Corners 7">
            <a:extLst>
              <a:ext uri="{FF2B5EF4-FFF2-40B4-BE49-F238E27FC236}">
                <a16:creationId xmlns:a16="http://schemas.microsoft.com/office/drawing/2014/main" id="{FBECC911-C817-437F-9CB8-D35D7FAD114A}"/>
              </a:ext>
            </a:extLst>
          </p:cNvPr>
          <p:cNvSpPr/>
          <p:nvPr/>
        </p:nvSpPr>
        <p:spPr>
          <a:xfrm>
            <a:off x="4831277" y="4662012"/>
            <a:ext cx="3205348" cy="1300087"/>
          </a:xfrm>
          <a:prstGeom prst="roundRect">
            <a:avLst/>
          </a:prstGeom>
          <a:solidFill>
            <a:srgbClr val="FCFCF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Verb Phrase </a:t>
            </a:r>
          </a:p>
        </p:txBody>
      </p:sp>
    </p:spTree>
    <p:custDataLst>
      <p:tags r:id="rId1"/>
    </p:custDataLst>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6949-47C1-4E61-8F9E-09CBF57910C7}"/>
              </a:ext>
            </a:extLst>
          </p:cNvPr>
          <p:cNvSpPr>
            <a:spLocks noGrp="1"/>
          </p:cNvSpPr>
          <p:nvPr>
            <p:ph type="title"/>
          </p:nvPr>
        </p:nvSpPr>
        <p:spPr/>
        <p:txBody>
          <a:bodyPr/>
          <a:lstStyle/>
          <a:p>
            <a:r>
              <a:rPr lang="en-US" dirty="0">
                <a:latin typeface="Comic Sans MS" panose="030F0702030302020204" pitchFamily="66" charset="0"/>
              </a:rPr>
              <a:t>Story Retell </a:t>
            </a:r>
          </a:p>
        </p:txBody>
      </p:sp>
      <p:pic>
        <p:nvPicPr>
          <p:cNvPr id="4" name="Picture 3" descr="Building windows lined in a pattern">
            <a:extLst>
              <a:ext uri="{FF2B5EF4-FFF2-40B4-BE49-F238E27FC236}">
                <a16:creationId xmlns:a16="http://schemas.microsoft.com/office/drawing/2014/main" id="{7CB22843-2220-434A-8EA4-32772500FD11}"/>
              </a:ext>
            </a:extLst>
          </p:cNvPr>
          <p:cNvPicPr>
            <a:picLocks noChangeAspect="1"/>
          </p:cNvPicPr>
          <p:nvPr/>
        </p:nvPicPr>
        <p:blipFill>
          <a:blip r:embed="rId4"/>
          <a:stretch>
            <a:fillRect/>
          </a:stretch>
        </p:blipFill>
        <p:spPr>
          <a:xfrm>
            <a:off x="322277" y="2123581"/>
            <a:ext cx="3917213" cy="2610838"/>
          </a:xfrm>
          <a:prstGeom prst="rect">
            <a:avLst/>
          </a:prstGeom>
        </p:spPr>
      </p:pic>
      <p:pic>
        <p:nvPicPr>
          <p:cNvPr id="6" name="Picture 5" descr="Tires painted with red">
            <a:extLst>
              <a:ext uri="{FF2B5EF4-FFF2-40B4-BE49-F238E27FC236}">
                <a16:creationId xmlns:a16="http://schemas.microsoft.com/office/drawing/2014/main" id="{8F670F16-9AA4-4FD8-AE1A-C860B40FF841}"/>
              </a:ext>
            </a:extLst>
          </p:cNvPr>
          <p:cNvPicPr>
            <a:picLocks noChangeAspect="1"/>
          </p:cNvPicPr>
          <p:nvPr/>
        </p:nvPicPr>
        <p:blipFill>
          <a:blip r:embed="rId5"/>
          <a:stretch>
            <a:fillRect/>
          </a:stretch>
        </p:blipFill>
        <p:spPr>
          <a:xfrm>
            <a:off x="4770543" y="2123581"/>
            <a:ext cx="3916257" cy="2610838"/>
          </a:xfrm>
          <a:prstGeom prst="rect">
            <a:avLst/>
          </a:prstGeom>
        </p:spPr>
      </p:pic>
    </p:spTree>
    <p:custDataLst>
      <p:tags r:id="rId1"/>
    </p:custDataLst>
    <p:extLst>
      <p:ext uri="{BB962C8B-B14F-4D97-AF65-F5344CB8AC3E}">
        <p14:creationId xmlns:p14="http://schemas.microsoft.com/office/powerpoint/2010/main" val="4468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10953</TotalTime>
  <Words>1275</Words>
  <Application>Microsoft Office PowerPoint</Application>
  <PresentationFormat>On-screen Show (4:3)</PresentationFormat>
  <Paragraphs>140</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Comic Sans MS</vt:lpstr>
      <vt:lpstr>Office Theme</vt:lpstr>
      <vt:lpstr>Suffix -tion</vt:lpstr>
      <vt:lpstr>Suffix -tion</vt:lpstr>
      <vt:lpstr>Listen and Spell </vt:lpstr>
      <vt:lpstr>Fiction or Nonfiction</vt:lpstr>
      <vt:lpstr>Main Idea &amp; Details</vt:lpstr>
      <vt:lpstr>Phrases and Sentences </vt:lpstr>
      <vt:lpstr>Noun Phrase or Verb Phrase</vt:lpstr>
      <vt:lpstr>Story Retell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220</cp:revision>
  <dcterms:created xsi:type="dcterms:W3CDTF">2012-04-20T18:25:02Z</dcterms:created>
  <dcterms:modified xsi:type="dcterms:W3CDTF">2021-08-18T18:58:20Z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F91FE266-D336-4866-B3F9-211BCB8E46FC</vt:lpwstr>
  </property>
  <property fmtid="{D5CDD505-2E9C-101B-9397-08002B2CF9AE}" pid="3" name="ArticulatePath">
    <vt:lpwstr>ELA 2_Module 28_ST(2) (1)</vt:lpwstr>
  </property>
</Properties>
</file>