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344" r:id="rId2"/>
    <p:sldId id="345" r:id="rId3"/>
    <p:sldId id="348" r:id="rId4"/>
    <p:sldId id="347" r:id="rId5"/>
    <p:sldId id="346" r:id="rId6"/>
    <p:sldId id="349" r:id="rId7"/>
    <p:sldId id="350" r:id="rId8"/>
    <p:sldId id="353" r:id="rId9"/>
    <p:sldId id="352" r:id="rId10"/>
  </p:sldIdLst>
  <p:sldSz cx="9144000" cy="6858000" type="screen4x3"/>
  <p:notesSz cx="6858000" cy="9144000"/>
  <p:custDataLst>
    <p:tags r:id="rId1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m Kalos" initials="JK" lastIdx="13" clrIdx="0">
    <p:extLst>
      <p:ext uri="{19B8F6BF-5375-455C-9EA6-DF929625EA0E}">
        <p15:presenceInfo xmlns:p15="http://schemas.microsoft.com/office/powerpoint/2012/main" userId="88f479c315fdb20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CFC"/>
    <a:srgbClr val="D60093"/>
    <a:srgbClr val="283B80"/>
    <a:srgbClr val="3B7ABE"/>
    <a:srgbClr val="182C6F"/>
    <a:srgbClr val="003399"/>
    <a:srgbClr val="000064"/>
    <a:srgbClr val="FF9627"/>
    <a:srgbClr val="9D6D5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52A160-11AD-4459-85D3-9109E686B698}" v="17" dt="2021-08-17T15:58:04.496"/>
    <p1510:client id="{343F96C0-7AD6-42B9-8229-AEE316B60B54}" v="39" dt="2021-08-18T15:54:59.597"/>
    <p1510:client id="{5ACB6EC8-E378-58F2-5231-B8B62CE82883}" v="3" dt="2021-08-18T16:52:20.8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06" autoAdjust="0"/>
    <p:restoredTop sz="54642" autoAdjust="0"/>
  </p:normalViewPr>
  <p:slideViewPr>
    <p:cSldViewPr snapToGrid="0" snapToObjects="1">
      <p:cViewPr varScale="1">
        <p:scale>
          <a:sx n="62" d="100"/>
          <a:sy n="62" d="100"/>
        </p:scale>
        <p:origin x="3162" y="66"/>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A8D203-957B-4E0D-BFEF-AC11BFDF7A2F}" type="datetimeFigureOut">
              <a:rPr lang="en-US" smtClean="0"/>
              <a:t>8/18/2021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13B794-5A4F-4F47-9EB8-2D6C2FE8DF19}" type="slidenum">
              <a:rPr lang="en-US" smtClean="0"/>
              <a:t>‹#›</a:t>
            </a:fld>
            <a:endParaRPr lang="en-US"/>
          </a:p>
        </p:txBody>
      </p:sp>
    </p:spTree>
    <p:extLst>
      <p:ext uri="{BB962C8B-B14F-4D97-AF65-F5344CB8AC3E}">
        <p14:creationId xmlns:p14="http://schemas.microsoft.com/office/powerpoint/2010/main" val="688666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“When I say the word vowel. What does that mean?”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Vowels are the letters a, e, </a:t>
            </a:r>
            <a:r>
              <a:rPr lang="en-US" sz="1800" dirty="0" err="1">
                <a:effectLst/>
                <a:latin typeface="Comic Sans MS" panose="030F0702030302020204" pitchFamily="66" charset="0"/>
                <a:ea typeface="Calibri" panose="020F0502020204030204" pitchFamily="34" charset="0"/>
                <a:cs typeface="Calibri" panose="020F0502020204030204" pitchFamily="34" charset="0"/>
              </a:rPr>
              <a:t>i</a:t>
            </a:r>
            <a:r>
              <a:rPr lang="en-US" sz="1800" dirty="0">
                <a:effectLst/>
                <a:latin typeface="Comic Sans MS" panose="030F0702030302020204" pitchFamily="66" charset="0"/>
                <a:ea typeface="Calibri" panose="020F0502020204030204" pitchFamily="34" charset="0"/>
                <a:cs typeface="Calibri" panose="020F0502020204030204" pitchFamily="34" charset="0"/>
              </a:rPr>
              <a:t>, o, u and sometimes 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“Very good job. That is what the V in the title of this slide stands for. What about the word consonant? What is a consonant?”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Remaining letters in the alphabet.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a:t>
            </a: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“Awesome job. That is what the C in the title of this slide stands for.”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the word.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“Let’s look at this example. Here is the word melon. The e is the vowel, the l, is the consonant and the o being the second vowel.”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VCV under word. </a:t>
            </a:r>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2</a:t>
            </a:fld>
            <a:endParaRPr lang="en-US"/>
          </a:p>
        </p:txBody>
      </p:sp>
    </p:spTree>
    <p:extLst>
      <p:ext uri="{BB962C8B-B14F-4D97-AF65-F5344CB8AC3E}">
        <p14:creationId xmlns:p14="http://schemas.microsoft.com/office/powerpoint/2010/main" val="904538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“It’s time for more practice. Please go find yourself a white board or a piece of lined paper and something to write with.”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get these items.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 Say, ”I will say a word, you will write that word on your white board or piece of paper.”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for the picture.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“Paper. Did you read the paper this morning? Paper.”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write their spelling.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for the correct spelling to appear.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“P A P E R take the time to check your spelling. If you misspelled the word that is okay. Please correct your spelling now.”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correct their spelling.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Double click for the picture.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“Super. He looks super strong. Super.”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write their spelling.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for the correct spelling to appear.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“S U P E R take the time to check your spelling. If you misspelled the word that is okay. Please correct your spelling now.”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correct their spelling.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Double click for the picture.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“Later. I will do the dishes later. Later.”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write their spelling.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for the correct spelling to appear.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“L A T E R take the time to check your spelling. If you misspelled the word that is okay. Please correct your spelling now.”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correct their spelling.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Double click for the picture.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“Tiny. Look at the tiny mouse. Tiny.”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write their spelling.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for the correct spelling to appear.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“T I N Y take the time to check your spelling. If you misspelled the word that is okay. Please correct your spelling now.”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correct their spelling.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813B794-5A4F-4F47-9EB8-2D6C2FE8DF19}" type="slidenum">
              <a:rPr lang="en-US" smtClean="0"/>
              <a:t>3</a:t>
            </a:fld>
            <a:endParaRPr lang="en-US"/>
          </a:p>
        </p:txBody>
      </p:sp>
    </p:spTree>
    <p:extLst>
      <p:ext uri="{BB962C8B-B14F-4D97-AF65-F5344CB8AC3E}">
        <p14:creationId xmlns:p14="http://schemas.microsoft.com/office/powerpoint/2010/main" val="323822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“Using you’re the words you just wrote down, we will underline the VCV letters and label them.”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example.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“Let’s look at the example. The word even. What three letters are we underlining?”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eve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“Very good job. Now, what letters are our vowels in the word even?”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The es. </a:t>
            </a: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“Now let’s go over our words from the Listen and Spell. Please use your marker, pencil, whatever writing utensil you are using to label with me.”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“What are we underlining here? What are our vowels? What are our consonants?”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ape, a and e are the vowels, p is the consonant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answer.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“What are we underlining here? What are our vowels? What are our consonants?”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a:t>
            </a:r>
            <a:r>
              <a:rPr lang="en-US" sz="1800" dirty="0" err="1">
                <a:effectLst/>
                <a:latin typeface="Comic Sans MS" panose="030F0702030302020204" pitchFamily="66" charset="0"/>
                <a:ea typeface="Calibri" panose="020F0502020204030204" pitchFamily="34" charset="0"/>
                <a:cs typeface="Calibri" panose="020F0502020204030204" pitchFamily="34" charset="0"/>
              </a:rPr>
              <a:t>upe</a:t>
            </a:r>
            <a:r>
              <a:rPr lang="en-US" sz="1800" dirty="0">
                <a:effectLst/>
                <a:latin typeface="Comic Sans MS" panose="030F0702030302020204" pitchFamily="66" charset="0"/>
                <a:ea typeface="Calibri" panose="020F0502020204030204" pitchFamily="34" charset="0"/>
                <a:cs typeface="Calibri" panose="020F0502020204030204" pitchFamily="34" charset="0"/>
              </a:rPr>
              <a:t>, u and e are vowels, p is the consonant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answer.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“What are we underlining here? What are our vowels? What are our consonants?”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ate, a and e are vowels, t is the consonant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answer.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“What are we underlining here? What are our vowels? What are our consonants?”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a:t>
            </a:r>
            <a:r>
              <a:rPr lang="en-US" sz="1800" dirty="0" err="1">
                <a:effectLst/>
                <a:latin typeface="Comic Sans MS" panose="030F0702030302020204" pitchFamily="66" charset="0"/>
                <a:ea typeface="Calibri" panose="020F0502020204030204" pitchFamily="34" charset="0"/>
                <a:cs typeface="Calibri" panose="020F0502020204030204" pitchFamily="34" charset="0"/>
              </a:rPr>
              <a:t>iny</a:t>
            </a:r>
            <a:r>
              <a:rPr lang="en-US" sz="1800" dirty="0">
                <a:effectLst/>
                <a:latin typeface="Comic Sans MS" panose="030F0702030302020204" pitchFamily="66" charset="0"/>
                <a:ea typeface="Calibri" panose="020F0502020204030204" pitchFamily="34" charset="0"/>
                <a:cs typeface="Calibri" panose="020F0502020204030204" pitchFamily="34" charset="0"/>
              </a:rPr>
              <a:t>, </a:t>
            </a:r>
            <a:r>
              <a:rPr lang="en-US" sz="1800" dirty="0" err="1">
                <a:effectLst/>
                <a:latin typeface="Comic Sans MS" panose="030F0702030302020204" pitchFamily="66" charset="0"/>
                <a:ea typeface="Calibri" panose="020F0502020204030204" pitchFamily="34" charset="0"/>
                <a:cs typeface="Calibri" panose="020F0502020204030204" pitchFamily="34" charset="0"/>
              </a:rPr>
              <a:t>i</a:t>
            </a:r>
            <a:r>
              <a:rPr lang="en-US" sz="1800" dirty="0">
                <a:effectLst/>
                <a:latin typeface="Comic Sans MS" panose="030F0702030302020204" pitchFamily="66" charset="0"/>
                <a:ea typeface="Calibri" panose="020F0502020204030204" pitchFamily="34" charset="0"/>
                <a:cs typeface="Calibri" panose="020F0502020204030204" pitchFamily="34" charset="0"/>
              </a:rPr>
              <a:t> and y are vowels, n is the consonant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answer.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4</a:t>
            </a:fld>
            <a:endParaRPr lang="en-US"/>
          </a:p>
        </p:txBody>
      </p:sp>
    </p:spTree>
    <p:extLst>
      <p:ext uri="{BB962C8B-B14F-4D97-AF65-F5344CB8AC3E}">
        <p14:creationId xmlns:p14="http://schemas.microsoft.com/office/powerpoint/2010/main" val="297100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“We learned about two ways an author can characterize. Does anyone remember them?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1800" dirty="0">
                <a:effectLst/>
                <a:latin typeface="Comic Sans MS" panose="030F0702030302020204" pitchFamily="66" charset="0"/>
                <a:ea typeface="Calibri" panose="020F0502020204030204" pitchFamily="34" charset="0"/>
                <a:cs typeface="Calibri" panose="020F0502020204030204" pitchFamily="34" charset="0"/>
              </a:rPr>
              <a:t>An author can directly tell us the trait of a character.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mj-lt"/>
              <a:buAutoNum type="arabicPeriod"/>
            </a:pPr>
            <a:r>
              <a:rPr lang="en-US" sz="1800" dirty="0">
                <a:effectLst/>
                <a:latin typeface="Comic Sans MS" panose="030F0702030302020204" pitchFamily="66" charset="0"/>
                <a:ea typeface="Calibri" panose="020F0502020204030204" pitchFamily="34" charset="0"/>
                <a:cs typeface="Calibri" panose="020F0502020204030204" pitchFamily="34" charset="0"/>
              </a:rPr>
              <a:t>An author can indirectly tell us the trait by leaving clues to show us the character.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“Let’s take a look at an example of each!”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sentences.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“The girl was shy as she quietly walked to the back of the room. Is this sentence direct or indirect?”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Direct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for next sentence.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“The girl jumped and screamed when she saw an old friend. Is this sentence direct or indirect?”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Indirect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a:t>
            </a:r>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5</a:t>
            </a:fld>
            <a:endParaRPr lang="en-US"/>
          </a:p>
        </p:txBody>
      </p:sp>
    </p:spTree>
    <p:extLst>
      <p:ext uri="{BB962C8B-B14F-4D97-AF65-F5344CB8AC3E}">
        <p14:creationId xmlns:p14="http://schemas.microsoft.com/office/powerpoint/2010/main" val="4192289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Say, “Now it’s time to practice with our weekly reading of </a:t>
            </a:r>
            <a:r>
              <a:rPr lang="en-US" sz="1800" u="sng" dirty="0">
                <a:effectLst/>
                <a:latin typeface="Comic Sans MS" panose="030F0702030302020204" pitchFamily="66" charset="0"/>
                <a:ea typeface="Calibri" panose="020F0502020204030204" pitchFamily="34" charset="0"/>
                <a:cs typeface="Times New Roman" panose="02020603050405020304" pitchFamily="18" charset="0"/>
              </a:rPr>
              <a:t>Pixie’s Surprise.</a:t>
            </a:r>
            <a:r>
              <a:rPr lang="en-US" sz="1800" dirty="0">
                <a:effectLst/>
                <a:latin typeface="Comic Sans MS" panose="030F0702030302020204" pitchFamily="66"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once.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Say, “Who are the characters?”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Student Response: Mom, Dad, Pixie, Bobby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Say, ”What is the setting of the story?”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Student Response: Carter Family Yard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Say, “What was the problem in the story?”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Student Response: Pixie and the gophers are digging holes!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Say, “How about the beginning middle and end of the story?”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Student Response: In the beginning the author explains again how Pixie loves to dig holes all throughout the sandbox, yard, and garden. Mom and Dad fill them in as much as they can. Pixie wasn’t the only animal digging holes in the garden. There were gophers digging too! Later Pixie was out in the yard and saw a butterfly. She wanted to catch it and when she went to try, she fell in one of her holes. She hurt her leg but that didn’t stop Pixie from digging holes. At the end of the story, Pixie had seen something in the yard. She began digging until something bit her right on the nose! Mom an Dad felt bad that Pixie’s nose hurt but they hoped that she would stop digging holes. She did for a little bit at least.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Say, “What was the solution to the problem in the story?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omic Sans MS" panose="030F0702030302020204" pitchFamily="66" charset="0"/>
                <a:ea typeface="Calibri" panose="020F0502020204030204" pitchFamily="34" charset="0"/>
                <a:cs typeface="Times New Roman" panose="02020603050405020304" pitchFamily="18" charset="0"/>
              </a:rPr>
              <a:t>Student Response: Pixie dug until she was bit in the nose by something. She stopped digging for a while after that. </a:t>
            </a:r>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6</a:t>
            </a:fld>
            <a:endParaRPr lang="en-US"/>
          </a:p>
        </p:txBody>
      </p:sp>
    </p:spTree>
    <p:extLst>
      <p:ext uri="{BB962C8B-B14F-4D97-AF65-F5344CB8AC3E}">
        <p14:creationId xmlns:p14="http://schemas.microsoft.com/office/powerpoint/2010/main" val="3454744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“When do we use commas?”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Commas are used in letters, dates, places, lists, before and after quotations, after introductory words, and connect independent clauses.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a:t>
            </a:r>
            <a:endParaRPr lang="en-US" b="0" dirty="0"/>
          </a:p>
        </p:txBody>
      </p:sp>
      <p:sp>
        <p:nvSpPr>
          <p:cNvPr id="4" name="Slide Number Placeholder 3"/>
          <p:cNvSpPr>
            <a:spLocks noGrp="1"/>
          </p:cNvSpPr>
          <p:nvPr>
            <p:ph type="sldNum" sz="quarter" idx="5"/>
          </p:nvPr>
        </p:nvSpPr>
        <p:spPr/>
        <p:txBody>
          <a:bodyPr/>
          <a:lstStyle/>
          <a:p>
            <a:fld id="{1813B794-5A4F-4F47-9EB8-2D6C2FE8DF19}" type="slidenum">
              <a:rPr lang="en-US" smtClean="0"/>
              <a:t>7</a:t>
            </a:fld>
            <a:endParaRPr lang="en-US"/>
          </a:p>
        </p:txBody>
      </p:sp>
    </p:spTree>
    <p:extLst>
      <p:ext uri="{BB962C8B-B14F-4D97-AF65-F5344CB8AC3E}">
        <p14:creationId xmlns:p14="http://schemas.microsoft.com/office/powerpoint/2010/main" val="3002150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“I have a few phrases that are missing commas. It is your job to help me put them in the correct place. Are we ready?”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Yes!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phrase.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“August 5 2021. Where should we put a comma?”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After the day of the month.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Double click for next phrase.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“Charleston South Carolina. Where should we put a comma?”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After Charleston.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Double click for next phrase.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“jeans shirt socks shoes. Where should we put a comma?”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This is a list. Jeans, shirt, socks, shoes.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Double click for next phrase.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“However I do love the water. Where should we put a comma?”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After the introductory word, however.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Double click for next phrase.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“Dear Mr. Robertson. Where should we put a comma?”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After Mr. Robertson.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8</a:t>
            </a:fld>
            <a:endParaRPr lang="en-US"/>
          </a:p>
        </p:txBody>
      </p:sp>
    </p:spTree>
    <p:extLst>
      <p:ext uri="{BB962C8B-B14F-4D97-AF65-F5344CB8AC3E}">
        <p14:creationId xmlns:p14="http://schemas.microsoft.com/office/powerpoint/2010/main" val="4164138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9</a:t>
            </a:fld>
            <a:endParaRPr lang="en-US"/>
          </a:p>
        </p:txBody>
      </p:sp>
    </p:spTree>
    <p:extLst>
      <p:ext uri="{BB962C8B-B14F-4D97-AF65-F5344CB8AC3E}">
        <p14:creationId xmlns:p14="http://schemas.microsoft.com/office/powerpoint/2010/main" val="4161536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384619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522024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3329245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3405138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670158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14263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123600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3807458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4110805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786281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4030092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7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5/2012</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7" name="Picture 6" descr="sign_pic.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378957" y="6126163"/>
            <a:ext cx="469245" cy="595311"/>
          </a:xfrm>
          <a:prstGeom prst="rect">
            <a:avLst/>
          </a:prstGeom>
        </p:spPr>
      </p:pic>
      <p:sp>
        <p:nvSpPr>
          <p:cNvPr id="9" name="Rectangle 8"/>
          <p:cNvSpPr/>
          <p:nvPr userDrawn="1"/>
        </p:nvSpPr>
        <p:spPr>
          <a:xfrm>
            <a:off x="6364853" y="6413698"/>
            <a:ext cx="2089494" cy="307777"/>
          </a:xfrm>
          <a:prstGeom prst="rect">
            <a:avLst/>
          </a:prstGeom>
        </p:spPr>
        <p:txBody>
          <a:bodyPr wrap="square">
            <a:spAutoFit/>
          </a:bodyPr>
          <a:lstStyle/>
          <a:p>
            <a:pPr algn="l"/>
            <a:r>
              <a:rPr lang="en-US" sz="1400" dirty="0">
                <a:solidFill>
                  <a:schemeClr val="bg1">
                    <a:lumMod val="65000"/>
                  </a:schemeClr>
                </a:solidFill>
              </a:rPr>
              <a:t>HOST: MOLLY ENOCKSON </a:t>
            </a:r>
          </a:p>
        </p:txBody>
      </p:sp>
    </p:spTree>
    <p:extLst>
      <p:ext uri="{BB962C8B-B14F-4D97-AF65-F5344CB8AC3E}">
        <p14:creationId xmlns:p14="http://schemas.microsoft.com/office/powerpoint/2010/main" val="1540261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rgbClr val="182C6F"/>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3B7ABE"/>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3B7ABE"/>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3B7ABE"/>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3B7ABE"/>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3B7AB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7.jpg"/><Relationship Id="rId2" Type="http://schemas.openxmlformats.org/officeDocument/2006/relationships/slideLayout" Target="../slideLayouts/slideLayout6.xml"/><Relationship Id="rId1" Type="http://schemas.openxmlformats.org/officeDocument/2006/relationships/tags" Target="../tags/tag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5.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6.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7.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8.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9.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D13B7-8E9E-42BB-8F4D-0CCE26455008}"/>
              </a:ext>
            </a:extLst>
          </p:cNvPr>
          <p:cNvSpPr>
            <a:spLocks noGrp="1"/>
          </p:cNvSpPr>
          <p:nvPr>
            <p:ph type="ctrTitle"/>
          </p:nvPr>
        </p:nvSpPr>
        <p:spPr/>
        <p:txBody>
          <a:bodyPr>
            <a:normAutofit/>
          </a:bodyPr>
          <a:lstStyle/>
          <a:p>
            <a:r>
              <a:rPr lang="en-US" sz="6000" dirty="0">
                <a:latin typeface="Comic Sans MS" panose="030F0902030302020204" pitchFamily="66" charset="0"/>
              </a:rPr>
              <a:t>V/CV Words </a:t>
            </a:r>
          </a:p>
        </p:txBody>
      </p:sp>
      <p:sp>
        <p:nvSpPr>
          <p:cNvPr id="3" name="Subtitle 2">
            <a:extLst>
              <a:ext uri="{FF2B5EF4-FFF2-40B4-BE49-F238E27FC236}">
                <a16:creationId xmlns:a16="http://schemas.microsoft.com/office/drawing/2014/main" id="{0AE881EE-D65D-48D7-8CA4-D12A9075449A}"/>
              </a:ext>
            </a:extLst>
          </p:cNvPr>
          <p:cNvSpPr>
            <a:spLocks noGrp="1"/>
          </p:cNvSpPr>
          <p:nvPr>
            <p:ph type="subTitle" idx="1"/>
          </p:nvPr>
        </p:nvSpPr>
        <p:spPr/>
        <p:txBody>
          <a:bodyPr>
            <a:normAutofit/>
          </a:bodyPr>
          <a:lstStyle/>
          <a:p>
            <a:r>
              <a:rPr lang="en-US" sz="4000" dirty="0">
                <a:latin typeface="Comic Sans MS" panose="030F0902030302020204" pitchFamily="66" charset="0"/>
              </a:rPr>
              <a:t>Spelling </a:t>
            </a:r>
          </a:p>
        </p:txBody>
      </p:sp>
    </p:spTree>
    <p:custDataLst>
      <p:tags r:id="rId1"/>
    </p:custDataLst>
    <p:extLst>
      <p:ext uri="{BB962C8B-B14F-4D97-AF65-F5344CB8AC3E}">
        <p14:creationId xmlns:p14="http://schemas.microsoft.com/office/powerpoint/2010/main" val="3328551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717C2-5DBC-4E59-8BB3-763F8AC63E22}"/>
              </a:ext>
            </a:extLst>
          </p:cNvPr>
          <p:cNvSpPr>
            <a:spLocks noGrp="1"/>
          </p:cNvSpPr>
          <p:nvPr>
            <p:ph type="title"/>
          </p:nvPr>
        </p:nvSpPr>
        <p:spPr/>
        <p:txBody>
          <a:bodyPr/>
          <a:lstStyle/>
          <a:p>
            <a:r>
              <a:rPr lang="en-US" dirty="0">
                <a:latin typeface="Comic Sans MS" panose="030F0702030302020204" pitchFamily="66" charset="0"/>
              </a:rPr>
              <a:t>V/CV Words </a:t>
            </a:r>
          </a:p>
        </p:txBody>
      </p:sp>
      <p:sp>
        <p:nvSpPr>
          <p:cNvPr id="3" name="Rectangle: Rounded Corners 2">
            <a:extLst>
              <a:ext uri="{FF2B5EF4-FFF2-40B4-BE49-F238E27FC236}">
                <a16:creationId xmlns:a16="http://schemas.microsoft.com/office/drawing/2014/main" id="{C6F8AA53-7E5F-42AD-80FB-6048CB1D2B5B}"/>
              </a:ext>
            </a:extLst>
          </p:cNvPr>
          <p:cNvSpPr/>
          <p:nvPr/>
        </p:nvSpPr>
        <p:spPr>
          <a:xfrm>
            <a:off x="696772" y="4699590"/>
            <a:ext cx="7400260" cy="1733107"/>
          </a:xfrm>
          <a:prstGeom prst="roundRect">
            <a:avLst/>
          </a:prstGeom>
          <a:solidFill>
            <a:srgbClr val="FCFCF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tx1"/>
                </a:solidFill>
                <a:latin typeface="Comic Sans MS" panose="030F0702030302020204" pitchFamily="66" charset="0"/>
              </a:rPr>
              <a:t>Vowels are the letters a, e, </a:t>
            </a:r>
            <a:r>
              <a:rPr lang="en-US" sz="3600" dirty="0" err="1">
                <a:solidFill>
                  <a:schemeClr val="tx1"/>
                </a:solidFill>
                <a:latin typeface="Comic Sans MS" panose="030F0702030302020204" pitchFamily="66" charset="0"/>
              </a:rPr>
              <a:t>i</a:t>
            </a:r>
            <a:r>
              <a:rPr lang="en-US" sz="3600" dirty="0">
                <a:solidFill>
                  <a:schemeClr val="tx1"/>
                </a:solidFill>
                <a:latin typeface="Comic Sans MS" panose="030F0702030302020204" pitchFamily="66" charset="0"/>
              </a:rPr>
              <a:t>, o, u and sometimes y.</a:t>
            </a:r>
          </a:p>
        </p:txBody>
      </p:sp>
      <p:sp>
        <p:nvSpPr>
          <p:cNvPr id="4" name="Rectangle: Rounded Corners 3">
            <a:extLst>
              <a:ext uri="{FF2B5EF4-FFF2-40B4-BE49-F238E27FC236}">
                <a16:creationId xmlns:a16="http://schemas.microsoft.com/office/drawing/2014/main" id="{8D2E30E6-55AB-4270-A51C-E940C4BF17C4}"/>
              </a:ext>
            </a:extLst>
          </p:cNvPr>
          <p:cNvSpPr/>
          <p:nvPr/>
        </p:nvSpPr>
        <p:spPr>
          <a:xfrm>
            <a:off x="696772" y="4699166"/>
            <a:ext cx="7400260" cy="1733107"/>
          </a:xfrm>
          <a:prstGeom prst="roundRect">
            <a:avLst/>
          </a:prstGeom>
          <a:solidFill>
            <a:srgbClr val="FCFCF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tx1"/>
                </a:solidFill>
                <a:latin typeface="Comic Sans MS" panose="030F0702030302020204" pitchFamily="66" charset="0"/>
              </a:rPr>
              <a:t>Remaining letters in the alphabet. </a:t>
            </a:r>
          </a:p>
        </p:txBody>
      </p:sp>
      <p:sp>
        <p:nvSpPr>
          <p:cNvPr id="6" name="Rectangle: Rounded Corners 5">
            <a:extLst>
              <a:ext uri="{FF2B5EF4-FFF2-40B4-BE49-F238E27FC236}">
                <a16:creationId xmlns:a16="http://schemas.microsoft.com/office/drawing/2014/main" id="{AB26EF68-ABD8-4A4E-B9B7-DA5F70F450F8}"/>
              </a:ext>
            </a:extLst>
          </p:cNvPr>
          <p:cNvSpPr/>
          <p:nvPr/>
        </p:nvSpPr>
        <p:spPr>
          <a:xfrm>
            <a:off x="3035030" y="1595337"/>
            <a:ext cx="2525797" cy="1912926"/>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bg1"/>
                </a:solidFill>
                <a:latin typeface="Comic Sans MS" panose="030F0702030302020204" pitchFamily="66" charset="0"/>
              </a:rPr>
              <a:t>Melon </a:t>
            </a:r>
          </a:p>
        </p:txBody>
      </p:sp>
      <p:sp>
        <p:nvSpPr>
          <p:cNvPr id="7" name="Rectangle: Rounded Corners 6">
            <a:extLst>
              <a:ext uri="{FF2B5EF4-FFF2-40B4-BE49-F238E27FC236}">
                <a16:creationId xmlns:a16="http://schemas.microsoft.com/office/drawing/2014/main" id="{E03EAE37-3958-45DE-BE3E-602906617A94}"/>
              </a:ext>
            </a:extLst>
          </p:cNvPr>
          <p:cNvSpPr/>
          <p:nvPr/>
        </p:nvSpPr>
        <p:spPr>
          <a:xfrm>
            <a:off x="3035030" y="1567371"/>
            <a:ext cx="2525797" cy="1940892"/>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bg1"/>
                </a:solidFill>
                <a:latin typeface="Comic Sans MS" panose="030F0702030302020204" pitchFamily="66" charset="0"/>
              </a:rPr>
              <a:t>M</a:t>
            </a:r>
            <a:r>
              <a:rPr lang="en-US" sz="3600" dirty="0">
                <a:solidFill>
                  <a:schemeClr val="tx1"/>
                </a:solidFill>
                <a:latin typeface="Comic Sans MS" panose="030F0702030302020204" pitchFamily="66" charset="0"/>
              </a:rPr>
              <a:t>elo</a:t>
            </a:r>
            <a:r>
              <a:rPr lang="en-US" sz="3600" dirty="0">
                <a:solidFill>
                  <a:schemeClr val="bg1"/>
                </a:solidFill>
                <a:latin typeface="Comic Sans MS" panose="030F0702030302020204" pitchFamily="66" charset="0"/>
              </a:rPr>
              <a:t>n</a:t>
            </a:r>
          </a:p>
          <a:p>
            <a:pPr algn="ctr"/>
            <a:r>
              <a:rPr lang="en-US" sz="2400" dirty="0">
                <a:solidFill>
                  <a:schemeClr val="bg1"/>
                </a:solidFill>
                <a:latin typeface="Comic Sans MS" panose="030F0702030302020204" pitchFamily="66" charset="0"/>
              </a:rPr>
              <a:t>  </a:t>
            </a:r>
            <a:r>
              <a:rPr lang="en-US" sz="2400" i="1" dirty="0">
                <a:solidFill>
                  <a:schemeClr val="bg1"/>
                </a:solidFill>
                <a:latin typeface="Comic Sans MS" panose="030F0702030302020204" pitchFamily="66" charset="0"/>
              </a:rPr>
              <a:t>V/CV </a:t>
            </a:r>
          </a:p>
        </p:txBody>
      </p:sp>
      <p:pic>
        <p:nvPicPr>
          <p:cNvPr id="9" name="Picture 8" descr="Fist bump Broccoli">
            <a:extLst>
              <a:ext uri="{FF2B5EF4-FFF2-40B4-BE49-F238E27FC236}">
                <a16:creationId xmlns:a16="http://schemas.microsoft.com/office/drawing/2014/main" id="{078F4299-A9DB-460F-8DC7-2E31EAFAC07A}"/>
              </a:ext>
            </a:extLst>
          </p:cNvPr>
          <p:cNvPicPr>
            <a:picLocks noChangeAspect="1"/>
          </p:cNvPicPr>
          <p:nvPr/>
        </p:nvPicPr>
        <p:blipFill>
          <a:blip r:embed="rId4"/>
          <a:stretch>
            <a:fillRect/>
          </a:stretch>
        </p:blipFill>
        <p:spPr>
          <a:xfrm>
            <a:off x="5678834" y="1292280"/>
            <a:ext cx="3035595" cy="3035595"/>
          </a:xfrm>
          <a:prstGeom prst="rect">
            <a:avLst/>
          </a:prstGeom>
        </p:spPr>
      </p:pic>
    </p:spTree>
    <p:custDataLst>
      <p:tags r:id="rId1"/>
    </p:custDataLst>
    <p:extLst>
      <p:ext uri="{BB962C8B-B14F-4D97-AF65-F5344CB8AC3E}">
        <p14:creationId xmlns:p14="http://schemas.microsoft.com/office/powerpoint/2010/main" val="61912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036EE-1E90-4BF1-B5BF-4699F17A5255}"/>
              </a:ext>
            </a:extLst>
          </p:cNvPr>
          <p:cNvSpPr>
            <a:spLocks noGrp="1"/>
          </p:cNvSpPr>
          <p:nvPr>
            <p:ph type="title"/>
          </p:nvPr>
        </p:nvSpPr>
        <p:spPr/>
        <p:txBody>
          <a:bodyPr/>
          <a:lstStyle/>
          <a:p>
            <a:r>
              <a:rPr lang="en-US" dirty="0">
                <a:latin typeface="Comic Sans MS" panose="030F0702030302020204" pitchFamily="66" charset="0"/>
              </a:rPr>
              <a:t>Listen and Spell </a:t>
            </a:r>
          </a:p>
        </p:txBody>
      </p:sp>
      <p:pic>
        <p:nvPicPr>
          <p:cNvPr id="4" name="Picture 3" descr="Woman reading the news">
            <a:extLst>
              <a:ext uri="{FF2B5EF4-FFF2-40B4-BE49-F238E27FC236}">
                <a16:creationId xmlns:a16="http://schemas.microsoft.com/office/drawing/2014/main" id="{3BAA0C2D-1EDA-43C6-B1D2-EBD1D4B07F30}"/>
              </a:ext>
            </a:extLst>
          </p:cNvPr>
          <p:cNvPicPr>
            <a:picLocks noChangeAspect="1"/>
          </p:cNvPicPr>
          <p:nvPr/>
        </p:nvPicPr>
        <p:blipFill>
          <a:blip r:embed="rId4"/>
          <a:stretch>
            <a:fillRect/>
          </a:stretch>
        </p:blipFill>
        <p:spPr>
          <a:xfrm>
            <a:off x="2906715" y="2082253"/>
            <a:ext cx="3330569" cy="1873060"/>
          </a:xfrm>
          <a:prstGeom prst="rect">
            <a:avLst/>
          </a:prstGeom>
        </p:spPr>
      </p:pic>
      <p:sp>
        <p:nvSpPr>
          <p:cNvPr id="5" name="Rectangle: Rounded Corners 4">
            <a:extLst>
              <a:ext uri="{FF2B5EF4-FFF2-40B4-BE49-F238E27FC236}">
                <a16:creationId xmlns:a16="http://schemas.microsoft.com/office/drawing/2014/main" id="{88D0D114-2412-40AB-B193-FA40C6643776}"/>
              </a:ext>
            </a:extLst>
          </p:cNvPr>
          <p:cNvSpPr/>
          <p:nvPr/>
        </p:nvSpPr>
        <p:spPr>
          <a:xfrm>
            <a:off x="3588487" y="4715539"/>
            <a:ext cx="1967023" cy="1733107"/>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bg1"/>
                </a:solidFill>
                <a:latin typeface="Comic Sans MS" panose="030F0702030302020204" pitchFamily="66" charset="0"/>
              </a:rPr>
              <a:t>paper</a:t>
            </a:r>
          </a:p>
        </p:txBody>
      </p:sp>
      <p:pic>
        <p:nvPicPr>
          <p:cNvPr id="6" name="Picture 5">
            <a:extLst>
              <a:ext uri="{FF2B5EF4-FFF2-40B4-BE49-F238E27FC236}">
                <a16:creationId xmlns:a16="http://schemas.microsoft.com/office/drawing/2014/main" id="{16FF169D-40FE-4D65-B12E-5D9DFDB435C1}"/>
              </a:ext>
            </a:extLst>
          </p:cNvPr>
          <p:cNvPicPr>
            <a:picLocks noChangeAspect="1"/>
          </p:cNvPicPr>
          <p:nvPr/>
        </p:nvPicPr>
        <p:blipFill>
          <a:blip r:embed="rId5"/>
          <a:srcRect/>
          <a:stretch/>
        </p:blipFill>
        <p:spPr>
          <a:xfrm>
            <a:off x="2906712" y="2082253"/>
            <a:ext cx="3330570" cy="2118243"/>
          </a:xfrm>
          <a:prstGeom prst="rect">
            <a:avLst/>
          </a:prstGeom>
        </p:spPr>
      </p:pic>
      <p:sp>
        <p:nvSpPr>
          <p:cNvPr id="7" name="Rectangle: Rounded Corners 6">
            <a:extLst>
              <a:ext uri="{FF2B5EF4-FFF2-40B4-BE49-F238E27FC236}">
                <a16:creationId xmlns:a16="http://schemas.microsoft.com/office/drawing/2014/main" id="{9243B4CE-3300-4C85-A3FF-18FD79284251}"/>
              </a:ext>
            </a:extLst>
          </p:cNvPr>
          <p:cNvSpPr/>
          <p:nvPr/>
        </p:nvSpPr>
        <p:spPr>
          <a:xfrm>
            <a:off x="3588486" y="4715538"/>
            <a:ext cx="1967023" cy="1733107"/>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bg1"/>
                </a:solidFill>
                <a:latin typeface="Comic Sans MS" panose="030F0702030302020204" pitchFamily="66" charset="0"/>
              </a:rPr>
              <a:t>super</a:t>
            </a:r>
          </a:p>
        </p:txBody>
      </p:sp>
      <p:pic>
        <p:nvPicPr>
          <p:cNvPr id="8" name="Picture 7">
            <a:extLst>
              <a:ext uri="{FF2B5EF4-FFF2-40B4-BE49-F238E27FC236}">
                <a16:creationId xmlns:a16="http://schemas.microsoft.com/office/drawing/2014/main" id="{6A41C5AD-1BA4-432C-AB40-9211F133A604}"/>
              </a:ext>
            </a:extLst>
          </p:cNvPr>
          <p:cNvPicPr>
            <a:picLocks noChangeAspect="1"/>
          </p:cNvPicPr>
          <p:nvPr/>
        </p:nvPicPr>
        <p:blipFill>
          <a:blip r:embed="rId6"/>
          <a:srcRect/>
          <a:stretch/>
        </p:blipFill>
        <p:spPr>
          <a:xfrm>
            <a:off x="3061315" y="1954867"/>
            <a:ext cx="3056826" cy="2231483"/>
          </a:xfrm>
          <a:prstGeom prst="rect">
            <a:avLst/>
          </a:prstGeom>
        </p:spPr>
      </p:pic>
      <p:sp>
        <p:nvSpPr>
          <p:cNvPr id="10" name="Rectangle: Rounded Corners 9">
            <a:extLst>
              <a:ext uri="{FF2B5EF4-FFF2-40B4-BE49-F238E27FC236}">
                <a16:creationId xmlns:a16="http://schemas.microsoft.com/office/drawing/2014/main" id="{1D1E8E5D-7733-48B8-87CF-4609E3FF7AA5}"/>
              </a:ext>
            </a:extLst>
          </p:cNvPr>
          <p:cNvSpPr/>
          <p:nvPr/>
        </p:nvSpPr>
        <p:spPr>
          <a:xfrm>
            <a:off x="3588487" y="4715539"/>
            <a:ext cx="1967023" cy="1733107"/>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bg1"/>
                </a:solidFill>
                <a:latin typeface="Comic Sans MS" panose="030F0702030302020204" pitchFamily="66" charset="0"/>
              </a:rPr>
              <a:t>later</a:t>
            </a:r>
          </a:p>
        </p:txBody>
      </p:sp>
      <p:pic>
        <p:nvPicPr>
          <p:cNvPr id="9" name="Picture 8">
            <a:extLst>
              <a:ext uri="{FF2B5EF4-FFF2-40B4-BE49-F238E27FC236}">
                <a16:creationId xmlns:a16="http://schemas.microsoft.com/office/drawing/2014/main" id="{5D557FB1-89CC-4400-B88A-64AEE0E4A955}"/>
              </a:ext>
            </a:extLst>
          </p:cNvPr>
          <p:cNvPicPr>
            <a:picLocks noChangeAspect="1"/>
          </p:cNvPicPr>
          <p:nvPr/>
        </p:nvPicPr>
        <p:blipFill>
          <a:blip r:embed="rId7"/>
          <a:srcRect/>
          <a:stretch/>
        </p:blipFill>
        <p:spPr>
          <a:xfrm>
            <a:off x="3025854" y="1865360"/>
            <a:ext cx="3092286" cy="2306845"/>
          </a:xfrm>
          <a:prstGeom prst="rect">
            <a:avLst/>
          </a:prstGeom>
        </p:spPr>
      </p:pic>
      <p:sp>
        <p:nvSpPr>
          <p:cNvPr id="12" name="Rectangle: Rounded Corners 11">
            <a:extLst>
              <a:ext uri="{FF2B5EF4-FFF2-40B4-BE49-F238E27FC236}">
                <a16:creationId xmlns:a16="http://schemas.microsoft.com/office/drawing/2014/main" id="{8DACC1B8-91C0-41E1-B5E1-1A96C0055F04}"/>
              </a:ext>
            </a:extLst>
          </p:cNvPr>
          <p:cNvSpPr/>
          <p:nvPr/>
        </p:nvSpPr>
        <p:spPr>
          <a:xfrm>
            <a:off x="3588487" y="4715539"/>
            <a:ext cx="1967023" cy="1733107"/>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bg1"/>
                </a:solidFill>
                <a:latin typeface="Comic Sans MS" panose="030F0702030302020204" pitchFamily="66" charset="0"/>
              </a:rPr>
              <a:t>tiny</a:t>
            </a:r>
          </a:p>
        </p:txBody>
      </p:sp>
    </p:spTree>
    <p:custDataLst>
      <p:tags r:id="rId1"/>
    </p:custDataLst>
    <p:extLst>
      <p:ext uri="{BB962C8B-B14F-4D97-AF65-F5344CB8AC3E}">
        <p14:creationId xmlns:p14="http://schemas.microsoft.com/office/powerpoint/2010/main" val="1718099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ppt_x"/>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ppt_x"/>
                                          </p:val>
                                        </p:tav>
                                        <p:tav tm="100000">
                                          <p:val>
                                            <p:strVal val="#ppt_x"/>
                                          </p:val>
                                        </p:tav>
                                      </p:tavLst>
                                    </p:anim>
                                    <p:anim calcmode="lin" valueType="num">
                                      <p:cBhvr additive="base">
                                        <p:cTn id="4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10"/>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1" nodeType="clickEffect">
                                  <p:stCondLst>
                                    <p:cond delay="0"/>
                                  </p:stCondLst>
                                  <p:childTnLst>
                                    <p:set>
                                      <p:cBhvr>
                                        <p:cTn id="66"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P spid="10" grpId="0" animBg="1"/>
      <p:bldP spid="10" grpId="1" animBg="1"/>
      <p:bldP spid="12" grpId="0" animBg="1"/>
      <p:bldP spid="12"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036EE-1E90-4BF1-B5BF-4699F17A5255}"/>
              </a:ext>
            </a:extLst>
          </p:cNvPr>
          <p:cNvSpPr>
            <a:spLocks noGrp="1"/>
          </p:cNvSpPr>
          <p:nvPr>
            <p:ph type="title"/>
          </p:nvPr>
        </p:nvSpPr>
        <p:spPr/>
        <p:txBody>
          <a:bodyPr/>
          <a:lstStyle/>
          <a:p>
            <a:r>
              <a:rPr lang="en-US" dirty="0">
                <a:latin typeface="Comic Sans MS" panose="030F0702030302020204" pitchFamily="66" charset="0"/>
              </a:rPr>
              <a:t>Label the VCV Letters </a:t>
            </a:r>
          </a:p>
        </p:txBody>
      </p:sp>
      <p:sp>
        <p:nvSpPr>
          <p:cNvPr id="3" name="Rectangle: Rounded Corners 2">
            <a:extLst>
              <a:ext uri="{FF2B5EF4-FFF2-40B4-BE49-F238E27FC236}">
                <a16:creationId xmlns:a16="http://schemas.microsoft.com/office/drawing/2014/main" id="{5371C0B9-EC47-4E8F-8BDC-EFB9B74F78C6}"/>
              </a:ext>
            </a:extLst>
          </p:cNvPr>
          <p:cNvSpPr/>
          <p:nvPr/>
        </p:nvSpPr>
        <p:spPr>
          <a:xfrm>
            <a:off x="2025271" y="1417638"/>
            <a:ext cx="1977655" cy="1733107"/>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bg1"/>
                </a:solidFill>
                <a:latin typeface="Comic Sans MS" panose="030F0702030302020204" pitchFamily="66" charset="0"/>
              </a:rPr>
              <a:t>even</a:t>
            </a:r>
            <a:r>
              <a:rPr lang="en-US" sz="2400" i="1" dirty="0">
                <a:solidFill>
                  <a:schemeClr val="bg1"/>
                </a:solidFill>
                <a:latin typeface="Comic Sans MS" panose="030F0702030302020204" pitchFamily="66" charset="0"/>
              </a:rPr>
              <a:t> </a:t>
            </a:r>
          </a:p>
        </p:txBody>
      </p:sp>
      <p:sp>
        <p:nvSpPr>
          <p:cNvPr id="4" name="Rectangle: Rounded Corners 3">
            <a:extLst>
              <a:ext uri="{FF2B5EF4-FFF2-40B4-BE49-F238E27FC236}">
                <a16:creationId xmlns:a16="http://schemas.microsoft.com/office/drawing/2014/main" id="{0DE923C2-F33F-4942-BA46-57A014A0FE7D}"/>
              </a:ext>
            </a:extLst>
          </p:cNvPr>
          <p:cNvSpPr/>
          <p:nvPr/>
        </p:nvSpPr>
        <p:spPr>
          <a:xfrm>
            <a:off x="5570996" y="1417638"/>
            <a:ext cx="1977655" cy="1733107"/>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a:solidFill>
                  <a:schemeClr val="tx1"/>
                </a:solidFill>
                <a:latin typeface="Comic Sans MS" panose="030F0702030302020204" pitchFamily="66" charset="0"/>
              </a:rPr>
              <a:t>eve</a:t>
            </a:r>
            <a:r>
              <a:rPr lang="en-US" sz="4000" dirty="0">
                <a:solidFill>
                  <a:schemeClr val="bg1"/>
                </a:solidFill>
                <a:latin typeface="Comic Sans MS" panose="030F0702030302020204" pitchFamily="66" charset="0"/>
              </a:rPr>
              <a:t>n</a:t>
            </a:r>
          </a:p>
          <a:p>
            <a:r>
              <a:rPr lang="en-US" sz="3200" i="1" dirty="0">
                <a:solidFill>
                  <a:schemeClr val="bg1"/>
                </a:solidFill>
                <a:latin typeface="Comic Sans MS" panose="030F0702030302020204" pitchFamily="66" charset="0"/>
              </a:rPr>
              <a:t>  VCV</a:t>
            </a:r>
            <a:r>
              <a:rPr lang="en-US" sz="2400" i="1" dirty="0">
                <a:solidFill>
                  <a:schemeClr val="bg1"/>
                </a:solidFill>
                <a:latin typeface="Comic Sans MS" panose="030F0702030302020204" pitchFamily="66" charset="0"/>
              </a:rPr>
              <a:t> </a:t>
            </a:r>
          </a:p>
        </p:txBody>
      </p:sp>
      <p:sp>
        <p:nvSpPr>
          <p:cNvPr id="5" name="Rectangle: Rounded Corners 4">
            <a:extLst>
              <a:ext uri="{FF2B5EF4-FFF2-40B4-BE49-F238E27FC236}">
                <a16:creationId xmlns:a16="http://schemas.microsoft.com/office/drawing/2014/main" id="{2A6568C6-6470-4337-81AF-1A736FEA7C7A}"/>
              </a:ext>
            </a:extLst>
          </p:cNvPr>
          <p:cNvSpPr/>
          <p:nvPr/>
        </p:nvSpPr>
        <p:spPr>
          <a:xfrm>
            <a:off x="5533550" y="3427191"/>
            <a:ext cx="1977655" cy="1733107"/>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a:solidFill>
                  <a:schemeClr val="bg1"/>
                </a:solidFill>
                <a:latin typeface="Comic Sans MS" panose="030F0702030302020204" pitchFamily="66" charset="0"/>
              </a:rPr>
              <a:t>p</a:t>
            </a:r>
            <a:r>
              <a:rPr lang="en-US" sz="4000" dirty="0">
                <a:solidFill>
                  <a:schemeClr val="tx1"/>
                </a:solidFill>
                <a:latin typeface="Comic Sans MS" panose="030F0702030302020204" pitchFamily="66" charset="0"/>
              </a:rPr>
              <a:t>ape</a:t>
            </a:r>
            <a:r>
              <a:rPr lang="en-US" sz="4000" dirty="0">
                <a:solidFill>
                  <a:schemeClr val="bg1"/>
                </a:solidFill>
                <a:latin typeface="Comic Sans MS" panose="030F0702030302020204" pitchFamily="66" charset="0"/>
              </a:rPr>
              <a:t>r</a:t>
            </a:r>
          </a:p>
          <a:p>
            <a:r>
              <a:rPr lang="en-US" sz="3200" i="1" dirty="0">
                <a:solidFill>
                  <a:schemeClr val="bg1"/>
                </a:solidFill>
                <a:latin typeface="Comic Sans MS" panose="030F0702030302020204" pitchFamily="66" charset="0"/>
              </a:rPr>
              <a:t>   VCV</a:t>
            </a:r>
            <a:r>
              <a:rPr lang="en-US" sz="2400" i="1" dirty="0">
                <a:solidFill>
                  <a:schemeClr val="bg1"/>
                </a:solidFill>
                <a:latin typeface="Comic Sans MS" panose="030F0702030302020204" pitchFamily="66" charset="0"/>
              </a:rPr>
              <a:t> </a:t>
            </a:r>
          </a:p>
        </p:txBody>
      </p:sp>
      <p:sp>
        <p:nvSpPr>
          <p:cNvPr id="6" name="Rectangle: Rounded Corners 5">
            <a:extLst>
              <a:ext uri="{FF2B5EF4-FFF2-40B4-BE49-F238E27FC236}">
                <a16:creationId xmlns:a16="http://schemas.microsoft.com/office/drawing/2014/main" id="{B2BBFC8E-568F-4D5E-8BB8-2133DB4EE40D}"/>
              </a:ext>
            </a:extLst>
          </p:cNvPr>
          <p:cNvSpPr/>
          <p:nvPr/>
        </p:nvSpPr>
        <p:spPr>
          <a:xfrm>
            <a:off x="2053465" y="3427191"/>
            <a:ext cx="1977655" cy="1733107"/>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bg1"/>
                </a:solidFill>
                <a:latin typeface="Comic Sans MS" panose="030F0702030302020204" pitchFamily="66" charset="0"/>
              </a:rPr>
              <a:t>paper</a:t>
            </a:r>
            <a:r>
              <a:rPr lang="en-US" sz="2400" i="1" dirty="0">
                <a:solidFill>
                  <a:schemeClr val="bg1"/>
                </a:solidFill>
                <a:latin typeface="Comic Sans MS" panose="030F0702030302020204" pitchFamily="66" charset="0"/>
              </a:rPr>
              <a:t> </a:t>
            </a:r>
          </a:p>
        </p:txBody>
      </p:sp>
      <p:sp>
        <p:nvSpPr>
          <p:cNvPr id="7" name="Rectangle: Rounded Corners 6">
            <a:extLst>
              <a:ext uri="{FF2B5EF4-FFF2-40B4-BE49-F238E27FC236}">
                <a16:creationId xmlns:a16="http://schemas.microsoft.com/office/drawing/2014/main" id="{3DC47F82-4810-4878-91AC-87FF04F23D6A}"/>
              </a:ext>
            </a:extLst>
          </p:cNvPr>
          <p:cNvSpPr/>
          <p:nvPr/>
        </p:nvSpPr>
        <p:spPr>
          <a:xfrm>
            <a:off x="2067588" y="3427191"/>
            <a:ext cx="1977655" cy="1733107"/>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bg1"/>
                </a:solidFill>
                <a:latin typeface="Comic Sans MS" panose="030F0702030302020204" pitchFamily="66" charset="0"/>
              </a:rPr>
              <a:t>super</a:t>
            </a:r>
            <a:r>
              <a:rPr lang="en-US" sz="2400" i="1" dirty="0">
                <a:solidFill>
                  <a:schemeClr val="bg1"/>
                </a:solidFill>
                <a:latin typeface="Comic Sans MS" panose="030F0702030302020204" pitchFamily="66" charset="0"/>
              </a:rPr>
              <a:t> </a:t>
            </a:r>
          </a:p>
        </p:txBody>
      </p:sp>
      <p:sp>
        <p:nvSpPr>
          <p:cNvPr id="8" name="Rectangle: Rounded Corners 7">
            <a:extLst>
              <a:ext uri="{FF2B5EF4-FFF2-40B4-BE49-F238E27FC236}">
                <a16:creationId xmlns:a16="http://schemas.microsoft.com/office/drawing/2014/main" id="{955D0BB6-9569-412D-95C6-F0F6342BCAA2}"/>
              </a:ext>
            </a:extLst>
          </p:cNvPr>
          <p:cNvSpPr/>
          <p:nvPr/>
        </p:nvSpPr>
        <p:spPr>
          <a:xfrm>
            <a:off x="2090910" y="3409489"/>
            <a:ext cx="1977655" cy="1733107"/>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bg1"/>
                </a:solidFill>
                <a:latin typeface="Comic Sans MS" panose="030F0702030302020204" pitchFamily="66" charset="0"/>
              </a:rPr>
              <a:t>later</a:t>
            </a:r>
            <a:r>
              <a:rPr lang="en-US" sz="2400" i="1" dirty="0">
                <a:solidFill>
                  <a:schemeClr val="bg1"/>
                </a:solidFill>
                <a:latin typeface="Comic Sans MS" panose="030F0702030302020204" pitchFamily="66" charset="0"/>
              </a:rPr>
              <a:t> </a:t>
            </a:r>
          </a:p>
        </p:txBody>
      </p:sp>
      <p:sp>
        <p:nvSpPr>
          <p:cNvPr id="9" name="Rectangle: Rounded Corners 8">
            <a:extLst>
              <a:ext uri="{FF2B5EF4-FFF2-40B4-BE49-F238E27FC236}">
                <a16:creationId xmlns:a16="http://schemas.microsoft.com/office/drawing/2014/main" id="{5A78C0B6-FB73-4046-A814-F27C00D4FD1B}"/>
              </a:ext>
            </a:extLst>
          </p:cNvPr>
          <p:cNvSpPr/>
          <p:nvPr/>
        </p:nvSpPr>
        <p:spPr>
          <a:xfrm>
            <a:off x="5519427" y="3444949"/>
            <a:ext cx="1977655" cy="1733107"/>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a:solidFill>
                  <a:schemeClr val="bg1"/>
                </a:solidFill>
                <a:latin typeface="Comic Sans MS" panose="030F0702030302020204" pitchFamily="66" charset="0"/>
              </a:rPr>
              <a:t>s</a:t>
            </a:r>
            <a:r>
              <a:rPr lang="en-US" sz="4000" dirty="0">
                <a:solidFill>
                  <a:schemeClr val="tx1"/>
                </a:solidFill>
                <a:latin typeface="Comic Sans MS" panose="030F0702030302020204" pitchFamily="66" charset="0"/>
              </a:rPr>
              <a:t>upe</a:t>
            </a:r>
            <a:r>
              <a:rPr lang="en-US" sz="4000" dirty="0">
                <a:solidFill>
                  <a:schemeClr val="bg1"/>
                </a:solidFill>
                <a:latin typeface="Comic Sans MS" panose="030F0702030302020204" pitchFamily="66" charset="0"/>
              </a:rPr>
              <a:t>r</a:t>
            </a:r>
          </a:p>
          <a:p>
            <a:r>
              <a:rPr lang="en-US" sz="3200" i="1" dirty="0">
                <a:solidFill>
                  <a:schemeClr val="bg1"/>
                </a:solidFill>
                <a:latin typeface="Comic Sans MS" panose="030F0702030302020204" pitchFamily="66" charset="0"/>
              </a:rPr>
              <a:t>   VCV</a:t>
            </a:r>
            <a:r>
              <a:rPr lang="en-US" sz="2400" i="1" dirty="0">
                <a:solidFill>
                  <a:schemeClr val="bg1"/>
                </a:solidFill>
                <a:latin typeface="Comic Sans MS" panose="030F0702030302020204" pitchFamily="66" charset="0"/>
              </a:rPr>
              <a:t> </a:t>
            </a:r>
          </a:p>
        </p:txBody>
      </p:sp>
      <p:sp>
        <p:nvSpPr>
          <p:cNvPr id="10" name="Rectangle: Rounded Corners 9">
            <a:extLst>
              <a:ext uri="{FF2B5EF4-FFF2-40B4-BE49-F238E27FC236}">
                <a16:creationId xmlns:a16="http://schemas.microsoft.com/office/drawing/2014/main" id="{F4678740-FDB2-42D0-9D70-B2BD7A8CB1F8}"/>
              </a:ext>
            </a:extLst>
          </p:cNvPr>
          <p:cNvSpPr/>
          <p:nvPr/>
        </p:nvSpPr>
        <p:spPr>
          <a:xfrm>
            <a:off x="5496105" y="3427190"/>
            <a:ext cx="1977655" cy="1733107"/>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a:solidFill>
                  <a:schemeClr val="bg1"/>
                </a:solidFill>
                <a:latin typeface="Comic Sans MS" panose="030F0702030302020204" pitchFamily="66" charset="0"/>
              </a:rPr>
              <a:t>l</a:t>
            </a:r>
            <a:r>
              <a:rPr lang="en-US" sz="4000" dirty="0">
                <a:solidFill>
                  <a:schemeClr val="tx1"/>
                </a:solidFill>
                <a:latin typeface="Comic Sans MS" panose="030F0702030302020204" pitchFamily="66" charset="0"/>
              </a:rPr>
              <a:t>ate</a:t>
            </a:r>
            <a:r>
              <a:rPr lang="en-US" sz="4000" dirty="0">
                <a:solidFill>
                  <a:schemeClr val="bg1"/>
                </a:solidFill>
                <a:latin typeface="Comic Sans MS" panose="030F0702030302020204" pitchFamily="66" charset="0"/>
              </a:rPr>
              <a:t>r</a:t>
            </a:r>
          </a:p>
          <a:p>
            <a:r>
              <a:rPr lang="en-US" sz="3200" i="1" dirty="0">
                <a:solidFill>
                  <a:schemeClr val="bg1"/>
                </a:solidFill>
                <a:latin typeface="Comic Sans MS" panose="030F0702030302020204" pitchFamily="66" charset="0"/>
              </a:rPr>
              <a:t>   VCV</a:t>
            </a:r>
            <a:r>
              <a:rPr lang="en-US" sz="2400" i="1" dirty="0">
                <a:solidFill>
                  <a:schemeClr val="bg1"/>
                </a:solidFill>
                <a:latin typeface="Comic Sans MS" panose="030F0702030302020204" pitchFamily="66" charset="0"/>
              </a:rPr>
              <a:t> </a:t>
            </a:r>
          </a:p>
        </p:txBody>
      </p:sp>
      <p:sp>
        <p:nvSpPr>
          <p:cNvPr id="11" name="Rectangle: Rounded Corners 10">
            <a:extLst>
              <a:ext uri="{FF2B5EF4-FFF2-40B4-BE49-F238E27FC236}">
                <a16:creationId xmlns:a16="http://schemas.microsoft.com/office/drawing/2014/main" id="{B2E9076A-3EB1-4F75-B41D-62B540F53765}"/>
              </a:ext>
            </a:extLst>
          </p:cNvPr>
          <p:cNvSpPr/>
          <p:nvPr/>
        </p:nvSpPr>
        <p:spPr>
          <a:xfrm>
            <a:off x="2076787" y="3391786"/>
            <a:ext cx="1977655" cy="1733107"/>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bg1"/>
                </a:solidFill>
                <a:latin typeface="Comic Sans MS" panose="030F0702030302020204" pitchFamily="66" charset="0"/>
              </a:rPr>
              <a:t>tiny</a:t>
            </a:r>
            <a:r>
              <a:rPr lang="en-US" sz="2400" i="1" dirty="0">
                <a:solidFill>
                  <a:schemeClr val="bg1"/>
                </a:solidFill>
                <a:latin typeface="Comic Sans MS" panose="030F0702030302020204" pitchFamily="66" charset="0"/>
              </a:rPr>
              <a:t> </a:t>
            </a:r>
          </a:p>
        </p:txBody>
      </p:sp>
      <p:sp>
        <p:nvSpPr>
          <p:cNvPr id="12" name="Rectangle: Rounded Corners 11">
            <a:extLst>
              <a:ext uri="{FF2B5EF4-FFF2-40B4-BE49-F238E27FC236}">
                <a16:creationId xmlns:a16="http://schemas.microsoft.com/office/drawing/2014/main" id="{4FDCFF36-C629-4402-9DF1-10F7BA99312C}"/>
              </a:ext>
            </a:extLst>
          </p:cNvPr>
          <p:cNvSpPr/>
          <p:nvPr/>
        </p:nvSpPr>
        <p:spPr>
          <a:xfrm>
            <a:off x="5481221" y="3391786"/>
            <a:ext cx="1977655" cy="1733107"/>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a:solidFill>
                  <a:schemeClr val="bg1"/>
                </a:solidFill>
                <a:latin typeface="Comic Sans MS" panose="030F0702030302020204" pitchFamily="66" charset="0"/>
              </a:rPr>
              <a:t>t</a:t>
            </a:r>
            <a:r>
              <a:rPr lang="en-US" sz="4000" dirty="0">
                <a:solidFill>
                  <a:schemeClr val="tx1"/>
                </a:solidFill>
                <a:latin typeface="Comic Sans MS" panose="030F0702030302020204" pitchFamily="66" charset="0"/>
              </a:rPr>
              <a:t>iny</a:t>
            </a:r>
          </a:p>
          <a:p>
            <a:r>
              <a:rPr lang="en-US" sz="3200" i="1" dirty="0">
                <a:solidFill>
                  <a:schemeClr val="bg1"/>
                </a:solidFill>
                <a:latin typeface="Comic Sans MS" panose="030F0702030302020204" pitchFamily="66" charset="0"/>
              </a:rPr>
              <a:t>    VCV</a:t>
            </a:r>
            <a:r>
              <a:rPr lang="en-US" sz="2400" i="1" dirty="0">
                <a:solidFill>
                  <a:schemeClr val="bg1"/>
                </a:solidFill>
                <a:latin typeface="Comic Sans MS" panose="030F0702030302020204" pitchFamily="66" charset="0"/>
              </a:rPr>
              <a:t> </a:t>
            </a:r>
          </a:p>
        </p:txBody>
      </p:sp>
      <p:pic>
        <p:nvPicPr>
          <p:cNvPr id="14" name="Picture 13" descr="Miss You Broccoli">
            <a:extLst>
              <a:ext uri="{FF2B5EF4-FFF2-40B4-BE49-F238E27FC236}">
                <a16:creationId xmlns:a16="http://schemas.microsoft.com/office/drawing/2014/main" id="{9A089026-7218-405D-8224-2F2339990483}"/>
              </a:ext>
            </a:extLst>
          </p:cNvPr>
          <p:cNvPicPr>
            <a:picLocks noChangeAspect="1"/>
          </p:cNvPicPr>
          <p:nvPr/>
        </p:nvPicPr>
        <p:blipFill>
          <a:blip r:embed="rId4"/>
          <a:stretch>
            <a:fillRect/>
          </a:stretch>
        </p:blipFill>
        <p:spPr>
          <a:xfrm>
            <a:off x="6814768" y="4359349"/>
            <a:ext cx="2498651" cy="2498651"/>
          </a:xfrm>
          <a:prstGeom prst="rect">
            <a:avLst/>
          </a:prstGeom>
        </p:spPr>
      </p:pic>
    </p:spTree>
    <p:custDataLst>
      <p:tags r:id="rId1"/>
    </p:custDataLst>
    <p:extLst>
      <p:ext uri="{BB962C8B-B14F-4D97-AF65-F5344CB8AC3E}">
        <p14:creationId xmlns:p14="http://schemas.microsoft.com/office/powerpoint/2010/main" val="1460561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036EE-1E90-4BF1-B5BF-4699F17A5255}"/>
              </a:ext>
            </a:extLst>
          </p:cNvPr>
          <p:cNvSpPr>
            <a:spLocks noGrp="1"/>
          </p:cNvSpPr>
          <p:nvPr>
            <p:ph type="title"/>
          </p:nvPr>
        </p:nvSpPr>
        <p:spPr/>
        <p:txBody>
          <a:bodyPr/>
          <a:lstStyle/>
          <a:p>
            <a:r>
              <a:rPr lang="en-US" dirty="0">
                <a:latin typeface="Comic Sans MS" panose="030F0702030302020204" pitchFamily="66" charset="0"/>
              </a:rPr>
              <a:t>Characterization </a:t>
            </a:r>
          </a:p>
        </p:txBody>
      </p:sp>
      <p:sp>
        <p:nvSpPr>
          <p:cNvPr id="4" name="Rectangle: Rounded Corners 3">
            <a:extLst>
              <a:ext uri="{FF2B5EF4-FFF2-40B4-BE49-F238E27FC236}">
                <a16:creationId xmlns:a16="http://schemas.microsoft.com/office/drawing/2014/main" id="{B71CFFE3-8631-42E1-A5F6-BD2D0C6A2F7B}"/>
              </a:ext>
            </a:extLst>
          </p:cNvPr>
          <p:cNvSpPr/>
          <p:nvPr/>
        </p:nvSpPr>
        <p:spPr>
          <a:xfrm>
            <a:off x="97604" y="1718076"/>
            <a:ext cx="8948791" cy="3054471"/>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tx1"/>
                </a:solidFill>
                <a:latin typeface="Comic Sans MS" panose="030F0702030302020204" pitchFamily="66" charset="0"/>
              </a:rPr>
              <a:t>The girl was shy as she quietly walked to the back </a:t>
            </a:r>
            <a:r>
              <a:rPr lang="en-US" sz="3600" dirty="0">
                <a:solidFill>
                  <a:schemeClr val="bg1"/>
                </a:solidFill>
                <a:latin typeface="Comic Sans MS" panose="030F0702030302020204" pitchFamily="66" charset="0"/>
              </a:rPr>
              <a:t>of the room.</a:t>
            </a:r>
          </a:p>
        </p:txBody>
      </p:sp>
      <p:sp>
        <p:nvSpPr>
          <p:cNvPr id="6" name="Rectangle: Rounded Corners 5">
            <a:extLst>
              <a:ext uri="{FF2B5EF4-FFF2-40B4-BE49-F238E27FC236}">
                <a16:creationId xmlns:a16="http://schemas.microsoft.com/office/drawing/2014/main" id="{9A7F61DD-3733-458F-B6CF-F0A5B6AF69B5}"/>
              </a:ext>
            </a:extLst>
          </p:cNvPr>
          <p:cNvSpPr/>
          <p:nvPr/>
        </p:nvSpPr>
        <p:spPr>
          <a:xfrm>
            <a:off x="4571999" y="3773984"/>
            <a:ext cx="2201179" cy="955674"/>
          </a:xfrm>
          <a:prstGeom prst="round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i="1" dirty="0">
                <a:solidFill>
                  <a:schemeClr val="bg1"/>
                </a:solidFill>
                <a:latin typeface="Comic Sans MS" panose="030F0702030302020204" pitchFamily="66" charset="0"/>
              </a:rPr>
              <a:t>Direct </a:t>
            </a:r>
          </a:p>
        </p:txBody>
      </p:sp>
      <p:sp>
        <p:nvSpPr>
          <p:cNvPr id="5" name="Rectangle: Rounded Corners 4">
            <a:extLst>
              <a:ext uri="{FF2B5EF4-FFF2-40B4-BE49-F238E27FC236}">
                <a16:creationId xmlns:a16="http://schemas.microsoft.com/office/drawing/2014/main" id="{A899D7FF-2BF8-4AC2-A533-734DFE8A881B}"/>
              </a:ext>
            </a:extLst>
          </p:cNvPr>
          <p:cNvSpPr/>
          <p:nvPr/>
        </p:nvSpPr>
        <p:spPr>
          <a:xfrm>
            <a:off x="97604" y="1718075"/>
            <a:ext cx="8948791" cy="3054471"/>
          </a:xfrm>
          <a:prstGeom prst="roundRect">
            <a:avLst/>
          </a:prstGeom>
          <a:solidFill>
            <a:srgbClr val="FCFCF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tx1"/>
                </a:solidFill>
                <a:latin typeface="Comic Sans MS" panose="030F0702030302020204" pitchFamily="66" charset="0"/>
              </a:rPr>
              <a:t>The girl jumped and screamed when she saw an old friend.</a:t>
            </a:r>
          </a:p>
        </p:txBody>
      </p:sp>
      <p:sp>
        <p:nvSpPr>
          <p:cNvPr id="7" name="Rectangle: Rounded Corners 6">
            <a:extLst>
              <a:ext uri="{FF2B5EF4-FFF2-40B4-BE49-F238E27FC236}">
                <a16:creationId xmlns:a16="http://schemas.microsoft.com/office/drawing/2014/main" id="{B8D8C829-D1A5-4649-BB47-FCA9C7A7169D}"/>
              </a:ext>
            </a:extLst>
          </p:cNvPr>
          <p:cNvSpPr/>
          <p:nvPr/>
        </p:nvSpPr>
        <p:spPr>
          <a:xfrm>
            <a:off x="5963067" y="3795428"/>
            <a:ext cx="2201179" cy="955674"/>
          </a:xfrm>
          <a:prstGeom prst="round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i="1" dirty="0">
                <a:solidFill>
                  <a:schemeClr val="bg1"/>
                </a:solidFill>
                <a:latin typeface="Comic Sans MS" panose="030F0702030302020204" pitchFamily="66" charset="0"/>
              </a:rPr>
              <a:t>Indirect </a:t>
            </a:r>
          </a:p>
        </p:txBody>
      </p:sp>
      <p:pic>
        <p:nvPicPr>
          <p:cNvPr id="9" name="Picture 8" descr="Good Job Broccoli">
            <a:extLst>
              <a:ext uri="{FF2B5EF4-FFF2-40B4-BE49-F238E27FC236}">
                <a16:creationId xmlns:a16="http://schemas.microsoft.com/office/drawing/2014/main" id="{E23DA12F-C6AC-4E13-BD17-F1A2341BB02A}"/>
              </a:ext>
            </a:extLst>
          </p:cNvPr>
          <p:cNvPicPr>
            <a:picLocks noChangeAspect="1"/>
          </p:cNvPicPr>
          <p:nvPr/>
        </p:nvPicPr>
        <p:blipFill>
          <a:blip r:embed="rId4"/>
          <a:stretch>
            <a:fillRect/>
          </a:stretch>
        </p:blipFill>
        <p:spPr>
          <a:xfrm>
            <a:off x="97604" y="4901609"/>
            <a:ext cx="2254102" cy="2254102"/>
          </a:xfrm>
          <a:prstGeom prst="rect">
            <a:avLst/>
          </a:prstGeom>
        </p:spPr>
      </p:pic>
    </p:spTree>
    <p:custDataLst>
      <p:tags r:id="rId1"/>
    </p:custDataLst>
    <p:extLst>
      <p:ext uri="{BB962C8B-B14F-4D97-AF65-F5344CB8AC3E}">
        <p14:creationId xmlns:p14="http://schemas.microsoft.com/office/powerpoint/2010/main" val="711596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5"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7422A-FCCC-40F1-BD07-5E6CFA1F5ABD}"/>
              </a:ext>
            </a:extLst>
          </p:cNvPr>
          <p:cNvSpPr>
            <a:spLocks noGrp="1"/>
          </p:cNvSpPr>
          <p:nvPr>
            <p:ph type="title"/>
          </p:nvPr>
        </p:nvSpPr>
        <p:spPr/>
        <p:txBody>
          <a:bodyPr/>
          <a:lstStyle/>
          <a:p>
            <a:r>
              <a:rPr lang="en-US" dirty="0">
                <a:latin typeface="Comic Sans MS" panose="030F0702030302020204" pitchFamily="66" charset="0"/>
              </a:rPr>
              <a:t>Story Retell </a:t>
            </a:r>
          </a:p>
        </p:txBody>
      </p:sp>
      <p:pic>
        <p:nvPicPr>
          <p:cNvPr id="3" name="Picture 2">
            <a:extLst>
              <a:ext uri="{FF2B5EF4-FFF2-40B4-BE49-F238E27FC236}">
                <a16:creationId xmlns:a16="http://schemas.microsoft.com/office/drawing/2014/main" id="{BC84CC72-79AC-44F0-B624-C2C3798EE05A}"/>
              </a:ext>
            </a:extLst>
          </p:cNvPr>
          <p:cNvPicPr>
            <a:picLocks noChangeAspect="1"/>
          </p:cNvPicPr>
          <p:nvPr/>
        </p:nvPicPr>
        <p:blipFill>
          <a:blip r:embed="rId4"/>
          <a:srcRect/>
          <a:stretch/>
        </p:blipFill>
        <p:spPr>
          <a:xfrm>
            <a:off x="1714500" y="1520189"/>
            <a:ext cx="5715000" cy="3817620"/>
          </a:xfrm>
          <a:prstGeom prst="rect">
            <a:avLst/>
          </a:prstGeom>
        </p:spPr>
      </p:pic>
    </p:spTree>
    <p:custDataLst>
      <p:tags r:id="rId1"/>
    </p:custDataLst>
    <p:extLst>
      <p:ext uri="{BB962C8B-B14F-4D97-AF65-F5344CB8AC3E}">
        <p14:creationId xmlns:p14="http://schemas.microsoft.com/office/powerpoint/2010/main" val="1089271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7422A-FCCC-40F1-BD07-5E6CFA1F5ABD}"/>
              </a:ext>
            </a:extLst>
          </p:cNvPr>
          <p:cNvSpPr>
            <a:spLocks noGrp="1"/>
          </p:cNvSpPr>
          <p:nvPr>
            <p:ph type="title"/>
          </p:nvPr>
        </p:nvSpPr>
        <p:spPr/>
        <p:txBody>
          <a:bodyPr/>
          <a:lstStyle/>
          <a:p>
            <a:r>
              <a:rPr lang="en-US" dirty="0">
                <a:latin typeface="Comic Sans MS" panose="030F0702030302020204" pitchFamily="66" charset="0"/>
              </a:rPr>
              <a:t>Commas</a:t>
            </a:r>
          </a:p>
        </p:txBody>
      </p:sp>
      <p:sp>
        <p:nvSpPr>
          <p:cNvPr id="3" name="Rectangle: Rounded Corners 2">
            <a:extLst>
              <a:ext uri="{FF2B5EF4-FFF2-40B4-BE49-F238E27FC236}">
                <a16:creationId xmlns:a16="http://schemas.microsoft.com/office/drawing/2014/main" id="{AA0B3B04-A6C2-464D-BB74-5062EE130221}"/>
              </a:ext>
            </a:extLst>
          </p:cNvPr>
          <p:cNvSpPr/>
          <p:nvPr/>
        </p:nvSpPr>
        <p:spPr>
          <a:xfrm>
            <a:off x="506001" y="1874520"/>
            <a:ext cx="8131998" cy="4708842"/>
          </a:xfrm>
          <a:prstGeom prst="roundRect">
            <a:avLst/>
          </a:prstGeom>
          <a:solidFill>
            <a:srgbClr val="FCFCF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tx1"/>
                </a:solidFill>
                <a:latin typeface="Comic Sans MS" panose="030F0702030302020204" pitchFamily="66" charset="0"/>
              </a:rPr>
              <a:t>Commas are used when</a:t>
            </a:r>
          </a:p>
          <a:p>
            <a:pPr marL="571500" indent="-571500">
              <a:buFont typeface="Arial" panose="020B0604020202020204" pitchFamily="34" charset="0"/>
              <a:buChar char="•"/>
            </a:pPr>
            <a:r>
              <a:rPr lang="en-US" sz="3600" dirty="0">
                <a:solidFill>
                  <a:schemeClr val="tx1"/>
                </a:solidFill>
                <a:latin typeface="Comic Sans MS" panose="030F0702030302020204" pitchFamily="66" charset="0"/>
              </a:rPr>
              <a:t>Letters</a:t>
            </a:r>
          </a:p>
          <a:p>
            <a:pPr marL="571500" indent="-571500">
              <a:buFont typeface="Arial" panose="020B0604020202020204" pitchFamily="34" charset="0"/>
              <a:buChar char="•"/>
            </a:pPr>
            <a:r>
              <a:rPr lang="en-US" sz="3600" dirty="0">
                <a:solidFill>
                  <a:schemeClr val="tx1"/>
                </a:solidFill>
                <a:latin typeface="Comic Sans MS" panose="030F0702030302020204" pitchFamily="66" charset="0"/>
              </a:rPr>
              <a:t>Dates</a:t>
            </a:r>
          </a:p>
          <a:p>
            <a:pPr marL="571500" indent="-571500">
              <a:buFont typeface="Arial" panose="020B0604020202020204" pitchFamily="34" charset="0"/>
              <a:buChar char="•"/>
            </a:pPr>
            <a:r>
              <a:rPr lang="en-US" sz="3600" dirty="0">
                <a:solidFill>
                  <a:schemeClr val="tx1"/>
                </a:solidFill>
                <a:latin typeface="Comic Sans MS" panose="030F0702030302020204" pitchFamily="66" charset="0"/>
              </a:rPr>
              <a:t>Places</a:t>
            </a:r>
          </a:p>
          <a:p>
            <a:pPr marL="571500" indent="-571500">
              <a:buFont typeface="Arial" panose="020B0604020202020204" pitchFamily="34" charset="0"/>
              <a:buChar char="•"/>
            </a:pPr>
            <a:r>
              <a:rPr lang="en-US" sz="3600" dirty="0">
                <a:solidFill>
                  <a:schemeClr val="tx1"/>
                </a:solidFill>
                <a:latin typeface="Comic Sans MS" panose="030F0702030302020204" pitchFamily="66" charset="0"/>
              </a:rPr>
              <a:t>Lists before and after quotations</a:t>
            </a:r>
          </a:p>
          <a:p>
            <a:pPr marL="571500" indent="-571500">
              <a:buFont typeface="Arial" panose="020B0604020202020204" pitchFamily="34" charset="0"/>
              <a:buChar char="•"/>
            </a:pPr>
            <a:r>
              <a:rPr lang="en-US" sz="3600" dirty="0">
                <a:solidFill>
                  <a:schemeClr val="tx1"/>
                </a:solidFill>
                <a:latin typeface="Comic Sans MS" panose="030F0702030302020204" pitchFamily="66" charset="0"/>
              </a:rPr>
              <a:t>After introductory words connect independent clauses.</a:t>
            </a:r>
          </a:p>
        </p:txBody>
      </p:sp>
      <p:pic>
        <p:nvPicPr>
          <p:cNvPr id="5" name="Picture 4" descr="Hi Broccoli">
            <a:extLst>
              <a:ext uri="{FF2B5EF4-FFF2-40B4-BE49-F238E27FC236}">
                <a16:creationId xmlns:a16="http://schemas.microsoft.com/office/drawing/2014/main" id="{0F2DDBD9-0E8E-4BC0-8DA0-73EECE384FFE}"/>
              </a:ext>
            </a:extLst>
          </p:cNvPr>
          <p:cNvPicPr>
            <a:picLocks noChangeAspect="1"/>
          </p:cNvPicPr>
          <p:nvPr/>
        </p:nvPicPr>
        <p:blipFill>
          <a:blip r:embed="rId4"/>
          <a:stretch>
            <a:fillRect/>
          </a:stretch>
        </p:blipFill>
        <p:spPr>
          <a:xfrm>
            <a:off x="457200" y="0"/>
            <a:ext cx="2171700" cy="2171700"/>
          </a:xfrm>
          <a:prstGeom prst="rect">
            <a:avLst/>
          </a:prstGeom>
        </p:spPr>
      </p:pic>
    </p:spTree>
    <p:custDataLst>
      <p:tags r:id="rId1"/>
    </p:custDataLst>
    <p:extLst>
      <p:ext uri="{BB962C8B-B14F-4D97-AF65-F5344CB8AC3E}">
        <p14:creationId xmlns:p14="http://schemas.microsoft.com/office/powerpoint/2010/main" val="1936883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A888F-48B6-4EF0-942D-A8C5A0FAC77E}"/>
              </a:ext>
            </a:extLst>
          </p:cNvPr>
          <p:cNvSpPr>
            <a:spLocks noGrp="1"/>
          </p:cNvSpPr>
          <p:nvPr>
            <p:ph type="title"/>
          </p:nvPr>
        </p:nvSpPr>
        <p:spPr/>
        <p:txBody>
          <a:bodyPr/>
          <a:lstStyle/>
          <a:p>
            <a:r>
              <a:rPr lang="en-US" dirty="0">
                <a:latin typeface="Comic Sans MS" panose="030F0702030302020204" pitchFamily="66" charset="0"/>
              </a:rPr>
              <a:t>Where do the Commas Go?</a:t>
            </a:r>
          </a:p>
        </p:txBody>
      </p:sp>
      <p:sp>
        <p:nvSpPr>
          <p:cNvPr id="3" name="Rectangle: Rounded Corners 2">
            <a:extLst>
              <a:ext uri="{FF2B5EF4-FFF2-40B4-BE49-F238E27FC236}">
                <a16:creationId xmlns:a16="http://schemas.microsoft.com/office/drawing/2014/main" id="{6C4D497A-57C7-46A2-85F0-44F590865D22}"/>
              </a:ext>
            </a:extLst>
          </p:cNvPr>
          <p:cNvSpPr/>
          <p:nvPr/>
        </p:nvSpPr>
        <p:spPr>
          <a:xfrm>
            <a:off x="357144" y="2352082"/>
            <a:ext cx="4034102" cy="768026"/>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bg1"/>
                </a:solidFill>
                <a:latin typeface="Comic Sans MS" panose="030F0702030302020204" pitchFamily="66" charset="0"/>
              </a:rPr>
              <a:t>August 5 2021</a:t>
            </a:r>
          </a:p>
        </p:txBody>
      </p:sp>
      <p:sp>
        <p:nvSpPr>
          <p:cNvPr id="4" name="Rectangle: Rounded Corners 3">
            <a:extLst>
              <a:ext uri="{FF2B5EF4-FFF2-40B4-BE49-F238E27FC236}">
                <a16:creationId xmlns:a16="http://schemas.microsoft.com/office/drawing/2014/main" id="{80C7DAEB-A49A-4AD9-9616-4F793F22B2BC}"/>
              </a:ext>
            </a:extLst>
          </p:cNvPr>
          <p:cNvSpPr/>
          <p:nvPr/>
        </p:nvSpPr>
        <p:spPr>
          <a:xfrm>
            <a:off x="4752754" y="2341012"/>
            <a:ext cx="4034102" cy="768026"/>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bg1"/>
                </a:solidFill>
                <a:latin typeface="Comic Sans MS" panose="030F0702030302020204" pitchFamily="66" charset="0"/>
              </a:rPr>
              <a:t>August 5, 2021</a:t>
            </a:r>
          </a:p>
        </p:txBody>
      </p:sp>
      <p:sp>
        <p:nvSpPr>
          <p:cNvPr id="5" name="Rectangle: Rounded Corners 4">
            <a:extLst>
              <a:ext uri="{FF2B5EF4-FFF2-40B4-BE49-F238E27FC236}">
                <a16:creationId xmlns:a16="http://schemas.microsoft.com/office/drawing/2014/main" id="{08BC61EB-6EE4-4877-AF26-7E4666118B75}"/>
              </a:ext>
            </a:extLst>
          </p:cNvPr>
          <p:cNvSpPr/>
          <p:nvPr/>
        </p:nvSpPr>
        <p:spPr>
          <a:xfrm>
            <a:off x="357144" y="2193083"/>
            <a:ext cx="4034102" cy="1092851"/>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bg1"/>
                </a:solidFill>
                <a:latin typeface="Comic Sans MS" panose="030F0702030302020204" pitchFamily="66" charset="0"/>
              </a:rPr>
              <a:t>Charleston </a:t>
            </a:r>
          </a:p>
          <a:p>
            <a:pPr algn="ctr"/>
            <a:r>
              <a:rPr lang="en-US" sz="3200" dirty="0">
                <a:solidFill>
                  <a:schemeClr val="bg1"/>
                </a:solidFill>
                <a:latin typeface="Comic Sans MS" panose="030F0702030302020204" pitchFamily="66" charset="0"/>
              </a:rPr>
              <a:t>South Carolina </a:t>
            </a:r>
          </a:p>
        </p:txBody>
      </p:sp>
      <p:sp>
        <p:nvSpPr>
          <p:cNvPr id="6" name="Rectangle: Rounded Corners 5">
            <a:extLst>
              <a:ext uri="{FF2B5EF4-FFF2-40B4-BE49-F238E27FC236}">
                <a16:creationId xmlns:a16="http://schemas.microsoft.com/office/drawing/2014/main" id="{D2858BA9-A3C3-4FA6-8709-0A00783697E7}"/>
              </a:ext>
            </a:extLst>
          </p:cNvPr>
          <p:cNvSpPr/>
          <p:nvPr/>
        </p:nvSpPr>
        <p:spPr>
          <a:xfrm>
            <a:off x="4752754" y="2178600"/>
            <a:ext cx="4034102" cy="1092851"/>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bg1"/>
                </a:solidFill>
                <a:latin typeface="Comic Sans MS" panose="030F0702030302020204" pitchFamily="66" charset="0"/>
              </a:rPr>
              <a:t>Charleston, </a:t>
            </a:r>
          </a:p>
          <a:p>
            <a:pPr algn="ctr"/>
            <a:r>
              <a:rPr lang="en-US" sz="3200" dirty="0">
                <a:solidFill>
                  <a:schemeClr val="bg1"/>
                </a:solidFill>
                <a:latin typeface="Comic Sans MS" panose="030F0702030302020204" pitchFamily="66" charset="0"/>
              </a:rPr>
              <a:t>South Carolina </a:t>
            </a:r>
          </a:p>
        </p:txBody>
      </p:sp>
      <p:sp>
        <p:nvSpPr>
          <p:cNvPr id="7" name="Rectangle: Rounded Corners 6">
            <a:extLst>
              <a:ext uri="{FF2B5EF4-FFF2-40B4-BE49-F238E27FC236}">
                <a16:creationId xmlns:a16="http://schemas.microsoft.com/office/drawing/2014/main" id="{C0BC7FC7-3296-433A-9854-29C9CD673C30}"/>
              </a:ext>
            </a:extLst>
          </p:cNvPr>
          <p:cNvSpPr/>
          <p:nvPr/>
        </p:nvSpPr>
        <p:spPr>
          <a:xfrm>
            <a:off x="357144" y="2178600"/>
            <a:ext cx="4034102" cy="1092851"/>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bg1"/>
                </a:solidFill>
                <a:latin typeface="Comic Sans MS" panose="030F0702030302020204" pitchFamily="66" charset="0"/>
              </a:rPr>
              <a:t>jeans shirt socks shoes</a:t>
            </a:r>
          </a:p>
        </p:txBody>
      </p:sp>
      <p:sp>
        <p:nvSpPr>
          <p:cNvPr id="8" name="Rectangle: Rounded Corners 7">
            <a:extLst>
              <a:ext uri="{FF2B5EF4-FFF2-40B4-BE49-F238E27FC236}">
                <a16:creationId xmlns:a16="http://schemas.microsoft.com/office/drawing/2014/main" id="{F924339F-051D-4948-9FE3-0613420B7E79}"/>
              </a:ext>
            </a:extLst>
          </p:cNvPr>
          <p:cNvSpPr/>
          <p:nvPr/>
        </p:nvSpPr>
        <p:spPr>
          <a:xfrm>
            <a:off x="4752754" y="2175095"/>
            <a:ext cx="4034102" cy="1143000"/>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bg1"/>
                </a:solidFill>
                <a:latin typeface="Comic Sans MS" panose="030F0702030302020204" pitchFamily="66" charset="0"/>
              </a:rPr>
              <a:t>jeans, shirt, socks, shoes</a:t>
            </a:r>
          </a:p>
        </p:txBody>
      </p:sp>
      <p:sp>
        <p:nvSpPr>
          <p:cNvPr id="9" name="Rectangle: Rounded Corners 8">
            <a:extLst>
              <a:ext uri="{FF2B5EF4-FFF2-40B4-BE49-F238E27FC236}">
                <a16:creationId xmlns:a16="http://schemas.microsoft.com/office/drawing/2014/main" id="{929DB6CC-357C-4842-AF10-4E06A04AED5E}"/>
              </a:ext>
            </a:extLst>
          </p:cNvPr>
          <p:cNvSpPr/>
          <p:nvPr/>
        </p:nvSpPr>
        <p:spPr>
          <a:xfrm>
            <a:off x="357146" y="2193083"/>
            <a:ext cx="4034102" cy="1078368"/>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bg1"/>
                </a:solidFill>
                <a:latin typeface="Comic Sans MS" panose="030F0702030302020204" pitchFamily="66" charset="0"/>
              </a:rPr>
              <a:t>However I do love the water.</a:t>
            </a:r>
          </a:p>
        </p:txBody>
      </p:sp>
      <p:sp>
        <p:nvSpPr>
          <p:cNvPr id="10" name="Rectangle: Rounded Corners 9">
            <a:extLst>
              <a:ext uri="{FF2B5EF4-FFF2-40B4-BE49-F238E27FC236}">
                <a16:creationId xmlns:a16="http://schemas.microsoft.com/office/drawing/2014/main" id="{3B26674E-6CC2-4FEA-B4A2-2210056FEEAB}"/>
              </a:ext>
            </a:extLst>
          </p:cNvPr>
          <p:cNvSpPr/>
          <p:nvPr/>
        </p:nvSpPr>
        <p:spPr>
          <a:xfrm>
            <a:off x="4752754" y="2193083"/>
            <a:ext cx="4034102" cy="1128517"/>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bg1"/>
                </a:solidFill>
                <a:latin typeface="Comic Sans MS" panose="030F0702030302020204" pitchFamily="66" charset="0"/>
              </a:rPr>
              <a:t>However, I do love the water.</a:t>
            </a:r>
          </a:p>
        </p:txBody>
      </p:sp>
      <p:sp>
        <p:nvSpPr>
          <p:cNvPr id="11" name="Rectangle: Rounded Corners 10">
            <a:extLst>
              <a:ext uri="{FF2B5EF4-FFF2-40B4-BE49-F238E27FC236}">
                <a16:creationId xmlns:a16="http://schemas.microsoft.com/office/drawing/2014/main" id="{82789089-DE5A-488F-B344-76C582543AF3}"/>
              </a:ext>
            </a:extLst>
          </p:cNvPr>
          <p:cNvSpPr/>
          <p:nvPr/>
        </p:nvSpPr>
        <p:spPr>
          <a:xfrm>
            <a:off x="357146" y="2189670"/>
            <a:ext cx="4034102" cy="1092851"/>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bg1"/>
                </a:solidFill>
                <a:latin typeface="Comic Sans MS" panose="030F0702030302020204" pitchFamily="66" charset="0"/>
              </a:rPr>
              <a:t>Dear Mr. Robertson</a:t>
            </a:r>
          </a:p>
        </p:txBody>
      </p:sp>
      <p:sp>
        <p:nvSpPr>
          <p:cNvPr id="12" name="Rectangle: Rounded Corners 11">
            <a:extLst>
              <a:ext uri="{FF2B5EF4-FFF2-40B4-BE49-F238E27FC236}">
                <a16:creationId xmlns:a16="http://schemas.microsoft.com/office/drawing/2014/main" id="{A06C990B-FC8A-447C-B3F0-2212A2F47F61}"/>
              </a:ext>
            </a:extLst>
          </p:cNvPr>
          <p:cNvSpPr/>
          <p:nvPr/>
        </p:nvSpPr>
        <p:spPr>
          <a:xfrm>
            <a:off x="4752752" y="2140036"/>
            <a:ext cx="4034102" cy="1178059"/>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bg1"/>
                </a:solidFill>
                <a:latin typeface="Comic Sans MS" panose="030F0702030302020204" pitchFamily="66" charset="0"/>
              </a:rPr>
              <a:t>Dear Mr. Robertson,</a:t>
            </a:r>
          </a:p>
        </p:txBody>
      </p:sp>
      <p:pic>
        <p:nvPicPr>
          <p:cNvPr id="14" name="Picture 13" descr="Party Broccoli">
            <a:extLst>
              <a:ext uri="{FF2B5EF4-FFF2-40B4-BE49-F238E27FC236}">
                <a16:creationId xmlns:a16="http://schemas.microsoft.com/office/drawing/2014/main" id="{10699C90-3C47-4DC2-81E4-2DD9435D6790}"/>
              </a:ext>
            </a:extLst>
          </p:cNvPr>
          <p:cNvPicPr>
            <a:picLocks noChangeAspect="1"/>
          </p:cNvPicPr>
          <p:nvPr/>
        </p:nvPicPr>
        <p:blipFill>
          <a:blip r:embed="rId4"/>
          <a:stretch>
            <a:fillRect/>
          </a:stretch>
        </p:blipFill>
        <p:spPr>
          <a:xfrm>
            <a:off x="3407297" y="4253957"/>
            <a:ext cx="2329405" cy="2329405"/>
          </a:xfrm>
          <a:prstGeom prst="rect">
            <a:avLst/>
          </a:prstGeom>
        </p:spPr>
      </p:pic>
    </p:spTree>
    <p:custDataLst>
      <p:tags r:id="rId1"/>
    </p:custDataLst>
    <p:extLst>
      <p:ext uri="{BB962C8B-B14F-4D97-AF65-F5344CB8AC3E}">
        <p14:creationId xmlns:p14="http://schemas.microsoft.com/office/powerpoint/2010/main" val="3342879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ppt_x"/>
                                          </p:val>
                                        </p:tav>
                                        <p:tav tm="100000">
                                          <p:val>
                                            <p:strVal val="#ppt_x"/>
                                          </p:val>
                                        </p:tav>
                                      </p:tavLst>
                                    </p:anim>
                                    <p:anim calcmode="lin" valueType="num">
                                      <p:cBhvr additive="base">
                                        <p:cTn id="4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8"/>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500" fill="hold"/>
                                        <p:tgtEl>
                                          <p:spTgt spid="10"/>
                                        </p:tgtEl>
                                        <p:attrNameLst>
                                          <p:attrName>ppt_x</p:attrName>
                                        </p:attrNameLst>
                                      </p:cBhvr>
                                      <p:tavLst>
                                        <p:tav tm="0">
                                          <p:val>
                                            <p:strVal val="#ppt_x"/>
                                          </p:val>
                                        </p:tav>
                                        <p:tav tm="100000">
                                          <p:val>
                                            <p:strVal val="#ppt_x"/>
                                          </p:val>
                                        </p:tav>
                                      </p:tavLst>
                                    </p:anim>
                                    <p:anim calcmode="lin" valueType="num">
                                      <p:cBhvr additive="base">
                                        <p:cTn id="6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1" nodeType="clickEffect">
                                  <p:stCondLst>
                                    <p:cond delay="0"/>
                                  </p:stCondLst>
                                  <p:childTnLst>
                                    <p:set>
                                      <p:cBhvr>
                                        <p:cTn id="66" dur="1" fill="hold">
                                          <p:stCondLst>
                                            <p:cond delay="0"/>
                                          </p:stCondLst>
                                        </p:cTn>
                                        <p:tgtEl>
                                          <p:spTgt spid="10"/>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additive="base">
                                        <p:cTn id="71" dur="500" fill="hold"/>
                                        <p:tgtEl>
                                          <p:spTgt spid="11"/>
                                        </p:tgtEl>
                                        <p:attrNameLst>
                                          <p:attrName>ppt_x</p:attrName>
                                        </p:attrNameLst>
                                      </p:cBhvr>
                                      <p:tavLst>
                                        <p:tav tm="0">
                                          <p:val>
                                            <p:strVal val="#ppt_x"/>
                                          </p:val>
                                        </p:tav>
                                        <p:tav tm="100000">
                                          <p:val>
                                            <p:strVal val="#ppt_x"/>
                                          </p:val>
                                        </p:tav>
                                      </p:tavLst>
                                    </p:anim>
                                    <p:anim calcmode="lin" valueType="num">
                                      <p:cBhvr additive="base">
                                        <p:cTn id="7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12"/>
                                        </p:tgtEl>
                                        <p:attrNameLst>
                                          <p:attrName>style.visibility</p:attrName>
                                        </p:attrNameLst>
                                      </p:cBhvr>
                                      <p:to>
                                        <p:strVal val="visible"/>
                                      </p:to>
                                    </p:set>
                                    <p:anim calcmode="lin" valueType="num">
                                      <p:cBhvr additive="base">
                                        <p:cTn id="77" dur="500" fill="hold"/>
                                        <p:tgtEl>
                                          <p:spTgt spid="12"/>
                                        </p:tgtEl>
                                        <p:attrNameLst>
                                          <p:attrName>ppt_x</p:attrName>
                                        </p:attrNameLst>
                                      </p:cBhvr>
                                      <p:tavLst>
                                        <p:tav tm="0">
                                          <p:val>
                                            <p:strVal val="#ppt_x"/>
                                          </p:val>
                                        </p:tav>
                                        <p:tav tm="100000">
                                          <p:val>
                                            <p:strVal val="#ppt_x"/>
                                          </p:val>
                                        </p:tav>
                                      </p:tavLst>
                                    </p:anim>
                                    <p:anim calcmode="lin" valueType="num">
                                      <p:cBhvr additive="base">
                                        <p:cTn id="7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4" grpId="1" animBg="1"/>
      <p:bldP spid="5" grpId="0" animBg="1"/>
      <p:bldP spid="6" grpId="0" animBg="1"/>
      <p:bldP spid="6" grpId="1" animBg="1"/>
      <p:bldP spid="7" grpId="0" animBg="1"/>
      <p:bldP spid="8" grpId="0" animBg="1"/>
      <p:bldP spid="8" grpId="1" animBg="1"/>
      <p:bldP spid="9" grpId="0" animBg="1"/>
      <p:bldP spid="10" grpId="0" animBg="1"/>
      <p:bldP spid="10" grpId="1"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D13B7-8E9E-42BB-8F4D-0CCE26455008}"/>
              </a:ext>
            </a:extLst>
          </p:cNvPr>
          <p:cNvSpPr>
            <a:spLocks noGrp="1"/>
          </p:cNvSpPr>
          <p:nvPr>
            <p:ph type="ctrTitle"/>
          </p:nvPr>
        </p:nvSpPr>
        <p:spPr/>
        <p:txBody>
          <a:bodyPr>
            <a:normAutofit/>
          </a:bodyPr>
          <a:lstStyle/>
          <a:p>
            <a:r>
              <a:rPr lang="en-US" sz="6000" dirty="0">
                <a:latin typeface="Comic Sans MS" panose="030F0902030302020204" pitchFamily="66" charset="0"/>
              </a:rPr>
              <a:t>Q &amp; A</a:t>
            </a:r>
          </a:p>
        </p:txBody>
      </p:sp>
      <p:sp>
        <p:nvSpPr>
          <p:cNvPr id="3" name="Subtitle 2">
            <a:extLst>
              <a:ext uri="{FF2B5EF4-FFF2-40B4-BE49-F238E27FC236}">
                <a16:creationId xmlns:a16="http://schemas.microsoft.com/office/drawing/2014/main" id="{0AE881EE-D65D-48D7-8CA4-D12A9075449A}"/>
              </a:ext>
            </a:extLst>
          </p:cNvPr>
          <p:cNvSpPr>
            <a:spLocks noGrp="1"/>
          </p:cNvSpPr>
          <p:nvPr>
            <p:ph type="subTitle" idx="1"/>
          </p:nvPr>
        </p:nvSpPr>
        <p:spPr/>
        <p:txBody>
          <a:bodyPr>
            <a:normAutofit/>
          </a:bodyPr>
          <a:lstStyle/>
          <a:p>
            <a:r>
              <a:rPr lang="en-US" sz="4000" dirty="0">
                <a:latin typeface="Comic Sans MS" panose="030F0902030302020204" pitchFamily="66" charset="0"/>
              </a:rPr>
              <a:t>Any Questions?</a:t>
            </a:r>
          </a:p>
        </p:txBody>
      </p:sp>
    </p:spTree>
    <p:custDataLst>
      <p:tags r:id="rId1"/>
    </p:custDataLst>
    <p:extLst>
      <p:ext uri="{BB962C8B-B14F-4D97-AF65-F5344CB8AC3E}">
        <p14:creationId xmlns:p14="http://schemas.microsoft.com/office/powerpoint/2010/main" val="371778158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9"/>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Accelerate Ed">
      <a:dk1>
        <a:sysClr val="windowText" lastClr="000000"/>
      </a:dk1>
      <a:lt1>
        <a:sysClr val="window" lastClr="FFFFFF"/>
      </a:lt1>
      <a:dk2>
        <a:srgbClr val="464646"/>
      </a:dk2>
      <a:lt2>
        <a:srgbClr val="DEF5FA"/>
      </a:lt2>
      <a:accent1>
        <a:srgbClr val="111E5C"/>
      </a:accent1>
      <a:accent2>
        <a:srgbClr val="8AC7CE"/>
      </a:accent2>
      <a:accent3>
        <a:srgbClr val="4A2E16"/>
      </a:accent3>
      <a:accent4>
        <a:srgbClr val="39639D"/>
      </a:accent4>
      <a:accent5>
        <a:srgbClr val="C8BBAE"/>
      </a:accent5>
      <a:accent6>
        <a:srgbClr val="72BBBF"/>
      </a:accent6>
      <a:hlink>
        <a:srgbClr val="1BB752"/>
      </a:hlink>
      <a:folHlink>
        <a:srgbClr val="B5A99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Couture.thmx</Template>
  <TotalTime>10967</TotalTime>
  <Words>1664</Words>
  <Application>Microsoft Office PowerPoint</Application>
  <PresentationFormat>On-screen Show (4:3)</PresentationFormat>
  <Paragraphs>177</Paragraphs>
  <Slides>9</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Comic Sans MS</vt:lpstr>
      <vt:lpstr>Office Theme</vt:lpstr>
      <vt:lpstr>V/CV Words </vt:lpstr>
      <vt:lpstr>V/CV Words </vt:lpstr>
      <vt:lpstr>Listen and Spell </vt:lpstr>
      <vt:lpstr>Label the VCV Letters </vt:lpstr>
      <vt:lpstr>Characterization </vt:lpstr>
      <vt:lpstr>Story Retell </vt:lpstr>
      <vt:lpstr>Commas</vt:lpstr>
      <vt:lpstr>Where do the Commas Go?</vt:lpstr>
      <vt:lpstr>Q &amp; A</vt:lpstr>
    </vt:vector>
  </TitlesOfParts>
  <Company>Accelerate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Molly Johnson</dc:creator>
  <cp:lastModifiedBy>Shawn Mahoney</cp:lastModifiedBy>
  <cp:revision>222</cp:revision>
  <dcterms:created xsi:type="dcterms:W3CDTF">2012-04-20T18:25:02Z</dcterms:created>
  <dcterms:modified xsi:type="dcterms:W3CDTF">2021-08-18T18:53:48Z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ACB32ED2-3056-4493-9E95-78E464BE1807</vt:lpwstr>
  </property>
  <property fmtid="{D5CDD505-2E9C-101B-9397-08002B2CF9AE}" pid="3" name="ArticulatePath">
    <vt:lpwstr>ELA 2_ Module 27_ST</vt:lpwstr>
  </property>
</Properties>
</file>