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4" r:id="rId2"/>
    <p:sldId id="345" r:id="rId3"/>
    <p:sldId id="348" r:id="rId4"/>
    <p:sldId id="347" r:id="rId5"/>
    <p:sldId id="346" r:id="rId6"/>
    <p:sldId id="349" r:id="rId7"/>
    <p:sldId id="350" r:id="rId8"/>
    <p:sldId id="353" r:id="rId9"/>
    <p:sldId id="352" r:id="rId10"/>
  </p:sldIdLst>
  <p:sldSz cx="9144000" cy="6858000" type="screen4x3"/>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Kalos" initials="JK" lastIdx="6" clrIdx="0">
    <p:extLst>
      <p:ext uri="{19B8F6BF-5375-455C-9EA6-DF929625EA0E}">
        <p15:presenceInfo xmlns:p15="http://schemas.microsoft.com/office/powerpoint/2012/main" userId="88f479c315fdb2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83B80"/>
    <a:srgbClr val="3B7ABE"/>
    <a:srgbClr val="182C6F"/>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33CC4-6397-445F-916A-02428E60CFE2}" v="257" dt="2021-08-14T13:25:42.483"/>
    <p1510:client id="{A6632F24-349C-DD51-2B88-497081437338}" v="3" dt="2021-08-13T22:00:22.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64042" autoAdjust="0"/>
  </p:normalViewPr>
  <p:slideViewPr>
    <p:cSldViewPr snapToGrid="0" snapToObjects="1">
      <p:cViewPr varScale="1">
        <p:scale>
          <a:sx n="73" d="100"/>
          <a:sy n="73" d="100"/>
        </p:scale>
        <p:origin x="2832"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 diphthong?”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 diphthong is a sound created by two vowels in a single syllable. The sound starts with the first vowel and travels to the second vowel.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meaning.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Now, let’s look at the diphthongs oi and oy. What sound do they make?”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They make the same sound /oi/.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“Perfect! Let’s read a few words aloud.”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one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oil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soil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loyal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enjoy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“Avoid. On our hike we came across a snake, went around it to avoid getting bit. Avoid.”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 V O I D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“Toilet. Make sure to put the toilet seat down. Toilet.”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 O I L E T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“Voyage. I want to go on a voyage to Egypt. Voyage.”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 O Y A G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“Royal. The royal family always dresses so professionally. Royal.”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“R O Y A L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“Now it’s time to practice with our weekly reading of </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Franky Goes Fishing.</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“Who are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Franky and Pippi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Meadow near the pond.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problem in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Franky thought he could catch a fish himself.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“How about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omic Sans MS"/>
                <a:ea typeface="Calibri" panose="020F0502020204030204" pitchFamily="34" charset="0"/>
                <a:cs typeface="Times New Roman" panose="02020603050405020304" pitchFamily="18" charset="0"/>
              </a:rPr>
              <a:t>Student Response: In the beginning of the story, Franky and Pippi were playing in the meadow near the pond. When Franky went near the pond, he saw something that was the same size as him! Pippi came over and they figured out that it was a catfish. Franky told Pippi that he could catch the fish. So Franky tried to hide where the fish could not see him. He pounced! When he came out of the water, he yelled “run” the fish bit him and took him under water. Franky though that fish was going to chase him and Pippi so the two of them ran back home and into the house.</a:t>
            </a:r>
            <a:r>
              <a:rPr lang="en-US" sz="1800" dirty="0">
                <a:latin typeface="Comic Sans MS"/>
                <a:ea typeface="Calibri" panose="020F0502020204030204" pitchFamily="34" charset="0"/>
                <a:cs typeface="Times New Roman" panose="02020603050405020304" pitchFamily="18" charset="0"/>
              </a:rPr>
              <a:t>   </a:t>
            </a:r>
            <a:endParaRPr lang="en-US" sz="1800" dirty="0">
              <a:effectLst/>
              <a:latin typeface="Calibri"/>
              <a:ea typeface="Calibri" panose="020F0502020204030204" pitchFamily="34" charset="0"/>
              <a:cs typeface="Calibri"/>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When he tried Franky was bit and he learned that he shouldn’t go fishing anymore.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“When should you use formal language?”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When you write or speak to a teacher or another adult in public.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this is a professional language. Something you should always use when writing for class. Please remember that!”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“When should you use informal language?”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This is when we are talking to a friend.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You might use this “street talk’ or “casual language” with friends on the phone, in person, or texting.”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“Let’s see if you can spot the difference between formal and informal language. I have a few words and word phrases. It is your job to determine if it is formal or informal.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“Hey Sue, is this formal or informal language?”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Informal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to show answer.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“Dear Sue, is this formal or informal language?”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Formal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to show answer. </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“Cool, is this formal or informal language?”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Informal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to show answer. </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nice, is this formal or informal language?”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Formal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to show answer. </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“Cause, is this formal or informal language?”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Informal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to show answer. </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“Because, is this formal or informal language?”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Formal </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have a letter to someone’s grandma.  I would like for you to go through the writing to check for only formal language in the letter. If you find any informal language let me know so we can edit the letter.”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Read the letter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“Now, that we have read the letter once, let’s go through the letter line by line. Dear Grandmother. Does this letter begin correctly?”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“How are you feeling today? I have been tired Is everything written in formal language?”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“recently. I think it is cause the dogs have been How about this line? Is everything written in formal language?”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NO cause must be changed to because.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fix.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Say, “taking over the bed. When do you plan on Is everything written in formal language?”</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Say, “getting a dog? I know you would &lt;3 having one! Is everything written in formal language?”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NO There is a heart picture instead of the word love.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fix.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“When you do get 1, please call me so we can set Is everything written in formal language here?” </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NO, The number one should be written out, one.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to fix.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“Great job. up a puppy play date. I have to get going How about this line? Is everything written in formal language?”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“grandmother. I love you so much. How about this line? Is everything written in formal language?”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about the ending of the letter? Love, Samantha. Is everything written in formal language?”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171015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Diphthongs </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Formal and Informal Language  </a:t>
            </a:r>
          </a:p>
        </p:txBody>
      </p:sp>
    </p:spTree>
    <p:custDataLst>
      <p:tags r:id="rId1"/>
    </p:custDataLst>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lstStyle/>
          <a:p>
            <a:r>
              <a:rPr lang="en-US" dirty="0">
                <a:latin typeface="Comic Sans MS" panose="030F0702030302020204" pitchFamily="66" charset="0"/>
              </a:rPr>
              <a:t>Diphthongs</a:t>
            </a:r>
          </a:p>
        </p:txBody>
      </p:sp>
      <p:sp>
        <p:nvSpPr>
          <p:cNvPr id="3" name="Rectangle: Rounded Corners 2">
            <a:extLst>
              <a:ext uri="{FF2B5EF4-FFF2-40B4-BE49-F238E27FC236}">
                <a16:creationId xmlns:a16="http://schemas.microsoft.com/office/drawing/2014/main" id="{CC8DE451-4243-4D07-A148-8B2AD5D9E8DF}"/>
              </a:ext>
            </a:extLst>
          </p:cNvPr>
          <p:cNvSpPr/>
          <p:nvPr/>
        </p:nvSpPr>
        <p:spPr>
          <a:xfrm>
            <a:off x="531628" y="1417638"/>
            <a:ext cx="8155172" cy="2856650"/>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chemeClr val="bg1"/>
                </a:solidFill>
                <a:latin typeface="Comic Sans MS" panose="030F0702030302020204" pitchFamily="66" charset="0"/>
              </a:rPr>
              <a:t>A diphthong is a sound created by two vowels in a single syllable. The sound starts with the first vowel and travels to the second vowel.</a:t>
            </a:r>
            <a:endParaRPr lang="en-US" sz="3600" dirty="0">
              <a:solidFill>
                <a:schemeClr val="bg1"/>
              </a:solidFill>
              <a:latin typeface="Comic Sans MS" panose="030F0702030302020204" pitchFamily="66" charset="0"/>
            </a:endParaRPr>
          </a:p>
        </p:txBody>
      </p:sp>
      <p:sp>
        <p:nvSpPr>
          <p:cNvPr id="4" name="Rectangle: Rounded Corners 3">
            <a:extLst>
              <a:ext uri="{FF2B5EF4-FFF2-40B4-BE49-F238E27FC236}">
                <a16:creationId xmlns:a16="http://schemas.microsoft.com/office/drawing/2014/main" id="{78157E70-17AD-4D32-9AB7-1967B40C03AC}"/>
              </a:ext>
            </a:extLst>
          </p:cNvPr>
          <p:cNvSpPr/>
          <p:nvPr/>
        </p:nvSpPr>
        <p:spPr>
          <a:xfrm>
            <a:off x="457200" y="4766911"/>
            <a:ext cx="1516912" cy="130075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oil</a:t>
            </a:r>
          </a:p>
        </p:txBody>
      </p:sp>
      <p:sp>
        <p:nvSpPr>
          <p:cNvPr id="5" name="Rectangle: Rounded Corners 4">
            <a:extLst>
              <a:ext uri="{FF2B5EF4-FFF2-40B4-BE49-F238E27FC236}">
                <a16:creationId xmlns:a16="http://schemas.microsoft.com/office/drawing/2014/main" id="{1CD404B3-A28C-4487-863E-C3114B62DBD1}"/>
              </a:ext>
            </a:extLst>
          </p:cNvPr>
          <p:cNvSpPr/>
          <p:nvPr/>
        </p:nvSpPr>
        <p:spPr>
          <a:xfrm>
            <a:off x="2690037" y="4789985"/>
            <a:ext cx="1516912" cy="130075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soil</a:t>
            </a:r>
          </a:p>
        </p:txBody>
      </p:sp>
      <p:sp>
        <p:nvSpPr>
          <p:cNvPr id="6" name="Rectangle: Rounded Corners 5">
            <a:extLst>
              <a:ext uri="{FF2B5EF4-FFF2-40B4-BE49-F238E27FC236}">
                <a16:creationId xmlns:a16="http://schemas.microsoft.com/office/drawing/2014/main" id="{F2172972-62A3-4BF7-A027-B7F52E021EF3}"/>
              </a:ext>
            </a:extLst>
          </p:cNvPr>
          <p:cNvSpPr/>
          <p:nvPr/>
        </p:nvSpPr>
        <p:spPr>
          <a:xfrm>
            <a:off x="4937051" y="4766911"/>
            <a:ext cx="1516912" cy="130075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loyal</a:t>
            </a:r>
          </a:p>
        </p:txBody>
      </p:sp>
      <p:sp>
        <p:nvSpPr>
          <p:cNvPr id="7" name="Rectangle: Rounded Corners 6">
            <a:extLst>
              <a:ext uri="{FF2B5EF4-FFF2-40B4-BE49-F238E27FC236}">
                <a16:creationId xmlns:a16="http://schemas.microsoft.com/office/drawing/2014/main" id="{15690E67-E4D3-439C-B47F-F2466602E8AA}"/>
              </a:ext>
            </a:extLst>
          </p:cNvPr>
          <p:cNvSpPr/>
          <p:nvPr/>
        </p:nvSpPr>
        <p:spPr>
          <a:xfrm>
            <a:off x="7169888" y="4766910"/>
            <a:ext cx="1516912" cy="130075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enjoy</a:t>
            </a:r>
          </a:p>
        </p:txBody>
      </p:sp>
      <p:pic>
        <p:nvPicPr>
          <p:cNvPr id="9" name="Picture 8" descr="OMW Bee">
            <a:extLst>
              <a:ext uri="{FF2B5EF4-FFF2-40B4-BE49-F238E27FC236}">
                <a16:creationId xmlns:a16="http://schemas.microsoft.com/office/drawing/2014/main" id="{7823C22C-3582-4C14-B790-656744043ED0}"/>
              </a:ext>
            </a:extLst>
          </p:cNvPr>
          <p:cNvPicPr>
            <a:picLocks noChangeAspect="1"/>
          </p:cNvPicPr>
          <p:nvPr/>
        </p:nvPicPr>
        <p:blipFill>
          <a:blip r:embed="rId4"/>
          <a:stretch>
            <a:fillRect/>
          </a:stretch>
        </p:blipFill>
        <p:spPr>
          <a:xfrm>
            <a:off x="6226010" y="137319"/>
            <a:ext cx="1417638" cy="1417638"/>
          </a:xfrm>
          <a:prstGeom prst="rect">
            <a:avLst/>
          </a:prstGeom>
        </p:spPr>
      </p:pic>
    </p:spTree>
    <p:custDataLst>
      <p:tags r:id="rId1"/>
    </p:custDataLst>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 </a:t>
            </a:r>
          </a:p>
        </p:txBody>
      </p:sp>
      <p:sp>
        <p:nvSpPr>
          <p:cNvPr id="3" name="Rectangle: Rounded Corners 2">
            <a:extLst>
              <a:ext uri="{FF2B5EF4-FFF2-40B4-BE49-F238E27FC236}">
                <a16:creationId xmlns:a16="http://schemas.microsoft.com/office/drawing/2014/main" id="{8DCA0C1F-6843-4CF2-9391-1B17E6B13FC6}"/>
              </a:ext>
            </a:extLst>
          </p:cNvPr>
          <p:cNvSpPr/>
          <p:nvPr/>
        </p:nvSpPr>
        <p:spPr>
          <a:xfrm>
            <a:off x="3813544" y="5085889"/>
            <a:ext cx="1516912" cy="130075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avoid</a:t>
            </a:r>
          </a:p>
        </p:txBody>
      </p:sp>
      <p:pic>
        <p:nvPicPr>
          <p:cNvPr id="4" name="Picture 3">
            <a:extLst>
              <a:ext uri="{FF2B5EF4-FFF2-40B4-BE49-F238E27FC236}">
                <a16:creationId xmlns:a16="http://schemas.microsoft.com/office/drawing/2014/main" id="{0F176027-5DA6-4456-ADFC-8915412CCAD2}"/>
              </a:ext>
            </a:extLst>
          </p:cNvPr>
          <p:cNvPicPr>
            <a:picLocks noChangeAspect="1"/>
          </p:cNvPicPr>
          <p:nvPr/>
        </p:nvPicPr>
        <p:blipFill>
          <a:blip r:embed="rId4"/>
          <a:srcRect/>
          <a:stretch/>
        </p:blipFill>
        <p:spPr>
          <a:xfrm>
            <a:off x="3458350" y="1758187"/>
            <a:ext cx="2227299" cy="3135294"/>
          </a:xfrm>
          <a:prstGeom prst="rect">
            <a:avLst/>
          </a:prstGeom>
        </p:spPr>
      </p:pic>
      <p:pic>
        <p:nvPicPr>
          <p:cNvPr id="5" name="Picture 4">
            <a:extLst>
              <a:ext uri="{FF2B5EF4-FFF2-40B4-BE49-F238E27FC236}">
                <a16:creationId xmlns:a16="http://schemas.microsoft.com/office/drawing/2014/main" id="{3B0B21A8-ABE6-4333-A9F0-61E8DD896B0E}"/>
              </a:ext>
            </a:extLst>
          </p:cNvPr>
          <p:cNvPicPr>
            <a:picLocks noChangeAspect="1"/>
          </p:cNvPicPr>
          <p:nvPr/>
        </p:nvPicPr>
        <p:blipFill>
          <a:blip r:embed="rId5"/>
          <a:srcRect/>
          <a:stretch/>
        </p:blipFill>
        <p:spPr>
          <a:xfrm>
            <a:off x="3109102" y="1494958"/>
            <a:ext cx="3377051" cy="3377051"/>
          </a:xfrm>
          <a:prstGeom prst="rect">
            <a:avLst/>
          </a:prstGeom>
        </p:spPr>
      </p:pic>
      <p:sp>
        <p:nvSpPr>
          <p:cNvPr id="6" name="Rectangle: Rounded Corners 5">
            <a:extLst>
              <a:ext uri="{FF2B5EF4-FFF2-40B4-BE49-F238E27FC236}">
                <a16:creationId xmlns:a16="http://schemas.microsoft.com/office/drawing/2014/main" id="{4598D868-9D7E-4A97-8B1A-57CF2087A88E}"/>
              </a:ext>
            </a:extLst>
          </p:cNvPr>
          <p:cNvSpPr/>
          <p:nvPr/>
        </p:nvSpPr>
        <p:spPr>
          <a:xfrm>
            <a:off x="3813544" y="5085888"/>
            <a:ext cx="1516912" cy="130075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toilet</a:t>
            </a:r>
          </a:p>
        </p:txBody>
      </p:sp>
      <p:pic>
        <p:nvPicPr>
          <p:cNvPr id="8" name="Picture 7">
            <a:extLst>
              <a:ext uri="{FF2B5EF4-FFF2-40B4-BE49-F238E27FC236}">
                <a16:creationId xmlns:a16="http://schemas.microsoft.com/office/drawing/2014/main" id="{0D445932-79B7-4549-B3CC-C75CB957F711}"/>
              </a:ext>
            </a:extLst>
          </p:cNvPr>
          <p:cNvPicPr>
            <a:picLocks noChangeAspect="1"/>
          </p:cNvPicPr>
          <p:nvPr/>
        </p:nvPicPr>
        <p:blipFill>
          <a:blip r:embed="rId6"/>
          <a:srcRect/>
          <a:stretch/>
        </p:blipFill>
        <p:spPr>
          <a:xfrm>
            <a:off x="3109102" y="1473487"/>
            <a:ext cx="3123002" cy="3419994"/>
          </a:xfrm>
          <a:prstGeom prst="rect">
            <a:avLst/>
          </a:prstGeom>
        </p:spPr>
      </p:pic>
      <p:sp>
        <p:nvSpPr>
          <p:cNvPr id="9" name="Rectangle: Rounded Corners 8">
            <a:extLst>
              <a:ext uri="{FF2B5EF4-FFF2-40B4-BE49-F238E27FC236}">
                <a16:creationId xmlns:a16="http://schemas.microsoft.com/office/drawing/2014/main" id="{5DDB9550-8544-4068-9A84-9E5984DB767D}"/>
              </a:ext>
            </a:extLst>
          </p:cNvPr>
          <p:cNvSpPr/>
          <p:nvPr/>
        </p:nvSpPr>
        <p:spPr>
          <a:xfrm>
            <a:off x="3651348" y="5085887"/>
            <a:ext cx="1841299" cy="130075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voyage</a:t>
            </a:r>
          </a:p>
        </p:txBody>
      </p:sp>
      <p:pic>
        <p:nvPicPr>
          <p:cNvPr id="10" name="Picture 9">
            <a:extLst>
              <a:ext uri="{FF2B5EF4-FFF2-40B4-BE49-F238E27FC236}">
                <a16:creationId xmlns:a16="http://schemas.microsoft.com/office/drawing/2014/main" id="{B0F64F89-7FFD-4B12-A71F-78B4F535D920}"/>
              </a:ext>
            </a:extLst>
          </p:cNvPr>
          <p:cNvPicPr>
            <a:picLocks noChangeAspect="1"/>
          </p:cNvPicPr>
          <p:nvPr/>
        </p:nvPicPr>
        <p:blipFill>
          <a:blip r:embed="rId7"/>
          <a:srcRect/>
          <a:stretch/>
        </p:blipFill>
        <p:spPr>
          <a:xfrm>
            <a:off x="2178018" y="1473487"/>
            <a:ext cx="4985170" cy="3330094"/>
          </a:xfrm>
          <a:prstGeom prst="rect">
            <a:avLst/>
          </a:prstGeom>
        </p:spPr>
      </p:pic>
      <p:sp>
        <p:nvSpPr>
          <p:cNvPr id="12" name="Rectangle: Rounded Corners 11">
            <a:extLst>
              <a:ext uri="{FF2B5EF4-FFF2-40B4-BE49-F238E27FC236}">
                <a16:creationId xmlns:a16="http://schemas.microsoft.com/office/drawing/2014/main" id="{3511AAD3-E69C-42D0-B58B-9D04B14B4519}"/>
              </a:ext>
            </a:extLst>
          </p:cNvPr>
          <p:cNvSpPr/>
          <p:nvPr/>
        </p:nvSpPr>
        <p:spPr>
          <a:xfrm>
            <a:off x="3651347" y="5085889"/>
            <a:ext cx="1841299" cy="130075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latin typeface="Comic Sans MS" panose="030F0702030302020204" pitchFamily="66" charset="0"/>
              </a:rPr>
              <a:t>royal</a:t>
            </a:r>
          </a:p>
        </p:txBody>
      </p:sp>
    </p:spTree>
    <p:custDataLst>
      <p:tags r:id="rId1"/>
    </p:custDataLst>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9" grpId="0" animBg="1"/>
      <p:bldP spid="9"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Story Retell </a:t>
            </a:r>
          </a:p>
        </p:txBody>
      </p:sp>
      <p:pic>
        <p:nvPicPr>
          <p:cNvPr id="3" name="Picture 2">
            <a:extLst>
              <a:ext uri="{FF2B5EF4-FFF2-40B4-BE49-F238E27FC236}">
                <a16:creationId xmlns:a16="http://schemas.microsoft.com/office/drawing/2014/main" id="{37E39C03-15F0-48C8-9605-F6CDEC6555D9}"/>
              </a:ext>
            </a:extLst>
          </p:cNvPr>
          <p:cNvPicPr>
            <a:picLocks noChangeAspect="1"/>
          </p:cNvPicPr>
          <p:nvPr/>
        </p:nvPicPr>
        <p:blipFill>
          <a:blip r:embed="rId4"/>
          <a:srcRect/>
          <a:stretch/>
        </p:blipFill>
        <p:spPr>
          <a:xfrm>
            <a:off x="2891756" y="1492316"/>
            <a:ext cx="3360488" cy="4480650"/>
          </a:xfrm>
          <a:prstGeom prst="rect">
            <a:avLst/>
          </a:prstGeom>
        </p:spPr>
      </p:pic>
    </p:spTree>
    <p:custDataLst>
      <p:tags r:id="rId1"/>
    </p:custDataLst>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Formal Language </a:t>
            </a:r>
          </a:p>
        </p:txBody>
      </p:sp>
      <p:sp>
        <p:nvSpPr>
          <p:cNvPr id="3" name="Rectangle: Rounded Corners 2">
            <a:extLst>
              <a:ext uri="{FF2B5EF4-FFF2-40B4-BE49-F238E27FC236}">
                <a16:creationId xmlns:a16="http://schemas.microsoft.com/office/drawing/2014/main" id="{B19D7C1C-D2EF-406A-B441-7B64BA9AFBB8}"/>
              </a:ext>
            </a:extLst>
          </p:cNvPr>
          <p:cNvSpPr/>
          <p:nvPr/>
        </p:nvSpPr>
        <p:spPr>
          <a:xfrm>
            <a:off x="494414" y="3429000"/>
            <a:ext cx="8155172" cy="182500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chemeClr val="bg1"/>
                </a:solidFill>
                <a:latin typeface="Comic Sans MS" panose="030F0702030302020204" pitchFamily="66" charset="0"/>
              </a:rPr>
              <a:t>When you write or speak to a teacher or another adult in public. </a:t>
            </a:r>
            <a:endParaRPr lang="en-US" sz="3600" dirty="0">
              <a:solidFill>
                <a:schemeClr val="bg1"/>
              </a:solidFill>
              <a:latin typeface="Comic Sans MS" panose="030F0702030302020204" pitchFamily="66" charset="0"/>
            </a:endParaRPr>
          </a:p>
        </p:txBody>
      </p:sp>
      <p:pic>
        <p:nvPicPr>
          <p:cNvPr id="4" name="Picture 3">
            <a:extLst>
              <a:ext uri="{FF2B5EF4-FFF2-40B4-BE49-F238E27FC236}">
                <a16:creationId xmlns:a16="http://schemas.microsoft.com/office/drawing/2014/main" id="{A3A0CAA8-9EF3-44E0-9B8D-6E36BB8749EC}"/>
              </a:ext>
            </a:extLst>
          </p:cNvPr>
          <p:cNvPicPr>
            <a:picLocks noChangeAspect="1"/>
          </p:cNvPicPr>
          <p:nvPr/>
        </p:nvPicPr>
        <p:blipFill>
          <a:blip r:embed="rId4"/>
          <a:stretch>
            <a:fillRect/>
          </a:stretch>
        </p:blipFill>
        <p:spPr>
          <a:xfrm>
            <a:off x="3608990" y="1417638"/>
            <a:ext cx="1926020" cy="1926020"/>
          </a:xfrm>
          <a:prstGeom prst="rect">
            <a:avLst/>
          </a:prstGeom>
        </p:spPr>
      </p:pic>
    </p:spTree>
    <p:custDataLst>
      <p:tags r:id="rId1"/>
    </p:custDataLst>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Informal Language </a:t>
            </a:r>
          </a:p>
        </p:txBody>
      </p:sp>
      <p:sp>
        <p:nvSpPr>
          <p:cNvPr id="3" name="Rectangle: Rounded Corners 2">
            <a:extLst>
              <a:ext uri="{FF2B5EF4-FFF2-40B4-BE49-F238E27FC236}">
                <a16:creationId xmlns:a16="http://schemas.microsoft.com/office/drawing/2014/main" id="{FE1A0D28-77A1-481B-80B6-E4D373453B30}"/>
              </a:ext>
            </a:extLst>
          </p:cNvPr>
          <p:cNvSpPr/>
          <p:nvPr/>
        </p:nvSpPr>
        <p:spPr>
          <a:xfrm>
            <a:off x="494414" y="3429000"/>
            <a:ext cx="8155172" cy="182500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a:solidFill>
                  <a:schemeClr val="bg1"/>
                </a:solidFill>
                <a:latin typeface="Comic Sans MS" panose="030F0702030302020204" pitchFamily="66" charset="0"/>
              </a:rPr>
              <a:t>This is when we are talking to a friend.</a:t>
            </a:r>
            <a:endParaRPr lang="en-US" sz="3600" dirty="0">
              <a:solidFill>
                <a:schemeClr val="bg1"/>
              </a:solidFill>
              <a:latin typeface="Comic Sans MS" panose="030F0702030302020204" pitchFamily="66" charset="0"/>
            </a:endParaRPr>
          </a:p>
        </p:txBody>
      </p:sp>
      <p:pic>
        <p:nvPicPr>
          <p:cNvPr id="5" name="Picture 4" descr="Confused Bee">
            <a:extLst>
              <a:ext uri="{FF2B5EF4-FFF2-40B4-BE49-F238E27FC236}">
                <a16:creationId xmlns:a16="http://schemas.microsoft.com/office/drawing/2014/main" id="{6C9A8742-A087-4F0A-B07F-3FCB83A8C49C}"/>
              </a:ext>
            </a:extLst>
          </p:cNvPr>
          <p:cNvPicPr>
            <a:picLocks noChangeAspect="1"/>
          </p:cNvPicPr>
          <p:nvPr/>
        </p:nvPicPr>
        <p:blipFill>
          <a:blip r:embed="rId3"/>
          <a:stretch>
            <a:fillRect/>
          </a:stretch>
        </p:blipFill>
        <p:spPr>
          <a:xfrm>
            <a:off x="3505200" y="1208690"/>
            <a:ext cx="2133600" cy="2133600"/>
          </a:xfrm>
          <a:prstGeom prst="rect">
            <a:avLst/>
          </a:prstGeom>
        </p:spPr>
      </p:pic>
    </p:spTree>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Formal or Informal Language </a:t>
            </a:r>
          </a:p>
        </p:txBody>
      </p:sp>
      <p:graphicFrame>
        <p:nvGraphicFramePr>
          <p:cNvPr id="4" name="Table 4">
            <a:extLst>
              <a:ext uri="{FF2B5EF4-FFF2-40B4-BE49-F238E27FC236}">
                <a16:creationId xmlns:a16="http://schemas.microsoft.com/office/drawing/2014/main" id="{D75A6D1E-7EBE-4D99-BBC2-63CDA1D67873}"/>
              </a:ext>
            </a:extLst>
          </p:cNvPr>
          <p:cNvGraphicFramePr>
            <a:graphicFrameLocks noGrp="1"/>
          </p:cNvGraphicFramePr>
          <p:nvPr>
            <p:extLst>
              <p:ext uri="{D42A27DB-BD31-4B8C-83A1-F6EECF244321}">
                <p14:modId xmlns:p14="http://schemas.microsoft.com/office/powerpoint/2010/main" val="1451782052"/>
              </p:ext>
            </p:extLst>
          </p:nvPr>
        </p:nvGraphicFramePr>
        <p:xfrm>
          <a:off x="843643" y="1417638"/>
          <a:ext cx="7456714" cy="4840194"/>
        </p:xfrm>
        <a:graphic>
          <a:graphicData uri="http://schemas.openxmlformats.org/drawingml/2006/table">
            <a:tbl>
              <a:tblPr firstRow="1" bandRow="1">
                <a:tableStyleId>{5C22544A-7EE6-4342-B048-85BDC9FD1C3A}</a:tableStyleId>
              </a:tblPr>
              <a:tblGrid>
                <a:gridCol w="3728357">
                  <a:extLst>
                    <a:ext uri="{9D8B030D-6E8A-4147-A177-3AD203B41FA5}">
                      <a16:colId xmlns:a16="http://schemas.microsoft.com/office/drawing/2014/main" val="804442319"/>
                    </a:ext>
                  </a:extLst>
                </a:gridCol>
                <a:gridCol w="3728357">
                  <a:extLst>
                    <a:ext uri="{9D8B030D-6E8A-4147-A177-3AD203B41FA5}">
                      <a16:colId xmlns:a16="http://schemas.microsoft.com/office/drawing/2014/main" val="1911428251"/>
                    </a:ext>
                  </a:extLst>
                </a:gridCol>
              </a:tblGrid>
              <a:tr h="879248">
                <a:tc>
                  <a:txBody>
                    <a:bodyPr/>
                    <a:lstStyle/>
                    <a:p>
                      <a:pPr algn="ctr"/>
                      <a:r>
                        <a:rPr lang="en-US" sz="3500" b="0" dirty="0">
                          <a:solidFill>
                            <a:schemeClr val="bg1"/>
                          </a:solidFill>
                          <a:latin typeface="Comic Sans MS" panose="030F0702030302020204" pitchFamily="66" charset="0"/>
                        </a:rPr>
                        <a:t>Formal </a:t>
                      </a:r>
                    </a:p>
                  </a:txBody>
                  <a:tcPr>
                    <a:solidFill>
                      <a:schemeClr val="accent4"/>
                    </a:solidFill>
                  </a:tcPr>
                </a:tc>
                <a:tc>
                  <a:txBody>
                    <a:bodyPr/>
                    <a:lstStyle/>
                    <a:p>
                      <a:pPr algn="ctr"/>
                      <a:r>
                        <a:rPr lang="en-US" sz="3500" b="0" dirty="0">
                          <a:latin typeface="Comic Sans MS" panose="030F0702030302020204" pitchFamily="66" charset="0"/>
                        </a:rPr>
                        <a:t>Informal </a:t>
                      </a:r>
                    </a:p>
                  </a:txBody>
                  <a:tcPr>
                    <a:solidFill>
                      <a:schemeClr val="accent4"/>
                    </a:solidFill>
                  </a:tcPr>
                </a:tc>
                <a:extLst>
                  <a:ext uri="{0D108BD9-81ED-4DB2-BD59-A6C34878D82A}">
                    <a16:rowId xmlns:a16="http://schemas.microsoft.com/office/drawing/2014/main" val="1517561643"/>
                  </a:ext>
                </a:extLst>
              </a:tr>
              <a:tr h="3960946">
                <a:tc>
                  <a:txBody>
                    <a:bodyPr/>
                    <a:lstStyle/>
                    <a:p>
                      <a:pPr algn="ctr"/>
                      <a:endParaRPr lang="en-US" sz="3500" b="0" dirty="0">
                        <a:latin typeface="Comic Sans MS" panose="030F0702030302020204" pitchFamily="66" charset="0"/>
                      </a:endParaRPr>
                    </a:p>
                  </a:txBody>
                  <a:tcPr>
                    <a:solidFill>
                      <a:schemeClr val="accent4"/>
                    </a:solidFill>
                  </a:tcPr>
                </a:tc>
                <a:tc>
                  <a:txBody>
                    <a:bodyPr/>
                    <a:lstStyle/>
                    <a:p>
                      <a:pPr algn="ctr"/>
                      <a:endParaRPr lang="en-US" sz="3500" b="0" dirty="0">
                        <a:latin typeface="Comic Sans MS" panose="030F0702030302020204" pitchFamily="66" charset="0"/>
                      </a:endParaRPr>
                    </a:p>
                  </a:txBody>
                  <a:tcPr>
                    <a:solidFill>
                      <a:schemeClr val="accent4"/>
                    </a:solidFill>
                  </a:tcPr>
                </a:tc>
                <a:extLst>
                  <a:ext uri="{0D108BD9-81ED-4DB2-BD59-A6C34878D82A}">
                    <a16:rowId xmlns:a16="http://schemas.microsoft.com/office/drawing/2014/main" val="4136682901"/>
                  </a:ext>
                </a:extLst>
              </a:tr>
            </a:tbl>
          </a:graphicData>
        </a:graphic>
      </p:graphicFrame>
      <p:sp>
        <p:nvSpPr>
          <p:cNvPr id="5" name="Rectangle: Rounded Corners 4">
            <a:extLst>
              <a:ext uri="{FF2B5EF4-FFF2-40B4-BE49-F238E27FC236}">
                <a16:creationId xmlns:a16="http://schemas.microsoft.com/office/drawing/2014/main" id="{4DCEE1E2-EEC3-4F90-9E3B-BC58991A2F3D}"/>
              </a:ext>
            </a:extLst>
          </p:cNvPr>
          <p:cNvSpPr/>
          <p:nvPr/>
        </p:nvSpPr>
        <p:spPr>
          <a:xfrm>
            <a:off x="5322270" y="2378529"/>
            <a:ext cx="2220686" cy="73478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Hey Sue</a:t>
            </a:r>
          </a:p>
        </p:txBody>
      </p:sp>
      <p:sp>
        <p:nvSpPr>
          <p:cNvPr id="3" name="Rectangle: Rounded Corners 2">
            <a:extLst>
              <a:ext uri="{FF2B5EF4-FFF2-40B4-BE49-F238E27FC236}">
                <a16:creationId xmlns:a16="http://schemas.microsoft.com/office/drawing/2014/main" id="{479D17D1-4B7C-45CC-B48C-6FB411C21E53}"/>
              </a:ext>
            </a:extLst>
          </p:cNvPr>
          <p:cNvSpPr/>
          <p:nvPr/>
        </p:nvSpPr>
        <p:spPr>
          <a:xfrm>
            <a:off x="3461657" y="4792662"/>
            <a:ext cx="2220686" cy="1295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Hey Sue</a:t>
            </a:r>
          </a:p>
        </p:txBody>
      </p:sp>
      <p:sp>
        <p:nvSpPr>
          <p:cNvPr id="6" name="Rectangle: Rounded Corners 5">
            <a:extLst>
              <a:ext uri="{FF2B5EF4-FFF2-40B4-BE49-F238E27FC236}">
                <a16:creationId xmlns:a16="http://schemas.microsoft.com/office/drawing/2014/main" id="{352833E5-A6E6-437E-A609-DE7FDB88ACCE}"/>
              </a:ext>
            </a:extLst>
          </p:cNvPr>
          <p:cNvSpPr/>
          <p:nvPr/>
        </p:nvSpPr>
        <p:spPr>
          <a:xfrm>
            <a:off x="3461657" y="4797862"/>
            <a:ext cx="2220686" cy="1295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Dear Sue</a:t>
            </a:r>
          </a:p>
        </p:txBody>
      </p:sp>
      <p:sp>
        <p:nvSpPr>
          <p:cNvPr id="7" name="Rectangle: Rounded Corners 6">
            <a:extLst>
              <a:ext uri="{FF2B5EF4-FFF2-40B4-BE49-F238E27FC236}">
                <a16:creationId xmlns:a16="http://schemas.microsoft.com/office/drawing/2014/main" id="{7A034C43-9067-4A5F-98CB-C5D8DAF18763}"/>
              </a:ext>
            </a:extLst>
          </p:cNvPr>
          <p:cNvSpPr/>
          <p:nvPr/>
        </p:nvSpPr>
        <p:spPr>
          <a:xfrm>
            <a:off x="1428187" y="2378529"/>
            <a:ext cx="2544723" cy="73478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Dear Sue</a:t>
            </a:r>
          </a:p>
        </p:txBody>
      </p:sp>
      <p:sp>
        <p:nvSpPr>
          <p:cNvPr id="8" name="Rectangle: Rounded Corners 7">
            <a:extLst>
              <a:ext uri="{FF2B5EF4-FFF2-40B4-BE49-F238E27FC236}">
                <a16:creationId xmlns:a16="http://schemas.microsoft.com/office/drawing/2014/main" id="{ABD1DEC9-FD1C-4F60-9407-C8FAB5A54DD0}"/>
              </a:ext>
            </a:extLst>
          </p:cNvPr>
          <p:cNvSpPr/>
          <p:nvPr/>
        </p:nvSpPr>
        <p:spPr>
          <a:xfrm>
            <a:off x="3461657" y="4787462"/>
            <a:ext cx="2220686" cy="1295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Cool</a:t>
            </a:r>
          </a:p>
        </p:txBody>
      </p:sp>
      <p:sp>
        <p:nvSpPr>
          <p:cNvPr id="9" name="Rectangle: Rounded Corners 8">
            <a:extLst>
              <a:ext uri="{FF2B5EF4-FFF2-40B4-BE49-F238E27FC236}">
                <a16:creationId xmlns:a16="http://schemas.microsoft.com/office/drawing/2014/main" id="{56CB8036-3F31-4B2C-AD44-CC6E7C4611A8}"/>
              </a:ext>
            </a:extLst>
          </p:cNvPr>
          <p:cNvSpPr/>
          <p:nvPr/>
        </p:nvSpPr>
        <p:spPr>
          <a:xfrm>
            <a:off x="5322270" y="3173373"/>
            <a:ext cx="2220686" cy="73478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Cool</a:t>
            </a:r>
          </a:p>
        </p:txBody>
      </p:sp>
      <p:sp>
        <p:nvSpPr>
          <p:cNvPr id="10" name="Rectangle: Rounded Corners 9">
            <a:extLst>
              <a:ext uri="{FF2B5EF4-FFF2-40B4-BE49-F238E27FC236}">
                <a16:creationId xmlns:a16="http://schemas.microsoft.com/office/drawing/2014/main" id="{889E66B2-B497-4A94-9D3F-75293407928A}"/>
              </a:ext>
            </a:extLst>
          </p:cNvPr>
          <p:cNvSpPr/>
          <p:nvPr/>
        </p:nvSpPr>
        <p:spPr>
          <a:xfrm>
            <a:off x="3461657" y="4795262"/>
            <a:ext cx="2220686" cy="1295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Very nice</a:t>
            </a:r>
          </a:p>
        </p:txBody>
      </p:sp>
      <p:sp>
        <p:nvSpPr>
          <p:cNvPr id="11" name="Rectangle: Rounded Corners 10">
            <a:extLst>
              <a:ext uri="{FF2B5EF4-FFF2-40B4-BE49-F238E27FC236}">
                <a16:creationId xmlns:a16="http://schemas.microsoft.com/office/drawing/2014/main" id="{2DB1CDCC-53F2-4327-AB9F-1F8B514F3939}"/>
              </a:ext>
            </a:extLst>
          </p:cNvPr>
          <p:cNvSpPr/>
          <p:nvPr/>
        </p:nvSpPr>
        <p:spPr>
          <a:xfrm>
            <a:off x="1428186" y="3173372"/>
            <a:ext cx="2544723" cy="73478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Very nice</a:t>
            </a:r>
          </a:p>
        </p:txBody>
      </p:sp>
      <p:sp>
        <p:nvSpPr>
          <p:cNvPr id="12" name="Rectangle: Rounded Corners 11">
            <a:extLst>
              <a:ext uri="{FF2B5EF4-FFF2-40B4-BE49-F238E27FC236}">
                <a16:creationId xmlns:a16="http://schemas.microsoft.com/office/drawing/2014/main" id="{B99B520E-27A5-4288-AE55-5432B679FE91}"/>
              </a:ext>
            </a:extLst>
          </p:cNvPr>
          <p:cNvSpPr/>
          <p:nvPr/>
        </p:nvSpPr>
        <p:spPr>
          <a:xfrm>
            <a:off x="3461657" y="4767433"/>
            <a:ext cx="2220686" cy="1295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Cause</a:t>
            </a:r>
          </a:p>
        </p:txBody>
      </p:sp>
      <p:sp>
        <p:nvSpPr>
          <p:cNvPr id="13" name="Rectangle: Rounded Corners 12">
            <a:extLst>
              <a:ext uri="{FF2B5EF4-FFF2-40B4-BE49-F238E27FC236}">
                <a16:creationId xmlns:a16="http://schemas.microsoft.com/office/drawing/2014/main" id="{76854C60-EF5A-4A12-9B99-D2C71990CFF5}"/>
              </a:ext>
            </a:extLst>
          </p:cNvPr>
          <p:cNvSpPr/>
          <p:nvPr/>
        </p:nvSpPr>
        <p:spPr>
          <a:xfrm>
            <a:off x="5322270" y="4003313"/>
            <a:ext cx="2220686" cy="73478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Cause</a:t>
            </a:r>
          </a:p>
        </p:txBody>
      </p:sp>
      <p:sp>
        <p:nvSpPr>
          <p:cNvPr id="14" name="Rectangle: Rounded Corners 13">
            <a:extLst>
              <a:ext uri="{FF2B5EF4-FFF2-40B4-BE49-F238E27FC236}">
                <a16:creationId xmlns:a16="http://schemas.microsoft.com/office/drawing/2014/main" id="{3E8ADE7A-888F-4689-9B99-016881C8E233}"/>
              </a:ext>
            </a:extLst>
          </p:cNvPr>
          <p:cNvSpPr/>
          <p:nvPr/>
        </p:nvSpPr>
        <p:spPr>
          <a:xfrm>
            <a:off x="3461657" y="4782262"/>
            <a:ext cx="2220686" cy="12954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Because</a:t>
            </a:r>
          </a:p>
        </p:txBody>
      </p:sp>
      <p:sp>
        <p:nvSpPr>
          <p:cNvPr id="15" name="Rectangle: Rounded Corners 14">
            <a:extLst>
              <a:ext uri="{FF2B5EF4-FFF2-40B4-BE49-F238E27FC236}">
                <a16:creationId xmlns:a16="http://schemas.microsoft.com/office/drawing/2014/main" id="{16357C0B-983D-4943-8CC2-99FE5399DEC9}"/>
              </a:ext>
            </a:extLst>
          </p:cNvPr>
          <p:cNvSpPr/>
          <p:nvPr/>
        </p:nvSpPr>
        <p:spPr>
          <a:xfrm>
            <a:off x="1428187" y="4002402"/>
            <a:ext cx="2544723" cy="73478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3600" dirty="0">
                <a:solidFill>
                  <a:schemeClr val="tx1"/>
                </a:solidFill>
                <a:latin typeface="Comic Sans MS"/>
              </a:rPr>
              <a:t>Because</a:t>
            </a:r>
            <a:endParaRPr lang="en-US" sz="3600" dirty="0">
              <a:solidFill>
                <a:schemeClr val="tx1"/>
              </a:solidFill>
              <a:latin typeface="Comic Sans MS" panose="030F0702030302020204" pitchFamily="66" charset="0"/>
            </a:endParaRPr>
          </a:p>
        </p:txBody>
      </p:sp>
    </p:spTree>
    <p:custDataLst>
      <p:tags r:id="rId1"/>
    </p:custDataLst>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3" grpId="1" animBg="1"/>
      <p:bldP spid="6" grpId="0" animBg="1"/>
      <p:bldP spid="6" grpId="1" animBg="1"/>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9ED9D-8B79-4713-8B3F-A33B7463539F}"/>
              </a:ext>
            </a:extLst>
          </p:cNvPr>
          <p:cNvSpPr>
            <a:spLocks noGrp="1"/>
          </p:cNvSpPr>
          <p:nvPr>
            <p:ph type="title"/>
          </p:nvPr>
        </p:nvSpPr>
        <p:spPr/>
        <p:txBody>
          <a:bodyPr/>
          <a:lstStyle/>
          <a:p>
            <a:r>
              <a:rPr lang="en-US" dirty="0">
                <a:latin typeface="Comic Sans MS" panose="030F0702030302020204" pitchFamily="66" charset="0"/>
              </a:rPr>
              <a:t>Edit Writing </a:t>
            </a:r>
          </a:p>
        </p:txBody>
      </p:sp>
      <p:sp>
        <p:nvSpPr>
          <p:cNvPr id="3" name="Content Placeholder 2">
            <a:extLst>
              <a:ext uri="{FF2B5EF4-FFF2-40B4-BE49-F238E27FC236}">
                <a16:creationId xmlns:a16="http://schemas.microsoft.com/office/drawing/2014/main" id="{F8F477D4-E101-4CAE-AC06-DAED20465586}"/>
              </a:ext>
            </a:extLst>
          </p:cNvPr>
          <p:cNvSpPr>
            <a:spLocks noGrp="1"/>
          </p:cNvSpPr>
          <p:nvPr>
            <p:ph idx="1"/>
          </p:nvPr>
        </p:nvSpPr>
        <p:spPr>
          <a:xfrm>
            <a:off x="457200" y="1600200"/>
            <a:ext cx="8229600" cy="5257800"/>
          </a:xfrm>
        </p:spPr>
        <p:txBody>
          <a:bodyPr>
            <a:normAutofit lnSpcReduction="10000"/>
          </a:bodyPr>
          <a:lstStyle/>
          <a:p>
            <a:pPr marL="0" indent="0">
              <a:buNone/>
            </a:pPr>
            <a:r>
              <a:rPr lang="en-US" dirty="0"/>
              <a:t>Dear Grandmother, </a:t>
            </a:r>
          </a:p>
          <a:p>
            <a:pPr marL="0" indent="0">
              <a:buNone/>
            </a:pPr>
            <a:r>
              <a:rPr lang="en-US" dirty="0"/>
              <a:t>How are you feeling today? I have been tired recently. I think it is cause the dogs have been taking over the bed. When do you plan on getting a dog? I know you would &lt;3 having one! When you do get 1, please call me so we can set up a puppy play date. I have to get going grandmother. I love you so much.</a:t>
            </a:r>
          </a:p>
          <a:p>
            <a:pPr marL="0" indent="0" algn="r">
              <a:buNone/>
            </a:pPr>
            <a:r>
              <a:rPr lang="en-US" dirty="0"/>
              <a:t>Love, </a:t>
            </a:r>
          </a:p>
          <a:p>
            <a:pPr marL="0" indent="0" algn="r">
              <a:buNone/>
            </a:pPr>
            <a:r>
              <a:rPr lang="en-US" dirty="0"/>
              <a:t>Samantha </a:t>
            </a:r>
          </a:p>
          <a:p>
            <a:endParaRPr lang="en-US" dirty="0"/>
          </a:p>
        </p:txBody>
      </p:sp>
      <p:sp>
        <p:nvSpPr>
          <p:cNvPr id="4" name="Rectangle 3">
            <a:extLst>
              <a:ext uri="{FF2B5EF4-FFF2-40B4-BE49-F238E27FC236}">
                <a16:creationId xmlns:a16="http://schemas.microsoft.com/office/drawing/2014/main" id="{3650213C-BF27-4B95-A9C9-9AF4805A561A}"/>
              </a:ext>
            </a:extLst>
          </p:cNvPr>
          <p:cNvSpPr/>
          <p:nvPr/>
        </p:nvSpPr>
        <p:spPr>
          <a:xfrm>
            <a:off x="1903752" y="2664222"/>
            <a:ext cx="7345180" cy="3188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tx1"/>
                </a:solidFill>
                <a:latin typeface="Comic Sans MS" panose="030F0702030302020204" pitchFamily="66" charset="0"/>
              </a:rPr>
              <a:t>I think it is because the dogs have been</a:t>
            </a:r>
          </a:p>
        </p:txBody>
      </p:sp>
      <p:sp>
        <p:nvSpPr>
          <p:cNvPr id="6" name="Rectangle 5">
            <a:extLst>
              <a:ext uri="{FF2B5EF4-FFF2-40B4-BE49-F238E27FC236}">
                <a16:creationId xmlns:a16="http://schemas.microsoft.com/office/drawing/2014/main" id="{A00C2AA7-0ECC-4408-9A05-AD6EE810B334}"/>
              </a:ext>
            </a:extLst>
          </p:cNvPr>
          <p:cNvSpPr/>
          <p:nvPr/>
        </p:nvSpPr>
        <p:spPr>
          <a:xfrm>
            <a:off x="5926757" y="3452573"/>
            <a:ext cx="3041109" cy="4285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tx1"/>
                </a:solidFill>
                <a:latin typeface="Comic Sans MS" panose="030F0702030302020204" pitchFamily="66" charset="0"/>
              </a:rPr>
              <a:t>love having one! </a:t>
            </a:r>
          </a:p>
        </p:txBody>
      </p:sp>
      <p:sp>
        <p:nvSpPr>
          <p:cNvPr id="7" name="Rectangle 6">
            <a:extLst>
              <a:ext uri="{FF2B5EF4-FFF2-40B4-BE49-F238E27FC236}">
                <a16:creationId xmlns:a16="http://schemas.microsoft.com/office/drawing/2014/main" id="{3714BA60-3BF6-4689-85C0-0ADF3B2EC584}"/>
              </a:ext>
            </a:extLst>
          </p:cNvPr>
          <p:cNvSpPr/>
          <p:nvPr/>
        </p:nvSpPr>
        <p:spPr>
          <a:xfrm>
            <a:off x="-104932" y="4025264"/>
            <a:ext cx="3972395" cy="3188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tx1"/>
                </a:solidFill>
                <a:latin typeface="Comic Sans MS" panose="030F0702030302020204" pitchFamily="66" charset="0"/>
              </a:rPr>
              <a:t>When you do get one</a:t>
            </a:r>
          </a:p>
        </p:txBody>
      </p:sp>
    </p:spTree>
    <p:custDataLst>
      <p:tags r:id="rId1"/>
    </p:custDataLst>
    <p:extLst>
      <p:ext uri="{BB962C8B-B14F-4D97-AF65-F5344CB8AC3E}">
        <p14:creationId xmlns:p14="http://schemas.microsoft.com/office/powerpoint/2010/main" val="314876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custDataLst>
      <p:tags r:id="rId1"/>
    </p:custDataLst>
    <p:extLst>
      <p:ext uri="{BB962C8B-B14F-4D97-AF65-F5344CB8AC3E}">
        <p14:creationId xmlns:p14="http://schemas.microsoft.com/office/powerpoint/2010/main" val="371778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11881</TotalTime>
  <Words>1638</Words>
  <Application>Microsoft Office PowerPoint</Application>
  <PresentationFormat>On-screen Show (4:3)</PresentationFormat>
  <Paragraphs>161</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Comic Sans MS</vt:lpstr>
      <vt:lpstr>Office Theme</vt:lpstr>
      <vt:lpstr>Diphthongs </vt:lpstr>
      <vt:lpstr>Diphthongs</vt:lpstr>
      <vt:lpstr>Listen and Spell </vt:lpstr>
      <vt:lpstr>Story Retell </vt:lpstr>
      <vt:lpstr>Formal Language </vt:lpstr>
      <vt:lpstr>Informal Language </vt:lpstr>
      <vt:lpstr>Formal or Informal Language </vt:lpstr>
      <vt:lpstr>Edit Writing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223</cp:revision>
  <dcterms:created xsi:type="dcterms:W3CDTF">2012-04-20T18:25:02Z</dcterms:created>
  <dcterms:modified xsi:type="dcterms:W3CDTF">2021-08-18T18:46:16Z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37996428-186C-4657-95C2-E8475C033058</vt:lpwstr>
  </property>
  <property fmtid="{D5CDD505-2E9C-101B-9397-08002B2CF9AE}" pid="3" name="ArticulatePath">
    <vt:lpwstr>ELA 2_Module 26_ST</vt:lpwstr>
  </property>
</Properties>
</file>