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tags/tag4.xml" ContentType="application/vnd.openxmlformats-officedocument.presentationml.tags+xml"/>
  <Override PartName="/ppt/notesSlides/notesSlide2.xml" ContentType="application/vnd.openxmlformats-officedocument.presentationml.notesSlide+xml"/>
  <Override PartName="/ppt/tags/tag5.xml" ContentType="application/vnd.openxmlformats-officedocument.presentationml.tags+xml"/>
  <Override PartName="/ppt/notesSlides/notesSlide3.xml" ContentType="application/vnd.openxmlformats-officedocument.presentationml.notesSlide+xml"/>
  <Override PartName="/ppt/tags/tag6.xml" ContentType="application/vnd.openxmlformats-officedocument.presentationml.tags+xml"/>
  <Override PartName="/ppt/notesSlides/notesSlide4.xml" ContentType="application/vnd.openxmlformats-officedocument.presentationml.notesSlide+xml"/>
  <Override PartName="/ppt/tags/tag7.xml" ContentType="application/vnd.openxmlformats-officedocument.presentationml.tags+xml"/>
  <Override PartName="/ppt/notesSlides/notesSlide5.xml" ContentType="application/vnd.openxmlformats-officedocument.presentationml.notesSlide+xml"/>
  <Override PartName="/ppt/tags/tag8.xml" ContentType="application/vnd.openxmlformats-officedocument.presentationml.tags+xml"/>
  <Override PartName="/ppt/notesSlides/notesSlide6.xml" ContentType="application/vnd.openxmlformats-officedocument.presentationml.notesSlide+xml"/>
  <Override PartName="/ppt/tags/tag9.xml" ContentType="application/vnd.openxmlformats-officedocument.presentationml.tags+xml"/>
  <Override PartName="/ppt/notesSlides/notesSlide7.xml" ContentType="application/vnd.openxmlformats-officedocument.presentationml.notesSlide+xml"/>
  <Override PartName="/ppt/tags/tag10.xml" ContentType="application/vnd.openxmlformats-officedocument.presentationml.tags+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1"/>
  </p:notesMasterIdLst>
  <p:sldIdLst>
    <p:sldId id="344" r:id="rId2"/>
    <p:sldId id="345" r:id="rId3"/>
    <p:sldId id="348" r:id="rId4"/>
    <p:sldId id="347" r:id="rId5"/>
    <p:sldId id="346" r:id="rId6"/>
    <p:sldId id="349" r:id="rId7"/>
    <p:sldId id="350" r:id="rId8"/>
    <p:sldId id="353" r:id="rId9"/>
    <p:sldId id="352" r:id="rId10"/>
  </p:sldIdLst>
  <p:sldSz cx="9144000" cy="6858000" type="screen4x3"/>
  <p:notesSz cx="6858000" cy="9144000"/>
  <p:custDataLst>
    <p:tags r:id="rId1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im Kalos" initials="JK" lastIdx="7" clrIdx="0">
    <p:extLst>
      <p:ext uri="{19B8F6BF-5375-455C-9EA6-DF929625EA0E}">
        <p15:presenceInfo xmlns:p15="http://schemas.microsoft.com/office/powerpoint/2012/main" userId="88f479c315fdb20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93"/>
    <a:srgbClr val="283B80"/>
    <a:srgbClr val="3B7ABE"/>
    <a:srgbClr val="182C6F"/>
    <a:srgbClr val="FCFCFC"/>
    <a:srgbClr val="003399"/>
    <a:srgbClr val="000064"/>
    <a:srgbClr val="FF9627"/>
    <a:srgbClr val="9D6D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206" autoAdjust="0"/>
    <p:restoredTop sz="76040" autoAdjust="0"/>
  </p:normalViewPr>
  <p:slideViewPr>
    <p:cSldViewPr snapToGrid="0" snapToObjects="1">
      <p:cViewPr varScale="1">
        <p:scale>
          <a:sx n="86" d="100"/>
          <a:sy n="86" d="100"/>
        </p:scale>
        <p:origin x="2472" y="96"/>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commentAuthors" Target="commentAuthor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gs" Target="tags/tag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7A8D203-957B-4E0D-BFEF-AC11BFDF7A2F}" type="datetimeFigureOut">
              <a:rPr lang="en-US" smtClean="0"/>
              <a:t>8/18/2021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813B794-5A4F-4F47-9EB8-2D6C2FE8DF19}" type="slidenum">
              <a:rPr lang="en-US" smtClean="0"/>
              <a:t>‹#›</a:t>
            </a:fld>
            <a:endParaRPr lang="en-US"/>
          </a:p>
        </p:txBody>
      </p:sp>
    </p:spTree>
    <p:extLst>
      <p:ext uri="{BB962C8B-B14F-4D97-AF65-F5344CB8AC3E}">
        <p14:creationId xmlns:p14="http://schemas.microsoft.com/office/powerpoint/2010/main" val="688666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hutterstock.com/photos"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This week we learned that the letter g sometimes sounds like /j/, Do we remember the rule for this? “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whenever the g is followed by a 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or y it will make the /j/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Let’s take a look. Listen carefully to the /j/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to show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 Gym, do we hear the /j/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“We hear the /j/ sound because of the letter y following after the g.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2</a:t>
            </a:fld>
            <a:endParaRPr lang="en-US"/>
          </a:p>
        </p:txBody>
      </p:sp>
    </p:spTree>
    <p:extLst>
      <p:ext uri="{BB962C8B-B14F-4D97-AF65-F5344CB8AC3E}">
        <p14:creationId xmlns:p14="http://schemas.microsoft.com/office/powerpoint/2010/main" val="904538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“Gym. There will be a dance in the gym this afternoon. Gym.”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 Y M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“Gel. Do you use hair gel? Gel.”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 E L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“Gem. That gem looks so vibrant. Gem.”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 E M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“Giraffe. The giraffe can reach so high in the tree. Giraffe.”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“G I R A F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F</a:t>
            </a:r>
            <a:r>
              <a:rPr lang="en-US" sz="1800" dirty="0">
                <a:effectLst/>
                <a:latin typeface="Comic Sans MS" panose="030F0702030302020204" pitchFamily="66" charset="0"/>
                <a:ea typeface="Calibri" panose="020F0502020204030204" pitchFamily="34" charset="0"/>
                <a:cs typeface="Calibri" panose="020F0502020204030204" pitchFamily="34" charset="0"/>
              </a:rPr>
              <a:t>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813B794-5A4F-4F47-9EB8-2D6C2FE8DF19}" type="slidenum">
              <a:rPr lang="en-US" smtClean="0"/>
              <a:t>3</a:t>
            </a:fld>
            <a:endParaRPr lang="en-US"/>
          </a:p>
        </p:txBody>
      </p:sp>
    </p:spTree>
    <p:extLst>
      <p:ext uri="{BB962C8B-B14F-4D97-AF65-F5344CB8AC3E}">
        <p14:creationId xmlns:p14="http://schemas.microsoft.com/office/powerpoint/2010/main" val="3238225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“We know that the letter g makes the /j/ sound when an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i</a:t>
            </a:r>
            <a:r>
              <a:rPr lang="en-US" sz="1800" dirty="0">
                <a:effectLst/>
                <a:latin typeface="Comic Sans MS" panose="030F0702030302020204" pitchFamily="66" charset="0"/>
                <a:ea typeface="Calibri" panose="020F0502020204030204" pitchFamily="34" charset="0"/>
                <a:cs typeface="Calibri" panose="020F0502020204030204" pitchFamily="34" charset="0"/>
              </a:rPr>
              <a:t>, e, or y follow the letter g. What about at the end of a word? How do we make the /j/ sound at the end of a word?”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The letter combinations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ge</a:t>
            </a:r>
            <a:r>
              <a:rPr lang="en-US" sz="1800" dirty="0">
                <a:effectLst/>
                <a:latin typeface="Comic Sans MS" panose="030F0702030302020204" pitchFamily="66" charset="0"/>
                <a:ea typeface="Calibri" panose="020F0502020204030204" pitchFamily="34" charset="0"/>
                <a:cs typeface="Calibri" panose="020F0502020204030204" pitchFamily="34" charset="0"/>
              </a:rPr>
              <a:t> and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dge</a:t>
            </a:r>
            <a:r>
              <a:rPr lang="en-US" sz="1800" dirty="0">
                <a:effectLst/>
                <a:latin typeface="Comic Sans MS" panose="030F0702030302020204" pitchFamily="66" charset="0"/>
                <a:ea typeface="Calibri" panose="020F0502020204030204" pitchFamily="34" charset="0"/>
                <a:cs typeface="Calibri" panose="020F0502020204030204" pitchFamily="34" charset="0"/>
              </a:rPr>
              <a:t> make the /j/ sound.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“Let’s take a look at a couple examples.”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“In the word cage, do you hear the /j/ sound at the end?”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“Does this word end with either of our two letter combinations?”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ge</a:t>
            </a:r>
            <a:r>
              <a:rPr lang="en-US" sz="1800" dirty="0">
                <a:effectLst/>
                <a:latin typeface="Comic Sans MS" panose="030F0702030302020204" pitchFamily="66" charset="0"/>
                <a:ea typeface="Calibri" panose="020F0502020204030204" pitchFamily="34" charset="0"/>
                <a:cs typeface="Calibri" panose="020F0502020204030204" pitchFamily="34"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“Now the word bridge, does the g sound like a /j/?”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letter combination did we use here?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t>
            </a:r>
            <a:r>
              <a:rPr lang="en-US" sz="1800" dirty="0" err="1">
                <a:effectLst/>
                <a:latin typeface="Comic Sans MS" panose="030F0702030302020204" pitchFamily="66" charset="0"/>
                <a:ea typeface="Calibri" panose="020F0502020204030204" pitchFamily="34" charset="0"/>
                <a:cs typeface="Calibri" panose="020F0502020204030204" pitchFamily="34" charset="0"/>
              </a:rPr>
              <a:t>dge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4</a:t>
            </a:fld>
            <a:endParaRPr lang="en-US"/>
          </a:p>
        </p:txBody>
      </p:sp>
    </p:spTree>
    <p:extLst>
      <p:ext uri="{BB962C8B-B14F-4D97-AF65-F5344CB8AC3E}">
        <p14:creationId xmlns:p14="http://schemas.microsoft.com/office/powerpoint/2010/main" val="297100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“It’s time for more practice. Please go find yourself a white board or a piece of lined paper and something to write with.”</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get these items.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 Say, ”I will say a word, you will write that word on your white board or piece of paper.”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“Dodge. Can you dodge the ball in dodgeball? Dodge.”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“D O D G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“Huge. The dinosaurs were huge! Huge.”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“H U G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“Page. Turn to the next page. Page.”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“P A G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Double click for the picture.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“Fridge. Make sure to put the milk in the fridge. Fridge.”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write their spelling.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for the correct spelling to appear.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“F R I D G E take the time to check your spelling. If you misspelled the word that is okay. Please correct your spelling now.”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Allow students time to correct their spelling.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5</a:t>
            </a:fld>
            <a:endParaRPr lang="en-US"/>
          </a:p>
        </p:txBody>
      </p:sp>
    </p:spTree>
    <p:extLst>
      <p:ext uri="{BB962C8B-B14F-4D97-AF65-F5344CB8AC3E}">
        <p14:creationId xmlns:p14="http://schemas.microsoft.com/office/powerpoint/2010/main" val="4192289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“Now it’s time to practice with our weekly reading of </a:t>
            </a:r>
            <a:r>
              <a:rPr lang="en-US" sz="1800" u="sng" dirty="0">
                <a:effectLst/>
                <a:latin typeface="Comic Sans MS" panose="030F0702030302020204" pitchFamily="66" charset="0"/>
                <a:ea typeface="Calibri" panose="020F0502020204030204" pitchFamily="34" charset="0"/>
                <a:cs typeface="Times New Roman" panose="02020603050405020304" pitchFamily="18" charset="0"/>
              </a:rPr>
              <a:t>Mangoes for Pixie.</a:t>
            </a:r>
            <a:r>
              <a:rPr lang="en-US" sz="1800" dirty="0">
                <a:effectLst/>
                <a:latin typeface="Comic Sans MS" panose="030F0702030302020204" pitchFamily="66" charset="0"/>
                <a:ea typeface="Calibri" panose="020F0502020204030204" pitchFamily="34" charset="0"/>
                <a:cs typeface="Times New Roman" panose="02020603050405020304" pitchFamily="18" charset="0"/>
              </a:rPr>
              <a:t>”</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“Who are the characters?”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Carter Family, Uncle Nick, Aunt Julie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is the setting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Carter house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problem in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Pixie was worried mom would be mad because she got a hold of the mangoes.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“How about the beginning middle and end of the story?”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In the beginning of the story, the Carter family had visitors. It was Uncle Nick and Aunt Julie. They brought mangoes for mom. Pixie sniffed the mangoes and she wanted to try them. Mom said no. While family was visiting Pixie fell asleep. When she woke up no one was home. Pixie saw the bag with the mangoes in it. Pixie reached on the table to get the mangoes. Once Pixie reached them, she began to eat the juicy mango. When mom got home, mom saw that Pixie ate some of the mangoes. Pixie was worried mom would be mad. Mom was not made. She cleaned up Pixie’s mess and hid the mangoes from Pixie.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“What was the solution to the problem in the story?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Pixie got a hold of the mangoes and ate some. When mom came home Pixie was worried mom would be upset. She was not. Mom simply hid the rest of the mangoes from her. </a:t>
            </a:r>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6</a:t>
            </a:fld>
            <a:endParaRPr lang="en-US"/>
          </a:p>
        </p:txBody>
      </p:sp>
    </p:spTree>
    <p:extLst>
      <p:ext uri="{BB962C8B-B14F-4D97-AF65-F5344CB8AC3E}">
        <p14:creationId xmlns:p14="http://schemas.microsoft.com/office/powerpoint/2010/main" val="34547443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2800" b="0" i="0" dirty="0">
                <a:effectLst/>
                <a:latin typeface="Roboto" panose="02000000000000000000" pitchFamily="2" charset="0"/>
              </a:rPr>
              <a:t>Royalty-free </a:t>
            </a:r>
            <a:r>
              <a:rPr lang="en-US" sz="2800" b="0" i="0" u="none" strike="noStrike" dirty="0">
                <a:solidFill>
                  <a:srgbClr val="0070F0"/>
                </a:solidFill>
                <a:effectLst/>
                <a:latin typeface="Roboto" panose="02000000000000000000" pitchFamily="2" charset="0"/>
                <a:hlinkClick r:id="rId3"/>
              </a:rPr>
              <a:t>stock photo</a:t>
            </a:r>
            <a:r>
              <a:rPr lang="en-US" sz="2800" b="0" i="0" dirty="0">
                <a:effectLst/>
                <a:latin typeface="Roboto" panose="02000000000000000000" pitchFamily="2" charset="0"/>
              </a:rPr>
              <a:t> ID: 543103645</a:t>
            </a:r>
          </a:p>
          <a:p>
            <a:pPr marL="0" marR="0">
              <a:lnSpc>
                <a:spcPct val="115000"/>
              </a:lnSpc>
              <a:spcBef>
                <a:spcPts val="0"/>
              </a:spcBef>
              <a:spcAft>
                <a:spcPts val="1000"/>
              </a:spcAft>
            </a:pPr>
            <a:endParaRPr lang="en-US" sz="1800" dirty="0">
              <a:effectLst/>
              <a:latin typeface="Comic Sans MS" panose="030F0702030302020204" pitchFamily="66" charset="0"/>
              <a:ea typeface="Calibri" panose="020F0502020204030204" pitchFamily="34" charset="0"/>
              <a:cs typeface="Calibri" panose="020F0502020204030204" pitchFamily="34"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is an adjective?”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An adjective is a word used to describe nouns and pronouns.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are some adjectives to describe an orange?”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Answers will vary.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Now, what is an adverb?”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An adverb is a word used to describe verbs, adjectives, and other adverbs.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Click once.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Say, “What would the adverb be in this sentence? My friend </a:t>
            </a:r>
            <a:r>
              <a:rPr lang="en-US" sz="1800" u="sng" dirty="0">
                <a:effectLst/>
                <a:latin typeface="Comic Sans MS" panose="030F0702030302020204" pitchFamily="66" charset="0"/>
                <a:ea typeface="Calibri" panose="020F0502020204030204" pitchFamily="34" charset="0"/>
                <a:cs typeface="Calibri" panose="020F0502020204030204" pitchFamily="34" charset="0"/>
              </a:rPr>
              <a:t>bravely</a:t>
            </a:r>
            <a:r>
              <a:rPr lang="en-US" sz="1800" dirty="0">
                <a:effectLst/>
                <a:latin typeface="Comic Sans MS" panose="030F0702030302020204" pitchFamily="66" charset="0"/>
                <a:ea typeface="Calibri" panose="020F0502020204030204" pitchFamily="34" charset="0"/>
                <a:cs typeface="Calibri" panose="020F0502020204030204" pitchFamily="34" charset="0"/>
              </a:rPr>
              <a:t> rode a bull!”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Calibri" panose="020F0502020204030204" pitchFamily="34" charset="0"/>
              </a:rPr>
              <a:t>Student Response: bravely!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r>
              <a:rPr lang="en-US" sz="1800" dirty="0">
                <a:effectLst/>
                <a:latin typeface="Comic Sans MS" panose="030F0702030302020204" pitchFamily="66" charset="0"/>
                <a:ea typeface="Calibri" panose="020F0502020204030204" pitchFamily="34" charset="0"/>
                <a:cs typeface="Calibri" panose="020F0502020204030204" pitchFamily="34" charset="0"/>
              </a:rPr>
              <a:t>Say, “Very good job.” </a:t>
            </a:r>
            <a:endParaRPr lang="en-US" b="0" dirty="0"/>
          </a:p>
        </p:txBody>
      </p:sp>
      <p:sp>
        <p:nvSpPr>
          <p:cNvPr id="4" name="Slide Number Placeholder 3"/>
          <p:cNvSpPr>
            <a:spLocks noGrp="1"/>
          </p:cNvSpPr>
          <p:nvPr>
            <p:ph type="sldNum" sz="quarter" idx="5"/>
          </p:nvPr>
        </p:nvSpPr>
        <p:spPr/>
        <p:txBody>
          <a:bodyPr/>
          <a:lstStyle/>
          <a:p>
            <a:fld id="{1813B794-5A4F-4F47-9EB8-2D6C2FE8DF19}" type="slidenum">
              <a:rPr lang="en-US" smtClean="0"/>
              <a:t>7</a:t>
            </a:fld>
            <a:endParaRPr lang="en-US"/>
          </a:p>
        </p:txBody>
      </p:sp>
    </p:spTree>
    <p:extLst>
      <p:ext uri="{BB962C8B-B14F-4D97-AF65-F5344CB8AC3E}">
        <p14:creationId xmlns:p14="http://schemas.microsoft.com/office/powerpoint/2010/main" val="3002150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Say, “I have a few words here. Your job is to locate the adverbs. Let’s go from left to right beginning with the word, “calmly”. Is the word calmly an adverb?”</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Student Response: YES!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Click once for the word to move.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1000"/>
              </a:spcAft>
            </a:pPr>
            <a:r>
              <a:rPr lang="en-US" sz="1800" dirty="0">
                <a:effectLst/>
                <a:latin typeface="Comic Sans MS" panose="030F0702030302020204" pitchFamily="66" charset="0"/>
                <a:ea typeface="Calibri" panose="020F0502020204030204" pitchFamily="34" charset="0"/>
                <a:cs typeface="Times New Roman" panose="02020603050405020304" pitchFamily="18" charset="0"/>
              </a:rPr>
              <a:t>(Do this for all of the words. The adverbs are the only time you will click. Those words are: calmly,  actually, freely, fairly.)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8</a:t>
            </a:fld>
            <a:endParaRPr lang="en-US"/>
          </a:p>
        </p:txBody>
      </p:sp>
    </p:spTree>
    <p:extLst>
      <p:ext uri="{BB962C8B-B14F-4D97-AF65-F5344CB8AC3E}">
        <p14:creationId xmlns:p14="http://schemas.microsoft.com/office/powerpoint/2010/main" val="405017849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813B794-5A4F-4F47-9EB8-2D6C2FE8DF19}" type="slidenum">
              <a:rPr lang="en-US" smtClean="0"/>
              <a:t>9</a:t>
            </a:fld>
            <a:endParaRPr lang="en-US"/>
          </a:p>
        </p:txBody>
      </p:sp>
    </p:spTree>
    <p:extLst>
      <p:ext uri="{BB962C8B-B14F-4D97-AF65-F5344CB8AC3E}">
        <p14:creationId xmlns:p14="http://schemas.microsoft.com/office/powerpoint/2010/main" val="41615367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3846195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5220244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329245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405138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6701586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426358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1236008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380745808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1108051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27862816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6C3037-0BF7-5C43-B4C6-7CEA18ED8560}" type="datetimeFigureOut">
              <a:rPr lang="en-US" smtClean="0"/>
              <a:t>8/18/2021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7E150E7B-3477-0145-B66C-8BC65CD89BC7}" type="slidenum">
              <a:rPr lang="en-US" smtClean="0"/>
              <a:t>‹#›</a:t>
            </a:fld>
            <a:endParaRPr lang="en-US" dirty="0"/>
          </a:p>
        </p:txBody>
      </p:sp>
    </p:spTree>
    <p:extLst>
      <p:ext uri="{BB962C8B-B14F-4D97-AF65-F5344CB8AC3E}">
        <p14:creationId xmlns:p14="http://schemas.microsoft.com/office/powerpoint/2010/main" val="40300922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7000"/>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dirty="0"/>
              <a:t>5/2012</a:t>
            </a: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pic>
        <p:nvPicPr>
          <p:cNvPr id="7" name="Picture 6" descr="sign_pic.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8378957" y="6126163"/>
            <a:ext cx="469245" cy="595311"/>
          </a:xfrm>
          <a:prstGeom prst="rect">
            <a:avLst/>
          </a:prstGeom>
        </p:spPr>
      </p:pic>
      <p:sp>
        <p:nvSpPr>
          <p:cNvPr id="9" name="Rectangle 8"/>
          <p:cNvSpPr/>
          <p:nvPr userDrawn="1"/>
        </p:nvSpPr>
        <p:spPr>
          <a:xfrm>
            <a:off x="6364853" y="6413698"/>
            <a:ext cx="2089494" cy="307777"/>
          </a:xfrm>
          <a:prstGeom prst="rect">
            <a:avLst/>
          </a:prstGeom>
        </p:spPr>
        <p:txBody>
          <a:bodyPr wrap="square">
            <a:spAutoFit/>
          </a:bodyPr>
          <a:lstStyle/>
          <a:p>
            <a:pPr algn="l"/>
            <a:r>
              <a:rPr lang="en-US" sz="1400" dirty="0">
                <a:solidFill>
                  <a:schemeClr val="bg1">
                    <a:lumMod val="65000"/>
                  </a:schemeClr>
                </a:solidFill>
              </a:rPr>
              <a:t>HOST: MOLLY ENOCKSON </a:t>
            </a:r>
          </a:p>
        </p:txBody>
      </p:sp>
    </p:spTree>
    <p:extLst>
      <p:ext uri="{BB962C8B-B14F-4D97-AF65-F5344CB8AC3E}">
        <p14:creationId xmlns:p14="http://schemas.microsoft.com/office/powerpoint/2010/main" val="15402615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rgbClr val="182C6F"/>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rgbClr val="3B7ABE"/>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rgbClr val="3B7ABE"/>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rgbClr val="3B7ABE"/>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rgbClr val="3B7ABE"/>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rgbClr val="3B7ABE"/>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4.xml"/><Relationship Id="rId6" Type="http://schemas.openxmlformats.org/officeDocument/2006/relationships/image" Target="../media/image6.jpg"/><Relationship Id="rId5" Type="http://schemas.openxmlformats.org/officeDocument/2006/relationships/image" Target="../media/image5.jpg"/><Relationship Id="rId4" Type="http://schemas.openxmlformats.org/officeDocument/2006/relationships/image" Target="../media/image4.jp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6.xml"/><Relationship Id="rId1" Type="http://schemas.openxmlformats.org/officeDocument/2006/relationships/tags" Target="../tags/tag5.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4.xml"/><Relationship Id="rId7" Type="http://schemas.openxmlformats.org/officeDocument/2006/relationships/image" Target="../media/image12.jpg"/><Relationship Id="rId2" Type="http://schemas.openxmlformats.org/officeDocument/2006/relationships/slideLayout" Target="../slideLayouts/slideLayout6.xml"/><Relationship Id="rId1" Type="http://schemas.openxmlformats.org/officeDocument/2006/relationships/tags" Target="../tags/tag6.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6.xml"/><Relationship Id="rId1" Type="http://schemas.openxmlformats.org/officeDocument/2006/relationships/tags" Target="../tags/tag8.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6.xml"/><Relationship Id="rId1" Type="http://schemas.openxmlformats.org/officeDocument/2006/relationships/tags" Target="../tags/tag9.xml"/><Relationship Id="rId4" Type="http://schemas.openxmlformats.org/officeDocument/2006/relationships/image" Target="../media/image15.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G Sounds </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Listen and Spell Them </a:t>
            </a:r>
          </a:p>
        </p:txBody>
      </p:sp>
    </p:spTree>
    <p:custDataLst>
      <p:tags r:id="rId1"/>
    </p:custDataLst>
    <p:extLst>
      <p:ext uri="{BB962C8B-B14F-4D97-AF65-F5344CB8AC3E}">
        <p14:creationId xmlns:p14="http://schemas.microsoft.com/office/powerpoint/2010/main" val="33285512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1717C2-5DBC-4E59-8BB3-763F8AC63E22}"/>
              </a:ext>
            </a:extLst>
          </p:cNvPr>
          <p:cNvSpPr>
            <a:spLocks noGrp="1"/>
          </p:cNvSpPr>
          <p:nvPr>
            <p:ph type="title"/>
          </p:nvPr>
        </p:nvSpPr>
        <p:spPr/>
        <p:txBody>
          <a:bodyPr/>
          <a:lstStyle/>
          <a:p>
            <a:r>
              <a:rPr lang="en-US" dirty="0">
                <a:latin typeface="Comic Sans MS" panose="030F0702030302020204" pitchFamily="66" charset="0"/>
              </a:rPr>
              <a:t>G Sounds like /j/</a:t>
            </a:r>
          </a:p>
        </p:txBody>
      </p:sp>
      <p:sp>
        <p:nvSpPr>
          <p:cNvPr id="4" name="Rectangle: Rounded Corners 3">
            <a:extLst>
              <a:ext uri="{FF2B5EF4-FFF2-40B4-BE49-F238E27FC236}">
                <a16:creationId xmlns:a16="http://schemas.microsoft.com/office/drawing/2014/main" id="{BABAF351-4C3C-485C-A268-B4BD43D913FF}"/>
              </a:ext>
            </a:extLst>
          </p:cNvPr>
          <p:cNvSpPr/>
          <p:nvPr/>
        </p:nvSpPr>
        <p:spPr>
          <a:xfrm>
            <a:off x="3919330" y="2322551"/>
            <a:ext cx="1888274" cy="1845527"/>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gym</a:t>
            </a:r>
          </a:p>
        </p:txBody>
      </p:sp>
      <p:pic>
        <p:nvPicPr>
          <p:cNvPr id="5" name="Picture 4">
            <a:extLst>
              <a:ext uri="{FF2B5EF4-FFF2-40B4-BE49-F238E27FC236}">
                <a16:creationId xmlns:a16="http://schemas.microsoft.com/office/drawing/2014/main" id="{943AFE34-8378-4BBB-A032-BA39E67BB8FC}"/>
              </a:ext>
            </a:extLst>
          </p:cNvPr>
          <p:cNvPicPr>
            <a:picLocks noChangeAspect="1"/>
          </p:cNvPicPr>
          <p:nvPr/>
        </p:nvPicPr>
        <p:blipFill>
          <a:blip r:embed="rId4"/>
          <a:stretch>
            <a:fillRect/>
          </a:stretch>
        </p:blipFill>
        <p:spPr>
          <a:xfrm>
            <a:off x="195469" y="3429000"/>
            <a:ext cx="3723861" cy="3723861"/>
          </a:xfrm>
          <a:prstGeom prst="rect">
            <a:avLst/>
          </a:prstGeom>
        </p:spPr>
      </p:pic>
    </p:spTree>
    <p:custDataLst>
      <p:tags r:id="rId1"/>
    </p:custDataLst>
    <p:extLst>
      <p:ext uri="{BB962C8B-B14F-4D97-AF65-F5344CB8AC3E}">
        <p14:creationId xmlns:p14="http://schemas.microsoft.com/office/powerpoint/2010/main" val="61912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3" name="Rectangle: Rounded Corners 2">
            <a:extLst>
              <a:ext uri="{FF2B5EF4-FFF2-40B4-BE49-F238E27FC236}">
                <a16:creationId xmlns:a16="http://schemas.microsoft.com/office/drawing/2014/main" id="{8E65E77E-F835-43B5-A98A-C2D6ED1382DC}"/>
              </a:ext>
            </a:extLst>
          </p:cNvPr>
          <p:cNvSpPr/>
          <p:nvPr/>
        </p:nvSpPr>
        <p:spPr>
          <a:xfrm>
            <a:off x="3306799" y="5157905"/>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gym</a:t>
            </a:r>
          </a:p>
        </p:txBody>
      </p:sp>
      <p:pic>
        <p:nvPicPr>
          <p:cNvPr id="4" name="Picture 3">
            <a:extLst>
              <a:ext uri="{FF2B5EF4-FFF2-40B4-BE49-F238E27FC236}">
                <a16:creationId xmlns:a16="http://schemas.microsoft.com/office/drawing/2014/main" id="{ACEA3DB2-8BEA-4A88-8886-EEC525945932}"/>
              </a:ext>
            </a:extLst>
          </p:cNvPr>
          <p:cNvPicPr>
            <a:picLocks noChangeAspect="1"/>
          </p:cNvPicPr>
          <p:nvPr/>
        </p:nvPicPr>
        <p:blipFill>
          <a:blip r:embed="rId4"/>
          <a:srcRect/>
          <a:stretch/>
        </p:blipFill>
        <p:spPr>
          <a:xfrm>
            <a:off x="2619142" y="1491241"/>
            <a:ext cx="3905715" cy="2609018"/>
          </a:xfrm>
          <a:prstGeom prst="rect">
            <a:avLst/>
          </a:prstGeom>
        </p:spPr>
      </p:pic>
      <p:pic>
        <p:nvPicPr>
          <p:cNvPr id="5" name="Picture 4">
            <a:extLst>
              <a:ext uri="{FF2B5EF4-FFF2-40B4-BE49-F238E27FC236}">
                <a16:creationId xmlns:a16="http://schemas.microsoft.com/office/drawing/2014/main" id="{CAC88601-1638-4184-B169-BCC2AD530598}"/>
              </a:ext>
            </a:extLst>
          </p:cNvPr>
          <p:cNvPicPr>
            <a:picLocks noChangeAspect="1"/>
          </p:cNvPicPr>
          <p:nvPr/>
        </p:nvPicPr>
        <p:blipFill>
          <a:blip r:embed="rId5"/>
          <a:srcRect/>
          <a:stretch/>
        </p:blipFill>
        <p:spPr>
          <a:xfrm>
            <a:off x="2544965" y="1425131"/>
            <a:ext cx="4004682" cy="2675128"/>
          </a:xfrm>
          <a:prstGeom prst="rect">
            <a:avLst/>
          </a:prstGeom>
        </p:spPr>
      </p:pic>
      <p:sp>
        <p:nvSpPr>
          <p:cNvPr id="6" name="Rectangle: Rounded Corners 5">
            <a:extLst>
              <a:ext uri="{FF2B5EF4-FFF2-40B4-BE49-F238E27FC236}">
                <a16:creationId xmlns:a16="http://schemas.microsoft.com/office/drawing/2014/main" id="{2CD2CB1A-9E34-4D15-9749-4DD06B80C544}"/>
              </a:ext>
            </a:extLst>
          </p:cNvPr>
          <p:cNvSpPr/>
          <p:nvPr/>
        </p:nvSpPr>
        <p:spPr>
          <a:xfrm>
            <a:off x="3306798" y="5146793"/>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gel</a:t>
            </a:r>
          </a:p>
        </p:txBody>
      </p:sp>
      <p:pic>
        <p:nvPicPr>
          <p:cNvPr id="7" name="Picture 6">
            <a:extLst>
              <a:ext uri="{FF2B5EF4-FFF2-40B4-BE49-F238E27FC236}">
                <a16:creationId xmlns:a16="http://schemas.microsoft.com/office/drawing/2014/main" id="{30784659-C7C7-4376-BAB8-5F491225DFE4}"/>
              </a:ext>
            </a:extLst>
          </p:cNvPr>
          <p:cNvPicPr>
            <a:picLocks noChangeAspect="1"/>
          </p:cNvPicPr>
          <p:nvPr/>
        </p:nvPicPr>
        <p:blipFill>
          <a:blip r:embed="rId6"/>
          <a:srcRect/>
          <a:stretch/>
        </p:blipFill>
        <p:spPr>
          <a:xfrm>
            <a:off x="2993306" y="1525869"/>
            <a:ext cx="3630517" cy="2722889"/>
          </a:xfrm>
          <a:prstGeom prst="rect">
            <a:avLst/>
          </a:prstGeom>
        </p:spPr>
      </p:pic>
      <p:sp>
        <p:nvSpPr>
          <p:cNvPr id="8" name="Rectangle: Rounded Corners 7">
            <a:extLst>
              <a:ext uri="{FF2B5EF4-FFF2-40B4-BE49-F238E27FC236}">
                <a16:creationId xmlns:a16="http://schemas.microsoft.com/office/drawing/2014/main" id="{51B18D94-C3CB-4317-B497-1A13909004AB}"/>
              </a:ext>
            </a:extLst>
          </p:cNvPr>
          <p:cNvSpPr/>
          <p:nvPr/>
        </p:nvSpPr>
        <p:spPr>
          <a:xfrm>
            <a:off x="3306799" y="5146793"/>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gem</a:t>
            </a:r>
          </a:p>
        </p:txBody>
      </p:sp>
      <p:pic>
        <p:nvPicPr>
          <p:cNvPr id="9" name="Picture 8">
            <a:extLst>
              <a:ext uri="{FF2B5EF4-FFF2-40B4-BE49-F238E27FC236}">
                <a16:creationId xmlns:a16="http://schemas.microsoft.com/office/drawing/2014/main" id="{864224A1-CA6A-4832-B9DB-B6B31E361E5A}"/>
              </a:ext>
            </a:extLst>
          </p:cNvPr>
          <p:cNvPicPr>
            <a:picLocks noChangeAspect="1"/>
          </p:cNvPicPr>
          <p:nvPr/>
        </p:nvPicPr>
        <p:blipFill>
          <a:blip r:embed="rId7"/>
          <a:srcRect/>
          <a:stretch/>
        </p:blipFill>
        <p:spPr>
          <a:xfrm>
            <a:off x="2619141" y="1511680"/>
            <a:ext cx="3905716" cy="2609018"/>
          </a:xfrm>
          <a:prstGeom prst="rect">
            <a:avLst/>
          </a:prstGeom>
        </p:spPr>
      </p:pic>
      <p:sp>
        <p:nvSpPr>
          <p:cNvPr id="10" name="Rectangle: Rounded Corners 9">
            <a:extLst>
              <a:ext uri="{FF2B5EF4-FFF2-40B4-BE49-F238E27FC236}">
                <a16:creationId xmlns:a16="http://schemas.microsoft.com/office/drawing/2014/main" id="{927F2260-C10E-4BC9-9322-21CB2053BCDF}"/>
              </a:ext>
            </a:extLst>
          </p:cNvPr>
          <p:cNvSpPr/>
          <p:nvPr/>
        </p:nvSpPr>
        <p:spPr>
          <a:xfrm>
            <a:off x="3306797" y="5157905"/>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giraffe</a:t>
            </a:r>
          </a:p>
        </p:txBody>
      </p:sp>
    </p:spTree>
    <p:custDataLst>
      <p:tags r:id="rId1"/>
    </p:custDataLst>
    <p:extLst>
      <p:ext uri="{BB962C8B-B14F-4D97-AF65-F5344CB8AC3E}">
        <p14:creationId xmlns:p14="http://schemas.microsoft.com/office/powerpoint/2010/main" val="1718099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P spid="8" grpId="1" animBg="1"/>
      <p:bldP spid="10" grpId="0" animBg="1"/>
      <p:bldP spid="10"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G Sounds like a /j/ at the End</a:t>
            </a:r>
          </a:p>
        </p:txBody>
      </p:sp>
      <p:sp>
        <p:nvSpPr>
          <p:cNvPr id="4" name="Rectangle: Rounded Corners 3">
            <a:extLst>
              <a:ext uri="{FF2B5EF4-FFF2-40B4-BE49-F238E27FC236}">
                <a16:creationId xmlns:a16="http://schemas.microsoft.com/office/drawing/2014/main" id="{313AE77C-146B-40C0-B365-9CA8129DD652}"/>
              </a:ext>
            </a:extLst>
          </p:cNvPr>
          <p:cNvSpPr/>
          <p:nvPr/>
        </p:nvSpPr>
        <p:spPr>
          <a:xfrm>
            <a:off x="1520281" y="2220950"/>
            <a:ext cx="1888274" cy="1845527"/>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cage</a:t>
            </a:r>
          </a:p>
        </p:txBody>
      </p:sp>
      <p:sp>
        <p:nvSpPr>
          <p:cNvPr id="5" name="Rectangle: Rounded Corners 4">
            <a:extLst>
              <a:ext uri="{FF2B5EF4-FFF2-40B4-BE49-F238E27FC236}">
                <a16:creationId xmlns:a16="http://schemas.microsoft.com/office/drawing/2014/main" id="{15E7EB49-3E57-47B0-A336-016C2D6CCFA2}"/>
              </a:ext>
            </a:extLst>
          </p:cNvPr>
          <p:cNvSpPr/>
          <p:nvPr/>
        </p:nvSpPr>
        <p:spPr>
          <a:xfrm>
            <a:off x="5913862" y="2220949"/>
            <a:ext cx="1888274" cy="1845527"/>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bridge</a:t>
            </a:r>
          </a:p>
        </p:txBody>
      </p:sp>
      <p:pic>
        <p:nvPicPr>
          <p:cNvPr id="7" name="Picture 6" descr="Thinking Panda">
            <a:extLst>
              <a:ext uri="{FF2B5EF4-FFF2-40B4-BE49-F238E27FC236}">
                <a16:creationId xmlns:a16="http://schemas.microsoft.com/office/drawing/2014/main" id="{98908ACB-0445-4DCB-9E3E-AB5CD454B152}"/>
              </a:ext>
            </a:extLst>
          </p:cNvPr>
          <p:cNvPicPr>
            <a:picLocks noChangeAspect="1"/>
          </p:cNvPicPr>
          <p:nvPr/>
        </p:nvPicPr>
        <p:blipFill>
          <a:blip r:embed="rId4"/>
          <a:stretch>
            <a:fillRect/>
          </a:stretch>
        </p:blipFill>
        <p:spPr>
          <a:xfrm>
            <a:off x="3203470" y="4227444"/>
            <a:ext cx="2915478" cy="2915478"/>
          </a:xfrm>
          <a:prstGeom prst="rect">
            <a:avLst/>
          </a:prstGeom>
        </p:spPr>
      </p:pic>
    </p:spTree>
    <p:custDataLst>
      <p:tags r:id="rId1"/>
    </p:custDataLst>
    <p:extLst>
      <p:ext uri="{BB962C8B-B14F-4D97-AF65-F5344CB8AC3E}">
        <p14:creationId xmlns:p14="http://schemas.microsoft.com/office/powerpoint/2010/main" val="1460561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8036EE-1E90-4BF1-B5BF-4699F17A5255}"/>
              </a:ext>
            </a:extLst>
          </p:cNvPr>
          <p:cNvSpPr>
            <a:spLocks noGrp="1"/>
          </p:cNvSpPr>
          <p:nvPr>
            <p:ph type="title"/>
          </p:nvPr>
        </p:nvSpPr>
        <p:spPr/>
        <p:txBody>
          <a:bodyPr/>
          <a:lstStyle/>
          <a:p>
            <a:r>
              <a:rPr lang="en-US" dirty="0">
                <a:latin typeface="Comic Sans MS" panose="030F0702030302020204" pitchFamily="66" charset="0"/>
              </a:rPr>
              <a:t>Listen and Spell </a:t>
            </a:r>
          </a:p>
        </p:txBody>
      </p:sp>
      <p:sp>
        <p:nvSpPr>
          <p:cNvPr id="3" name="Rectangle: Rounded Corners 2">
            <a:extLst>
              <a:ext uri="{FF2B5EF4-FFF2-40B4-BE49-F238E27FC236}">
                <a16:creationId xmlns:a16="http://schemas.microsoft.com/office/drawing/2014/main" id="{40A9754A-8CF6-4785-857E-3C72219B6429}"/>
              </a:ext>
            </a:extLst>
          </p:cNvPr>
          <p:cNvSpPr/>
          <p:nvPr/>
        </p:nvSpPr>
        <p:spPr>
          <a:xfrm>
            <a:off x="3207827" y="4937628"/>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dodge</a:t>
            </a:r>
          </a:p>
        </p:txBody>
      </p:sp>
      <p:pic>
        <p:nvPicPr>
          <p:cNvPr id="4" name="Picture 3">
            <a:extLst>
              <a:ext uri="{FF2B5EF4-FFF2-40B4-BE49-F238E27FC236}">
                <a16:creationId xmlns:a16="http://schemas.microsoft.com/office/drawing/2014/main" id="{1E901ADC-DD2D-45CD-8E28-C89CF72E07FC}"/>
              </a:ext>
            </a:extLst>
          </p:cNvPr>
          <p:cNvPicPr>
            <a:picLocks noChangeAspect="1"/>
          </p:cNvPicPr>
          <p:nvPr/>
        </p:nvPicPr>
        <p:blipFill>
          <a:blip r:embed="rId4"/>
          <a:srcRect/>
          <a:stretch/>
        </p:blipFill>
        <p:spPr>
          <a:xfrm>
            <a:off x="2756940" y="1709383"/>
            <a:ext cx="3630120" cy="2424920"/>
          </a:xfrm>
          <a:prstGeom prst="rect">
            <a:avLst/>
          </a:prstGeom>
        </p:spPr>
      </p:pic>
      <p:pic>
        <p:nvPicPr>
          <p:cNvPr id="5" name="Picture 4">
            <a:extLst>
              <a:ext uri="{FF2B5EF4-FFF2-40B4-BE49-F238E27FC236}">
                <a16:creationId xmlns:a16="http://schemas.microsoft.com/office/drawing/2014/main" id="{6E97B18B-D83B-436F-B8A2-8A56152B6899}"/>
              </a:ext>
            </a:extLst>
          </p:cNvPr>
          <p:cNvPicPr>
            <a:picLocks noChangeAspect="1"/>
          </p:cNvPicPr>
          <p:nvPr/>
        </p:nvPicPr>
        <p:blipFill>
          <a:blip r:embed="rId5"/>
          <a:srcRect/>
          <a:stretch/>
        </p:blipFill>
        <p:spPr>
          <a:xfrm>
            <a:off x="2991716" y="1593219"/>
            <a:ext cx="3160552" cy="2541084"/>
          </a:xfrm>
          <a:prstGeom prst="rect">
            <a:avLst/>
          </a:prstGeom>
        </p:spPr>
      </p:pic>
      <p:sp>
        <p:nvSpPr>
          <p:cNvPr id="6" name="Rectangle: Rounded Corners 5">
            <a:extLst>
              <a:ext uri="{FF2B5EF4-FFF2-40B4-BE49-F238E27FC236}">
                <a16:creationId xmlns:a16="http://schemas.microsoft.com/office/drawing/2014/main" id="{8F887E56-708E-4040-AAE9-D4D98262BD81}"/>
              </a:ext>
            </a:extLst>
          </p:cNvPr>
          <p:cNvSpPr/>
          <p:nvPr/>
        </p:nvSpPr>
        <p:spPr>
          <a:xfrm>
            <a:off x="3207827" y="4937628"/>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huge </a:t>
            </a:r>
          </a:p>
        </p:txBody>
      </p:sp>
      <p:pic>
        <p:nvPicPr>
          <p:cNvPr id="7" name="Picture 6">
            <a:extLst>
              <a:ext uri="{FF2B5EF4-FFF2-40B4-BE49-F238E27FC236}">
                <a16:creationId xmlns:a16="http://schemas.microsoft.com/office/drawing/2014/main" id="{8DF76E97-4651-48C3-BADE-96DB2DE34760}"/>
              </a:ext>
            </a:extLst>
          </p:cNvPr>
          <p:cNvPicPr>
            <a:picLocks noChangeAspect="1"/>
          </p:cNvPicPr>
          <p:nvPr/>
        </p:nvPicPr>
        <p:blipFill>
          <a:blip r:embed="rId6"/>
          <a:srcRect/>
          <a:stretch/>
        </p:blipFill>
        <p:spPr>
          <a:xfrm>
            <a:off x="2991716" y="1527542"/>
            <a:ext cx="2788601" cy="2788601"/>
          </a:xfrm>
          <a:prstGeom prst="rect">
            <a:avLst/>
          </a:prstGeom>
        </p:spPr>
      </p:pic>
      <p:sp>
        <p:nvSpPr>
          <p:cNvPr id="8" name="Rectangle: Rounded Corners 7">
            <a:extLst>
              <a:ext uri="{FF2B5EF4-FFF2-40B4-BE49-F238E27FC236}">
                <a16:creationId xmlns:a16="http://schemas.microsoft.com/office/drawing/2014/main" id="{3E1349A7-78C6-4698-BE8A-6D4D3ECCD43F}"/>
              </a:ext>
            </a:extLst>
          </p:cNvPr>
          <p:cNvSpPr/>
          <p:nvPr/>
        </p:nvSpPr>
        <p:spPr>
          <a:xfrm>
            <a:off x="3230134" y="4937628"/>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page </a:t>
            </a:r>
          </a:p>
        </p:txBody>
      </p:sp>
      <p:pic>
        <p:nvPicPr>
          <p:cNvPr id="9" name="Picture 8">
            <a:extLst>
              <a:ext uri="{FF2B5EF4-FFF2-40B4-BE49-F238E27FC236}">
                <a16:creationId xmlns:a16="http://schemas.microsoft.com/office/drawing/2014/main" id="{3618DF89-6A67-4425-8101-A7DBE61C7C5A}"/>
              </a:ext>
            </a:extLst>
          </p:cNvPr>
          <p:cNvPicPr>
            <a:picLocks noChangeAspect="1"/>
          </p:cNvPicPr>
          <p:nvPr/>
        </p:nvPicPr>
        <p:blipFill>
          <a:blip r:embed="rId7"/>
          <a:srcRect/>
          <a:stretch/>
        </p:blipFill>
        <p:spPr>
          <a:xfrm>
            <a:off x="2569440" y="1845274"/>
            <a:ext cx="3817620" cy="2153138"/>
          </a:xfrm>
          <a:prstGeom prst="rect">
            <a:avLst/>
          </a:prstGeom>
        </p:spPr>
      </p:pic>
      <p:sp>
        <p:nvSpPr>
          <p:cNvPr id="10" name="Rectangle: Rounded Corners 9">
            <a:extLst>
              <a:ext uri="{FF2B5EF4-FFF2-40B4-BE49-F238E27FC236}">
                <a16:creationId xmlns:a16="http://schemas.microsoft.com/office/drawing/2014/main" id="{28DF8FA4-2616-4DB9-84DA-E3283A05D4B1}"/>
              </a:ext>
            </a:extLst>
          </p:cNvPr>
          <p:cNvSpPr/>
          <p:nvPr/>
        </p:nvSpPr>
        <p:spPr>
          <a:xfrm>
            <a:off x="3207826" y="4937628"/>
            <a:ext cx="2728333" cy="1005468"/>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fridge </a:t>
            </a:r>
          </a:p>
        </p:txBody>
      </p:sp>
    </p:spTree>
    <p:custDataLst>
      <p:tags r:id="rId1"/>
    </p:custDataLst>
    <p:extLst>
      <p:ext uri="{BB962C8B-B14F-4D97-AF65-F5344CB8AC3E}">
        <p14:creationId xmlns:p14="http://schemas.microsoft.com/office/powerpoint/2010/main" val="711596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 presetClass="exit" presetSubtype="0" fill="hold" grpId="1" nodeType="clickEffect">
                                  <p:stCondLst>
                                    <p:cond delay="0"/>
                                  </p:stCondLst>
                                  <p:childTnLst>
                                    <p:set>
                                      <p:cBhvr>
                                        <p:cTn id="19" dur="1" fill="hold">
                                          <p:stCondLst>
                                            <p:cond delay="0"/>
                                          </p:stCondLst>
                                        </p:cTn>
                                        <p:tgtEl>
                                          <p:spTgt spid="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5"/>
                                        </p:tgtEl>
                                        <p:attrNameLst>
                                          <p:attrName>style.visibility</p:attrName>
                                        </p:attrNameLst>
                                      </p:cBhvr>
                                      <p:to>
                                        <p:strVal val="visible"/>
                                      </p:to>
                                    </p:set>
                                    <p:anim calcmode="lin" valueType="num">
                                      <p:cBhvr additive="base">
                                        <p:cTn id="24" dur="500" fill="hold"/>
                                        <p:tgtEl>
                                          <p:spTgt spid="5"/>
                                        </p:tgtEl>
                                        <p:attrNameLst>
                                          <p:attrName>ppt_x</p:attrName>
                                        </p:attrNameLst>
                                      </p:cBhvr>
                                      <p:tavLst>
                                        <p:tav tm="0">
                                          <p:val>
                                            <p:strVal val="#ppt_x"/>
                                          </p:val>
                                        </p:tav>
                                        <p:tav tm="100000">
                                          <p:val>
                                            <p:strVal val="#ppt_x"/>
                                          </p:val>
                                        </p:tav>
                                      </p:tavLst>
                                    </p:anim>
                                    <p:anim calcmode="lin" valueType="num">
                                      <p:cBhvr additive="base">
                                        <p:cTn id="25"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 presetClass="exit" presetSubtype="0" fill="hold" grpId="1" nodeType="clickEffect">
                                  <p:stCondLst>
                                    <p:cond delay="0"/>
                                  </p:stCondLst>
                                  <p:childTnLst>
                                    <p:set>
                                      <p:cBhvr>
                                        <p:cTn id="36" dur="1" fill="hold">
                                          <p:stCondLst>
                                            <p:cond delay="0"/>
                                          </p:stCondLst>
                                        </p:cTn>
                                        <p:tgtEl>
                                          <p:spTgt spid="6"/>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 calcmode="lin" valueType="num">
                                      <p:cBhvr additive="base">
                                        <p:cTn id="41" dur="500" fill="hold"/>
                                        <p:tgtEl>
                                          <p:spTgt spid="7"/>
                                        </p:tgtEl>
                                        <p:attrNameLst>
                                          <p:attrName>ppt_x</p:attrName>
                                        </p:attrNameLst>
                                      </p:cBhvr>
                                      <p:tavLst>
                                        <p:tav tm="0">
                                          <p:val>
                                            <p:strVal val="#ppt_x"/>
                                          </p:val>
                                        </p:tav>
                                        <p:tav tm="100000">
                                          <p:val>
                                            <p:strVal val="#ppt_x"/>
                                          </p:val>
                                        </p:tav>
                                      </p:tavLst>
                                    </p:anim>
                                    <p:anim calcmode="lin" valueType="num">
                                      <p:cBhvr additive="base">
                                        <p:cTn id="4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grpId="0" nodeType="click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1000"/>
                                        <p:tgtEl>
                                          <p:spTgt spid="8"/>
                                        </p:tgtEl>
                                      </p:cBhvr>
                                    </p:animEffect>
                                    <p:anim calcmode="lin" valueType="num">
                                      <p:cBhvr>
                                        <p:cTn id="48" dur="1000" fill="hold"/>
                                        <p:tgtEl>
                                          <p:spTgt spid="8"/>
                                        </p:tgtEl>
                                        <p:attrNameLst>
                                          <p:attrName>ppt_x</p:attrName>
                                        </p:attrNameLst>
                                      </p:cBhvr>
                                      <p:tavLst>
                                        <p:tav tm="0">
                                          <p:val>
                                            <p:strVal val="#ppt_x"/>
                                          </p:val>
                                        </p:tav>
                                        <p:tav tm="100000">
                                          <p:val>
                                            <p:strVal val="#ppt_x"/>
                                          </p:val>
                                        </p:tav>
                                      </p:tavLst>
                                    </p:anim>
                                    <p:anim calcmode="lin" valueType="num">
                                      <p:cBhvr>
                                        <p:cTn id="4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1" presetClass="exit" presetSubtype="0" fill="hold" grpId="1" nodeType="clickEffect">
                                  <p:stCondLst>
                                    <p:cond delay="0"/>
                                  </p:stCondLst>
                                  <p:childTnLst>
                                    <p:set>
                                      <p:cBhvr>
                                        <p:cTn id="53" dur="1" fill="hold">
                                          <p:stCondLst>
                                            <p:cond delay="0"/>
                                          </p:stCondLst>
                                        </p:cTn>
                                        <p:tgtEl>
                                          <p:spTgt spid="8"/>
                                        </p:tgtEl>
                                        <p:attrNameLst>
                                          <p:attrName>style.visibility</p:attrName>
                                        </p:attrNameLst>
                                      </p:cBhvr>
                                      <p:to>
                                        <p:strVal val="hidden"/>
                                      </p:to>
                                    </p:se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nodeType="clickEffect">
                                  <p:stCondLst>
                                    <p:cond delay="0"/>
                                  </p:stCondLst>
                                  <p:childTnLst>
                                    <p:set>
                                      <p:cBhvr>
                                        <p:cTn id="57" dur="1" fill="hold">
                                          <p:stCondLst>
                                            <p:cond delay="0"/>
                                          </p:stCondLst>
                                        </p:cTn>
                                        <p:tgtEl>
                                          <p:spTgt spid="9"/>
                                        </p:tgtEl>
                                        <p:attrNameLst>
                                          <p:attrName>style.visibility</p:attrName>
                                        </p:attrNameLst>
                                      </p:cBhvr>
                                      <p:to>
                                        <p:strVal val="visible"/>
                                      </p:to>
                                    </p:set>
                                    <p:anim calcmode="lin" valueType="num">
                                      <p:cBhvr additive="base">
                                        <p:cTn id="58" dur="500" fill="hold"/>
                                        <p:tgtEl>
                                          <p:spTgt spid="9"/>
                                        </p:tgtEl>
                                        <p:attrNameLst>
                                          <p:attrName>ppt_x</p:attrName>
                                        </p:attrNameLst>
                                      </p:cBhvr>
                                      <p:tavLst>
                                        <p:tav tm="0">
                                          <p:val>
                                            <p:strVal val="#ppt_x"/>
                                          </p:val>
                                        </p:tav>
                                        <p:tav tm="100000">
                                          <p:val>
                                            <p:strVal val="#ppt_x"/>
                                          </p:val>
                                        </p:tav>
                                      </p:tavLst>
                                    </p:anim>
                                    <p:anim calcmode="lin" valueType="num">
                                      <p:cBhvr additive="base">
                                        <p:cTn id="59"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0"/>
                                        </p:tgtEl>
                                        <p:attrNameLst>
                                          <p:attrName>style.visibility</p:attrName>
                                        </p:attrNameLst>
                                      </p:cBhvr>
                                      <p:to>
                                        <p:strVal val="visible"/>
                                      </p:to>
                                    </p:set>
                                    <p:animEffect transition="in" filter="fade">
                                      <p:cBhvr>
                                        <p:cTn id="64" dur="1000"/>
                                        <p:tgtEl>
                                          <p:spTgt spid="10"/>
                                        </p:tgtEl>
                                      </p:cBhvr>
                                    </p:animEffect>
                                    <p:anim calcmode="lin" valueType="num">
                                      <p:cBhvr>
                                        <p:cTn id="65" dur="1000" fill="hold"/>
                                        <p:tgtEl>
                                          <p:spTgt spid="10"/>
                                        </p:tgtEl>
                                        <p:attrNameLst>
                                          <p:attrName>ppt_x</p:attrName>
                                        </p:attrNameLst>
                                      </p:cBhvr>
                                      <p:tavLst>
                                        <p:tav tm="0">
                                          <p:val>
                                            <p:strVal val="#ppt_x"/>
                                          </p:val>
                                        </p:tav>
                                        <p:tav tm="100000">
                                          <p:val>
                                            <p:strVal val="#ppt_x"/>
                                          </p:val>
                                        </p:tav>
                                      </p:tavLst>
                                    </p:anim>
                                    <p:anim calcmode="lin" valueType="num">
                                      <p:cBhvr>
                                        <p:cTn id="6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1" presetClass="exit" presetSubtype="0" fill="hold" grpId="1" nodeType="clickEffect">
                                  <p:stCondLst>
                                    <p:cond delay="0"/>
                                  </p:stCondLst>
                                  <p:childTnLst>
                                    <p:set>
                                      <p:cBhvr>
                                        <p:cTn id="70" dur="1" fill="hold">
                                          <p:stCondLst>
                                            <p:cond delay="0"/>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P spid="8" grpId="1" animBg="1"/>
      <p:bldP spid="10" grpId="0" animBg="1"/>
      <p:bldP spid="10"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Story Retell </a:t>
            </a:r>
          </a:p>
        </p:txBody>
      </p:sp>
      <p:pic>
        <p:nvPicPr>
          <p:cNvPr id="3" name="Picture 2">
            <a:extLst>
              <a:ext uri="{FF2B5EF4-FFF2-40B4-BE49-F238E27FC236}">
                <a16:creationId xmlns:a16="http://schemas.microsoft.com/office/drawing/2014/main" id="{230A46D4-07DC-4B82-BD42-5A674503C4C5}"/>
              </a:ext>
            </a:extLst>
          </p:cNvPr>
          <p:cNvPicPr>
            <a:picLocks noChangeAspect="1"/>
          </p:cNvPicPr>
          <p:nvPr/>
        </p:nvPicPr>
        <p:blipFill>
          <a:blip r:embed="rId4"/>
          <a:srcRect/>
          <a:stretch/>
        </p:blipFill>
        <p:spPr>
          <a:xfrm>
            <a:off x="2532089" y="1670011"/>
            <a:ext cx="4079821" cy="3851352"/>
          </a:xfrm>
          <a:prstGeom prst="rect">
            <a:avLst/>
          </a:prstGeom>
        </p:spPr>
      </p:pic>
    </p:spTree>
    <p:custDataLst>
      <p:tags r:id="rId1"/>
    </p:custDataLst>
    <p:extLst>
      <p:ext uri="{BB962C8B-B14F-4D97-AF65-F5344CB8AC3E}">
        <p14:creationId xmlns:p14="http://schemas.microsoft.com/office/powerpoint/2010/main" val="1089271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67422A-FCCC-40F1-BD07-5E6CFA1F5ABD}"/>
              </a:ext>
            </a:extLst>
          </p:cNvPr>
          <p:cNvSpPr>
            <a:spLocks noGrp="1"/>
          </p:cNvSpPr>
          <p:nvPr>
            <p:ph type="title"/>
          </p:nvPr>
        </p:nvSpPr>
        <p:spPr/>
        <p:txBody>
          <a:bodyPr/>
          <a:lstStyle/>
          <a:p>
            <a:r>
              <a:rPr lang="en-US" dirty="0">
                <a:latin typeface="Comic Sans MS" panose="030F0702030302020204" pitchFamily="66" charset="0"/>
              </a:rPr>
              <a:t>Adjectives or Adverbs</a:t>
            </a:r>
          </a:p>
        </p:txBody>
      </p:sp>
      <p:pic>
        <p:nvPicPr>
          <p:cNvPr id="9" name="Picture 8" descr="A picture containing text&#10;&#10;Description automatically generated">
            <a:extLst>
              <a:ext uri="{FF2B5EF4-FFF2-40B4-BE49-F238E27FC236}">
                <a16:creationId xmlns:a16="http://schemas.microsoft.com/office/drawing/2014/main" id="{224F40E5-C070-41BB-8335-704FB4264411}"/>
              </a:ext>
            </a:extLst>
          </p:cNvPr>
          <p:cNvPicPr>
            <a:picLocks noChangeAspect="1"/>
          </p:cNvPicPr>
          <p:nvPr/>
        </p:nvPicPr>
        <p:blipFill>
          <a:blip r:embed="rId4"/>
          <a:stretch>
            <a:fillRect/>
          </a:stretch>
        </p:blipFill>
        <p:spPr>
          <a:xfrm>
            <a:off x="549641" y="1838325"/>
            <a:ext cx="8044718" cy="4592637"/>
          </a:xfrm>
          <a:prstGeom prst="rect">
            <a:avLst/>
          </a:prstGeom>
        </p:spPr>
      </p:pic>
      <p:sp>
        <p:nvSpPr>
          <p:cNvPr id="6" name="Rectangle: Rounded Corners 5">
            <a:extLst>
              <a:ext uri="{FF2B5EF4-FFF2-40B4-BE49-F238E27FC236}">
                <a16:creationId xmlns:a16="http://schemas.microsoft.com/office/drawing/2014/main" id="{7BA056CA-0BB0-43F5-992C-10C496A403CB}"/>
              </a:ext>
            </a:extLst>
          </p:cNvPr>
          <p:cNvSpPr/>
          <p:nvPr/>
        </p:nvSpPr>
        <p:spPr>
          <a:xfrm>
            <a:off x="986880" y="1928850"/>
            <a:ext cx="7331620" cy="426875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An adverb is a word used to describe verbs, adjectives, and other adverbs. </a:t>
            </a:r>
          </a:p>
        </p:txBody>
      </p:sp>
      <p:sp>
        <p:nvSpPr>
          <p:cNvPr id="7" name="Rectangle: Rounded Corners 6">
            <a:extLst>
              <a:ext uri="{FF2B5EF4-FFF2-40B4-BE49-F238E27FC236}">
                <a16:creationId xmlns:a16="http://schemas.microsoft.com/office/drawing/2014/main" id="{2B682C67-BE0A-4C89-8E16-CC929F832ACB}"/>
              </a:ext>
            </a:extLst>
          </p:cNvPr>
          <p:cNvSpPr/>
          <p:nvPr/>
        </p:nvSpPr>
        <p:spPr>
          <a:xfrm>
            <a:off x="986880" y="1928850"/>
            <a:ext cx="7331620" cy="426875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My friend </a:t>
            </a:r>
            <a:r>
              <a:rPr lang="en-US" sz="3600" u="sng" dirty="0">
                <a:solidFill>
                  <a:srgbClr val="002060"/>
                </a:solidFill>
                <a:latin typeface="Comic Sans MS" panose="030F0702030302020204" pitchFamily="66" charset="0"/>
              </a:rPr>
              <a:t>bravely</a:t>
            </a:r>
            <a:r>
              <a:rPr lang="en-US" sz="3600" dirty="0">
                <a:solidFill>
                  <a:srgbClr val="002060"/>
                </a:solidFill>
                <a:latin typeface="Comic Sans MS" panose="030F0702030302020204" pitchFamily="66" charset="0"/>
              </a:rPr>
              <a:t> rode a bull!</a:t>
            </a:r>
          </a:p>
        </p:txBody>
      </p:sp>
    </p:spTree>
    <p:custDataLst>
      <p:tags r:id="rId1"/>
    </p:custDataLst>
    <p:extLst>
      <p:ext uri="{BB962C8B-B14F-4D97-AF65-F5344CB8AC3E}">
        <p14:creationId xmlns:p14="http://schemas.microsoft.com/office/powerpoint/2010/main" val="1936883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EEA7E-3C21-4D9C-9EE2-DD9FF0BC596C}"/>
              </a:ext>
            </a:extLst>
          </p:cNvPr>
          <p:cNvSpPr>
            <a:spLocks noGrp="1"/>
          </p:cNvSpPr>
          <p:nvPr>
            <p:ph type="title"/>
          </p:nvPr>
        </p:nvSpPr>
        <p:spPr/>
        <p:txBody>
          <a:bodyPr/>
          <a:lstStyle/>
          <a:p>
            <a:r>
              <a:rPr lang="en-US" dirty="0">
                <a:latin typeface="Comic Sans MS" panose="030F0702030302020204" pitchFamily="66" charset="0"/>
              </a:rPr>
              <a:t>Find the Adverbs </a:t>
            </a:r>
          </a:p>
        </p:txBody>
      </p:sp>
      <p:sp>
        <p:nvSpPr>
          <p:cNvPr id="3" name="Rectangle: Rounded Corners 2">
            <a:extLst>
              <a:ext uri="{FF2B5EF4-FFF2-40B4-BE49-F238E27FC236}">
                <a16:creationId xmlns:a16="http://schemas.microsoft.com/office/drawing/2014/main" id="{2EDF8B73-65CB-4924-9D28-DE8DDEEE0808}"/>
              </a:ext>
            </a:extLst>
          </p:cNvPr>
          <p:cNvSpPr/>
          <p:nvPr/>
        </p:nvSpPr>
        <p:spPr>
          <a:xfrm>
            <a:off x="457199" y="1417639"/>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cage</a:t>
            </a:r>
          </a:p>
        </p:txBody>
      </p:sp>
      <p:sp>
        <p:nvSpPr>
          <p:cNvPr id="4" name="Rectangle: Rounded Corners 3">
            <a:extLst>
              <a:ext uri="{FF2B5EF4-FFF2-40B4-BE49-F238E27FC236}">
                <a16:creationId xmlns:a16="http://schemas.microsoft.com/office/drawing/2014/main" id="{746CDBE1-C41D-47DF-B810-8DA717A76ACF}"/>
              </a:ext>
            </a:extLst>
          </p:cNvPr>
          <p:cNvSpPr/>
          <p:nvPr/>
        </p:nvSpPr>
        <p:spPr>
          <a:xfrm>
            <a:off x="457198" y="3154362"/>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actually</a:t>
            </a:r>
          </a:p>
        </p:txBody>
      </p:sp>
      <p:sp>
        <p:nvSpPr>
          <p:cNvPr id="5" name="Rectangle: Rounded Corners 4">
            <a:extLst>
              <a:ext uri="{FF2B5EF4-FFF2-40B4-BE49-F238E27FC236}">
                <a16:creationId xmlns:a16="http://schemas.microsoft.com/office/drawing/2014/main" id="{19BF7DC3-126A-47FC-AD3F-401EB7DF3566}"/>
              </a:ext>
            </a:extLst>
          </p:cNvPr>
          <p:cNvSpPr/>
          <p:nvPr/>
        </p:nvSpPr>
        <p:spPr>
          <a:xfrm>
            <a:off x="457200" y="4891086"/>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true</a:t>
            </a:r>
          </a:p>
        </p:txBody>
      </p:sp>
      <p:sp>
        <p:nvSpPr>
          <p:cNvPr id="6" name="Rectangle: Rounded Corners 5">
            <a:extLst>
              <a:ext uri="{FF2B5EF4-FFF2-40B4-BE49-F238E27FC236}">
                <a16:creationId xmlns:a16="http://schemas.microsoft.com/office/drawing/2014/main" id="{76CAC679-A6B9-4580-8ACE-D44C14DBFCDD}"/>
              </a:ext>
            </a:extLst>
          </p:cNvPr>
          <p:cNvSpPr/>
          <p:nvPr/>
        </p:nvSpPr>
        <p:spPr>
          <a:xfrm>
            <a:off x="3322981" y="1439862"/>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calmly</a:t>
            </a:r>
          </a:p>
        </p:txBody>
      </p:sp>
      <p:sp>
        <p:nvSpPr>
          <p:cNvPr id="7" name="Rectangle: Rounded Corners 6">
            <a:extLst>
              <a:ext uri="{FF2B5EF4-FFF2-40B4-BE49-F238E27FC236}">
                <a16:creationId xmlns:a16="http://schemas.microsoft.com/office/drawing/2014/main" id="{2FA49874-67AC-4B97-8D9B-7EF260EA6281}"/>
              </a:ext>
            </a:extLst>
          </p:cNvPr>
          <p:cNvSpPr/>
          <p:nvPr/>
        </p:nvSpPr>
        <p:spPr>
          <a:xfrm>
            <a:off x="6188763" y="1417638"/>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shame</a:t>
            </a:r>
          </a:p>
        </p:txBody>
      </p:sp>
      <p:sp>
        <p:nvSpPr>
          <p:cNvPr id="8" name="Rectangle: Rounded Corners 7">
            <a:extLst>
              <a:ext uri="{FF2B5EF4-FFF2-40B4-BE49-F238E27FC236}">
                <a16:creationId xmlns:a16="http://schemas.microsoft.com/office/drawing/2014/main" id="{C2D007BD-543F-454A-A089-022C9D1AA0A7}"/>
              </a:ext>
            </a:extLst>
          </p:cNvPr>
          <p:cNvSpPr/>
          <p:nvPr/>
        </p:nvSpPr>
        <p:spPr>
          <a:xfrm>
            <a:off x="3322981" y="3102665"/>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smile</a:t>
            </a:r>
          </a:p>
        </p:txBody>
      </p:sp>
      <p:sp>
        <p:nvSpPr>
          <p:cNvPr id="9" name="Rectangle: Rounded Corners 8">
            <a:extLst>
              <a:ext uri="{FF2B5EF4-FFF2-40B4-BE49-F238E27FC236}">
                <a16:creationId xmlns:a16="http://schemas.microsoft.com/office/drawing/2014/main" id="{210E9FF9-8E28-49B7-B324-1EFB74FD2D0E}"/>
              </a:ext>
            </a:extLst>
          </p:cNvPr>
          <p:cNvSpPr/>
          <p:nvPr/>
        </p:nvSpPr>
        <p:spPr>
          <a:xfrm>
            <a:off x="6188765" y="3164645"/>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freely</a:t>
            </a:r>
          </a:p>
        </p:txBody>
      </p:sp>
      <p:sp>
        <p:nvSpPr>
          <p:cNvPr id="10" name="Rectangle: Rounded Corners 9">
            <a:extLst>
              <a:ext uri="{FF2B5EF4-FFF2-40B4-BE49-F238E27FC236}">
                <a16:creationId xmlns:a16="http://schemas.microsoft.com/office/drawing/2014/main" id="{707E3151-B9A7-493C-9130-3624FE82C0D5}"/>
              </a:ext>
            </a:extLst>
          </p:cNvPr>
          <p:cNvSpPr/>
          <p:nvPr/>
        </p:nvSpPr>
        <p:spPr>
          <a:xfrm>
            <a:off x="3322980" y="4891086"/>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fairly</a:t>
            </a:r>
          </a:p>
        </p:txBody>
      </p:sp>
      <p:sp>
        <p:nvSpPr>
          <p:cNvPr id="11" name="Rectangle: Rounded Corners 10">
            <a:extLst>
              <a:ext uri="{FF2B5EF4-FFF2-40B4-BE49-F238E27FC236}">
                <a16:creationId xmlns:a16="http://schemas.microsoft.com/office/drawing/2014/main" id="{65D68A36-048D-4946-88A1-6957C30959F2}"/>
              </a:ext>
            </a:extLst>
          </p:cNvPr>
          <p:cNvSpPr/>
          <p:nvPr/>
        </p:nvSpPr>
        <p:spPr>
          <a:xfrm>
            <a:off x="6188760" y="4911652"/>
            <a:ext cx="2498035" cy="1143000"/>
          </a:xfrm>
          <a:prstGeom prst="roundRect">
            <a:avLst/>
          </a:prstGeom>
          <a:solidFill>
            <a:schemeClr val="accent4">
              <a:lumMod val="20000"/>
              <a:lumOff val="80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600" dirty="0">
                <a:solidFill>
                  <a:srgbClr val="002060"/>
                </a:solidFill>
                <a:latin typeface="Comic Sans MS" panose="030F0702030302020204" pitchFamily="66" charset="0"/>
              </a:rPr>
              <a:t>honest</a:t>
            </a:r>
          </a:p>
        </p:txBody>
      </p:sp>
      <p:pic>
        <p:nvPicPr>
          <p:cNvPr id="15" name="Picture 14" descr="Yeah Panda">
            <a:extLst>
              <a:ext uri="{FF2B5EF4-FFF2-40B4-BE49-F238E27FC236}">
                <a16:creationId xmlns:a16="http://schemas.microsoft.com/office/drawing/2014/main" id="{4AAC938B-74F4-42AA-B558-4B2A002A92EE}"/>
              </a:ext>
            </a:extLst>
          </p:cNvPr>
          <p:cNvPicPr>
            <a:picLocks noChangeAspect="1"/>
          </p:cNvPicPr>
          <p:nvPr/>
        </p:nvPicPr>
        <p:blipFill>
          <a:blip r:embed="rId4"/>
          <a:stretch>
            <a:fillRect/>
          </a:stretch>
        </p:blipFill>
        <p:spPr>
          <a:xfrm>
            <a:off x="457200" y="172278"/>
            <a:ext cx="1550505" cy="1550505"/>
          </a:xfrm>
          <a:prstGeom prst="rect">
            <a:avLst/>
          </a:prstGeom>
        </p:spPr>
      </p:pic>
    </p:spTree>
    <p:custDataLst>
      <p:tags r:id="rId1"/>
    </p:custDataLst>
    <p:extLst>
      <p:ext uri="{BB962C8B-B14F-4D97-AF65-F5344CB8AC3E}">
        <p14:creationId xmlns:p14="http://schemas.microsoft.com/office/powerpoint/2010/main" val="2514335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0" tmFilter="0, 0; .2, .5; .8, .5; 1, 0"/>
                                        <p:tgtEl>
                                          <p:spTgt spid="6"/>
                                        </p:tgtEl>
                                      </p:cBhvr>
                                    </p:animEffect>
                                    <p:animScale>
                                      <p:cBhvr>
                                        <p:cTn id="7" dur="250" autoRev="1" fill="hold"/>
                                        <p:tgtEl>
                                          <p:spTgt spid="6"/>
                                        </p:tgtEl>
                                      </p:cBhvr>
                                      <p:by x="105000" y="105000"/>
                                    </p:animScale>
                                  </p:childTnLst>
                                </p:cTn>
                              </p:par>
                            </p:childTnLst>
                          </p:cTn>
                        </p:par>
                      </p:childTnLst>
                    </p:cTn>
                  </p:par>
                  <p:par>
                    <p:cTn id="8" fill="hold">
                      <p:stCondLst>
                        <p:cond delay="indefinite"/>
                      </p:stCondLst>
                      <p:childTnLst>
                        <p:par>
                          <p:cTn id="9" fill="hold">
                            <p:stCondLst>
                              <p:cond delay="0"/>
                            </p:stCondLst>
                            <p:childTnLst>
                              <p:par>
                                <p:cTn id="10" presetID="26" presetClass="emph" presetSubtype="0" fill="hold" grpId="0" nodeType="clickEffect">
                                  <p:stCondLst>
                                    <p:cond delay="0"/>
                                  </p:stCondLst>
                                  <p:childTnLst>
                                    <p:animEffect transition="out" filter="fade">
                                      <p:cBhvr>
                                        <p:cTn id="11" dur="500" tmFilter="0, 0; .2, .5; .8, .5; 1, 0"/>
                                        <p:tgtEl>
                                          <p:spTgt spid="4"/>
                                        </p:tgtEl>
                                      </p:cBhvr>
                                    </p:animEffect>
                                    <p:animScale>
                                      <p:cBhvr>
                                        <p:cTn id="12" dur="250" autoRev="1" fill="hold"/>
                                        <p:tgtEl>
                                          <p:spTgt spid="4"/>
                                        </p:tgtEl>
                                      </p:cBhvr>
                                      <p:by x="105000" y="105000"/>
                                    </p:animScale>
                                  </p:childTnLst>
                                </p:cTn>
                              </p:par>
                            </p:childTnLst>
                          </p:cTn>
                        </p:par>
                      </p:childTnLst>
                    </p:cTn>
                  </p:par>
                  <p:par>
                    <p:cTn id="13" fill="hold">
                      <p:stCondLst>
                        <p:cond delay="indefinite"/>
                      </p:stCondLst>
                      <p:childTnLst>
                        <p:par>
                          <p:cTn id="14" fill="hold">
                            <p:stCondLst>
                              <p:cond delay="0"/>
                            </p:stCondLst>
                            <p:childTnLst>
                              <p:par>
                                <p:cTn id="15" presetID="26" presetClass="emph" presetSubtype="0" fill="hold" grpId="0" nodeType="clickEffect">
                                  <p:stCondLst>
                                    <p:cond delay="0"/>
                                  </p:stCondLst>
                                  <p:childTnLst>
                                    <p:animEffect transition="out" filter="fade">
                                      <p:cBhvr>
                                        <p:cTn id="16" dur="500" tmFilter="0, 0; .2, .5; .8, .5; 1, 0"/>
                                        <p:tgtEl>
                                          <p:spTgt spid="9"/>
                                        </p:tgtEl>
                                      </p:cBhvr>
                                    </p:animEffect>
                                    <p:animScale>
                                      <p:cBhvr>
                                        <p:cTn id="17" dur="250" autoRev="1" fill="hold"/>
                                        <p:tgtEl>
                                          <p:spTgt spid="9"/>
                                        </p:tgtEl>
                                      </p:cBhvr>
                                      <p:by x="105000" y="105000"/>
                                    </p:animScale>
                                  </p:childTnLst>
                                </p:cTn>
                              </p:par>
                            </p:childTnLst>
                          </p:cTn>
                        </p:par>
                      </p:childTnLst>
                    </p:cTn>
                  </p:par>
                  <p:par>
                    <p:cTn id="18" fill="hold">
                      <p:stCondLst>
                        <p:cond delay="indefinite"/>
                      </p:stCondLst>
                      <p:childTnLst>
                        <p:par>
                          <p:cTn id="19" fill="hold">
                            <p:stCondLst>
                              <p:cond delay="0"/>
                            </p:stCondLst>
                            <p:childTnLst>
                              <p:par>
                                <p:cTn id="20" presetID="26" presetClass="emph" presetSubtype="0" fill="hold" grpId="0" nodeType="clickEffect">
                                  <p:stCondLst>
                                    <p:cond delay="0"/>
                                  </p:stCondLst>
                                  <p:childTnLst>
                                    <p:animEffect transition="out" filter="fade">
                                      <p:cBhvr>
                                        <p:cTn id="21" dur="500" tmFilter="0, 0; .2, .5; .8, .5; 1, 0"/>
                                        <p:tgtEl>
                                          <p:spTgt spid="10"/>
                                        </p:tgtEl>
                                      </p:cBhvr>
                                    </p:animEffect>
                                    <p:animScale>
                                      <p:cBhvr>
                                        <p:cTn id="22" dur="250" autoRev="1" fill="hold"/>
                                        <p:tgtEl>
                                          <p:spTgt spid="10"/>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13B7-8E9E-42BB-8F4D-0CCE26455008}"/>
              </a:ext>
            </a:extLst>
          </p:cNvPr>
          <p:cNvSpPr>
            <a:spLocks noGrp="1"/>
          </p:cNvSpPr>
          <p:nvPr>
            <p:ph type="ctrTitle"/>
          </p:nvPr>
        </p:nvSpPr>
        <p:spPr/>
        <p:txBody>
          <a:bodyPr>
            <a:normAutofit/>
          </a:bodyPr>
          <a:lstStyle/>
          <a:p>
            <a:r>
              <a:rPr lang="en-US" sz="6000" dirty="0">
                <a:latin typeface="Comic Sans MS" panose="030F0902030302020204" pitchFamily="66" charset="0"/>
              </a:rPr>
              <a:t>Q &amp; A</a:t>
            </a:r>
          </a:p>
        </p:txBody>
      </p:sp>
      <p:sp>
        <p:nvSpPr>
          <p:cNvPr id="3" name="Subtitle 2">
            <a:extLst>
              <a:ext uri="{FF2B5EF4-FFF2-40B4-BE49-F238E27FC236}">
                <a16:creationId xmlns:a16="http://schemas.microsoft.com/office/drawing/2014/main" id="{0AE881EE-D65D-48D7-8CA4-D12A9075449A}"/>
              </a:ext>
            </a:extLst>
          </p:cNvPr>
          <p:cNvSpPr>
            <a:spLocks noGrp="1"/>
          </p:cNvSpPr>
          <p:nvPr>
            <p:ph type="subTitle" idx="1"/>
          </p:nvPr>
        </p:nvSpPr>
        <p:spPr/>
        <p:txBody>
          <a:bodyPr>
            <a:normAutofit/>
          </a:bodyPr>
          <a:lstStyle/>
          <a:p>
            <a:r>
              <a:rPr lang="en-US" sz="4000" dirty="0">
                <a:latin typeface="Comic Sans MS" panose="030F0902030302020204" pitchFamily="66" charset="0"/>
              </a:rPr>
              <a:t>Any Questions?</a:t>
            </a:r>
          </a:p>
        </p:txBody>
      </p:sp>
    </p:spTree>
    <p:custDataLst>
      <p:tags r:id="rId1"/>
    </p:custDataLst>
    <p:extLst>
      <p:ext uri="{BB962C8B-B14F-4D97-AF65-F5344CB8AC3E}">
        <p14:creationId xmlns:p14="http://schemas.microsoft.com/office/powerpoint/2010/main" val="371778158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COUNT" val="9"/>
  <p:tag name="ARTICULATE_PROJECT_OPEN" val="0"/>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Accelerate Ed">
      <a:dk1>
        <a:sysClr val="windowText" lastClr="000000"/>
      </a:dk1>
      <a:lt1>
        <a:sysClr val="window" lastClr="FFFFFF"/>
      </a:lt1>
      <a:dk2>
        <a:srgbClr val="464646"/>
      </a:dk2>
      <a:lt2>
        <a:srgbClr val="DEF5FA"/>
      </a:lt2>
      <a:accent1>
        <a:srgbClr val="111E5C"/>
      </a:accent1>
      <a:accent2>
        <a:srgbClr val="8AC7CE"/>
      </a:accent2>
      <a:accent3>
        <a:srgbClr val="4A2E16"/>
      </a:accent3>
      <a:accent4>
        <a:srgbClr val="39639D"/>
      </a:accent4>
      <a:accent5>
        <a:srgbClr val="C8BBAE"/>
      </a:accent5>
      <a:accent6>
        <a:srgbClr val="72BBBF"/>
      </a:accent6>
      <a:hlink>
        <a:srgbClr val="1BB752"/>
      </a:hlink>
      <a:folHlink>
        <a:srgbClr val="B5A99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Couture.thmx</Template>
  <TotalTime>10950</TotalTime>
  <Words>1605</Words>
  <Application>Microsoft Office PowerPoint</Application>
  <PresentationFormat>On-screen Show (4:3)</PresentationFormat>
  <Paragraphs>145</Paragraphs>
  <Slides>9</Slides>
  <Notes>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Comic Sans MS</vt:lpstr>
      <vt:lpstr>Roboto</vt:lpstr>
      <vt:lpstr>Office Theme</vt:lpstr>
      <vt:lpstr>G Sounds </vt:lpstr>
      <vt:lpstr>G Sounds like /j/</vt:lpstr>
      <vt:lpstr>Listen and Spell </vt:lpstr>
      <vt:lpstr>G Sounds like a /j/ at the End</vt:lpstr>
      <vt:lpstr>Listen and Spell </vt:lpstr>
      <vt:lpstr>Story Retell </vt:lpstr>
      <vt:lpstr>Adjectives or Adverbs</vt:lpstr>
      <vt:lpstr>Find the Adverbs </vt:lpstr>
      <vt:lpstr>Q &amp; A</vt:lpstr>
    </vt:vector>
  </TitlesOfParts>
  <Company>Accelerate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Molly Johnson</dc:creator>
  <cp:lastModifiedBy>Shawn Mahoney</cp:lastModifiedBy>
  <cp:revision>216</cp:revision>
  <dcterms:created xsi:type="dcterms:W3CDTF">2012-04-20T18:25:02Z</dcterms:created>
  <dcterms:modified xsi:type="dcterms:W3CDTF">2021-08-18T18:40:51Z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26D13C2B-D2D9-401C-AC8C-A5D2897FAB79</vt:lpwstr>
  </property>
  <property fmtid="{D5CDD505-2E9C-101B-9397-08002B2CF9AE}" pid="3" name="ArticulatePath">
    <vt:lpwstr>ELA 2_ Module 25_ ST</vt:lpwstr>
  </property>
</Properties>
</file>