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6" r:id="rId6"/>
    <p:sldId id="349" r:id="rId7"/>
    <p:sldId id="350" r:id="rId8"/>
    <p:sldId id="353" r:id="rId9"/>
    <p:sldId id="35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Svalen" initials="SS" lastIdx="1" clrIdx="0">
    <p:extLst>
      <p:ext uri="{19B8F6BF-5375-455C-9EA6-DF929625EA0E}">
        <p15:presenceInfo xmlns:p15="http://schemas.microsoft.com/office/powerpoint/2012/main" userId="Shannon Sva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58872" autoAdjust="0"/>
  </p:normalViewPr>
  <p:slideViewPr>
    <p:cSldViewPr snapToGrid="0" snapToObjects="1">
      <p:cViewPr varScale="1">
        <p:scale>
          <a:sx n="67" d="100"/>
          <a:sy n="67" d="100"/>
        </p:scale>
        <p:origin x="3012"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03T16:34:49.624" idx="1">
    <p:pos x="10" y="10"/>
    <p:text>Sam, I edited the teacher note a bit as I saw that "here" was listed twice, also could we add in an animation to show the adverbs that do not have the ly  by emphaizing them at the end?</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prefix and where can you find 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prefix is a letter or group of letter added before a base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suffix then? Where can I find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suffix is a letter or group of letters added after a base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 suffix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ly</a:t>
            </a:r>
            <a:r>
              <a:rPr lang="en-US" sz="1800" dirty="0">
                <a:effectLst/>
                <a:latin typeface="Comic Sans MS" panose="030F0702030302020204" pitchFamily="66" charset="0"/>
                <a:ea typeface="Calibri" panose="020F0502020204030204" pitchFamily="34" charset="0"/>
                <a:cs typeface="Calibri" panose="020F0502020204030204" pitchFamily="34" charset="0"/>
              </a:rPr>
              <a:t> usually tells us how or how often something is done.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Quietly. Does the suffix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ly</a:t>
            </a:r>
            <a:r>
              <a:rPr lang="en-US" sz="1800" dirty="0">
                <a:effectLst/>
                <a:latin typeface="Comic Sans MS" panose="030F0702030302020204" pitchFamily="66" charset="0"/>
                <a:ea typeface="Calibri" panose="020F0502020204030204" pitchFamily="34" charset="0"/>
                <a:cs typeface="Calibri" panose="020F0502020204030204" pitchFamily="34" charset="0"/>
              </a:rPr>
              <a:t> say how or how often something is done?”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it tells us how quiet someone or something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next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about the word bravely? Does the suffix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ly</a:t>
            </a:r>
            <a:r>
              <a:rPr lang="en-US" sz="1800" dirty="0">
                <a:effectLst/>
                <a:latin typeface="Comic Sans MS" panose="030F0702030302020204" pitchFamily="66" charset="0"/>
                <a:ea typeface="Calibri" panose="020F0502020204030204" pitchFamily="34" charset="0"/>
                <a:cs typeface="Calibri" panose="020F0502020204030204" pitchFamily="34" charset="0"/>
              </a:rPr>
              <a:t> say how or how often something is done?”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it tell us how brave someone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“Slowly. Walk slowly when holding scissors. Slowly.”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 L O W L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“Badly. I want that video game so badly. Badly.”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“B A D L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“Glady. I would gladly help you with the dishes. Gladly.”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 L A D L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“Softly. Make sure to lay the baby down softly. Softly.”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 O F T L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Franky and the Flowers.</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Susan, Franky, Abby, Tom, Tara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Carter Family House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Some of the flowers looked like they were cut and the family we finding buds all over the house.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Susan found a bouquet of flowers from someone, but she didn’t know who. Then the family noticed that some of the flowers looked like they had been cut off at the stem. Tom found a rose bud on the floor the next day, Tara found puffy flowers by her bed, Abby found some yellow petals by the door, and Susan found rose buds on the floor. Before the family left, they decided to hide the bouquet. They hid the flowers in Tara’s room, but her door was broken so it didn’t close. When the family got home they found flowers all over the floor. When they went to look in Tara’s room they found Franky playing with the flowers. The family finally figured out the Franky had been picking the flowers and playing with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Franky had been cutting off the buds and playing with the flowers.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 What is an adverb?”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An adverb is a word that gives details or modifies a verb, an adjective, or another adverb.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meaning.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“Usually adverbs end with the suffix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ly</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b="1" u="sng" dirty="0">
                <a:effectLst/>
                <a:latin typeface="Comic Sans MS" panose="030F0702030302020204" pitchFamily="66" charset="0"/>
                <a:ea typeface="Calibri" panose="020F0502020204030204" pitchFamily="34" charset="0"/>
                <a:cs typeface="Times New Roman" panose="02020603050405020304" pitchFamily="18" charset="0"/>
              </a:rPr>
              <a:t>BUT not all of them do! Let’s look at some examples of both.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take a look at some adverbs. I will show you one word at a time and I would like for you to read the words to me.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early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cheerfully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here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only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randomly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almost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later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Do you see that not all adverbs end with the suffix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ly</a:t>
            </a:r>
            <a:r>
              <a:rPr lang="en-US" sz="1800" dirty="0">
                <a:effectLst/>
                <a:latin typeface="Comic Sans MS" panose="030F0702030302020204" pitchFamily="66" charset="0"/>
                <a:ea typeface="Calibri" panose="020F0502020204030204" pitchFamily="34" charset="0"/>
                <a:cs typeface="Calibri" panose="020F0502020204030204" pitchFamily="34" charset="0"/>
              </a:rPr>
              <a:t> but some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p>
          <a:p>
            <a:r>
              <a:rPr lang="en-US" sz="1800" b="0" dirty="0">
                <a:effectLst/>
                <a:latin typeface="Comic Sans MS" panose="030F0702030302020204" pitchFamily="66" charset="0"/>
                <a:cs typeface="Calibri" panose="020F0502020204030204" pitchFamily="34" charset="0"/>
              </a:rPr>
              <a:t>Say, “Which ones? Answer: here, there, almost, later</a:t>
            </a:r>
          </a:p>
          <a:p>
            <a:r>
              <a:rPr lang="en-US" sz="1800" b="0" dirty="0">
                <a:effectLst/>
                <a:latin typeface="Comic Sans MS" panose="030F0702030302020204" pitchFamily="66" charset="0"/>
                <a:cs typeface="Calibri" panose="020F0502020204030204" pitchFamily="34" charset="0"/>
              </a:rPr>
              <a:t>Student Response: there </a:t>
            </a:r>
          </a:p>
          <a:p>
            <a:r>
              <a:rPr lang="en-US" sz="1800" b="0" dirty="0">
                <a:effectLst/>
                <a:latin typeface="Comic Sans MS" panose="030F0702030302020204" pitchFamily="66" charset="0"/>
                <a:cs typeface="Calibri" panose="020F0502020204030204" pitchFamily="34" charset="0"/>
              </a:rPr>
              <a:t>Click </a:t>
            </a:r>
          </a:p>
          <a:p>
            <a:r>
              <a:rPr lang="en-US" sz="1800" b="0" dirty="0">
                <a:effectLst/>
                <a:latin typeface="Comic Sans MS" panose="030F0702030302020204" pitchFamily="66" charset="0"/>
                <a:cs typeface="Calibri" panose="020F0502020204030204" pitchFamily="34" charset="0"/>
              </a:rPr>
              <a:t>Student Response: almost  </a:t>
            </a:r>
          </a:p>
          <a:p>
            <a:r>
              <a:rPr lang="en-US" sz="1800" b="0" dirty="0">
                <a:effectLst/>
                <a:latin typeface="Comic Sans MS" panose="030F0702030302020204" pitchFamily="66" charset="0"/>
                <a:cs typeface="Calibri" panose="020F0502020204030204" pitchFamily="34" charset="0"/>
              </a:rPr>
              <a:t>Click </a:t>
            </a:r>
          </a:p>
          <a:p>
            <a:r>
              <a:rPr lang="en-US" sz="1800" b="0" dirty="0">
                <a:effectLst/>
                <a:latin typeface="Comic Sans MS" panose="030F0702030302020204" pitchFamily="66" charset="0"/>
                <a:cs typeface="Calibri" panose="020F0502020204030204" pitchFamily="34" charset="0"/>
              </a:rPr>
              <a:t>Student Response: here </a:t>
            </a:r>
          </a:p>
          <a:p>
            <a:r>
              <a:rPr lang="en-US" sz="1800" b="0" dirty="0">
                <a:effectLst/>
                <a:latin typeface="Comic Sans MS" panose="030F0702030302020204" pitchFamily="66" charset="0"/>
                <a:cs typeface="Calibri" panose="020F0502020204030204" pitchFamily="34" charset="0"/>
              </a:rPr>
              <a:t>Click </a:t>
            </a:r>
          </a:p>
          <a:p>
            <a:r>
              <a:rPr lang="en-US" sz="1800" b="0" dirty="0">
                <a:effectLst/>
                <a:latin typeface="Comic Sans MS" panose="030F0702030302020204" pitchFamily="66" charset="0"/>
                <a:cs typeface="Calibri" panose="020F0502020204030204" pitchFamily="34" charset="0"/>
              </a:rPr>
              <a:t>Student Response: later </a:t>
            </a:r>
          </a:p>
          <a:p>
            <a:r>
              <a:rPr lang="en-US" sz="1800" b="0" dirty="0">
                <a:effectLst/>
                <a:latin typeface="Comic Sans MS" panose="030F0702030302020204" pitchFamily="66" charset="0"/>
                <a:cs typeface="Calibri" panose="020F0502020204030204" pitchFamily="34" charset="0"/>
              </a:rPr>
              <a:t>Click </a:t>
            </a:r>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four sentences that require the correct adverb in them. It is your job to listen to me read the sentence and then pick the correct adverb for that sentence. Are we ready?”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“When we are in the library make sure to talk _______ to one another.”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quietly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“Wash your hands ______ you are done using the restroom.”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“She _______ did not make the team this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sadly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“He _________ helped his dad in the garage.”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happily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dirty="0">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1668527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Suffix –</a:t>
            </a:r>
            <a:r>
              <a:rPr lang="en-US" sz="6000" dirty="0" err="1">
                <a:latin typeface="Comic Sans MS" panose="030F0902030302020204" pitchFamily="66" charset="0"/>
              </a:rPr>
              <a:t>ly</a:t>
            </a:r>
            <a:r>
              <a:rPr lang="en-US" sz="6000" dirty="0">
                <a:latin typeface="Comic Sans MS" panose="030F0902030302020204" pitchFamily="66" charset="0"/>
              </a:rPr>
              <a:t> </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 </a:t>
            </a:r>
            <a:r>
              <a:rPr lang="en-US" sz="4000" dirty="0" err="1">
                <a:latin typeface="Comic Sans MS" panose="030F0902030302020204" pitchFamily="66" charset="0"/>
              </a:rPr>
              <a:t>Abverbs</a:t>
            </a:r>
            <a:r>
              <a:rPr lang="en-US" sz="4000" dirty="0">
                <a:latin typeface="Comic Sans MS" panose="030F0902030302020204" pitchFamily="66" charset="0"/>
              </a:rPr>
              <a:t> </a:t>
            </a: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Prefix and Suffix </a:t>
            </a:r>
          </a:p>
        </p:txBody>
      </p:sp>
      <p:sp>
        <p:nvSpPr>
          <p:cNvPr id="3" name="Rectangle: Rounded Corners 2">
            <a:extLst>
              <a:ext uri="{FF2B5EF4-FFF2-40B4-BE49-F238E27FC236}">
                <a16:creationId xmlns:a16="http://schemas.microsoft.com/office/drawing/2014/main" id="{F639DA6A-B476-4F18-8B09-AB392697FBC8}"/>
              </a:ext>
            </a:extLst>
          </p:cNvPr>
          <p:cNvSpPr/>
          <p:nvPr/>
        </p:nvSpPr>
        <p:spPr>
          <a:xfrm>
            <a:off x="611371" y="1573619"/>
            <a:ext cx="7921257" cy="22115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A </a:t>
            </a:r>
            <a:r>
              <a:rPr lang="en-US" sz="4000" b="1" u="sng" dirty="0">
                <a:solidFill>
                  <a:schemeClr val="bg1"/>
                </a:solidFill>
                <a:latin typeface="Comic Sans MS" panose="030F0702030302020204" pitchFamily="66" charset="0"/>
              </a:rPr>
              <a:t>prefix</a:t>
            </a:r>
            <a:r>
              <a:rPr lang="en-US" sz="4000" dirty="0">
                <a:solidFill>
                  <a:schemeClr val="bg1"/>
                </a:solidFill>
                <a:latin typeface="Comic Sans MS" panose="030F0702030302020204" pitchFamily="66" charset="0"/>
              </a:rPr>
              <a:t> is a letter or group of letter added </a:t>
            </a:r>
            <a:r>
              <a:rPr lang="en-US" sz="4000" u="sng" dirty="0">
                <a:solidFill>
                  <a:schemeClr val="bg1"/>
                </a:solidFill>
                <a:latin typeface="Comic Sans MS" panose="030F0702030302020204" pitchFamily="66" charset="0"/>
              </a:rPr>
              <a:t>before a base word. </a:t>
            </a:r>
          </a:p>
        </p:txBody>
      </p:sp>
      <p:sp>
        <p:nvSpPr>
          <p:cNvPr id="4" name="Rectangle: Rounded Corners 3">
            <a:extLst>
              <a:ext uri="{FF2B5EF4-FFF2-40B4-BE49-F238E27FC236}">
                <a16:creationId xmlns:a16="http://schemas.microsoft.com/office/drawing/2014/main" id="{698CCC8B-0A84-4E79-9378-2DDB7C85981A}"/>
              </a:ext>
            </a:extLst>
          </p:cNvPr>
          <p:cNvSpPr/>
          <p:nvPr/>
        </p:nvSpPr>
        <p:spPr>
          <a:xfrm>
            <a:off x="611371" y="4178595"/>
            <a:ext cx="7921257" cy="22115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A </a:t>
            </a:r>
            <a:r>
              <a:rPr lang="en-US" sz="4000" b="1" u="sng" dirty="0">
                <a:solidFill>
                  <a:schemeClr val="bg1"/>
                </a:solidFill>
                <a:latin typeface="Comic Sans MS" panose="030F0702030302020204" pitchFamily="66" charset="0"/>
              </a:rPr>
              <a:t>suffix</a:t>
            </a:r>
            <a:r>
              <a:rPr lang="en-US" sz="4000" dirty="0">
                <a:solidFill>
                  <a:schemeClr val="bg1"/>
                </a:solidFill>
                <a:latin typeface="Comic Sans MS" panose="030F0702030302020204" pitchFamily="66" charset="0"/>
              </a:rPr>
              <a:t> is a letter or group of letters added after a base word.</a:t>
            </a:r>
          </a:p>
        </p:txBody>
      </p:sp>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The Suffix –</a:t>
            </a:r>
            <a:r>
              <a:rPr lang="en-US" dirty="0" err="1">
                <a:latin typeface="Comic Sans MS" panose="030F0702030302020204" pitchFamily="66" charset="0"/>
              </a:rPr>
              <a:t>ly</a:t>
            </a:r>
            <a:r>
              <a:rPr lang="en-US" dirty="0">
                <a:latin typeface="Comic Sans MS" panose="030F0702030302020204" pitchFamily="66" charset="0"/>
              </a:rPr>
              <a:t> </a:t>
            </a:r>
          </a:p>
        </p:txBody>
      </p:sp>
      <p:sp>
        <p:nvSpPr>
          <p:cNvPr id="3" name="Rectangle: Rounded Corners 2">
            <a:extLst>
              <a:ext uri="{FF2B5EF4-FFF2-40B4-BE49-F238E27FC236}">
                <a16:creationId xmlns:a16="http://schemas.microsoft.com/office/drawing/2014/main" id="{EEC708A6-41A9-42DC-B310-D05E8D61416E}"/>
              </a:ext>
            </a:extLst>
          </p:cNvPr>
          <p:cNvSpPr/>
          <p:nvPr/>
        </p:nvSpPr>
        <p:spPr>
          <a:xfrm>
            <a:off x="457200" y="2506930"/>
            <a:ext cx="3184365" cy="1844139"/>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quiet</a:t>
            </a:r>
            <a:r>
              <a:rPr lang="en-US" sz="4000" u="sng" dirty="0">
                <a:solidFill>
                  <a:schemeClr val="bg1"/>
                </a:solidFill>
                <a:latin typeface="Comic Sans MS" panose="030F0702030302020204" pitchFamily="66" charset="0"/>
              </a:rPr>
              <a:t>ly</a:t>
            </a:r>
            <a:r>
              <a:rPr lang="en-US" sz="4000" dirty="0">
                <a:solidFill>
                  <a:schemeClr val="bg1"/>
                </a:solidFill>
                <a:latin typeface="Comic Sans MS" panose="030F0702030302020204" pitchFamily="66" charset="0"/>
              </a:rPr>
              <a:t> </a:t>
            </a:r>
          </a:p>
        </p:txBody>
      </p:sp>
      <p:sp>
        <p:nvSpPr>
          <p:cNvPr id="4" name="Rectangle: Rounded Corners 3">
            <a:extLst>
              <a:ext uri="{FF2B5EF4-FFF2-40B4-BE49-F238E27FC236}">
                <a16:creationId xmlns:a16="http://schemas.microsoft.com/office/drawing/2014/main" id="{36FA408A-A200-4B4E-A75F-F502CD700E56}"/>
              </a:ext>
            </a:extLst>
          </p:cNvPr>
          <p:cNvSpPr/>
          <p:nvPr/>
        </p:nvSpPr>
        <p:spPr>
          <a:xfrm>
            <a:off x="5016709" y="2506930"/>
            <a:ext cx="3184365" cy="1844139"/>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brave</a:t>
            </a:r>
            <a:r>
              <a:rPr lang="en-US" sz="4000" u="sng" dirty="0">
                <a:solidFill>
                  <a:schemeClr val="bg1"/>
                </a:solidFill>
                <a:latin typeface="Comic Sans MS" panose="030F0702030302020204" pitchFamily="66" charset="0"/>
              </a:rPr>
              <a:t>ly </a:t>
            </a:r>
            <a:r>
              <a:rPr lang="en-US" sz="4000" dirty="0">
                <a:solidFill>
                  <a:schemeClr val="bg1"/>
                </a:solidFill>
                <a:latin typeface="Comic Sans MS" panose="030F0702030302020204" pitchFamily="66" charset="0"/>
              </a:rPr>
              <a:t> </a:t>
            </a:r>
          </a:p>
        </p:txBody>
      </p:sp>
      <p:pic>
        <p:nvPicPr>
          <p:cNvPr id="5" name="Picture 4" descr="Hello Meow">
            <a:extLst>
              <a:ext uri="{FF2B5EF4-FFF2-40B4-BE49-F238E27FC236}">
                <a16:creationId xmlns:a16="http://schemas.microsoft.com/office/drawing/2014/main" id="{46CB7DEA-0BFB-4E28-B8C6-FED7CA994474}"/>
              </a:ext>
            </a:extLst>
          </p:cNvPr>
          <p:cNvPicPr>
            <a:picLocks noChangeAspect="1"/>
          </p:cNvPicPr>
          <p:nvPr/>
        </p:nvPicPr>
        <p:blipFill>
          <a:blip r:embed="rId3"/>
          <a:stretch>
            <a:fillRect/>
          </a:stretch>
        </p:blipFill>
        <p:spPr>
          <a:xfrm>
            <a:off x="2424137" y="3535361"/>
            <a:ext cx="3810000" cy="3810000"/>
          </a:xfrm>
          <a:prstGeom prst="rect">
            <a:avLst/>
          </a:prstGeom>
        </p:spPr>
      </p:pic>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a:t>
            </a:r>
          </a:p>
        </p:txBody>
      </p:sp>
      <p:sp>
        <p:nvSpPr>
          <p:cNvPr id="3" name="Rectangle: Rounded Corners 2">
            <a:extLst>
              <a:ext uri="{FF2B5EF4-FFF2-40B4-BE49-F238E27FC236}">
                <a16:creationId xmlns:a16="http://schemas.microsoft.com/office/drawing/2014/main" id="{18796220-CC46-4BFC-AE8E-E6B938D02250}"/>
              </a:ext>
            </a:extLst>
          </p:cNvPr>
          <p:cNvSpPr/>
          <p:nvPr/>
        </p:nvSpPr>
        <p:spPr>
          <a:xfrm>
            <a:off x="3116341" y="4515613"/>
            <a:ext cx="2911317"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slowly </a:t>
            </a:r>
          </a:p>
        </p:txBody>
      </p:sp>
      <p:sp>
        <p:nvSpPr>
          <p:cNvPr id="4" name="Rectangle: Rounded Corners 3">
            <a:extLst>
              <a:ext uri="{FF2B5EF4-FFF2-40B4-BE49-F238E27FC236}">
                <a16:creationId xmlns:a16="http://schemas.microsoft.com/office/drawing/2014/main" id="{B1CE31F2-FAA7-478C-9DC5-BD102ED06698}"/>
              </a:ext>
            </a:extLst>
          </p:cNvPr>
          <p:cNvSpPr/>
          <p:nvPr/>
        </p:nvSpPr>
        <p:spPr>
          <a:xfrm>
            <a:off x="3116340" y="4515613"/>
            <a:ext cx="2911317"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badly </a:t>
            </a:r>
          </a:p>
        </p:txBody>
      </p:sp>
      <p:sp>
        <p:nvSpPr>
          <p:cNvPr id="5" name="Rectangle: Rounded Corners 4">
            <a:extLst>
              <a:ext uri="{FF2B5EF4-FFF2-40B4-BE49-F238E27FC236}">
                <a16:creationId xmlns:a16="http://schemas.microsoft.com/office/drawing/2014/main" id="{ED1DC274-EB99-4B18-B4B9-09E38CA7914E}"/>
              </a:ext>
            </a:extLst>
          </p:cNvPr>
          <p:cNvSpPr/>
          <p:nvPr/>
        </p:nvSpPr>
        <p:spPr>
          <a:xfrm>
            <a:off x="3116339" y="4515613"/>
            <a:ext cx="2911317"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gladly </a:t>
            </a:r>
          </a:p>
        </p:txBody>
      </p:sp>
      <p:sp>
        <p:nvSpPr>
          <p:cNvPr id="6" name="Rectangle: Rounded Corners 5">
            <a:extLst>
              <a:ext uri="{FF2B5EF4-FFF2-40B4-BE49-F238E27FC236}">
                <a16:creationId xmlns:a16="http://schemas.microsoft.com/office/drawing/2014/main" id="{83F89096-49F9-4CD1-A06B-906217726A14}"/>
              </a:ext>
            </a:extLst>
          </p:cNvPr>
          <p:cNvSpPr/>
          <p:nvPr/>
        </p:nvSpPr>
        <p:spPr>
          <a:xfrm>
            <a:off x="3116341" y="4515613"/>
            <a:ext cx="2911317"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softly</a:t>
            </a:r>
          </a:p>
        </p:txBody>
      </p:sp>
      <p:pic>
        <p:nvPicPr>
          <p:cNvPr id="7" name="Picture 6">
            <a:extLst>
              <a:ext uri="{FF2B5EF4-FFF2-40B4-BE49-F238E27FC236}">
                <a16:creationId xmlns:a16="http://schemas.microsoft.com/office/drawing/2014/main" id="{4012D4C6-530B-4E5E-9A43-230079D14F06}"/>
              </a:ext>
            </a:extLst>
          </p:cNvPr>
          <p:cNvPicPr>
            <a:picLocks noChangeAspect="1"/>
          </p:cNvPicPr>
          <p:nvPr/>
        </p:nvPicPr>
        <p:blipFill>
          <a:blip r:embed="rId3"/>
          <a:srcRect/>
          <a:stretch/>
        </p:blipFill>
        <p:spPr>
          <a:xfrm>
            <a:off x="2630294" y="1642124"/>
            <a:ext cx="3883412" cy="2594119"/>
          </a:xfrm>
          <a:prstGeom prst="rect">
            <a:avLst/>
          </a:prstGeom>
        </p:spPr>
      </p:pic>
      <p:pic>
        <p:nvPicPr>
          <p:cNvPr id="8" name="Picture 7">
            <a:extLst>
              <a:ext uri="{FF2B5EF4-FFF2-40B4-BE49-F238E27FC236}">
                <a16:creationId xmlns:a16="http://schemas.microsoft.com/office/drawing/2014/main" id="{B51637F6-5D5B-40D8-B1E4-3D23E8D3818A}"/>
              </a:ext>
            </a:extLst>
          </p:cNvPr>
          <p:cNvPicPr>
            <a:picLocks noChangeAspect="1"/>
          </p:cNvPicPr>
          <p:nvPr/>
        </p:nvPicPr>
        <p:blipFill>
          <a:blip r:embed="rId4"/>
          <a:srcRect/>
          <a:stretch/>
        </p:blipFill>
        <p:spPr>
          <a:xfrm>
            <a:off x="2630260" y="1662629"/>
            <a:ext cx="3883411" cy="2594119"/>
          </a:xfrm>
          <a:prstGeom prst="rect">
            <a:avLst/>
          </a:prstGeom>
        </p:spPr>
      </p:pic>
      <p:pic>
        <p:nvPicPr>
          <p:cNvPr id="9" name="Picture 8">
            <a:extLst>
              <a:ext uri="{FF2B5EF4-FFF2-40B4-BE49-F238E27FC236}">
                <a16:creationId xmlns:a16="http://schemas.microsoft.com/office/drawing/2014/main" id="{755ECF3F-52CB-4071-A116-D7EC1227F567}"/>
              </a:ext>
            </a:extLst>
          </p:cNvPr>
          <p:cNvPicPr>
            <a:picLocks noChangeAspect="1"/>
          </p:cNvPicPr>
          <p:nvPr/>
        </p:nvPicPr>
        <p:blipFill>
          <a:blip r:embed="rId5"/>
          <a:srcRect/>
          <a:stretch/>
        </p:blipFill>
        <p:spPr>
          <a:xfrm>
            <a:off x="2630279" y="1652378"/>
            <a:ext cx="3883408" cy="2594116"/>
          </a:xfrm>
          <a:prstGeom prst="rect">
            <a:avLst/>
          </a:prstGeom>
        </p:spPr>
      </p:pic>
      <p:pic>
        <p:nvPicPr>
          <p:cNvPr id="12" name="Picture 11">
            <a:extLst>
              <a:ext uri="{FF2B5EF4-FFF2-40B4-BE49-F238E27FC236}">
                <a16:creationId xmlns:a16="http://schemas.microsoft.com/office/drawing/2014/main" id="{E812586A-F5F5-4956-B5C8-3305B401D9F6}"/>
              </a:ext>
            </a:extLst>
          </p:cNvPr>
          <p:cNvPicPr>
            <a:picLocks noChangeAspect="1"/>
          </p:cNvPicPr>
          <p:nvPr/>
        </p:nvPicPr>
        <p:blipFill>
          <a:blip r:embed="rId6"/>
          <a:srcRect/>
          <a:stretch/>
        </p:blipFill>
        <p:spPr>
          <a:xfrm>
            <a:off x="2630283" y="1642124"/>
            <a:ext cx="3883419" cy="2594124"/>
          </a:xfrm>
          <a:prstGeom prst="rect">
            <a:avLst/>
          </a:prstGeom>
        </p:spPr>
      </p:pic>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4D99C8A1-A620-4B41-83B8-1DB9BB0E5A99}"/>
              </a:ext>
            </a:extLst>
          </p:cNvPr>
          <p:cNvPicPr>
            <a:picLocks noChangeAspect="1"/>
          </p:cNvPicPr>
          <p:nvPr/>
        </p:nvPicPr>
        <p:blipFill>
          <a:blip r:embed="rId3"/>
          <a:srcRect/>
          <a:stretch/>
        </p:blipFill>
        <p:spPr>
          <a:xfrm>
            <a:off x="173464" y="2483437"/>
            <a:ext cx="4398536" cy="3017397"/>
          </a:xfrm>
          <a:prstGeom prst="rect">
            <a:avLst/>
          </a:prstGeom>
        </p:spPr>
      </p:pic>
      <p:pic>
        <p:nvPicPr>
          <p:cNvPr id="4" name="Picture 3">
            <a:extLst>
              <a:ext uri="{FF2B5EF4-FFF2-40B4-BE49-F238E27FC236}">
                <a16:creationId xmlns:a16="http://schemas.microsoft.com/office/drawing/2014/main" id="{5FCEB228-18A6-4AAC-9283-D5C0DC7CF915}"/>
              </a:ext>
            </a:extLst>
          </p:cNvPr>
          <p:cNvPicPr>
            <a:picLocks noChangeAspect="1"/>
          </p:cNvPicPr>
          <p:nvPr/>
        </p:nvPicPr>
        <p:blipFill>
          <a:blip r:embed="rId4"/>
          <a:srcRect/>
          <a:stretch/>
        </p:blipFill>
        <p:spPr>
          <a:xfrm>
            <a:off x="4572000" y="2481050"/>
            <a:ext cx="4524209" cy="3022171"/>
          </a:xfrm>
          <a:prstGeom prst="rect">
            <a:avLst/>
          </a:prstGeom>
        </p:spPr>
      </p:pic>
    </p:spTree>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What is an adverb? </a:t>
            </a:r>
          </a:p>
        </p:txBody>
      </p:sp>
      <p:sp>
        <p:nvSpPr>
          <p:cNvPr id="3" name="Rectangle: Rounded Corners 2">
            <a:extLst>
              <a:ext uri="{FF2B5EF4-FFF2-40B4-BE49-F238E27FC236}">
                <a16:creationId xmlns:a16="http://schemas.microsoft.com/office/drawing/2014/main" id="{0263D426-C754-481D-BB2A-147864B49415}"/>
              </a:ext>
            </a:extLst>
          </p:cNvPr>
          <p:cNvSpPr/>
          <p:nvPr/>
        </p:nvSpPr>
        <p:spPr>
          <a:xfrm>
            <a:off x="228600" y="3429000"/>
            <a:ext cx="8686800" cy="2754618"/>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An adverb is a word that gives </a:t>
            </a:r>
            <a:r>
              <a:rPr lang="en-US" sz="4000" u="sng" dirty="0">
                <a:solidFill>
                  <a:schemeClr val="bg1"/>
                </a:solidFill>
                <a:latin typeface="Comic Sans MS" panose="030F0702030302020204" pitchFamily="66" charset="0"/>
              </a:rPr>
              <a:t>details or modifies </a:t>
            </a:r>
            <a:r>
              <a:rPr lang="en-US" sz="4000" dirty="0">
                <a:solidFill>
                  <a:schemeClr val="bg1"/>
                </a:solidFill>
                <a:latin typeface="Comic Sans MS" panose="030F0702030302020204" pitchFamily="66" charset="0"/>
              </a:rPr>
              <a:t>a verb, an adjective, or another adverb. </a:t>
            </a:r>
          </a:p>
        </p:txBody>
      </p:sp>
      <p:pic>
        <p:nvPicPr>
          <p:cNvPr id="5" name="Picture 4" descr="Relax Meow">
            <a:extLst>
              <a:ext uri="{FF2B5EF4-FFF2-40B4-BE49-F238E27FC236}">
                <a16:creationId xmlns:a16="http://schemas.microsoft.com/office/drawing/2014/main" id="{1AA614EB-F020-4910-A072-68D2F8354E3B}"/>
              </a:ext>
            </a:extLst>
          </p:cNvPr>
          <p:cNvPicPr>
            <a:picLocks noChangeAspect="1"/>
          </p:cNvPicPr>
          <p:nvPr/>
        </p:nvPicPr>
        <p:blipFill>
          <a:blip r:embed="rId3"/>
          <a:stretch>
            <a:fillRect/>
          </a:stretch>
        </p:blipFill>
        <p:spPr>
          <a:xfrm>
            <a:off x="3993995" y="535046"/>
            <a:ext cx="3810000" cy="3810000"/>
          </a:xfrm>
          <a:prstGeom prst="rect">
            <a:avLst/>
          </a:prstGeom>
        </p:spPr>
      </p:pic>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Adverbs </a:t>
            </a:r>
          </a:p>
        </p:txBody>
      </p:sp>
      <p:sp>
        <p:nvSpPr>
          <p:cNvPr id="3" name="Rectangle: Rounded Corners 2">
            <a:extLst>
              <a:ext uri="{FF2B5EF4-FFF2-40B4-BE49-F238E27FC236}">
                <a16:creationId xmlns:a16="http://schemas.microsoft.com/office/drawing/2014/main" id="{9EF5E81B-4CCA-4638-9AB0-052A4334D7CA}"/>
              </a:ext>
            </a:extLst>
          </p:cNvPr>
          <p:cNvSpPr/>
          <p:nvPr/>
        </p:nvSpPr>
        <p:spPr>
          <a:xfrm>
            <a:off x="457201" y="1417638"/>
            <a:ext cx="2465882"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early</a:t>
            </a:r>
          </a:p>
        </p:txBody>
      </p:sp>
      <p:sp>
        <p:nvSpPr>
          <p:cNvPr id="5" name="Rectangle: Rounded Corners 4">
            <a:extLst>
              <a:ext uri="{FF2B5EF4-FFF2-40B4-BE49-F238E27FC236}">
                <a16:creationId xmlns:a16="http://schemas.microsoft.com/office/drawing/2014/main" id="{EFC0A9A2-F392-4CF5-94E1-908D2ABDBDAF}"/>
              </a:ext>
            </a:extLst>
          </p:cNvPr>
          <p:cNvSpPr/>
          <p:nvPr/>
        </p:nvSpPr>
        <p:spPr>
          <a:xfrm>
            <a:off x="3131074" y="1398187"/>
            <a:ext cx="2881857"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cheerfully</a:t>
            </a:r>
          </a:p>
        </p:txBody>
      </p:sp>
      <p:sp>
        <p:nvSpPr>
          <p:cNvPr id="6" name="Rectangle: Rounded Corners 5">
            <a:extLst>
              <a:ext uri="{FF2B5EF4-FFF2-40B4-BE49-F238E27FC236}">
                <a16:creationId xmlns:a16="http://schemas.microsoft.com/office/drawing/2014/main" id="{CFECAD00-F3C6-444D-8C5B-D2BD3E6E087E}"/>
              </a:ext>
            </a:extLst>
          </p:cNvPr>
          <p:cNvSpPr/>
          <p:nvPr/>
        </p:nvSpPr>
        <p:spPr>
          <a:xfrm>
            <a:off x="457201" y="3315855"/>
            <a:ext cx="2465882"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only</a:t>
            </a:r>
          </a:p>
        </p:txBody>
      </p:sp>
      <p:sp>
        <p:nvSpPr>
          <p:cNvPr id="8" name="Rectangle: Rounded Corners 7">
            <a:extLst>
              <a:ext uri="{FF2B5EF4-FFF2-40B4-BE49-F238E27FC236}">
                <a16:creationId xmlns:a16="http://schemas.microsoft.com/office/drawing/2014/main" id="{C95E24AC-974D-43AC-9738-B83D751193C4}"/>
              </a:ext>
            </a:extLst>
          </p:cNvPr>
          <p:cNvSpPr/>
          <p:nvPr/>
        </p:nvSpPr>
        <p:spPr>
          <a:xfrm>
            <a:off x="3131075" y="3315855"/>
            <a:ext cx="2881856"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randomly</a:t>
            </a:r>
          </a:p>
        </p:txBody>
      </p:sp>
      <p:sp>
        <p:nvSpPr>
          <p:cNvPr id="4" name="Rectangle: Rounded Corners 3">
            <a:extLst>
              <a:ext uri="{FF2B5EF4-FFF2-40B4-BE49-F238E27FC236}">
                <a16:creationId xmlns:a16="http://schemas.microsoft.com/office/drawing/2014/main" id="{13C413D2-E95D-46B2-A76B-4EDDFD7F8E06}"/>
              </a:ext>
            </a:extLst>
          </p:cNvPr>
          <p:cNvSpPr/>
          <p:nvPr/>
        </p:nvSpPr>
        <p:spPr>
          <a:xfrm>
            <a:off x="6220919" y="1398187"/>
            <a:ext cx="2465882"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there</a:t>
            </a:r>
          </a:p>
        </p:txBody>
      </p:sp>
      <p:sp>
        <p:nvSpPr>
          <p:cNvPr id="7" name="Rectangle: Rounded Corners 6">
            <a:extLst>
              <a:ext uri="{FF2B5EF4-FFF2-40B4-BE49-F238E27FC236}">
                <a16:creationId xmlns:a16="http://schemas.microsoft.com/office/drawing/2014/main" id="{4AF05B20-EAE3-420D-AD12-885A44AD49AC}"/>
              </a:ext>
            </a:extLst>
          </p:cNvPr>
          <p:cNvSpPr/>
          <p:nvPr/>
        </p:nvSpPr>
        <p:spPr>
          <a:xfrm>
            <a:off x="6220917" y="3315855"/>
            <a:ext cx="2465882"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almost</a:t>
            </a:r>
          </a:p>
        </p:txBody>
      </p:sp>
      <p:sp>
        <p:nvSpPr>
          <p:cNvPr id="9" name="Rectangle: Rounded Corners 8">
            <a:extLst>
              <a:ext uri="{FF2B5EF4-FFF2-40B4-BE49-F238E27FC236}">
                <a16:creationId xmlns:a16="http://schemas.microsoft.com/office/drawing/2014/main" id="{6D974A9F-EF52-4251-8278-BB15BA79C81C}"/>
              </a:ext>
            </a:extLst>
          </p:cNvPr>
          <p:cNvSpPr/>
          <p:nvPr/>
        </p:nvSpPr>
        <p:spPr>
          <a:xfrm>
            <a:off x="457201" y="5072928"/>
            <a:ext cx="2465882"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here</a:t>
            </a:r>
          </a:p>
        </p:txBody>
      </p:sp>
      <p:sp>
        <p:nvSpPr>
          <p:cNvPr id="10" name="Rectangle: Rounded Corners 9">
            <a:extLst>
              <a:ext uri="{FF2B5EF4-FFF2-40B4-BE49-F238E27FC236}">
                <a16:creationId xmlns:a16="http://schemas.microsoft.com/office/drawing/2014/main" id="{9C34C281-10B2-4161-B0B9-67A06D43C668}"/>
              </a:ext>
            </a:extLst>
          </p:cNvPr>
          <p:cNvSpPr/>
          <p:nvPr/>
        </p:nvSpPr>
        <p:spPr>
          <a:xfrm>
            <a:off x="6220919" y="5090598"/>
            <a:ext cx="2465882" cy="151043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later</a:t>
            </a:r>
          </a:p>
        </p:txBody>
      </p:sp>
      <p:pic>
        <p:nvPicPr>
          <p:cNvPr id="12" name="Picture 11" descr="Confused Meow">
            <a:extLst>
              <a:ext uri="{FF2B5EF4-FFF2-40B4-BE49-F238E27FC236}">
                <a16:creationId xmlns:a16="http://schemas.microsoft.com/office/drawing/2014/main" id="{DB34BDB8-D693-44ED-A44C-1B90E6194AC4}"/>
              </a:ext>
            </a:extLst>
          </p:cNvPr>
          <p:cNvPicPr>
            <a:picLocks noChangeAspect="1"/>
          </p:cNvPicPr>
          <p:nvPr/>
        </p:nvPicPr>
        <p:blipFill>
          <a:blip r:embed="rId3"/>
          <a:stretch>
            <a:fillRect/>
          </a:stretch>
        </p:blipFill>
        <p:spPr>
          <a:xfrm>
            <a:off x="3339058" y="4612873"/>
            <a:ext cx="2465883" cy="2465883"/>
          </a:xfrm>
          <a:prstGeom prst="rect">
            <a:avLst/>
          </a:prstGeom>
        </p:spPr>
      </p:pic>
    </p:spTree>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7" presetClass="emph" presetSubtype="0" fill="remove" grpId="1" nodeType="clickEffect">
                                  <p:stCondLst>
                                    <p:cond delay="0"/>
                                  </p:stCondLst>
                                  <p:childTnLst>
                                    <p:animClr clrSpc="rgb" dir="cw">
                                      <p:cBhvr override="childStyle">
                                        <p:cTn id="54" dur="250" autoRev="1" fill="remove"/>
                                        <p:tgtEl>
                                          <p:spTgt spid="4"/>
                                        </p:tgtEl>
                                        <p:attrNameLst>
                                          <p:attrName>style.color</p:attrName>
                                        </p:attrNameLst>
                                      </p:cBhvr>
                                      <p:to>
                                        <a:schemeClr val="bg1"/>
                                      </p:to>
                                    </p:animClr>
                                    <p:animClr clrSpc="rgb" dir="cw">
                                      <p:cBhvr>
                                        <p:cTn id="55" dur="250" autoRev="1" fill="remove"/>
                                        <p:tgtEl>
                                          <p:spTgt spid="4"/>
                                        </p:tgtEl>
                                        <p:attrNameLst>
                                          <p:attrName>fillcolor</p:attrName>
                                        </p:attrNameLst>
                                      </p:cBhvr>
                                      <p:to>
                                        <a:schemeClr val="bg1"/>
                                      </p:to>
                                    </p:animClr>
                                    <p:set>
                                      <p:cBhvr>
                                        <p:cTn id="56" dur="250" autoRev="1" fill="remove"/>
                                        <p:tgtEl>
                                          <p:spTgt spid="4"/>
                                        </p:tgtEl>
                                        <p:attrNameLst>
                                          <p:attrName>fill.type</p:attrName>
                                        </p:attrNameLst>
                                      </p:cBhvr>
                                      <p:to>
                                        <p:strVal val="solid"/>
                                      </p:to>
                                    </p:set>
                                    <p:set>
                                      <p:cBhvr>
                                        <p:cTn id="57" dur="250" autoRev="1" fill="remove"/>
                                        <p:tgtEl>
                                          <p:spTgt spid="4"/>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27" presetClass="emph" presetSubtype="0" fill="remove" grpId="1" nodeType="clickEffect">
                                  <p:stCondLst>
                                    <p:cond delay="0"/>
                                  </p:stCondLst>
                                  <p:childTnLst>
                                    <p:animClr clrSpc="rgb" dir="cw">
                                      <p:cBhvr override="childStyle">
                                        <p:cTn id="61" dur="250" autoRev="1" fill="remove"/>
                                        <p:tgtEl>
                                          <p:spTgt spid="7"/>
                                        </p:tgtEl>
                                        <p:attrNameLst>
                                          <p:attrName>style.color</p:attrName>
                                        </p:attrNameLst>
                                      </p:cBhvr>
                                      <p:to>
                                        <a:schemeClr val="bg1"/>
                                      </p:to>
                                    </p:animClr>
                                    <p:animClr clrSpc="rgb" dir="cw">
                                      <p:cBhvr>
                                        <p:cTn id="62" dur="250" autoRev="1" fill="remove"/>
                                        <p:tgtEl>
                                          <p:spTgt spid="7"/>
                                        </p:tgtEl>
                                        <p:attrNameLst>
                                          <p:attrName>fillcolor</p:attrName>
                                        </p:attrNameLst>
                                      </p:cBhvr>
                                      <p:to>
                                        <a:schemeClr val="bg1"/>
                                      </p:to>
                                    </p:animClr>
                                    <p:set>
                                      <p:cBhvr>
                                        <p:cTn id="63" dur="250" autoRev="1" fill="remove"/>
                                        <p:tgtEl>
                                          <p:spTgt spid="7"/>
                                        </p:tgtEl>
                                        <p:attrNameLst>
                                          <p:attrName>fill.type</p:attrName>
                                        </p:attrNameLst>
                                      </p:cBhvr>
                                      <p:to>
                                        <p:strVal val="solid"/>
                                      </p:to>
                                    </p:set>
                                    <p:set>
                                      <p:cBhvr>
                                        <p:cTn id="64" dur="250" autoRev="1" fill="remove"/>
                                        <p:tgtEl>
                                          <p:spTgt spid="7"/>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27" presetClass="emph" presetSubtype="0" fill="remove" grpId="1" nodeType="clickEffect">
                                  <p:stCondLst>
                                    <p:cond delay="0"/>
                                  </p:stCondLst>
                                  <p:childTnLst>
                                    <p:animClr clrSpc="rgb" dir="cw">
                                      <p:cBhvr override="childStyle">
                                        <p:cTn id="68" dur="250" autoRev="1" fill="remove"/>
                                        <p:tgtEl>
                                          <p:spTgt spid="9"/>
                                        </p:tgtEl>
                                        <p:attrNameLst>
                                          <p:attrName>style.color</p:attrName>
                                        </p:attrNameLst>
                                      </p:cBhvr>
                                      <p:to>
                                        <a:schemeClr val="bg1"/>
                                      </p:to>
                                    </p:animClr>
                                    <p:animClr clrSpc="rgb" dir="cw">
                                      <p:cBhvr>
                                        <p:cTn id="69" dur="250" autoRev="1" fill="remove"/>
                                        <p:tgtEl>
                                          <p:spTgt spid="9"/>
                                        </p:tgtEl>
                                        <p:attrNameLst>
                                          <p:attrName>fillcolor</p:attrName>
                                        </p:attrNameLst>
                                      </p:cBhvr>
                                      <p:to>
                                        <a:schemeClr val="bg1"/>
                                      </p:to>
                                    </p:animClr>
                                    <p:set>
                                      <p:cBhvr>
                                        <p:cTn id="70" dur="250" autoRev="1" fill="remove"/>
                                        <p:tgtEl>
                                          <p:spTgt spid="9"/>
                                        </p:tgtEl>
                                        <p:attrNameLst>
                                          <p:attrName>fill.type</p:attrName>
                                        </p:attrNameLst>
                                      </p:cBhvr>
                                      <p:to>
                                        <p:strVal val="solid"/>
                                      </p:to>
                                    </p:set>
                                    <p:set>
                                      <p:cBhvr>
                                        <p:cTn id="71" dur="250" autoRev="1" fill="remove"/>
                                        <p:tgtEl>
                                          <p:spTgt spid="9"/>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27" presetClass="emph" presetSubtype="0" fill="remove" grpId="1" nodeType="clickEffect">
                                  <p:stCondLst>
                                    <p:cond delay="0"/>
                                  </p:stCondLst>
                                  <p:childTnLst>
                                    <p:animClr clrSpc="rgb" dir="cw">
                                      <p:cBhvr override="childStyle">
                                        <p:cTn id="75" dur="250" autoRev="1" fill="remove"/>
                                        <p:tgtEl>
                                          <p:spTgt spid="10"/>
                                        </p:tgtEl>
                                        <p:attrNameLst>
                                          <p:attrName>style.color</p:attrName>
                                        </p:attrNameLst>
                                      </p:cBhvr>
                                      <p:to>
                                        <a:schemeClr val="bg1"/>
                                      </p:to>
                                    </p:animClr>
                                    <p:animClr clrSpc="rgb" dir="cw">
                                      <p:cBhvr>
                                        <p:cTn id="76" dur="250" autoRev="1" fill="remove"/>
                                        <p:tgtEl>
                                          <p:spTgt spid="10"/>
                                        </p:tgtEl>
                                        <p:attrNameLst>
                                          <p:attrName>fillcolor</p:attrName>
                                        </p:attrNameLst>
                                      </p:cBhvr>
                                      <p:to>
                                        <a:schemeClr val="bg1"/>
                                      </p:to>
                                    </p:animClr>
                                    <p:set>
                                      <p:cBhvr>
                                        <p:cTn id="77" dur="250" autoRev="1" fill="remove"/>
                                        <p:tgtEl>
                                          <p:spTgt spid="10"/>
                                        </p:tgtEl>
                                        <p:attrNameLst>
                                          <p:attrName>fill.type</p:attrName>
                                        </p:attrNameLst>
                                      </p:cBhvr>
                                      <p:to>
                                        <p:strVal val="solid"/>
                                      </p:to>
                                    </p:set>
                                    <p:set>
                                      <p:cBhvr>
                                        <p:cTn id="78"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4" grpId="0" animBg="1"/>
      <p:bldP spid="4" grpId="1" animBg="1"/>
      <p:bldP spid="7" grpId="0" animBg="1"/>
      <p:bldP spid="7" grpId="1" animBg="1"/>
      <p:bldP spid="9" grpId="0" animBg="1"/>
      <p:bldP spid="9"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0692-218A-4D9B-B99A-5849D7E7E8B9}"/>
              </a:ext>
            </a:extLst>
          </p:cNvPr>
          <p:cNvSpPr>
            <a:spLocks noGrp="1"/>
          </p:cNvSpPr>
          <p:nvPr>
            <p:ph type="title"/>
          </p:nvPr>
        </p:nvSpPr>
        <p:spPr/>
        <p:txBody>
          <a:bodyPr/>
          <a:lstStyle/>
          <a:p>
            <a:r>
              <a:rPr lang="en-US" dirty="0">
                <a:latin typeface="Comic Sans MS" panose="030F0702030302020204" pitchFamily="66" charset="0"/>
              </a:rPr>
              <a:t>Adverbs in a Sentence </a:t>
            </a:r>
          </a:p>
        </p:txBody>
      </p:sp>
      <p:sp>
        <p:nvSpPr>
          <p:cNvPr id="3" name="Rectangle: Rounded Corners 2">
            <a:extLst>
              <a:ext uri="{FF2B5EF4-FFF2-40B4-BE49-F238E27FC236}">
                <a16:creationId xmlns:a16="http://schemas.microsoft.com/office/drawing/2014/main" id="{B8CDDC1A-694E-41F7-9724-328752225821}"/>
              </a:ext>
            </a:extLst>
          </p:cNvPr>
          <p:cNvSpPr/>
          <p:nvPr/>
        </p:nvSpPr>
        <p:spPr>
          <a:xfrm>
            <a:off x="344774" y="1648919"/>
            <a:ext cx="4467069" cy="476955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When we are in the library, make sure to talk _______. </a:t>
            </a:r>
          </a:p>
        </p:txBody>
      </p:sp>
      <p:sp>
        <p:nvSpPr>
          <p:cNvPr id="4" name="Rectangle: Rounded Corners 3">
            <a:extLst>
              <a:ext uri="{FF2B5EF4-FFF2-40B4-BE49-F238E27FC236}">
                <a16:creationId xmlns:a16="http://schemas.microsoft.com/office/drawing/2014/main" id="{51E56DCC-B21F-4811-9FEB-9189CC7FAA7A}"/>
              </a:ext>
            </a:extLst>
          </p:cNvPr>
          <p:cNvSpPr/>
          <p:nvPr/>
        </p:nvSpPr>
        <p:spPr>
          <a:xfrm>
            <a:off x="5710628" y="2965554"/>
            <a:ext cx="2938072" cy="92689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once</a:t>
            </a:r>
          </a:p>
        </p:txBody>
      </p:sp>
      <p:sp>
        <p:nvSpPr>
          <p:cNvPr id="5" name="Rectangle: Rounded Corners 4">
            <a:extLst>
              <a:ext uri="{FF2B5EF4-FFF2-40B4-BE49-F238E27FC236}">
                <a16:creationId xmlns:a16="http://schemas.microsoft.com/office/drawing/2014/main" id="{79E4AE9E-6D1C-4B13-9CE0-D78FF9CFEC80}"/>
              </a:ext>
            </a:extLst>
          </p:cNvPr>
          <p:cNvSpPr/>
          <p:nvPr/>
        </p:nvSpPr>
        <p:spPr>
          <a:xfrm>
            <a:off x="5672529" y="4110337"/>
            <a:ext cx="3014271" cy="92689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quietly</a:t>
            </a:r>
          </a:p>
        </p:txBody>
      </p:sp>
      <p:sp>
        <p:nvSpPr>
          <p:cNvPr id="6" name="Rectangle: Rounded Corners 5">
            <a:extLst>
              <a:ext uri="{FF2B5EF4-FFF2-40B4-BE49-F238E27FC236}">
                <a16:creationId xmlns:a16="http://schemas.microsoft.com/office/drawing/2014/main" id="{7A2959F7-C69C-47EF-AAFF-E098F972C0BA}"/>
              </a:ext>
            </a:extLst>
          </p:cNvPr>
          <p:cNvSpPr/>
          <p:nvPr/>
        </p:nvSpPr>
        <p:spPr>
          <a:xfrm>
            <a:off x="5672529" y="5277602"/>
            <a:ext cx="3014269" cy="92689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sadly</a:t>
            </a:r>
          </a:p>
        </p:txBody>
      </p:sp>
      <p:sp>
        <p:nvSpPr>
          <p:cNvPr id="7" name="Rectangle: Rounded Corners 6">
            <a:extLst>
              <a:ext uri="{FF2B5EF4-FFF2-40B4-BE49-F238E27FC236}">
                <a16:creationId xmlns:a16="http://schemas.microsoft.com/office/drawing/2014/main" id="{A4BD757A-4D0C-4C27-9C99-970F80DB73B1}"/>
              </a:ext>
            </a:extLst>
          </p:cNvPr>
          <p:cNvSpPr/>
          <p:nvPr/>
        </p:nvSpPr>
        <p:spPr>
          <a:xfrm>
            <a:off x="5710628" y="1798289"/>
            <a:ext cx="2938072" cy="92689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happily</a:t>
            </a:r>
          </a:p>
        </p:txBody>
      </p:sp>
      <p:sp>
        <p:nvSpPr>
          <p:cNvPr id="8" name="Rectangle: Rounded Corners 7">
            <a:extLst>
              <a:ext uri="{FF2B5EF4-FFF2-40B4-BE49-F238E27FC236}">
                <a16:creationId xmlns:a16="http://schemas.microsoft.com/office/drawing/2014/main" id="{11A2CF10-DC25-4D3E-B68D-C46EE833EBD4}"/>
              </a:ext>
            </a:extLst>
          </p:cNvPr>
          <p:cNvSpPr/>
          <p:nvPr/>
        </p:nvSpPr>
        <p:spPr>
          <a:xfrm>
            <a:off x="344773" y="1648919"/>
            <a:ext cx="4467069" cy="476955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Wash your hands _____ you are done using the restroom. </a:t>
            </a:r>
          </a:p>
        </p:txBody>
      </p:sp>
      <p:sp>
        <p:nvSpPr>
          <p:cNvPr id="9" name="Rectangle: Rounded Corners 8">
            <a:extLst>
              <a:ext uri="{FF2B5EF4-FFF2-40B4-BE49-F238E27FC236}">
                <a16:creationId xmlns:a16="http://schemas.microsoft.com/office/drawing/2014/main" id="{2DE27F14-8B28-4A4E-AEEE-A94B1250AC42}"/>
              </a:ext>
            </a:extLst>
          </p:cNvPr>
          <p:cNvSpPr/>
          <p:nvPr/>
        </p:nvSpPr>
        <p:spPr>
          <a:xfrm>
            <a:off x="344772" y="1648919"/>
            <a:ext cx="4467069" cy="476955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She _____ did not make the team this year. </a:t>
            </a:r>
          </a:p>
        </p:txBody>
      </p:sp>
      <p:sp>
        <p:nvSpPr>
          <p:cNvPr id="10" name="Rectangle: Rounded Corners 9">
            <a:extLst>
              <a:ext uri="{FF2B5EF4-FFF2-40B4-BE49-F238E27FC236}">
                <a16:creationId xmlns:a16="http://schemas.microsoft.com/office/drawing/2014/main" id="{5A71896A-A33F-4A45-99BA-40F78D85C97E}"/>
              </a:ext>
            </a:extLst>
          </p:cNvPr>
          <p:cNvSpPr/>
          <p:nvPr/>
        </p:nvSpPr>
        <p:spPr>
          <a:xfrm>
            <a:off x="344771" y="1647946"/>
            <a:ext cx="4467069" cy="476955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He ______ helped his dad in the garage. </a:t>
            </a:r>
          </a:p>
        </p:txBody>
      </p:sp>
    </p:spTree>
    <p:extLst>
      <p:ext uri="{BB962C8B-B14F-4D97-AF65-F5344CB8AC3E}">
        <p14:creationId xmlns:p14="http://schemas.microsoft.com/office/powerpoint/2010/main" val="20408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7"/>
                                        </p:tgtEl>
                                      </p:cBhvr>
                                    </p:animEffect>
                                    <p:animScale>
                                      <p:cBhvr>
                                        <p:cTn id="4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10936</TotalTime>
  <Words>1352</Words>
  <Application>Microsoft Office PowerPoint</Application>
  <PresentationFormat>On-screen Show (4:3)</PresentationFormat>
  <Paragraphs>147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Suffix –ly </vt:lpstr>
      <vt:lpstr>Prefix and Suffix </vt:lpstr>
      <vt:lpstr>The Suffix –ly </vt:lpstr>
      <vt:lpstr>Listen and Spell</vt:lpstr>
      <vt:lpstr>Story Retell </vt:lpstr>
      <vt:lpstr>What is an adverb? </vt:lpstr>
      <vt:lpstr>Adverbs </vt:lpstr>
      <vt:lpstr>Adverbs in a Sentence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216</cp:revision>
  <dcterms:created xsi:type="dcterms:W3CDTF">2012-04-20T18:25:02Z</dcterms:created>
  <dcterms:modified xsi:type="dcterms:W3CDTF">2021-08-18T18:33:25Z</dcterms:modified>
</cp:coreProperties>
</file>