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4" r:id="rId2"/>
    <p:sldId id="345" r:id="rId3"/>
    <p:sldId id="348" r:id="rId4"/>
    <p:sldId id="347" r:id="rId5"/>
    <p:sldId id="346" r:id="rId6"/>
    <p:sldId id="349" r:id="rId7"/>
    <p:sldId id="350" r:id="rId8"/>
    <p:sldId id="353" r:id="rId9"/>
    <p:sldId id="35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Svalen" initials="SS" lastIdx="1" clrIdx="0">
    <p:extLst>
      <p:ext uri="{19B8F6BF-5375-455C-9EA6-DF929625EA0E}">
        <p15:presenceInfo xmlns:p15="http://schemas.microsoft.com/office/powerpoint/2012/main" userId="Shannon Sva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75323" autoAdjust="0"/>
  </p:normalViewPr>
  <p:slideViewPr>
    <p:cSldViewPr snapToGrid="0" snapToObjects="1">
      <p:cViewPr varScale="1">
        <p:scale>
          <a:sx n="86" d="100"/>
          <a:sy n="86" d="100"/>
        </p:scale>
        <p:origin x="2304"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learned this week that when words end in -ore they make a different sound. What sound was that?”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a:t>
            </a:r>
            <a:r>
              <a:rPr lang="en-US" sz="1800" i="1" dirty="0">
                <a:effectLst/>
                <a:latin typeface="Comic Sans MS" panose="030F0702030302020204" pitchFamily="66" charset="0"/>
                <a:ea typeface="Calibri" panose="020F0502020204030204" pitchFamily="34" charset="0"/>
                <a:cs typeface="Calibri" panose="020F0502020204030204" pitchFamily="34" charset="0"/>
              </a:rPr>
              <a:t> or</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“How do I say this word if we know that words ending with -ore make the </a:t>
            </a:r>
            <a:r>
              <a:rPr lang="en-US" sz="1800" i="1" dirty="0">
                <a:effectLst/>
                <a:latin typeface="Comic Sans MS" panose="030F0702030302020204" pitchFamily="66" charset="0"/>
                <a:ea typeface="Calibri" panose="020F0502020204030204" pitchFamily="34" charset="0"/>
                <a:cs typeface="Calibri" panose="020F0502020204030204" pitchFamily="34" charset="0"/>
              </a:rPr>
              <a:t>or</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score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Let’s look at a few more.”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this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wore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about this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store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“Core. Anytime I go to the gym I save core for last. Core.”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 O R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“More. May I please have more soup? More.”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“M O R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“Adore. She adores her grandmother. Adore.”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 D O R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“Shore. I stand on the shore and look for boats. Shore.”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 H O R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Habits</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Pippi, Franky, Susan, Tom, Bobby, Pixie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Carter Family House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Franky, Pippi, Bobby, and Pixie all have habits that are different.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4 times.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When Pippi and Franky were kittens they stayed in Susan and Tom’s rooms. Their rooms were connected with a bathroom that held the kitten’s food, water, and liter boxes. When the kittens grew into cats, Susan moved the food and water into the kitchen and the liter box somewhere safe. When this first happened Pippi and Franky would go to the kid’s bathroom to get a drink of water when the water wasn’t there they would cry. Susan began keeping a bowl of fresh water in the bathroom for them. Once the cat’s food was moved to the kitchen Bobby would try to eat it knowing the cat food wasn’t good for him. Bobby also has a habit of barking, a lot. The Carters don’t really like it. Pixie is a very thirsty dog, and she would always get a drink of water when she would go by the cat’s water bowl or her own. Pixie even chases motorcycles that go back the Carter’s home. Franky likes to balance on things, the Carters are always worried he’s going to fall too. Pippi like to dig in the recycle bin to pull out papers, candy wrappers, and other things that catch her attention.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The Carter Family has learned to adjust to the habits of all of their pets and works with them on some of them.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 This week we learned what exactly needs to be in a sentence for the sentence to be considered a complete sentence. What are those four things?”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Begins with a capital letter, has a verb, has the subject, and ends with the correct punctuation mark.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those four things.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I have two sentences that need to be checked for completion. Are we ready to see that is begins with a capital letter, </a:t>
            </a:r>
            <a:r>
              <a:rPr lang="en-US" sz="1800" dirty="0">
                <a:effectLst/>
                <a:latin typeface="Comic Sans MS" panose="030F0702030302020204" pitchFamily="66" charset="0"/>
                <a:ea typeface="Calibri" panose="020F0502020204030204" pitchFamily="34" charset="0"/>
                <a:cs typeface="Calibri" panose="020F0502020204030204" pitchFamily="34" charset="0"/>
              </a:rPr>
              <a:t>has a verb, has the subject, and ends with the correct punctuation mark?”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 I went to the gym. Look at the check list we have. Is this sentence complete?”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check mark.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“got a pet goat” “Is this a complete sentence?”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missing?”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There is no subject just the verb, the sentence does not begin with a capital letter, and there is no punctuation at the end.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“Okay, so let’s try this 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correct completed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“He got a pet goat. Is this a complete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check mark.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learned that a phrase is not a complete sentence, correct?”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Because it is a group of words that make sense together but does not have the “who or what”.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meaning.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 phrase is not a sentence. It is a group of words that make sense together, but it does not say "who does it" and "what happens." Phrases may contain a noun or a verb. But phrases do not have nouns and verbs together.”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phrase.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“ate lunch would be a phrase.”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show complete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“If we were to add the subject, the “who”, “he” to this phrase. He ate lunch. Now, we have a complete sentence.” </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know that predicates tells us what the ______ is or is doing.”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Subject.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fill blank.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Let’s take a look at a few sentences. I would like for you to tell me what are sentences and what are phrases.”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“Sent a text message. Is this a sentence or a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 dog slept. Is this a sentence or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“You can clean your room. Is this a sentence pr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15537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Check for Completion</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Phrases </a:t>
            </a:r>
          </a:p>
        </p:txBody>
      </p:sp>
    </p:spTree>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Words Ending in -ore</a:t>
            </a:r>
          </a:p>
        </p:txBody>
      </p:sp>
      <p:sp>
        <p:nvSpPr>
          <p:cNvPr id="3" name="Rectangle: Rounded Corners 2">
            <a:extLst>
              <a:ext uri="{FF2B5EF4-FFF2-40B4-BE49-F238E27FC236}">
                <a16:creationId xmlns:a16="http://schemas.microsoft.com/office/drawing/2014/main" id="{18B424EC-BC28-49B5-B61C-484BEC897D20}"/>
              </a:ext>
            </a:extLst>
          </p:cNvPr>
          <p:cNvSpPr/>
          <p:nvPr/>
        </p:nvSpPr>
        <p:spPr>
          <a:xfrm>
            <a:off x="3094074" y="2413590"/>
            <a:ext cx="2955851" cy="226473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score</a:t>
            </a:r>
          </a:p>
        </p:txBody>
      </p:sp>
      <p:sp>
        <p:nvSpPr>
          <p:cNvPr id="6" name="Rectangle: Rounded Corners 5">
            <a:extLst>
              <a:ext uri="{FF2B5EF4-FFF2-40B4-BE49-F238E27FC236}">
                <a16:creationId xmlns:a16="http://schemas.microsoft.com/office/drawing/2014/main" id="{99D5456A-043B-432B-BA8F-922E75E3520A}"/>
              </a:ext>
            </a:extLst>
          </p:cNvPr>
          <p:cNvSpPr/>
          <p:nvPr/>
        </p:nvSpPr>
        <p:spPr>
          <a:xfrm>
            <a:off x="3094073" y="2413589"/>
            <a:ext cx="2955851" cy="226473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wore</a:t>
            </a:r>
          </a:p>
        </p:txBody>
      </p:sp>
      <p:sp>
        <p:nvSpPr>
          <p:cNvPr id="7" name="Rectangle: Rounded Corners 6">
            <a:extLst>
              <a:ext uri="{FF2B5EF4-FFF2-40B4-BE49-F238E27FC236}">
                <a16:creationId xmlns:a16="http://schemas.microsoft.com/office/drawing/2014/main" id="{5F2A5606-C43B-4EFF-AE0A-20388DFBECD3}"/>
              </a:ext>
            </a:extLst>
          </p:cNvPr>
          <p:cNvSpPr/>
          <p:nvPr/>
        </p:nvSpPr>
        <p:spPr>
          <a:xfrm>
            <a:off x="3094074" y="2413590"/>
            <a:ext cx="2955851" cy="226473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store</a:t>
            </a:r>
          </a:p>
        </p:txBody>
      </p:sp>
      <p:pic>
        <p:nvPicPr>
          <p:cNvPr id="9" name="Picture 8" descr="Wondering O Fox">
            <a:extLst>
              <a:ext uri="{FF2B5EF4-FFF2-40B4-BE49-F238E27FC236}">
                <a16:creationId xmlns:a16="http://schemas.microsoft.com/office/drawing/2014/main" id="{A0AC74EC-7327-4143-B33E-5C5C56F770DF}"/>
              </a:ext>
            </a:extLst>
          </p:cNvPr>
          <p:cNvPicPr>
            <a:picLocks noChangeAspect="1"/>
          </p:cNvPicPr>
          <p:nvPr/>
        </p:nvPicPr>
        <p:blipFill>
          <a:blip r:embed="rId3"/>
          <a:stretch>
            <a:fillRect/>
          </a:stretch>
        </p:blipFill>
        <p:spPr>
          <a:xfrm>
            <a:off x="5471845" y="3250059"/>
            <a:ext cx="3810000" cy="3810000"/>
          </a:xfrm>
          <a:prstGeom prst="rect">
            <a:avLst/>
          </a:prstGeom>
        </p:spPr>
      </p:pic>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pic>
        <p:nvPicPr>
          <p:cNvPr id="3" name="Picture 2">
            <a:extLst>
              <a:ext uri="{FF2B5EF4-FFF2-40B4-BE49-F238E27FC236}">
                <a16:creationId xmlns:a16="http://schemas.microsoft.com/office/drawing/2014/main" id="{8831F359-C935-4646-9BD1-55D6805D48A8}"/>
              </a:ext>
            </a:extLst>
          </p:cNvPr>
          <p:cNvPicPr>
            <a:picLocks noChangeAspect="1"/>
          </p:cNvPicPr>
          <p:nvPr/>
        </p:nvPicPr>
        <p:blipFill>
          <a:blip r:embed="rId3"/>
          <a:srcRect/>
          <a:stretch/>
        </p:blipFill>
        <p:spPr>
          <a:xfrm>
            <a:off x="2671535" y="2061064"/>
            <a:ext cx="3800929" cy="2539021"/>
          </a:xfrm>
          <a:prstGeom prst="rect">
            <a:avLst/>
          </a:prstGeom>
        </p:spPr>
      </p:pic>
      <p:sp>
        <p:nvSpPr>
          <p:cNvPr id="4" name="Rectangle: Rounded Corners 3">
            <a:extLst>
              <a:ext uri="{FF2B5EF4-FFF2-40B4-BE49-F238E27FC236}">
                <a16:creationId xmlns:a16="http://schemas.microsoft.com/office/drawing/2014/main" id="{3CAABE20-6C05-4689-B886-8625DD56F502}"/>
              </a:ext>
            </a:extLst>
          </p:cNvPr>
          <p:cNvSpPr/>
          <p:nvPr/>
        </p:nvSpPr>
        <p:spPr>
          <a:xfrm>
            <a:off x="3094074" y="5003800"/>
            <a:ext cx="2955851" cy="123662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core</a:t>
            </a:r>
          </a:p>
        </p:txBody>
      </p:sp>
      <p:pic>
        <p:nvPicPr>
          <p:cNvPr id="1026" name="Picture 2">
            <a:extLst>
              <a:ext uri="{FF2B5EF4-FFF2-40B4-BE49-F238E27FC236}">
                <a16:creationId xmlns:a16="http://schemas.microsoft.com/office/drawing/2014/main" id="{7151A988-67EB-44AF-B16B-5E0546A9C5ED}"/>
              </a:ext>
            </a:extLst>
          </p:cNvPr>
          <p:cNvPicPr>
            <a:picLocks noChangeAspect="1" noChangeArrowheads="1"/>
          </p:cNvPicPr>
          <p:nvPr/>
        </p:nvPicPr>
        <p:blipFill>
          <a:blip r:embed="rId4"/>
          <a:srcRect/>
          <a:stretch/>
        </p:blipFill>
        <p:spPr bwMode="auto">
          <a:xfrm>
            <a:off x="2737622" y="2061063"/>
            <a:ext cx="3800930" cy="25390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B914FE4F-3FBF-4109-BBB2-EBE79E5AF088}"/>
              </a:ext>
            </a:extLst>
          </p:cNvPr>
          <p:cNvSpPr/>
          <p:nvPr/>
        </p:nvSpPr>
        <p:spPr>
          <a:xfrm>
            <a:off x="3094074" y="5003799"/>
            <a:ext cx="2955851" cy="123662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more</a:t>
            </a:r>
          </a:p>
        </p:txBody>
      </p:sp>
      <p:pic>
        <p:nvPicPr>
          <p:cNvPr id="5" name="Picture 4">
            <a:extLst>
              <a:ext uri="{FF2B5EF4-FFF2-40B4-BE49-F238E27FC236}">
                <a16:creationId xmlns:a16="http://schemas.microsoft.com/office/drawing/2014/main" id="{16FCD762-B2E3-4DB8-8709-B5E227D54703}"/>
              </a:ext>
            </a:extLst>
          </p:cNvPr>
          <p:cNvPicPr>
            <a:picLocks noChangeAspect="1"/>
          </p:cNvPicPr>
          <p:nvPr/>
        </p:nvPicPr>
        <p:blipFill>
          <a:blip r:embed="rId5"/>
          <a:srcRect/>
          <a:stretch/>
        </p:blipFill>
        <p:spPr>
          <a:xfrm>
            <a:off x="2671535" y="2093654"/>
            <a:ext cx="3800928" cy="2539020"/>
          </a:xfrm>
          <a:prstGeom prst="rect">
            <a:avLst/>
          </a:prstGeom>
        </p:spPr>
      </p:pic>
      <p:sp>
        <p:nvSpPr>
          <p:cNvPr id="8" name="Rectangle: Rounded Corners 7">
            <a:extLst>
              <a:ext uri="{FF2B5EF4-FFF2-40B4-BE49-F238E27FC236}">
                <a16:creationId xmlns:a16="http://schemas.microsoft.com/office/drawing/2014/main" id="{88A8A0A8-3BFF-49DF-AFF1-65B2DD098E66}"/>
              </a:ext>
            </a:extLst>
          </p:cNvPr>
          <p:cNvSpPr/>
          <p:nvPr/>
        </p:nvSpPr>
        <p:spPr>
          <a:xfrm>
            <a:off x="3094074" y="5003800"/>
            <a:ext cx="2955851" cy="123662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adore</a:t>
            </a:r>
          </a:p>
        </p:txBody>
      </p:sp>
      <p:pic>
        <p:nvPicPr>
          <p:cNvPr id="7" name="Picture 6">
            <a:extLst>
              <a:ext uri="{FF2B5EF4-FFF2-40B4-BE49-F238E27FC236}">
                <a16:creationId xmlns:a16="http://schemas.microsoft.com/office/drawing/2014/main" id="{68E37F1C-1AC9-4881-9201-5B129CFDD70F}"/>
              </a:ext>
            </a:extLst>
          </p:cNvPr>
          <p:cNvPicPr>
            <a:picLocks noChangeAspect="1"/>
          </p:cNvPicPr>
          <p:nvPr/>
        </p:nvPicPr>
        <p:blipFill>
          <a:blip r:embed="rId6"/>
          <a:srcRect/>
          <a:stretch/>
        </p:blipFill>
        <p:spPr>
          <a:xfrm>
            <a:off x="2605447" y="2077134"/>
            <a:ext cx="3800927" cy="2531418"/>
          </a:xfrm>
          <a:prstGeom prst="rect">
            <a:avLst/>
          </a:prstGeom>
        </p:spPr>
      </p:pic>
      <p:sp>
        <p:nvSpPr>
          <p:cNvPr id="10" name="Rectangle: Rounded Corners 9">
            <a:extLst>
              <a:ext uri="{FF2B5EF4-FFF2-40B4-BE49-F238E27FC236}">
                <a16:creationId xmlns:a16="http://schemas.microsoft.com/office/drawing/2014/main" id="{134B7B8D-D7AA-448C-BCDC-C9F4E2445704}"/>
              </a:ext>
            </a:extLst>
          </p:cNvPr>
          <p:cNvSpPr/>
          <p:nvPr/>
        </p:nvSpPr>
        <p:spPr>
          <a:xfrm>
            <a:off x="3094074" y="5003800"/>
            <a:ext cx="2955851" cy="123662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shore</a:t>
            </a:r>
          </a:p>
        </p:txBody>
      </p:sp>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additive="base">
                                        <p:cTn id="24" dur="500" fill="hold"/>
                                        <p:tgtEl>
                                          <p:spTgt spid="1026"/>
                                        </p:tgtEl>
                                        <p:attrNameLst>
                                          <p:attrName>ppt_x</p:attrName>
                                        </p:attrNameLst>
                                      </p:cBhvr>
                                      <p:tavLst>
                                        <p:tav tm="0">
                                          <p:val>
                                            <p:strVal val="#ppt_x"/>
                                          </p:val>
                                        </p:tav>
                                        <p:tav tm="100000">
                                          <p:val>
                                            <p:strVal val="#ppt_x"/>
                                          </p:val>
                                        </p:tav>
                                      </p:tavLst>
                                    </p:anim>
                                    <p:anim calcmode="lin" valueType="num">
                                      <p:cBhvr additive="base">
                                        <p:cTn id="2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8"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3" name="Picture 2">
            <a:extLst>
              <a:ext uri="{FF2B5EF4-FFF2-40B4-BE49-F238E27FC236}">
                <a16:creationId xmlns:a16="http://schemas.microsoft.com/office/drawing/2014/main" id="{13C89F16-E46B-41B1-886B-9A659DE52FC1}"/>
              </a:ext>
            </a:extLst>
          </p:cNvPr>
          <p:cNvPicPr>
            <a:picLocks noChangeAspect="1"/>
          </p:cNvPicPr>
          <p:nvPr/>
        </p:nvPicPr>
        <p:blipFill>
          <a:blip r:embed="rId3"/>
          <a:srcRect/>
          <a:stretch/>
        </p:blipFill>
        <p:spPr>
          <a:xfrm>
            <a:off x="550719" y="1472926"/>
            <a:ext cx="3455507" cy="2308279"/>
          </a:xfrm>
          <a:prstGeom prst="rect">
            <a:avLst/>
          </a:prstGeom>
        </p:spPr>
      </p:pic>
      <p:pic>
        <p:nvPicPr>
          <p:cNvPr id="4" name="Picture 3">
            <a:extLst>
              <a:ext uri="{FF2B5EF4-FFF2-40B4-BE49-F238E27FC236}">
                <a16:creationId xmlns:a16="http://schemas.microsoft.com/office/drawing/2014/main" id="{DFBEF1E7-5A26-488A-8189-0D34F9755A37}"/>
              </a:ext>
            </a:extLst>
          </p:cNvPr>
          <p:cNvPicPr>
            <a:picLocks noChangeAspect="1"/>
          </p:cNvPicPr>
          <p:nvPr/>
        </p:nvPicPr>
        <p:blipFill>
          <a:blip r:embed="rId4"/>
          <a:srcRect/>
          <a:stretch/>
        </p:blipFill>
        <p:spPr>
          <a:xfrm>
            <a:off x="4731806" y="1406587"/>
            <a:ext cx="3310499" cy="2429906"/>
          </a:xfrm>
          <a:prstGeom prst="rect">
            <a:avLst/>
          </a:prstGeom>
        </p:spPr>
      </p:pic>
      <p:pic>
        <p:nvPicPr>
          <p:cNvPr id="5" name="Picture 4">
            <a:extLst>
              <a:ext uri="{FF2B5EF4-FFF2-40B4-BE49-F238E27FC236}">
                <a16:creationId xmlns:a16="http://schemas.microsoft.com/office/drawing/2014/main" id="{0761A63D-EDED-412B-A1F2-C04C41550D06}"/>
              </a:ext>
            </a:extLst>
          </p:cNvPr>
          <p:cNvPicPr>
            <a:picLocks noChangeAspect="1"/>
          </p:cNvPicPr>
          <p:nvPr/>
        </p:nvPicPr>
        <p:blipFill>
          <a:blip r:embed="rId5"/>
          <a:srcRect/>
          <a:stretch/>
        </p:blipFill>
        <p:spPr>
          <a:xfrm>
            <a:off x="550719" y="4025357"/>
            <a:ext cx="3455508" cy="2308279"/>
          </a:xfrm>
          <a:prstGeom prst="rect">
            <a:avLst/>
          </a:prstGeom>
        </p:spPr>
      </p:pic>
      <p:pic>
        <p:nvPicPr>
          <p:cNvPr id="6" name="Picture 5">
            <a:extLst>
              <a:ext uri="{FF2B5EF4-FFF2-40B4-BE49-F238E27FC236}">
                <a16:creationId xmlns:a16="http://schemas.microsoft.com/office/drawing/2014/main" id="{B875E56A-CCAD-4C29-A483-B7F089697881}"/>
              </a:ext>
            </a:extLst>
          </p:cNvPr>
          <p:cNvPicPr>
            <a:picLocks noChangeAspect="1"/>
          </p:cNvPicPr>
          <p:nvPr/>
        </p:nvPicPr>
        <p:blipFill>
          <a:blip r:embed="rId6"/>
          <a:srcRect/>
          <a:stretch/>
        </p:blipFill>
        <p:spPr>
          <a:xfrm>
            <a:off x="4715219" y="4072741"/>
            <a:ext cx="3343673" cy="2213511"/>
          </a:xfrm>
          <a:prstGeom prst="rect">
            <a:avLst/>
          </a:prstGeom>
        </p:spPr>
      </p:pic>
    </p:spTree>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Checking for Completion </a:t>
            </a:r>
          </a:p>
        </p:txBody>
      </p:sp>
      <p:pic>
        <p:nvPicPr>
          <p:cNvPr id="13" name="Picture 12">
            <a:extLst>
              <a:ext uri="{FF2B5EF4-FFF2-40B4-BE49-F238E27FC236}">
                <a16:creationId xmlns:a16="http://schemas.microsoft.com/office/drawing/2014/main" id="{2C6E3756-992F-4E90-BBE5-DE72C6C969C5}"/>
              </a:ext>
            </a:extLst>
          </p:cNvPr>
          <p:cNvPicPr>
            <a:picLocks noChangeAspect="1"/>
          </p:cNvPicPr>
          <p:nvPr/>
        </p:nvPicPr>
        <p:blipFill>
          <a:blip r:embed="rId3"/>
          <a:stretch>
            <a:fillRect/>
          </a:stretch>
        </p:blipFill>
        <p:spPr>
          <a:xfrm>
            <a:off x="457200" y="1719583"/>
            <a:ext cx="6543675" cy="4733925"/>
          </a:xfrm>
          <a:prstGeom prst="rect">
            <a:avLst/>
          </a:prstGeom>
        </p:spPr>
      </p:pic>
      <p:pic>
        <p:nvPicPr>
          <p:cNvPr id="6" name="Picture 5" descr="Thumbs Up O Fox">
            <a:extLst>
              <a:ext uri="{FF2B5EF4-FFF2-40B4-BE49-F238E27FC236}">
                <a16:creationId xmlns:a16="http://schemas.microsoft.com/office/drawing/2014/main" id="{F3F81AE4-B267-4CE8-AF5D-30C8E5C116AD}"/>
              </a:ext>
            </a:extLst>
          </p:cNvPr>
          <p:cNvPicPr>
            <a:picLocks noChangeAspect="1"/>
          </p:cNvPicPr>
          <p:nvPr/>
        </p:nvPicPr>
        <p:blipFill>
          <a:blip r:embed="rId4"/>
          <a:stretch>
            <a:fillRect/>
          </a:stretch>
        </p:blipFill>
        <p:spPr>
          <a:xfrm>
            <a:off x="6185899" y="3357081"/>
            <a:ext cx="3810000" cy="3810000"/>
          </a:xfrm>
          <a:prstGeom prst="rect">
            <a:avLst/>
          </a:prstGeom>
        </p:spPr>
      </p:pic>
    </p:spTree>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You Check </a:t>
            </a:r>
          </a:p>
        </p:txBody>
      </p:sp>
      <p:sp>
        <p:nvSpPr>
          <p:cNvPr id="3" name="Rectangle: Rounded Corners 2">
            <a:extLst>
              <a:ext uri="{FF2B5EF4-FFF2-40B4-BE49-F238E27FC236}">
                <a16:creationId xmlns:a16="http://schemas.microsoft.com/office/drawing/2014/main" id="{7AAFE5CB-B2EA-48CE-BD8C-A379BEA7E739}"/>
              </a:ext>
            </a:extLst>
          </p:cNvPr>
          <p:cNvSpPr/>
          <p:nvPr/>
        </p:nvSpPr>
        <p:spPr>
          <a:xfrm>
            <a:off x="1797977" y="1704673"/>
            <a:ext cx="5371831" cy="226473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I went to the gym. </a:t>
            </a:r>
          </a:p>
        </p:txBody>
      </p:sp>
      <p:pic>
        <p:nvPicPr>
          <p:cNvPr id="8" name="Graphic 7" descr="Checkmark with solid fill">
            <a:extLst>
              <a:ext uri="{FF2B5EF4-FFF2-40B4-BE49-F238E27FC236}">
                <a16:creationId xmlns:a16="http://schemas.microsoft.com/office/drawing/2014/main" id="{C0BA164C-48D2-4E2D-91B3-56EE2D09B7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8754" y="1575749"/>
            <a:ext cx="1217488" cy="1217488"/>
          </a:xfrm>
          <a:prstGeom prst="rect">
            <a:avLst/>
          </a:prstGeom>
        </p:spPr>
      </p:pic>
      <p:sp>
        <p:nvSpPr>
          <p:cNvPr id="4" name="Rectangle: Rounded Corners 3">
            <a:extLst>
              <a:ext uri="{FF2B5EF4-FFF2-40B4-BE49-F238E27FC236}">
                <a16:creationId xmlns:a16="http://schemas.microsoft.com/office/drawing/2014/main" id="{03EA5F55-06F2-4D7B-A179-9A5636825227}"/>
              </a:ext>
            </a:extLst>
          </p:cNvPr>
          <p:cNvSpPr/>
          <p:nvPr/>
        </p:nvSpPr>
        <p:spPr>
          <a:xfrm>
            <a:off x="1797977" y="1704673"/>
            <a:ext cx="5371831" cy="226473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got a pet goat </a:t>
            </a:r>
          </a:p>
        </p:txBody>
      </p:sp>
      <p:pic>
        <p:nvPicPr>
          <p:cNvPr id="11" name="Graphic 10" descr="Close with solid fill">
            <a:extLst>
              <a:ext uri="{FF2B5EF4-FFF2-40B4-BE49-F238E27FC236}">
                <a16:creationId xmlns:a16="http://schemas.microsoft.com/office/drawing/2014/main" id="{91DF9BC8-B438-4C6F-A237-96722ABCB8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31866" y="1727293"/>
            <a:ext cx="914400" cy="914400"/>
          </a:xfrm>
          <a:prstGeom prst="rect">
            <a:avLst/>
          </a:prstGeom>
        </p:spPr>
      </p:pic>
      <p:sp>
        <p:nvSpPr>
          <p:cNvPr id="5" name="Rectangle: Rounded Corners 4">
            <a:extLst>
              <a:ext uri="{FF2B5EF4-FFF2-40B4-BE49-F238E27FC236}">
                <a16:creationId xmlns:a16="http://schemas.microsoft.com/office/drawing/2014/main" id="{B5763F85-B6DC-468E-9008-172DCB6BFC1A}"/>
              </a:ext>
            </a:extLst>
          </p:cNvPr>
          <p:cNvSpPr/>
          <p:nvPr/>
        </p:nvSpPr>
        <p:spPr>
          <a:xfrm>
            <a:off x="1797977" y="1714022"/>
            <a:ext cx="5371831" cy="226473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He got a pet goat. </a:t>
            </a:r>
          </a:p>
        </p:txBody>
      </p:sp>
      <p:pic>
        <p:nvPicPr>
          <p:cNvPr id="9" name="Graphic 8" descr="Checkmark with solid fill">
            <a:extLst>
              <a:ext uri="{FF2B5EF4-FFF2-40B4-BE49-F238E27FC236}">
                <a16:creationId xmlns:a16="http://schemas.microsoft.com/office/drawing/2014/main" id="{C94CAF2F-7B13-497A-BA38-7D00745E8F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8754" y="1682053"/>
            <a:ext cx="1217488" cy="1217488"/>
          </a:xfrm>
          <a:prstGeom prst="rect">
            <a:avLst/>
          </a:prstGeom>
        </p:spPr>
      </p:pic>
      <p:pic>
        <p:nvPicPr>
          <p:cNvPr id="14" name="Picture 13" descr="Strong O Fox">
            <a:extLst>
              <a:ext uri="{FF2B5EF4-FFF2-40B4-BE49-F238E27FC236}">
                <a16:creationId xmlns:a16="http://schemas.microsoft.com/office/drawing/2014/main" id="{EC8D4773-5422-4DC6-882D-46214CDDA08E}"/>
              </a:ext>
            </a:extLst>
          </p:cNvPr>
          <p:cNvPicPr>
            <a:picLocks noChangeAspect="1"/>
          </p:cNvPicPr>
          <p:nvPr/>
        </p:nvPicPr>
        <p:blipFill>
          <a:blip r:embed="rId7"/>
          <a:stretch>
            <a:fillRect/>
          </a:stretch>
        </p:blipFill>
        <p:spPr>
          <a:xfrm>
            <a:off x="2578892" y="3537735"/>
            <a:ext cx="3810000" cy="3810000"/>
          </a:xfrm>
          <a:prstGeom prst="rect">
            <a:avLst/>
          </a:prstGeom>
        </p:spPr>
      </p:pic>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Phrases</a:t>
            </a:r>
          </a:p>
        </p:txBody>
      </p:sp>
      <p:sp>
        <p:nvSpPr>
          <p:cNvPr id="3" name="Rectangle: Rounded Corners 2">
            <a:extLst>
              <a:ext uri="{FF2B5EF4-FFF2-40B4-BE49-F238E27FC236}">
                <a16:creationId xmlns:a16="http://schemas.microsoft.com/office/drawing/2014/main" id="{1C8B64BD-3F1F-49C6-ABE1-31CE5B795DF2}"/>
              </a:ext>
            </a:extLst>
          </p:cNvPr>
          <p:cNvSpPr/>
          <p:nvPr/>
        </p:nvSpPr>
        <p:spPr>
          <a:xfrm>
            <a:off x="852754" y="2471937"/>
            <a:ext cx="7181636" cy="3939137"/>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A phrase is </a:t>
            </a:r>
            <a:r>
              <a:rPr lang="en-US" sz="3200" u="sng" dirty="0">
                <a:solidFill>
                  <a:schemeClr val="bg1"/>
                </a:solidFill>
                <a:latin typeface="Comic Sans MS" panose="030F0702030302020204" pitchFamily="66" charset="0"/>
              </a:rPr>
              <a:t>not a sentence</a:t>
            </a:r>
            <a:r>
              <a:rPr lang="en-US" sz="3200" dirty="0">
                <a:solidFill>
                  <a:schemeClr val="bg1"/>
                </a:solidFill>
                <a:latin typeface="Comic Sans MS" panose="030F0702030302020204" pitchFamily="66" charset="0"/>
              </a:rPr>
              <a:t>. It is a group of words that make sense together, but it does not say "who does it" and "what happens." Phrases may contain a noun or a verb. But phrases do not have nouns and verbs together. </a:t>
            </a:r>
            <a:endParaRPr lang="en-US" sz="4400" dirty="0">
              <a:solidFill>
                <a:schemeClr val="bg1"/>
              </a:solidFill>
              <a:latin typeface="Comic Sans MS" panose="030F0702030302020204" pitchFamily="66" charset="0"/>
            </a:endParaRPr>
          </a:p>
        </p:txBody>
      </p:sp>
      <p:pic>
        <p:nvPicPr>
          <p:cNvPr id="5" name="Picture 4" descr="Whatever O Fox">
            <a:extLst>
              <a:ext uri="{FF2B5EF4-FFF2-40B4-BE49-F238E27FC236}">
                <a16:creationId xmlns:a16="http://schemas.microsoft.com/office/drawing/2014/main" id="{4E8287EC-6A6E-45FB-B3AE-A59B490A5E35}"/>
              </a:ext>
            </a:extLst>
          </p:cNvPr>
          <p:cNvPicPr>
            <a:picLocks noChangeAspect="1"/>
          </p:cNvPicPr>
          <p:nvPr/>
        </p:nvPicPr>
        <p:blipFill>
          <a:blip r:embed="rId3"/>
          <a:stretch>
            <a:fillRect/>
          </a:stretch>
        </p:blipFill>
        <p:spPr>
          <a:xfrm>
            <a:off x="6016375" y="49818"/>
            <a:ext cx="2735640" cy="2735640"/>
          </a:xfrm>
          <a:prstGeom prst="rect">
            <a:avLst/>
          </a:prstGeom>
        </p:spPr>
      </p:pic>
      <p:sp>
        <p:nvSpPr>
          <p:cNvPr id="6" name="Rectangle: Rounded Corners 5">
            <a:extLst>
              <a:ext uri="{FF2B5EF4-FFF2-40B4-BE49-F238E27FC236}">
                <a16:creationId xmlns:a16="http://schemas.microsoft.com/office/drawing/2014/main" id="{D74D0BC4-5171-4692-91F4-B5C3DCD787C6}"/>
              </a:ext>
            </a:extLst>
          </p:cNvPr>
          <p:cNvSpPr/>
          <p:nvPr/>
        </p:nvSpPr>
        <p:spPr>
          <a:xfrm>
            <a:off x="852754" y="2492721"/>
            <a:ext cx="7181636" cy="3939137"/>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 ate lunch </a:t>
            </a:r>
          </a:p>
        </p:txBody>
      </p:sp>
      <p:sp>
        <p:nvSpPr>
          <p:cNvPr id="4" name="Rectangle: Rounded Corners 3">
            <a:extLst>
              <a:ext uri="{FF2B5EF4-FFF2-40B4-BE49-F238E27FC236}">
                <a16:creationId xmlns:a16="http://schemas.microsoft.com/office/drawing/2014/main" id="{5BA60D14-B688-4B87-B5B1-1982D17D309E}"/>
              </a:ext>
            </a:extLst>
          </p:cNvPr>
          <p:cNvSpPr/>
          <p:nvPr/>
        </p:nvSpPr>
        <p:spPr>
          <a:xfrm>
            <a:off x="852754" y="2492721"/>
            <a:ext cx="7181636" cy="3939137"/>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He ate lunch. </a:t>
            </a:r>
          </a:p>
        </p:txBody>
      </p:sp>
    </p:spTree>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B1D3-62B7-47E4-93EF-5532FEFFFF6F}"/>
              </a:ext>
            </a:extLst>
          </p:cNvPr>
          <p:cNvSpPr>
            <a:spLocks noGrp="1"/>
          </p:cNvSpPr>
          <p:nvPr>
            <p:ph type="title"/>
          </p:nvPr>
        </p:nvSpPr>
        <p:spPr/>
        <p:txBody>
          <a:bodyPr/>
          <a:lstStyle/>
          <a:p>
            <a:r>
              <a:rPr lang="en-US" dirty="0">
                <a:latin typeface="Comic Sans MS" panose="030F0702030302020204" pitchFamily="66" charset="0"/>
              </a:rPr>
              <a:t>Predicates</a:t>
            </a:r>
          </a:p>
        </p:txBody>
      </p:sp>
      <p:sp>
        <p:nvSpPr>
          <p:cNvPr id="3" name="Rectangle: Rounded Corners 2">
            <a:extLst>
              <a:ext uri="{FF2B5EF4-FFF2-40B4-BE49-F238E27FC236}">
                <a16:creationId xmlns:a16="http://schemas.microsoft.com/office/drawing/2014/main" id="{A3C36087-4369-4144-BAF3-6DEBD70BF051}"/>
              </a:ext>
            </a:extLst>
          </p:cNvPr>
          <p:cNvSpPr/>
          <p:nvPr/>
        </p:nvSpPr>
        <p:spPr>
          <a:xfrm>
            <a:off x="457201" y="1468813"/>
            <a:ext cx="8229599" cy="2716513"/>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a:solidFill>
                  <a:schemeClr val="bg1"/>
                </a:solidFill>
                <a:latin typeface="Comic Sans MS" panose="030F0702030302020204" pitchFamily="66" charset="0"/>
              </a:rPr>
              <a:t>We know that predicates tells us what the ______ is or is doing. </a:t>
            </a:r>
            <a:endParaRPr lang="en-US" sz="4400" dirty="0">
              <a:solidFill>
                <a:schemeClr val="bg1"/>
              </a:solidFill>
              <a:latin typeface="Comic Sans MS" panose="030F0702030302020204" pitchFamily="66" charset="0"/>
            </a:endParaRPr>
          </a:p>
        </p:txBody>
      </p:sp>
      <p:sp>
        <p:nvSpPr>
          <p:cNvPr id="4" name="Rectangle: Rounded Corners 3">
            <a:extLst>
              <a:ext uri="{FF2B5EF4-FFF2-40B4-BE49-F238E27FC236}">
                <a16:creationId xmlns:a16="http://schemas.microsoft.com/office/drawing/2014/main" id="{6C8A01D8-A2AE-49DA-9AB7-C858BA12A50F}"/>
              </a:ext>
            </a:extLst>
          </p:cNvPr>
          <p:cNvSpPr/>
          <p:nvPr/>
        </p:nvSpPr>
        <p:spPr>
          <a:xfrm>
            <a:off x="5537771" y="2486346"/>
            <a:ext cx="1962364" cy="66782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subject</a:t>
            </a:r>
          </a:p>
        </p:txBody>
      </p:sp>
      <p:sp>
        <p:nvSpPr>
          <p:cNvPr id="5" name="Rectangle: Rounded Corners 4">
            <a:extLst>
              <a:ext uri="{FF2B5EF4-FFF2-40B4-BE49-F238E27FC236}">
                <a16:creationId xmlns:a16="http://schemas.microsoft.com/office/drawing/2014/main" id="{DEDE45E1-628F-40AF-859E-6DF1EB3E4A1C}"/>
              </a:ext>
            </a:extLst>
          </p:cNvPr>
          <p:cNvSpPr/>
          <p:nvPr/>
        </p:nvSpPr>
        <p:spPr>
          <a:xfrm>
            <a:off x="457201" y="1461999"/>
            <a:ext cx="8229599" cy="2716513"/>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Sent a text message. </a:t>
            </a:r>
          </a:p>
        </p:txBody>
      </p:sp>
      <p:sp>
        <p:nvSpPr>
          <p:cNvPr id="6" name="Rectangle: Rounded Corners 5">
            <a:extLst>
              <a:ext uri="{FF2B5EF4-FFF2-40B4-BE49-F238E27FC236}">
                <a16:creationId xmlns:a16="http://schemas.microsoft.com/office/drawing/2014/main" id="{B88F2FE1-06D8-489F-A4EF-4B069E0F77DA}"/>
              </a:ext>
            </a:extLst>
          </p:cNvPr>
          <p:cNvSpPr/>
          <p:nvPr/>
        </p:nvSpPr>
        <p:spPr>
          <a:xfrm>
            <a:off x="3590818" y="1724346"/>
            <a:ext cx="1962364" cy="66782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phrase</a:t>
            </a:r>
          </a:p>
        </p:txBody>
      </p:sp>
      <p:sp>
        <p:nvSpPr>
          <p:cNvPr id="7" name="Rectangle: Rounded Corners 6">
            <a:extLst>
              <a:ext uri="{FF2B5EF4-FFF2-40B4-BE49-F238E27FC236}">
                <a16:creationId xmlns:a16="http://schemas.microsoft.com/office/drawing/2014/main" id="{6DFF9EA7-3732-44D9-9B7D-65E439055458}"/>
              </a:ext>
            </a:extLst>
          </p:cNvPr>
          <p:cNvSpPr/>
          <p:nvPr/>
        </p:nvSpPr>
        <p:spPr>
          <a:xfrm>
            <a:off x="457201" y="1475627"/>
            <a:ext cx="8229599" cy="2716513"/>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The dog slept.  </a:t>
            </a:r>
          </a:p>
        </p:txBody>
      </p:sp>
      <p:sp>
        <p:nvSpPr>
          <p:cNvPr id="8" name="Rectangle: Rounded Corners 7">
            <a:extLst>
              <a:ext uri="{FF2B5EF4-FFF2-40B4-BE49-F238E27FC236}">
                <a16:creationId xmlns:a16="http://schemas.microsoft.com/office/drawing/2014/main" id="{7A33B892-858B-4DE2-8310-E17C3523025E}"/>
              </a:ext>
            </a:extLst>
          </p:cNvPr>
          <p:cNvSpPr/>
          <p:nvPr/>
        </p:nvSpPr>
        <p:spPr>
          <a:xfrm>
            <a:off x="3590818" y="1705742"/>
            <a:ext cx="1962364" cy="66782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sentence</a:t>
            </a:r>
          </a:p>
        </p:txBody>
      </p:sp>
      <p:sp>
        <p:nvSpPr>
          <p:cNvPr id="9" name="Rectangle: Rounded Corners 8">
            <a:extLst>
              <a:ext uri="{FF2B5EF4-FFF2-40B4-BE49-F238E27FC236}">
                <a16:creationId xmlns:a16="http://schemas.microsoft.com/office/drawing/2014/main" id="{CC413616-5F4D-4460-B400-5E15B58C5D0B}"/>
              </a:ext>
            </a:extLst>
          </p:cNvPr>
          <p:cNvSpPr/>
          <p:nvPr/>
        </p:nvSpPr>
        <p:spPr>
          <a:xfrm>
            <a:off x="477750" y="1482441"/>
            <a:ext cx="8229599" cy="2716513"/>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latin typeface="Comic Sans MS" panose="030F0702030302020204" pitchFamily="66" charset="0"/>
              </a:rPr>
              <a:t>You can clean your room.   </a:t>
            </a:r>
          </a:p>
        </p:txBody>
      </p:sp>
      <p:sp>
        <p:nvSpPr>
          <p:cNvPr id="10" name="Rectangle: Rounded Corners 9">
            <a:extLst>
              <a:ext uri="{FF2B5EF4-FFF2-40B4-BE49-F238E27FC236}">
                <a16:creationId xmlns:a16="http://schemas.microsoft.com/office/drawing/2014/main" id="{AB3B856C-2B1D-41C9-9361-E4FE82964827}"/>
              </a:ext>
            </a:extLst>
          </p:cNvPr>
          <p:cNvSpPr/>
          <p:nvPr/>
        </p:nvSpPr>
        <p:spPr>
          <a:xfrm>
            <a:off x="3611367" y="1681663"/>
            <a:ext cx="1962364" cy="66782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sentence</a:t>
            </a:r>
          </a:p>
        </p:txBody>
      </p:sp>
    </p:spTree>
    <p:extLst>
      <p:ext uri="{BB962C8B-B14F-4D97-AF65-F5344CB8AC3E}">
        <p14:creationId xmlns:p14="http://schemas.microsoft.com/office/powerpoint/2010/main" val="18188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10933</TotalTime>
  <Words>1548</Words>
  <Application>Microsoft Office PowerPoint</Application>
  <PresentationFormat>On-screen Show (4:3)</PresentationFormat>
  <Paragraphs>134</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Check for Completion</vt:lpstr>
      <vt:lpstr>Words Ending in -ore</vt:lpstr>
      <vt:lpstr>Listen and Spell </vt:lpstr>
      <vt:lpstr>Story Retell </vt:lpstr>
      <vt:lpstr>Checking for Completion </vt:lpstr>
      <vt:lpstr>You Check </vt:lpstr>
      <vt:lpstr>Phrases</vt:lpstr>
      <vt:lpstr>Predicates</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214</cp:revision>
  <dcterms:created xsi:type="dcterms:W3CDTF">2012-04-20T18:25:02Z</dcterms:created>
  <dcterms:modified xsi:type="dcterms:W3CDTF">2021-08-18T18:22:15Z</dcterms:modified>
</cp:coreProperties>
</file>