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44" r:id="rId2"/>
    <p:sldId id="345" r:id="rId3"/>
    <p:sldId id="348" r:id="rId4"/>
    <p:sldId id="347" r:id="rId5"/>
    <p:sldId id="349" r:id="rId6"/>
    <p:sldId id="350" r:id="rId7"/>
    <p:sldId id="353" r:id="rId8"/>
    <p:sldId id="346" r:id="rId9"/>
    <p:sldId id="352"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283B80"/>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73796" autoAdjust="0"/>
  </p:normalViewPr>
  <p:slideViewPr>
    <p:cSldViewPr snapToGrid="0" snapToObjects="1">
      <p:cViewPr varScale="1">
        <p:scale>
          <a:sx n="84" d="100"/>
          <a:sy n="84" d="100"/>
        </p:scale>
        <p:origin x="2532"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week we learned about the sound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ar</a:t>
            </a:r>
            <a:r>
              <a:rPr lang="en-US" sz="1800" dirty="0">
                <a:effectLst/>
                <a:latin typeface="Comic Sans MS" panose="030F0702030302020204" pitchFamily="66" charset="0"/>
                <a:ea typeface="Calibri" panose="020F0502020204030204" pitchFamily="34" charset="0"/>
                <a:cs typeface="Calibri" panose="020F0502020204030204" pitchFamily="34" charset="0"/>
              </a:rPr>
              <a:t> makes when they are together. Does anyone remember that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ar</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Let’s look at some words that had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ar</a:t>
            </a:r>
            <a:r>
              <a:rPr lang="en-US" sz="1800" dirty="0">
                <a:effectLst/>
                <a:latin typeface="Comic Sans MS" panose="030F0702030302020204" pitchFamily="66" charset="0"/>
                <a:ea typeface="Calibri" panose="020F0502020204030204" pitchFamily="34" charset="0"/>
                <a:cs typeface="Calibri" panose="020F0502020204030204" pitchFamily="34" charset="0"/>
              </a:rPr>
              <a:t> sound in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card.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farm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bark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dark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a compound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Two words that come together to make one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Let’s take a look at a few.”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anywhere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haircut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starfish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bookmark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“It’s time for more practice. Please go find yourself a white board or a piece of lined paper and something to write with.”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get these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Say, ”I will say a word, you will write that word on your white board or piece of paper.”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“Football. Sunday afternoons are for football games. Football.”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 O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a:t>
            </a:r>
            <a:r>
              <a:rPr lang="en-US" sz="1800" dirty="0">
                <a:effectLst/>
                <a:latin typeface="Comic Sans MS" panose="030F0702030302020204" pitchFamily="66" charset="0"/>
                <a:ea typeface="Calibri" panose="020F0502020204030204" pitchFamily="34" charset="0"/>
                <a:cs typeface="Calibri" panose="020F0502020204030204" pitchFamily="34" charset="0"/>
              </a:rPr>
              <a:t> T B A L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L</a:t>
            </a:r>
            <a:r>
              <a:rPr lang="en-US" sz="1800" dirty="0">
                <a:effectLst/>
                <a:latin typeface="Comic Sans MS" panose="030F0702030302020204" pitchFamily="66" charset="0"/>
                <a:ea typeface="Calibri" panose="020F0502020204030204" pitchFamily="34" charset="0"/>
                <a:cs typeface="Calibri" panose="020F0502020204030204" pitchFamily="34" charset="0"/>
              </a:rPr>
              <a:t>,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“Lipstick. She is wearing red lipstick. Lipstick.”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 I P S T I C K,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“Popcorn. You can’t have a movie night without popcorn. Popcorn.”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 O P C O R N,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“Cowboy. The cowboy road away on a horse. Cowboy.”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 O W B O Y,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“am, is, are, were, was, will be. What do we call these words?”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 “to be” verbs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“She ____ at the park yesterday. Which “to be” verb should we use in this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 was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“Very good job! Now, what tense is the word was? Past, Present, or Future tense?”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 Past tense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try to find the correct “to be” verb for each sentence. There is a word bank but not all of the “to be” verbs will be used.”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_____ going to get my haircut. What “to be” verb works in this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next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“Where ____ the dogs at? What “to be” verb works in this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next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“Tomorrow ________ so much fun! What “to be” verb works in this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will be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next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____ you doing for dinner? What “to be” verb works in this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p>
          <a:p>
            <a:r>
              <a:rPr lang="en-US" sz="1800" b="0" dirty="0">
                <a:effectLst/>
                <a:latin typeface="Comic Sans MS" panose="030F0702030302020204" pitchFamily="66" charset="0"/>
                <a:cs typeface="Calibri" panose="020F0502020204030204" pitchFamily="34" charset="0"/>
              </a:rPr>
              <a:t>Click for a thumbs up.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three sentences above. Your job is to identify the “to be verb in the sentence and if the sentence is past, present, or future tense.”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“They are doing each other’s makeup.”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“to be” verb is are and it is present tense.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next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will be at the arcade.”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“to be” verb is will be and it is future tense.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next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“There was a firework show!”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“to be” verb is was an it is past tense.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185793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“Now it’s time to practice with our weekly reading of </a:t>
            </a:r>
            <a:r>
              <a:rPr lang="en-US" sz="1800" u="sng" dirty="0">
                <a:effectLst/>
                <a:latin typeface="Comic Sans MS" panose="030F0702030302020204" pitchFamily="66" charset="0"/>
                <a:ea typeface="Calibri" panose="020F0502020204030204" pitchFamily="34" charset="0"/>
                <a:cs typeface="Times New Roman" panose="02020603050405020304" pitchFamily="18" charset="0"/>
              </a:rPr>
              <a:t>The Rescue</a:t>
            </a:r>
            <a:r>
              <a:rPr lang="en-US" sz="1800" dirty="0">
                <a:effectLst/>
                <a:latin typeface="Comic Sans MS" panose="030F0702030302020204" pitchFamily="66"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“Who are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 Pixie, Bobby, Pippi, Franky, Abby, mom, 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”What is the setting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 Carter Family Home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“What was the problem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 Franky had been missing!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Double 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“How about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 At the beginning of the story, all of the Carter family were wondering where Franky had been. No one had seen him for an entire day. It was raining outside, and they were worried that Franky was outside. The next day, it was not raining. Bobby and Pixie went outside to play in the mud. Pippi went outside to look for Franky. Then Pixie found a crawl space under the house. She began barking and Pippi ran over to the crawl space. In the crawl was Franky! He was trapped though there was water all around him. Bobby, Pixie, and Pippi worked out a plan to get Franky out. Pippi went into the crawl space on a float. Franky was able to get onto the raft too. The only way for them to get back to the crawl space was to use their paws to row them back. Pixie and Bobby waited for them to come back. They made it back safely. Bobby, Pixie, Franky, and Pippi were safe at home in front of a nice warm fire.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“What was the solution to the problem in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Response:</a:t>
            </a:r>
            <a:r>
              <a:rPr lang="en-US" sz="1800" b="1" dirty="0">
                <a:effectLst/>
                <a:latin typeface="Comic Sans MS" panose="030F0702030302020204" pitchFamily="66" charset="0"/>
                <a:ea typeface="Calibri" panose="020F0502020204030204" pitchFamily="34" charset="0"/>
                <a:cs typeface="Times New Roman" panose="02020603050405020304" pitchFamily="18" charset="0"/>
              </a:rPr>
              <a:t> </a:t>
            </a:r>
            <a:r>
              <a:rPr lang="en-US" sz="1800" dirty="0">
                <a:effectLst/>
                <a:latin typeface="Comic Sans MS" panose="030F0702030302020204" pitchFamily="66" charset="0"/>
                <a:ea typeface="Calibri" panose="020F0502020204030204" pitchFamily="34" charset="0"/>
                <a:cs typeface="Times New Roman" panose="02020603050405020304" pitchFamily="18" charset="0"/>
              </a:rPr>
              <a:t>Pixie, Bobby, and Pippi worked together to save Franky from under the house.</a:t>
            </a:r>
            <a:r>
              <a:rPr lang="en-US" sz="18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Compound Words</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 “to be” Verbs</a:t>
            </a: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a:t>
            </a:r>
            <a:r>
              <a:rPr lang="en-US" dirty="0" err="1">
                <a:latin typeface="Comic Sans MS" panose="030F0702030302020204" pitchFamily="66" charset="0"/>
              </a:rPr>
              <a:t>ar</a:t>
            </a:r>
            <a:endParaRPr lang="en-US" dirty="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FB8260C8-D937-49DF-8319-A8C3BDAC6746}"/>
              </a:ext>
            </a:extLst>
          </p:cNvPr>
          <p:cNvSpPr/>
          <p:nvPr/>
        </p:nvSpPr>
        <p:spPr>
          <a:xfrm>
            <a:off x="2599660" y="2328530"/>
            <a:ext cx="3944679" cy="241359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card</a:t>
            </a:r>
          </a:p>
        </p:txBody>
      </p:sp>
      <p:sp>
        <p:nvSpPr>
          <p:cNvPr id="6" name="Rectangle: Rounded Corners 5">
            <a:extLst>
              <a:ext uri="{FF2B5EF4-FFF2-40B4-BE49-F238E27FC236}">
                <a16:creationId xmlns:a16="http://schemas.microsoft.com/office/drawing/2014/main" id="{E76A52E5-D913-48C0-A975-03083EE0E089}"/>
              </a:ext>
            </a:extLst>
          </p:cNvPr>
          <p:cNvSpPr/>
          <p:nvPr/>
        </p:nvSpPr>
        <p:spPr>
          <a:xfrm>
            <a:off x="2599660" y="2328529"/>
            <a:ext cx="3944679" cy="241359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farm</a:t>
            </a:r>
          </a:p>
        </p:txBody>
      </p:sp>
      <p:sp>
        <p:nvSpPr>
          <p:cNvPr id="7" name="Rectangle: Rounded Corners 6">
            <a:extLst>
              <a:ext uri="{FF2B5EF4-FFF2-40B4-BE49-F238E27FC236}">
                <a16:creationId xmlns:a16="http://schemas.microsoft.com/office/drawing/2014/main" id="{8665913D-173F-4FBD-8D25-2F7FAC386404}"/>
              </a:ext>
            </a:extLst>
          </p:cNvPr>
          <p:cNvSpPr/>
          <p:nvPr/>
        </p:nvSpPr>
        <p:spPr>
          <a:xfrm>
            <a:off x="2599659" y="2312579"/>
            <a:ext cx="3944679" cy="241359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bark</a:t>
            </a:r>
          </a:p>
        </p:txBody>
      </p:sp>
      <p:sp>
        <p:nvSpPr>
          <p:cNvPr id="8" name="Rectangle: Rounded Corners 7">
            <a:extLst>
              <a:ext uri="{FF2B5EF4-FFF2-40B4-BE49-F238E27FC236}">
                <a16:creationId xmlns:a16="http://schemas.microsoft.com/office/drawing/2014/main" id="{A45598BD-FE86-425D-AD5B-934545741423}"/>
              </a:ext>
            </a:extLst>
          </p:cNvPr>
          <p:cNvSpPr/>
          <p:nvPr/>
        </p:nvSpPr>
        <p:spPr>
          <a:xfrm>
            <a:off x="2599658" y="2328530"/>
            <a:ext cx="3944679" cy="241359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dark</a:t>
            </a:r>
          </a:p>
        </p:txBody>
      </p:sp>
      <p:pic>
        <p:nvPicPr>
          <p:cNvPr id="10" name="Picture 9" descr="Team Huddle Broccoli">
            <a:extLst>
              <a:ext uri="{FF2B5EF4-FFF2-40B4-BE49-F238E27FC236}">
                <a16:creationId xmlns:a16="http://schemas.microsoft.com/office/drawing/2014/main" id="{4D67813D-6EC0-4916-B56A-76159FA2C165}"/>
              </a:ext>
            </a:extLst>
          </p:cNvPr>
          <p:cNvPicPr>
            <a:picLocks noChangeAspect="1"/>
          </p:cNvPicPr>
          <p:nvPr/>
        </p:nvPicPr>
        <p:blipFill>
          <a:blip r:embed="rId3"/>
          <a:stretch>
            <a:fillRect/>
          </a:stretch>
        </p:blipFill>
        <p:spPr>
          <a:xfrm>
            <a:off x="5617029" y="3657600"/>
            <a:ext cx="3526971" cy="3526971"/>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Compound Words</a:t>
            </a:r>
          </a:p>
        </p:txBody>
      </p:sp>
      <p:graphicFrame>
        <p:nvGraphicFramePr>
          <p:cNvPr id="4" name="Table 4">
            <a:extLst>
              <a:ext uri="{FF2B5EF4-FFF2-40B4-BE49-F238E27FC236}">
                <a16:creationId xmlns:a16="http://schemas.microsoft.com/office/drawing/2014/main" id="{47CDB845-0C0D-468A-94DC-92DEC19AE60F}"/>
              </a:ext>
            </a:extLst>
          </p:cNvPr>
          <p:cNvGraphicFramePr>
            <a:graphicFrameLocks noGrp="1"/>
          </p:cNvGraphicFramePr>
          <p:nvPr>
            <p:extLst>
              <p:ext uri="{D42A27DB-BD31-4B8C-83A1-F6EECF244321}">
                <p14:modId xmlns:p14="http://schemas.microsoft.com/office/powerpoint/2010/main" val="1027436000"/>
              </p:ext>
            </p:extLst>
          </p:nvPr>
        </p:nvGraphicFramePr>
        <p:xfrm>
          <a:off x="1057936" y="1480581"/>
          <a:ext cx="7028123" cy="1541722"/>
        </p:xfrm>
        <a:graphic>
          <a:graphicData uri="http://schemas.openxmlformats.org/drawingml/2006/table">
            <a:tbl>
              <a:tblPr firstRow="1" bandRow="1">
                <a:tableStyleId>{5C22544A-7EE6-4342-B048-85BDC9FD1C3A}</a:tableStyleId>
              </a:tblPr>
              <a:tblGrid>
                <a:gridCol w="1022401">
                  <a:extLst>
                    <a:ext uri="{9D8B030D-6E8A-4147-A177-3AD203B41FA5}">
                      <a16:colId xmlns:a16="http://schemas.microsoft.com/office/drawing/2014/main" val="3649923734"/>
                    </a:ext>
                  </a:extLst>
                </a:gridCol>
                <a:gridCol w="1096044">
                  <a:extLst>
                    <a:ext uri="{9D8B030D-6E8A-4147-A177-3AD203B41FA5}">
                      <a16:colId xmlns:a16="http://schemas.microsoft.com/office/drawing/2014/main" val="3162839255"/>
                    </a:ext>
                  </a:extLst>
                </a:gridCol>
                <a:gridCol w="1992614">
                  <a:extLst>
                    <a:ext uri="{9D8B030D-6E8A-4147-A177-3AD203B41FA5}">
                      <a16:colId xmlns:a16="http://schemas.microsoft.com/office/drawing/2014/main" val="3811742946"/>
                    </a:ext>
                  </a:extLst>
                </a:gridCol>
                <a:gridCol w="836512">
                  <a:extLst>
                    <a:ext uri="{9D8B030D-6E8A-4147-A177-3AD203B41FA5}">
                      <a16:colId xmlns:a16="http://schemas.microsoft.com/office/drawing/2014/main" val="3945209442"/>
                    </a:ext>
                  </a:extLst>
                </a:gridCol>
                <a:gridCol w="2080552">
                  <a:extLst>
                    <a:ext uri="{9D8B030D-6E8A-4147-A177-3AD203B41FA5}">
                      <a16:colId xmlns:a16="http://schemas.microsoft.com/office/drawing/2014/main" val="3576134114"/>
                    </a:ext>
                  </a:extLst>
                </a:gridCol>
              </a:tblGrid>
              <a:tr h="1541722">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any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where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anywhere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887492"/>
                  </a:ext>
                </a:extLst>
              </a:tr>
            </a:tbl>
          </a:graphicData>
        </a:graphic>
      </p:graphicFrame>
      <p:graphicFrame>
        <p:nvGraphicFramePr>
          <p:cNvPr id="5" name="Table 4">
            <a:extLst>
              <a:ext uri="{FF2B5EF4-FFF2-40B4-BE49-F238E27FC236}">
                <a16:creationId xmlns:a16="http://schemas.microsoft.com/office/drawing/2014/main" id="{B2094E58-91BF-4232-9DC2-6FB9817079AC}"/>
              </a:ext>
            </a:extLst>
          </p:cNvPr>
          <p:cNvGraphicFramePr>
            <a:graphicFrameLocks noGrp="1"/>
          </p:cNvGraphicFramePr>
          <p:nvPr>
            <p:extLst>
              <p:ext uri="{D42A27DB-BD31-4B8C-83A1-F6EECF244321}">
                <p14:modId xmlns:p14="http://schemas.microsoft.com/office/powerpoint/2010/main" val="582418156"/>
              </p:ext>
            </p:extLst>
          </p:nvPr>
        </p:nvGraphicFramePr>
        <p:xfrm>
          <a:off x="1057935" y="2570418"/>
          <a:ext cx="7028123" cy="1541722"/>
        </p:xfrm>
        <a:graphic>
          <a:graphicData uri="http://schemas.openxmlformats.org/drawingml/2006/table">
            <a:tbl>
              <a:tblPr firstRow="1" bandRow="1">
                <a:tableStyleId>{5C22544A-7EE6-4342-B048-85BDC9FD1C3A}</a:tableStyleId>
              </a:tblPr>
              <a:tblGrid>
                <a:gridCol w="1022401">
                  <a:extLst>
                    <a:ext uri="{9D8B030D-6E8A-4147-A177-3AD203B41FA5}">
                      <a16:colId xmlns:a16="http://schemas.microsoft.com/office/drawing/2014/main" val="3649923734"/>
                    </a:ext>
                  </a:extLst>
                </a:gridCol>
                <a:gridCol w="1096044">
                  <a:extLst>
                    <a:ext uri="{9D8B030D-6E8A-4147-A177-3AD203B41FA5}">
                      <a16:colId xmlns:a16="http://schemas.microsoft.com/office/drawing/2014/main" val="3162839255"/>
                    </a:ext>
                  </a:extLst>
                </a:gridCol>
                <a:gridCol w="1992614">
                  <a:extLst>
                    <a:ext uri="{9D8B030D-6E8A-4147-A177-3AD203B41FA5}">
                      <a16:colId xmlns:a16="http://schemas.microsoft.com/office/drawing/2014/main" val="3811742946"/>
                    </a:ext>
                  </a:extLst>
                </a:gridCol>
                <a:gridCol w="836512">
                  <a:extLst>
                    <a:ext uri="{9D8B030D-6E8A-4147-A177-3AD203B41FA5}">
                      <a16:colId xmlns:a16="http://schemas.microsoft.com/office/drawing/2014/main" val="3945209442"/>
                    </a:ext>
                  </a:extLst>
                </a:gridCol>
                <a:gridCol w="2080552">
                  <a:extLst>
                    <a:ext uri="{9D8B030D-6E8A-4147-A177-3AD203B41FA5}">
                      <a16:colId xmlns:a16="http://schemas.microsoft.com/office/drawing/2014/main" val="3576134114"/>
                    </a:ext>
                  </a:extLst>
                </a:gridCol>
              </a:tblGrid>
              <a:tr h="1541722">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hair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cut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haircut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887492"/>
                  </a:ext>
                </a:extLst>
              </a:tr>
            </a:tbl>
          </a:graphicData>
        </a:graphic>
      </p:graphicFrame>
      <p:graphicFrame>
        <p:nvGraphicFramePr>
          <p:cNvPr id="6" name="Table 4">
            <a:extLst>
              <a:ext uri="{FF2B5EF4-FFF2-40B4-BE49-F238E27FC236}">
                <a16:creationId xmlns:a16="http://schemas.microsoft.com/office/drawing/2014/main" id="{12B10E85-4568-4C53-8F4F-7B81AFEE5543}"/>
              </a:ext>
            </a:extLst>
          </p:cNvPr>
          <p:cNvGraphicFramePr>
            <a:graphicFrameLocks noGrp="1"/>
          </p:cNvGraphicFramePr>
          <p:nvPr>
            <p:extLst>
              <p:ext uri="{D42A27DB-BD31-4B8C-83A1-F6EECF244321}">
                <p14:modId xmlns:p14="http://schemas.microsoft.com/office/powerpoint/2010/main" val="1675948744"/>
              </p:ext>
            </p:extLst>
          </p:nvPr>
        </p:nvGraphicFramePr>
        <p:xfrm>
          <a:off x="1057936" y="3720538"/>
          <a:ext cx="7028123" cy="1541722"/>
        </p:xfrm>
        <a:graphic>
          <a:graphicData uri="http://schemas.openxmlformats.org/drawingml/2006/table">
            <a:tbl>
              <a:tblPr firstRow="1" bandRow="1">
                <a:tableStyleId>{5C22544A-7EE6-4342-B048-85BDC9FD1C3A}</a:tableStyleId>
              </a:tblPr>
              <a:tblGrid>
                <a:gridCol w="1022401">
                  <a:extLst>
                    <a:ext uri="{9D8B030D-6E8A-4147-A177-3AD203B41FA5}">
                      <a16:colId xmlns:a16="http://schemas.microsoft.com/office/drawing/2014/main" val="3649923734"/>
                    </a:ext>
                  </a:extLst>
                </a:gridCol>
                <a:gridCol w="1096044">
                  <a:extLst>
                    <a:ext uri="{9D8B030D-6E8A-4147-A177-3AD203B41FA5}">
                      <a16:colId xmlns:a16="http://schemas.microsoft.com/office/drawing/2014/main" val="3162839255"/>
                    </a:ext>
                  </a:extLst>
                </a:gridCol>
                <a:gridCol w="1992614">
                  <a:extLst>
                    <a:ext uri="{9D8B030D-6E8A-4147-A177-3AD203B41FA5}">
                      <a16:colId xmlns:a16="http://schemas.microsoft.com/office/drawing/2014/main" val="3811742946"/>
                    </a:ext>
                  </a:extLst>
                </a:gridCol>
                <a:gridCol w="836512">
                  <a:extLst>
                    <a:ext uri="{9D8B030D-6E8A-4147-A177-3AD203B41FA5}">
                      <a16:colId xmlns:a16="http://schemas.microsoft.com/office/drawing/2014/main" val="3945209442"/>
                    </a:ext>
                  </a:extLst>
                </a:gridCol>
                <a:gridCol w="2080552">
                  <a:extLst>
                    <a:ext uri="{9D8B030D-6E8A-4147-A177-3AD203B41FA5}">
                      <a16:colId xmlns:a16="http://schemas.microsoft.com/office/drawing/2014/main" val="3576134114"/>
                    </a:ext>
                  </a:extLst>
                </a:gridCol>
              </a:tblGrid>
              <a:tr h="1541722">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star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fish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starfish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887492"/>
                  </a:ext>
                </a:extLst>
              </a:tr>
            </a:tbl>
          </a:graphicData>
        </a:graphic>
      </p:graphicFrame>
      <p:graphicFrame>
        <p:nvGraphicFramePr>
          <p:cNvPr id="7" name="Table 4">
            <a:extLst>
              <a:ext uri="{FF2B5EF4-FFF2-40B4-BE49-F238E27FC236}">
                <a16:creationId xmlns:a16="http://schemas.microsoft.com/office/drawing/2014/main" id="{A0648AD5-FAA5-428C-8ADD-AB25840C6835}"/>
              </a:ext>
            </a:extLst>
          </p:cNvPr>
          <p:cNvGraphicFramePr>
            <a:graphicFrameLocks noGrp="1"/>
          </p:cNvGraphicFramePr>
          <p:nvPr>
            <p:extLst>
              <p:ext uri="{D42A27DB-BD31-4B8C-83A1-F6EECF244321}">
                <p14:modId xmlns:p14="http://schemas.microsoft.com/office/powerpoint/2010/main" val="2480878824"/>
              </p:ext>
            </p:extLst>
          </p:nvPr>
        </p:nvGraphicFramePr>
        <p:xfrm>
          <a:off x="1057934" y="5041640"/>
          <a:ext cx="7028123" cy="1541722"/>
        </p:xfrm>
        <a:graphic>
          <a:graphicData uri="http://schemas.openxmlformats.org/drawingml/2006/table">
            <a:tbl>
              <a:tblPr firstRow="1" bandRow="1">
                <a:tableStyleId>{5C22544A-7EE6-4342-B048-85BDC9FD1C3A}</a:tableStyleId>
              </a:tblPr>
              <a:tblGrid>
                <a:gridCol w="1100471">
                  <a:extLst>
                    <a:ext uri="{9D8B030D-6E8A-4147-A177-3AD203B41FA5}">
                      <a16:colId xmlns:a16="http://schemas.microsoft.com/office/drawing/2014/main" val="3649923734"/>
                    </a:ext>
                  </a:extLst>
                </a:gridCol>
                <a:gridCol w="1017974">
                  <a:extLst>
                    <a:ext uri="{9D8B030D-6E8A-4147-A177-3AD203B41FA5}">
                      <a16:colId xmlns:a16="http://schemas.microsoft.com/office/drawing/2014/main" val="3162839255"/>
                    </a:ext>
                  </a:extLst>
                </a:gridCol>
                <a:gridCol w="1992614">
                  <a:extLst>
                    <a:ext uri="{9D8B030D-6E8A-4147-A177-3AD203B41FA5}">
                      <a16:colId xmlns:a16="http://schemas.microsoft.com/office/drawing/2014/main" val="3811742946"/>
                    </a:ext>
                  </a:extLst>
                </a:gridCol>
                <a:gridCol w="836512">
                  <a:extLst>
                    <a:ext uri="{9D8B030D-6E8A-4147-A177-3AD203B41FA5}">
                      <a16:colId xmlns:a16="http://schemas.microsoft.com/office/drawing/2014/main" val="3945209442"/>
                    </a:ext>
                  </a:extLst>
                </a:gridCol>
                <a:gridCol w="2080552">
                  <a:extLst>
                    <a:ext uri="{9D8B030D-6E8A-4147-A177-3AD203B41FA5}">
                      <a16:colId xmlns:a16="http://schemas.microsoft.com/office/drawing/2014/main" val="3576134114"/>
                    </a:ext>
                  </a:extLst>
                </a:gridCol>
              </a:tblGrid>
              <a:tr h="1541722">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book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mark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300" b="0" dirty="0">
                        <a:solidFill>
                          <a:schemeClr val="tx1"/>
                        </a:solidFill>
                        <a:latin typeface="Comic Sans MS" panose="030F0702030302020204" pitchFamily="66" charset="0"/>
                      </a:endParaRPr>
                    </a:p>
                    <a:p>
                      <a:pPr algn="ctr"/>
                      <a:r>
                        <a:rPr lang="en-US" sz="3300" b="0" dirty="0">
                          <a:solidFill>
                            <a:schemeClr val="tx1"/>
                          </a:solidFill>
                          <a:latin typeface="Comic Sans MS" panose="030F0702030302020204" pitchFamily="66" charset="0"/>
                        </a:rPr>
                        <a:t>bookmark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887492"/>
                  </a:ext>
                </a:extLst>
              </a:tr>
            </a:tbl>
          </a:graphicData>
        </a:graphic>
      </p:graphicFrame>
      <p:pic>
        <p:nvPicPr>
          <p:cNvPr id="9" name="Picture 8" descr="Miss You Broccoli">
            <a:extLst>
              <a:ext uri="{FF2B5EF4-FFF2-40B4-BE49-F238E27FC236}">
                <a16:creationId xmlns:a16="http://schemas.microsoft.com/office/drawing/2014/main" id="{786AAB8C-5331-435D-8FAD-EFBB0BCF5C6E}"/>
              </a:ext>
            </a:extLst>
          </p:cNvPr>
          <p:cNvPicPr>
            <a:picLocks noChangeAspect="1"/>
          </p:cNvPicPr>
          <p:nvPr/>
        </p:nvPicPr>
        <p:blipFill>
          <a:blip r:embed="rId3"/>
          <a:stretch>
            <a:fillRect/>
          </a:stretch>
        </p:blipFill>
        <p:spPr>
          <a:xfrm>
            <a:off x="7365671" y="167236"/>
            <a:ext cx="2320442" cy="2320442"/>
          </a:xfrm>
          <a:prstGeom prst="rect">
            <a:avLst/>
          </a:prstGeom>
        </p:spPr>
      </p:pic>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 </a:t>
            </a:r>
          </a:p>
        </p:txBody>
      </p:sp>
      <p:sp>
        <p:nvSpPr>
          <p:cNvPr id="3" name="Rectangle: Rounded Corners 2">
            <a:extLst>
              <a:ext uri="{FF2B5EF4-FFF2-40B4-BE49-F238E27FC236}">
                <a16:creationId xmlns:a16="http://schemas.microsoft.com/office/drawing/2014/main" id="{0024A84A-5D62-452B-8B4F-0629F4780D50}"/>
              </a:ext>
            </a:extLst>
          </p:cNvPr>
          <p:cNvSpPr/>
          <p:nvPr/>
        </p:nvSpPr>
        <p:spPr>
          <a:xfrm>
            <a:off x="3133945" y="4976037"/>
            <a:ext cx="2876109" cy="1467293"/>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football</a:t>
            </a:r>
          </a:p>
        </p:txBody>
      </p:sp>
      <p:pic>
        <p:nvPicPr>
          <p:cNvPr id="5" name="Picture 4" descr="Hands on a football on a field">
            <a:extLst>
              <a:ext uri="{FF2B5EF4-FFF2-40B4-BE49-F238E27FC236}">
                <a16:creationId xmlns:a16="http://schemas.microsoft.com/office/drawing/2014/main" id="{D60EE6DE-B29A-4F50-BA80-979E3F975364}"/>
              </a:ext>
            </a:extLst>
          </p:cNvPr>
          <p:cNvPicPr>
            <a:picLocks noChangeAspect="1"/>
          </p:cNvPicPr>
          <p:nvPr/>
        </p:nvPicPr>
        <p:blipFill>
          <a:blip r:embed="rId3"/>
          <a:stretch>
            <a:fillRect/>
          </a:stretch>
        </p:blipFill>
        <p:spPr>
          <a:xfrm>
            <a:off x="2286000" y="1417638"/>
            <a:ext cx="4572000" cy="3047256"/>
          </a:xfrm>
          <a:prstGeom prst="rect">
            <a:avLst/>
          </a:prstGeom>
        </p:spPr>
      </p:pic>
      <p:pic>
        <p:nvPicPr>
          <p:cNvPr id="7" name="Picture 6" descr="Red lipstick">
            <a:extLst>
              <a:ext uri="{FF2B5EF4-FFF2-40B4-BE49-F238E27FC236}">
                <a16:creationId xmlns:a16="http://schemas.microsoft.com/office/drawing/2014/main" id="{1F450448-A903-4380-9936-DD0A13E12D26}"/>
              </a:ext>
            </a:extLst>
          </p:cNvPr>
          <p:cNvPicPr>
            <a:picLocks noChangeAspect="1"/>
          </p:cNvPicPr>
          <p:nvPr/>
        </p:nvPicPr>
        <p:blipFill>
          <a:blip r:embed="rId4"/>
          <a:stretch>
            <a:fillRect/>
          </a:stretch>
        </p:blipFill>
        <p:spPr>
          <a:xfrm>
            <a:off x="2286000" y="1417638"/>
            <a:ext cx="4570884" cy="3047256"/>
          </a:xfrm>
          <a:prstGeom prst="rect">
            <a:avLst/>
          </a:prstGeom>
        </p:spPr>
      </p:pic>
      <p:sp>
        <p:nvSpPr>
          <p:cNvPr id="8" name="Rectangle: Rounded Corners 7">
            <a:extLst>
              <a:ext uri="{FF2B5EF4-FFF2-40B4-BE49-F238E27FC236}">
                <a16:creationId xmlns:a16="http://schemas.microsoft.com/office/drawing/2014/main" id="{33CAE024-EDEB-40D0-AD26-E5E685C9658E}"/>
              </a:ext>
            </a:extLst>
          </p:cNvPr>
          <p:cNvSpPr/>
          <p:nvPr/>
        </p:nvSpPr>
        <p:spPr>
          <a:xfrm>
            <a:off x="3133387" y="4976036"/>
            <a:ext cx="2876109" cy="1467293"/>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lipstick</a:t>
            </a:r>
          </a:p>
        </p:txBody>
      </p:sp>
      <p:pic>
        <p:nvPicPr>
          <p:cNvPr id="10" name="Picture 9" descr="Popcorn boxes with popcorn">
            <a:extLst>
              <a:ext uri="{FF2B5EF4-FFF2-40B4-BE49-F238E27FC236}">
                <a16:creationId xmlns:a16="http://schemas.microsoft.com/office/drawing/2014/main" id="{D142D602-917E-4205-82D0-A1E42BEBCD96}"/>
              </a:ext>
            </a:extLst>
          </p:cNvPr>
          <p:cNvPicPr>
            <a:picLocks noChangeAspect="1"/>
          </p:cNvPicPr>
          <p:nvPr/>
        </p:nvPicPr>
        <p:blipFill>
          <a:blip r:embed="rId5"/>
          <a:stretch>
            <a:fillRect/>
          </a:stretch>
        </p:blipFill>
        <p:spPr>
          <a:xfrm>
            <a:off x="2286000" y="1417637"/>
            <a:ext cx="4571999" cy="3047999"/>
          </a:xfrm>
          <a:prstGeom prst="rect">
            <a:avLst/>
          </a:prstGeom>
        </p:spPr>
      </p:pic>
      <p:sp>
        <p:nvSpPr>
          <p:cNvPr id="11" name="Rectangle: Rounded Corners 10">
            <a:extLst>
              <a:ext uri="{FF2B5EF4-FFF2-40B4-BE49-F238E27FC236}">
                <a16:creationId xmlns:a16="http://schemas.microsoft.com/office/drawing/2014/main" id="{A5EE7FAD-4E11-469F-B7CA-C3BDAF4FF5C9}"/>
              </a:ext>
            </a:extLst>
          </p:cNvPr>
          <p:cNvSpPr/>
          <p:nvPr/>
        </p:nvSpPr>
        <p:spPr>
          <a:xfrm>
            <a:off x="3133945" y="4976037"/>
            <a:ext cx="2876109" cy="1467293"/>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popcorn</a:t>
            </a:r>
          </a:p>
        </p:txBody>
      </p:sp>
      <p:pic>
        <p:nvPicPr>
          <p:cNvPr id="12" name="Picture 11">
            <a:extLst>
              <a:ext uri="{FF2B5EF4-FFF2-40B4-BE49-F238E27FC236}">
                <a16:creationId xmlns:a16="http://schemas.microsoft.com/office/drawing/2014/main" id="{54234FB7-C0E0-475E-823E-A450B802ABCB}"/>
              </a:ext>
            </a:extLst>
          </p:cNvPr>
          <p:cNvPicPr>
            <a:picLocks noChangeAspect="1"/>
          </p:cNvPicPr>
          <p:nvPr/>
        </p:nvPicPr>
        <p:blipFill>
          <a:blip r:embed="rId6"/>
          <a:srcRect/>
          <a:stretch/>
        </p:blipFill>
        <p:spPr>
          <a:xfrm>
            <a:off x="2286000" y="1439550"/>
            <a:ext cx="4570884" cy="3053350"/>
          </a:xfrm>
          <a:prstGeom prst="rect">
            <a:avLst/>
          </a:prstGeom>
        </p:spPr>
      </p:pic>
      <p:sp>
        <p:nvSpPr>
          <p:cNvPr id="13" name="Rectangle: Rounded Corners 12">
            <a:extLst>
              <a:ext uri="{FF2B5EF4-FFF2-40B4-BE49-F238E27FC236}">
                <a16:creationId xmlns:a16="http://schemas.microsoft.com/office/drawing/2014/main" id="{4B057876-C807-42EC-8A9F-F59625829D97}"/>
              </a:ext>
            </a:extLst>
          </p:cNvPr>
          <p:cNvSpPr/>
          <p:nvPr/>
        </p:nvSpPr>
        <p:spPr>
          <a:xfrm>
            <a:off x="3133945" y="4993794"/>
            <a:ext cx="2876109" cy="1467293"/>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cowboy</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11" grpId="0" animBg="1"/>
      <p:bldP spid="11"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“to be” Verb </a:t>
            </a:r>
          </a:p>
        </p:txBody>
      </p:sp>
      <p:sp>
        <p:nvSpPr>
          <p:cNvPr id="3" name="Rectangle: Rounded Corners 2">
            <a:extLst>
              <a:ext uri="{FF2B5EF4-FFF2-40B4-BE49-F238E27FC236}">
                <a16:creationId xmlns:a16="http://schemas.microsoft.com/office/drawing/2014/main" id="{02D4AE78-C76B-4D80-AF0C-BCEC44529E7D}"/>
              </a:ext>
            </a:extLst>
          </p:cNvPr>
          <p:cNvSpPr/>
          <p:nvPr/>
        </p:nvSpPr>
        <p:spPr>
          <a:xfrm>
            <a:off x="457200" y="1417638"/>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am  is  are  were  was  will be</a:t>
            </a:r>
          </a:p>
        </p:txBody>
      </p:sp>
      <p:sp>
        <p:nvSpPr>
          <p:cNvPr id="4" name="Rectangle: Rounded Corners 3">
            <a:extLst>
              <a:ext uri="{FF2B5EF4-FFF2-40B4-BE49-F238E27FC236}">
                <a16:creationId xmlns:a16="http://schemas.microsoft.com/office/drawing/2014/main" id="{9B471172-BCFA-4C3B-8DE7-C582BF90DAB9}"/>
              </a:ext>
            </a:extLst>
          </p:cNvPr>
          <p:cNvSpPr/>
          <p:nvPr/>
        </p:nvSpPr>
        <p:spPr>
          <a:xfrm>
            <a:off x="521413" y="4081409"/>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She _____ at the park yesterday.</a:t>
            </a:r>
          </a:p>
        </p:txBody>
      </p:sp>
      <p:sp>
        <p:nvSpPr>
          <p:cNvPr id="5" name="Rectangle: Rounded Corners 4">
            <a:extLst>
              <a:ext uri="{FF2B5EF4-FFF2-40B4-BE49-F238E27FC236}">
                <a16:creationId xmlns:a16="http://schemas.microsoft.com/office/drawing/2014/main" id="{52CE439F-D921-4663-B523-696258D5CEA2}"/>
              </a:ext>
            </a:extLst>
          </p:cNvPr>
          <p:cNvSpPr/>
          <p:nvPr/>
        </p:nvSpPr>
        <p:spPr>
          <a:xfrm>
            <a:off x="2765234" y="4104756"/>
            <a:ext cx="1533696" cy="61156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was</a:t>
            </a:r>
          </a:p>
        </p:txBody>
      </p:sp>
      <p:pic>
        <p:nvPicPr>
          <p:cNvPr id="8" name="Picture 7" descr="High Five Broccoli">
            <a:extLst>
              <a:ext uri="{FF2B5EF4-FFF2-40B4-BE49-F238E27FC236}">
                <a16:creationId xmlns:a16="http://schemas.microsoft.com/office/drawing/2014/main" id="{FAEBAFBF-2AA1-4786-B4AB-122024D554F8}"/>
              </a:ext>
            </a:extLst>
          </p:cNvPr>
          <p:cNvPicPr>
            <a:picLocks noChangeAspect="1"/>
          </p:cNvPicPr>
          <p:nvPr/>
        </p:nvPicPr>
        <p:blipFill>
          <a:blip r:embed="rId3"/>
          <a:stretch>
            <a:fillRect/>
          </a:stretch>
        </p:blipFill>
        <p:spPr>
          <a:xfrm>
            <a:off x="3406608" y="2448543"/>
            <a:ext cx="1960913" cy="1960913"/>
          </a:xfrm>
          <a:prstGeom prst="rect">
            <a:avLst/>
          </a:prstGeom>
        </p:spPr>
      </p:pic>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“to be” Verbs in Sentences </a:t>
            </a:r>
          </a:p>
        </p:txBody>
      </p:sp>
      <p:sp>
        <p:nvSpPr>
          <p:cNvPr id="3" name="Rectangle: Rounded Corners 2">
            <a:extLst>
              <a:ext uri="{FF2B5EF4-FFF2-40B4-BE49-F238E27FC236}">
                <a16:creationId xmlns:a16="http://schemas.microsoft.com/office/drawing/2014/main" id="{194DB0DC-1FC3-417D-80D2-4DD6793FC2EA}"/>
              </a:ext>
            </a:extLst>
          </p:cNvPr>
          <p:cNvSpPr/>
          <p:nvPr/>
        </p:nvSpPr>
        <p:spPr>
          <a:xfrm>
            <a:off x="521413" y="1417638"/>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am  is  are  were  was  will be</a:t>
            </a:r>
          </a:p>
        </p:txBody>
      </p:sp>
      <p:sp>
        <p:nvSpPr>
          <p:cNvPr id="4" name="Rectangle: Rounded Corners 3">
            <a:extLst>
              <a:ext uri="{FF2B5EF4-FFF2-40B4-BE49-F238E27FC236}">
                <a16:creationId xmlns:a16="http://schemas.microsoft.com/office/drawing/2014/main" id="{82BD314B-C10B-4394-9C36-EC7DB08099B2}"/>
              </a:ext>
            </a:extLst>
          </p:cNvPr>
          <p:cNvSpPr/>
          <p:nvPr/>
        </p:nvSpPr>
        <p:spPr>
          <a:xfrm>
            <a:off x="585627" y="3429000"/>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I _____ going to get my haircut. </a:t>
            </a:r>
          </a:p>
        </p:txBody>
      </p:sp>
      <p:sp>
        <p:nvSpPr>
          <p:cNvPr id="5" name="Rectangle: Rounded Corners 4">
            <a:extLst>
              <a:ext uri="{FF2B5EF4-FFF2-40B4-BE49-F238E27FC236}">
                <a16:creationId xmlns:a16="http://schemas.microsoft.com/office/drawing/2014/main" id="{C459621B-EEF1-45BB-B9E4-5EBBF4639A10}"/>
              </a:ext>
            </a:extLst>
          </p:cNvPr>
          <p:cNvSpPr/>
          <p:nvPr/>
        </p:nvSpPr>
        <p:spPr>
          <a:xfrm>
            <a:off x="1957225" y="3440228"/>
            <a:ext cx="1619893" cy="74915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am</a:t>
            </a:r>
          </a:p>
        </p:txBody>
      </p:sp>
      <p:sp>
        <p:nvSpPr>
          <p:cNvPr id="6" name="Rectangle: Rounded Corners 5">
            <a:extLst>
              <a:ext uri="{FF2B5EF4-FFF2-40B4-BE49-F238E27FC236}">
                <a16:creationId xmlns:a16="http://schemas.microsoft.com/office/drawing/2014/main" id="{D09AF934-AD99-47BE-847A-7D6F017E49E0}"/>
              </a:ext>
            </a:extLst>
          </p:cNvPr>
          <p:cNvSpPr/>
          <p:nvPr/>
        </p:nvSpPr>
        <p:spPr>
          <a:xfrm>
            <a:off x="585627" y="3440228"/>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Where ______ the dogs at?</a:t>
            </a:r>
          </a:p>
        </p:txBody>
      </p:sp>
      <p:sp>
        <p:nvSpPr>
          <p:cNvPr id="7" name="Rectangle: Rounded Corners 6">
            <a:extLst>
              <a:ext uri="{FF2B5EF4-FFF2-40B4-BE49-F238E27FC236}">
                <a16:creationId xmlns:a16="http://schemas.microsoft.com/office/drawing/2014/main" id="{323296C9-F036-4C07-B446-1B3ACE1DD0A6}"/>
              </a:ext>
            </a:extLst>
          </p:cNvPr>
          <p:cNvSpPr/>
          <p:nvPr/>
        </p:nvSpPr>
        <p:spPr>
          <a:xfrm>
            <a:off x="3130903" y="3706830"/>
            <a:ext cx="1619893" cy="74915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are</a:t>
            </a:r>
          </a:p>
        </p:txBody>
      </p:sp>
      <p:sp>
        <p:nvSpPr>
          <p:cNvPr id="8" name="Rectangle: Rounded Corners 7">
            <a:extLst>
              <a:ext uri="{FF2B5EF4-FFF2-40B4-BE49-F238E27FC236}">
                <a16:creationId xmlns:a16="http://schemas.microsoft.com/office/drawing/2014/main" id="{0B74FB55-6981-4E8E-ABB1-EE513434230E}"/>
              </a:ext>
            </a:extLst>
          </p:cNvPr>
          <p:cNvSpPr/>
          <p:nvPr/>
        </p:nvSpPr>
        <p:spPr>
          <a:xfrm>
            <a:off x="564734" y="3451456"/>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Tomorrow _________ so much fun!</a:t>
            </a:r>
          </a:p>
        </p:txBody>
      </p:sp>
      <p:sp>
        <p:nvSpPr>
          <p:cNvPr id="9" name="Rectangle: Rounded Corners 8">
            <a:extLst>
              <a:ext uri="{FF2B5EF4-FFF2-40B4-BE49-F238E27FC236}">
                <a16:creationId xmlns:a16="http://schemas.microsoft.com/office/drawing/2014/main" id="{E68481E0-9268-4A5A-9B9C-BFFAA95D1134}"/>
              </a:ext>
            </a:extLst>
          </p:cNvPr>
          <p:cNvSpPr/>
          <p:nvPr/>
        </p:nvSpPr>
        <p:spPr>
          <a:xfrm>
            <a:off x="4615320" y="3440228"/>
            <a:ext cx="2214307" cy="74915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will be</a:t>
            </a:r>
          </a:p>
        </p:txBody>
      </p:sp>
      <p:sp>
        <p:nvSpPr>
          <p:cNvPr id="10" name="Rectangle: Rounded Corners 9">
            <a:extLst>
              <a:ext uri="{FF2B5EF4-FFF2-40B4-BE49-F238E27FC236}">
                <a16:creationId xmlns:a16="http://schemas.microsoft.com/office/drawing/2014/main" id="{0F0C8246-4B25-494F-869A-1D71A2340483}"/>
              </a:ext>
            </a:extLst>
          </p:cNvPr>
          <p:cNvSpPr/>
          <p:nvPr/>
        </p:nvSpPr>
        <p:spPr>
          <a:xfrm>
            <a:off x="585627" y="3437304"/>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What ______ you doing for dinner?</a:t>
            </a:r>
          </a:p>
        </p:txBody>
      </p:sp>
      <p:sp>
        <p:nvSpPr>
          <p:cNvPr id="11" name="Rectangle: Rounded Corners 10">
            <a:extLst>
              <a:ext uri="{FF2B5EF4-FFF2-40B4-BE49-F238E27FC236}">
                <a16:creationId xmlns:a16="http://schemas.microsoft.com/office/drawing/2014/main" id="{D26F2854-7166-482B-889B-D2FCADDDE82F}"/>
              </a:ext>
            </a:extLst>
          </p:cNvPr>
          <p:cNvSpPr/>
          <p:nvPr/>
        </p:nvSpPr>
        <p:spPr>
          <a:xfrm>
            <a:off x="2901544" y="3440228"/>
            <a:ext cx="1328933" cy="64118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tx1"/>
                </a:solidFill>
                <a:latin typeface="Comic Sans MS" panose="030F0702030302020204" pitchFamily="66" charset="0"/>
              </a:rPr>
              <a:t>are</a:t>
            </a:r>
          </a:p>
        </p:txBody>
      </p:sp>
      <p:pic>
        <p:nvPicPr>
          <p:cNvPr id="13" name="Picture 12" descr="Good Job Broccoli">
            <a:extLst>
              <a:ext uri="{FF2B5EF4-FFF2-40B4-BE49-F238E27FC236}">
                <a16:creationId xmlns:a16="http://schemas.microsoft.com/office/drawing/2014/main" id="{1160F4D6-233F-4427-A90A-2803D21E9A2F}"/>
              </a:ext>
            </a:extLst>
          </p:cNvPr>
          <p:cNvPicPr>
            <a:picLocks noChangeAspect="1"/>
          </p:cNvPicPr>
          <p:nvPr/>
        </p:nvPicPr>
        <p:blipFill>
          <a:blip r:embed="rId3"/>
          <a:stretch>
            <a:fillRect/>
          </a:stretch>
        </p:blipFill>
        <p:spPr>
          <a:xfrm>
            <a:off x="2151917" y="2373348"/>
            <a:ext cx="5197757" cy="5197757"/>
          </a:xfrm>
          <a:prstGeom prst="rect">
            <a:avLst/>
          </a:prstGeom>
        </p:spPr>
      </p:pic>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CA8E-ED18-470C-BE22-AC59A35293F6}"/>
              </a:ext>
            </a:extLst>
          </p:cNvPr>
          <p:cNvSpPr>
            <a:spLocks noGrp="1"/>
          </p:cNvSpPr>
          <p:nvPr>
            <p:ph type="title"/>
          </p:nvPr>
        </p:nvSpPr>
        <p:spPr/>
        <p:txBody>
          <a:bodyPr/>
          <a:lstStyle/>
          <a:p>
            <a:r>
              <a:rPr lang="en-US" dirty="0">
                <a:latin typeface="Comic Sans MS" panose="030F0702030302020204" pitchFamily="66" charset="0"/>
              </a:rPr>
              <a:t>“to be” Verb Tense </a:t>
            </a:r>
          </a:p>
        </p:txBody>
      </p:sp>
      <p:sp>
        <p:nvSpPr>
          <p:cNvPr id="3" name="Rectangle: Rounded Corners 2">
            <a:extLst>
              <a:ext uri="{FF2B5EF4-FFF2-40B4-BE49-F238E27FC236}">
                <a16:creationId xmlns:a16="http://schemas.microsoft.com/office/drawing/2014/main" id="{D65306B1-6E36-4D1B-BE9D-977A9CF7904B}"/>
              </a:ext>
            </a:extLst>
          </p:cNvPr>
          <p:cNvSpPr/>
          <p:nvPr/>
        </p:nvSpPr>
        <p:spPr>
          <a:xfrm>
            <a:off x="741751" y="2932412"/>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They </a:t>
            </a:r>
            <a:r>
              <a:rPr lang="en-US" sz="4400" b="1" u="sng" dirty="0">
                <a:solidFill>
                  <a:schemeClr val="bg1"/>
                </a:solidFill>
                <a:latin typeface="Comic Sans MS" panose="030F0702030302020204" pitchFamily="66" charset="0"/>
              </a:rPr>
              <a:t>are</a:t>
            </a:r>
            <a:r>
              <a:rPr lang="en-US" sz="4400" dirty="0">
                <a:solidFill>
                  <a:schemeClr val="bg1"/>
                </a:solidFill>
                <a:latin typeface="Comic Sans MS" panose="030F0702030302020204" pitchFamily="66" charset="0"/>
              </a:rPr>
              <a:t> doing each other’s makeup. </a:t>
            </a:r>
          </a:p>
        </p:txBody>
      </p:sp>
      <p:sp>
        <p:nvSpPr>
          <p:cNvPr id="4" name="Rectangle 3">
            <a:extLst>
              <a:ext uri="{FF2B5EF4-FFF2-40B4-BE49-F238E27FC236}">
                <a16:creationId xmlns:a16="http://schemas.microsoft.com/office/drawing/2014/main" id="{1C562DB5-75DF-4054-8AEA-51982261D01B}"/>
              </a:ext>
            </a:extLst>
          </p:cNvPr>
          <p:cNvSpPr/>
          <p:nvPr/>
        </p:nvSpPr>
        <p:spPr>
          <a:xfrm>
            <a:off x="2374938" y="4567916"/>
            <a:ext cx="4037805" cy="2015446"/>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Present Tense </a:t>
            </a:r>
          </a:p>
        </p:txBody>
      </p:sp>
      <p:sp>
        <p:nvSpPr>
          <p:cNvPr id="5" name="Rectangle: Rounded Corners 4">
            <a:extLst>
              <a:ext uri="{FF2B5EF4-FFF2-40B4-BE49-F238E27FC236}">
                <a16:creationId xmlns:a16="http://schemas.microsoft.com/office/drawing/2014/main" id="{4F1BBF16-CCEF-4265-A106-0A04409FA56E}"/>
              </a:ext>
            </a:extLst>
          </p:cNvPr>
          <p:cNvSpPr/>
          <p:nvPr/>
        </p:nvSpPr>
        <p:spPr>
          <a:xfrm>
            <a:off x="741750" y="2932411"/>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I </a:t>
            </a:r>
            <a:r>
              <a:rPr lang="en-US" sz="4400" b="1" u="sng" dirty="0">
                <a:solidFill>
                  <a:schemeClr val="bg1"/>
                </a:solidFill>
                <a:latin typeface="Comic Sans MS" panose="030F0702030302020204" pitchFamily="66" charset="0"/>
              </a:rPr>
              <a:t>will be</a:t>
            </a:r>
            <a:r>
              <a:rPr lang="en-US" sz="4400" b="1" dirty="0">
                <a:solidFill>
                  <a:schemeClr val="bg1"/>
                </a:solidFill>
                <a:latin typeface="Comic Sans MS" panose="030F0702030302020204" pitchFamily="66" charset="0"/>
              </a:rPr>
              <a:t> </a:t>
            </a:r>
            <a:r>
              <a:rPr lang="en-US" sz="4400" dirty="0">
                <a:solidFill>
                  <a:schemeClr val="bg1"/>
                </a:solidFill>
                <a:latin typeface="Comic Sans MS" panose="030F0702030302020204" pitchFamily="66" charset="0"/>
              </a:rPr>
              <a:t>at the arcade. </a:t>
            </a:r>
          </a:p>
        </p:txBody>
      </p:sp>
      <p:sp>
        <p:nvSpPr>
          <p:cNvPr id="6" name="Rectangle 5">
            <a:extLst>
              <a:ext uri="{FF2B5EF4-FFF2-40B4-BE49-F238E27FC236}">
                <a16:creationId xmlns:a16="http://schemas.microsoft.com/office/drawing/2014/main" id="{60BB8BB8-319C-4E5C-88CA-4A3F447631B8}"/>
              </a:ext>
            </a:extLst>
          </p:cNvPr>
          <p:cNvSpPr/>
          <p:nvPr/>
        </p:nvSpPr>
        <p:spPr>
          <a:xfrm>
            <a:off x="2374937" y="4567916"/>
            <a:ext cx="4037805" cy="2015446"/>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Future Tense </a:t>
            </a:r>
          </a:p>
        </p:txBody>
      </p:sp>
      <p:sp>
        <p:nvSpPr>
          <p:cNvPr id="7" name="Rectangle: Rounded Corners 6">
            <a:extLst>
              <a:ext uri="{FF2B5EF4-FFF2-40B4-BE49-F238E27FC236}">
                <a16:creationId xmlns:a16="http://schemas.microsoft.com/office/drawing/2014/main" id="{5E2C8ADA-403D-44C3-92A9-56EC43F1FE38}"/>
              </a:ext>
            </a:extLst>
          </p:cNvPr>
          <p:cNvSpPr/>
          <p:nvPr/>
        </p:nvSpPr>
        <p:spPr>
          <a:xfrm>
            <a:off x="741751" y="2947083"/>
            <a:ext cx="8101173" cy="1520771"/>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Comic Sans MS" panose="030F0702030302020204" pitchFamily="66" charset="0"/>
              </a:rPr>
              <a:t>There </a:t>
            </a:r>
            <a:r>
              <a:rPr lang="en-US" sz="4400" b="1" u="sng" dirty="0">
                <a:solidFill>
                  <a:schemeClr val="bg1"/>
                </a:solidFill>
                <a:latin typeface="Comic Sans MS" panose="030F0702030302020204" pitchFamily="66" charset="0"/>
              </a:rPr>
              <a:t>was</a:t>
            </a:r>
            <a:r>
              <a:rPr lang="en-US" sz="4400" dirty="0">
                <a:solidFill>
                  <a:schemeClr val="bg1"/>
                </a:solidFill>
                <a:latin typeface="Comic Sans MS" panose="030F0702030302020204" pitchFamily="66" charset="0"/>
              </a:rPr>
              <a:t> a firework show! </a:t>
            </a:r>
          </a:p>
        </p:txBody>
      </p:sp>
      <p:sp>
        <p:nvSpPr>
          <p:cNvPr id="8" name="Rectangle 7">
            <a:extLst>
              <a:ext uri="{FF2B5EF4-FFF2-40B4-BE49-F238E27FC236}">
                <a16:creationId xmlns:a16="http://schemas.microsoft.com/office/drawing/2014/main" id="{B7729AFB-5444-49F6-8524-E2DB70DD53B3}"/>
              </a:ext>
            </a:extLst>
          </p:cNvPr>
          <p:cNvSpPr/>
          <p:nvPr/>
        </p:nvSpPr>
        <p:spPr>
          <a:xfrm>
            <a:off x="2374936" y="4567916"/>
            <a:ext cx="4037805" cy="2015446"/>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Past</a:t>
            </a:r>
          </a:p>
          <a:p>
            <a:pPr algn="ctr"/>
            <a:r>
              <a:rPr lang="en-US" sz="5400" dirty="0">
                <a:solidFill>
                  <a:srgbClr val="FF0000"/>
                </a:solidFill>
                <a:latin typeface="Comic Sans MS" panose="030F0702030302020204" pitchFamily="66" charset="0"/>
              </a:rPr>
              <a:t>Tense </a:t>
            </a:r>
          </a:p>
        </p:txBody>
      </p:sp>
      <p:pic>
        <p:nvPicPr>
          <p:cNvPr id="10" name="Picture 9" descr="On My Way Broccoli">
            <a:extLst>
              <a:ext uri="{FF2B5EF4-FFF2-40B4-BE49-F238E27FC236}">
                <a16:creationId xmlns:a16="http://schemas.microsoft.com/office/drawing/2014/main" id="{EF37C149-3305-4767-A034-D62989FAE6A9}"/>
              </a:ext>
            </a:extLst>
          </p:cNvPr>
          <p:cNvPicPr>
            <a:picLocks noChangeAspect="1"/>
          </p:cNvPicPr>
          <p:nvPr/>
        </p:nvPicPr>
        <p:blipFill>
          <a:blip r:embed="rId3"/>
          <a:stretch>
            <a:fillRect/>
          </a:stretch>
        </p:blipFill>
        <p:spPr>
          <a:xfrm>
            <a:off x="3296548" y="767167"/>
            <a:ext cx="2194587" cy="2194587"/>
          </a:xfrm>
          <a:prstGeom prst="rect">
            <a:avLst/>
          </a:prstGeom>
        </p:spPr>
      </p:pic>
    </p:spTree>
    <p:extLst>
      <p:ext uri="{BB962C8B-B14F-4D97-AF65-F5344CB8AC3E}">
        <p14:creationId xmlns:p14="http://schemas.microsoft.com/office/powerpoint/2010/main" val="41748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6" grpId="0" animBg="1"/>
      <p:bldP spid="6" grpId="1" animBg="1"/>
      <p:bldP spid="7" grpId="0"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Story Retell </a:t>
            </a:r>
          </a:p>
        </p:txBody>
      </p:sp>
      <p:pic>
        <p:nvPicPr>
          <p:cNvPr id="3" name="Picture 2">
            <a:extLst>
              <a:ext uri="{FF2B5EF4-FFF2-40B4-BE49-F238E27FC236}">
                <a16:creationId xmlns:a16="http://schemas.microsoft.com/office/drawing/2014/main" id="{F7FE9047-07F4-4897-8C9B-998DDBA035E8}"/>
              </a:ext>
            </a:extLst>
          </p:cNvPr>
          <p:cNvPicPr>
            <a:picLocks noChangeAspect="1"/>
          </p:cNvPicPr>
          <p:nvPr/>
        </p:nvPicPr>
        <p:blipFill>
          <a:blip r:embed="rId3"/>
          <a:srcRect/>
          <a:stretch/>
        </p:blipFill>
        <p:spPr>
          <a:xfrm>
            <a:off x="400047" y="2447217"/>
            <a:ext cx="3930029" cy="2986822"/>
          </a:xfrm>
          <a:prstGeom prst="rect">
            <a:avLst/>
          </a:prstGeom>
        </p:spPr>
      </p:pic>
      <p:pic>
        <p:nvPicPr>
          <p:cNvPr id="4" name="Picture 3">
            <a:extLst>
              <a:ext uri="{FF2B5EF4-FFF2-40B4-BE49-F238E27FC236}">
                <a16:creationId xmlns:a16="http://schemas.microsoft.com/office/drawing/2014/main" id="{46DDA7E7-C618-4DB0-B994-D6805DD3BDDD}"/>
              </a:ext>
            </a:extLst>
          </p:cNvPr>
          <p:cNvPicPr>
            <a:picLocks noChangeAspect="1"/>
          </p:cNvPicPr>
          <p:nvPr/>
        </p:nvPicPr>
        <p:blipFill>
          <a:blip r:embed="rId4"/>
          <a:srcRect/>
          <a:stretch/>
        </p:blipFill>
        <p:spPr>
          <a:xfrm>
            <a:off x="4571999" y="2537767"/>
            <a:ext cx="4256315" cy="2843218"/>
          </a:xfrm>
          <a:prstGeom prst="rect">
            <a:avLst/>
          </a:prstGeom>
        </p:spPr>
      </p:pic>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11128</TotalTime>
  <Words>1502</Words>
  <Application>Microsoft Office PowerPoint</Application>
  <PresentationFormat>On-screen Show (4:3)</PresentationFormat>
  <Paragraphs>195</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Comic Sans MS</vt:lpstr>
      <vt:lpstr>Office Theme</vt:lpstr>
      <vt:lpstr>Compound Words</vt:lpstr>
      <vt:lpstr>-ar</vt:lpstr>
      <vt:lpstr>Compound Words</vt:lpstr>
      <vt:lpstr>Listen and Spell </vt:lpstr>
      <vt:lpstr>“to be” Verb </vt:lpstr>
      <vt:lpstr>“to be” Verbs in Sentences </vt:lpstr>
      <vt:lpstr>“to be” Verb Tense </vt:lpstr>
      <vt:lpstr>Story Retell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214</cp:revision>
  <dcterms:created xsi:type="dcterms:W3CDTF">2012-04-20T18:25:02Z</dcterms:created>
  <dcterms:modified xsi:type="dcterms:W3CDTF">2021-08-18T18:11:58Z</dcterms:modified>
</cp:coreProperties>
</file>