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44" r:id="rId2"/>
    <p:sldId id="345" r:id="rId3"/>
    <p:sldId id="348" r:id="rId4"/>
    <p:sldId id="347" r:id="rId5"/>
    <p:sldId id="349" r:id="rId6"/>
    <p:sldId id="350" r:id="rId7"/>
    <p:sldId id="353" r:id="rId8"/>
    <p:sldId id="346" r:id="rId9"/>
    <p:sldId id="35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283B80"/>
    <a:srgbClr val="3B7ABE"/>
    <a:srgbClr val="182C6F"/>
    <a:srgbClr val="FCFCFC"/>
    <a:srgbClr val="003399"/>
    <a:srgbClr val="000064"/>
    <a:srgbClr val="FF9627"/>
    <a:srgbClr val="9D6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6" autoAdjust="0"/>
    <p:restoredTop sz="63220" autoAdjust="0"/>
  </p:normalViewPr>
  <p:slideViewPr>
    <p:cSldViewPr snapToGrid="0" snapToObjects="1">
      <p:cViewPr varScale="1">
        <p:scale>
          <a:sx n="72" d="100"/>
          <a:sy n="72" d="100"/>
        </p:scale>
        <p:origin x="2862" y="6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8/18/2021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are our vowels?”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 e,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o, 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“Very good job! Sometimes we can have one more vowel and we learned about it this week what vowel is that?”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sometimes 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vowels.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“There are three patterns to look for when you know there is a y as a vowel. Do we remember those three patterns?”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effectLst/>
                <a:latin typeface="Comic Sans MS" panose="030F0702030302020204" pitchFamily="66" charset="0"/>
                <a:ea typeface="Calibri" panose="020F0502020204030204" pitchFamily="34" charset="0"/>
                <a:cs typeface="Calibri" panose="020F0502020204030204" pitchFamily="34" charset="0"/>
              </a:rPr>
              <a:t>When y is at the end of a word and there are no other vowels in that word.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effectLst/>
                <a:latin typeface="Comic Sans MS" panose="030F0702030302020204" pitchFamily="66" charset="0"/>
                <a:ea typeface="Calibri" panose="020F0502020204030204" pitchFamily="34" charset="0"/>
                <a:cs typeface="Calibri" panose="020F0502020204030204" pitchFamily="34" charset="0"/>
              </a:rPr>
              <a:t>When y is at the end of the word and there is more than one syllable.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US" sz="1800" dirty="0">
                <a:effectLst/>
                <a:latin typeface="Comic Sans MS" panose="030F0702030302020204" pitchFamily="66" charset="0"/>
                <a:ea typeface="Calibri" panose="020F0502020204030204" pitchFamily="34" charset="0"/>
                <a:cs typeface="Calibri" panose="020F0502020204030204" pitchFamily="34" charset="0"/>
              </a:rPr>
              <a:t>When y follows another vowel.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these rules.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90453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“This week some of your spelling words have the letter y in them. But the letter y makes a different sound. Do we remember the long sound the letter y makes when it is at the end of a word?”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long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or e sound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“Good job! Let’s take a look at a few words before we practice spelling them.”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 word.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“Can anyone sound this word out for me? Remember the letter y is at the end of the word so it’s a long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or e sound.”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fly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 word.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“Can anyone sound this word out for me? Remember the letter y is at the end of the word so it’s a long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or e sound.”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happy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 word.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“Can anyone sound this word out for me? Remember the letter y is at the end of the word so it’s a long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or e sound.”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sky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 word.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“Can anyone sound this word out for me? Remember the letter y is at the end of the word so it’s a long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or e sound.”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bunny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32382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“It’s time for more practice. Please go find yourself a white board or a piece of lined paper and something to write with.”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get these items.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Say, ”I will say a word, you will write that word on your white board or piece of paper.”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“My. That is my American Girl Doll. My.”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“M Y,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“Try. If you don’t try you won’t know if you can do it. Try.”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 R Y,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“Lily. This lily smells so good! Lily.”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“L I L Y,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“Hilly. This route is very hilly. Hilly.”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 I L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L</a:t>
            </a:r>
            <a:r>
              <a:rPr lang="en-US" sz="1800" dirty="0">
                <a:effectLst/>
                <a:latin typeface="Comic Sans MS" panose="030F0702030302020204" pitchFamily="66" charset="0"/>
                <a:ea typeface="Calibri" panose="020F0502020204030204" pitchFamily="34" charset="0"/>
                <a:cs typeface="Calibri" panose="020F0502020204030204" pitchFamily="34" charset="0"/>
              </a:rPr>
              <a:t> Y,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297100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“Reflexive Pronoun. What does that mean?”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This is when a noun does something to itself.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“Good job! Some examples of a reflexive pronouns would be.”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Teacher: Read the reflexive pronouns on the screen.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3454744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“We have three sentences that are missing reflexive pronouns. We will read one sentence at a time and choose the answer that we feel is the correct one.”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“She was able to figure it out ________.”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herself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“Please help _______ to some candy.”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yourself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“He can get it _______.”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himself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3002150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 will show you a word. We will say the word as a class and spell the word.”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once for each word to appear on its own.</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1294248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“Now it’s time to practice with our weekly reading of </a:t>
            </a:r>
            <a:r>
              <a:rPr lang="en-US" sz="1800" u="sng" dirty="0">
                <a:effectLst/>
                <a:latin typeface="Comic Sans MS" panose="030F0702030302020204" pitchFamily="66" charset="0"/>
                <a:ea typeface="Calibri" panose="020F0502020204030204" pitchFamily="34" charset="0"/>
                <a:cs typeface="Times New Roman" panose="02020603050405020304" pitchFamily="18" charset="0"/>
              </a:rPr>
              <a:t>Bobby and Pixie Have a Bath</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“Who are the characters?”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Bobby, Pixie, Susan, Jenny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is the setting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Critter Cuts- dog groomers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was the problem in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Bobby and Pixie were very dirty.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“How about the beginning middle and end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In the beginning of the story, Bobby and Pixie were playing in the sandpit. They were very dirty! Susan took them for a ride to the dog groomers called Critter Cuts. Bobby and Pixie both were about to get a bath and a trim. They both had to get brushed before getting a haircut. Bobby did not like getting brushed, but he stayed still. Pixie moved around a lot, but she loved getting brushed. Bobby didn’t like the bath, but Pixie loved it! When Susan brought them back home Bobby and Pixie went right back to the sandpit and began rolling in it. They didn’t stay clean for very long.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was the solution to the problem in the 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a:t>
            </a:r>
            <a:r>
              <a:rPr lang="en-US" sz="1800" b="1"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Bobby and Pixie went to the dog groomers to get a bath and a haircut. They looked so clean until they got home and went back into the sandpit!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4192289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9</a:t>
            </a:fld>
            <a:endParaRPr lang="en-US"/>
          </a:p>
        </p:txBody>
      </p:sp>
    </p:spTree>
    <p:extLst>
      <p:ext uri="{BB962C8B-B14F-4D97-AF65-F5344CB8AC3E}">
        <p14:creationId xmlns:p14="http://schemas.microsoft.com/office/powerpoint/2010/main" val="416153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Ending in y </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Story Retell  </a:t>
            </a:r>
          </a:p>
        </p:txBody>
      </p:sp>
    </p:spTree>
    <p:extLst>
      <p:ext uri="{BB962C8B-B14F-4D97-AF65-F5344CB8AC3E}">
        <p14:creationId xmlns:p14="http://schemas.microsoft.com/office/powerpoint/2010/main" val="332855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p:txBody>
          <a:bodyPr/>
          <a:lstStyle/>
          <a:p>
            <a:r>
              <a:rPr lang="en-US" dirty="0">
                <a:latin typeface="Comic Sans MS" panose="030F0702030302020204" pitchFamily="66" charset="0"/>
              </a:rPr>
              <a:t>Ending in y </a:t>
            </a:r>
          </a:p>
        </p:txBody>
      </p:sp>
      <p:sp>
        <p:nvSpPr>
          <p:cNvPr id="9" name="Rectangle: Rounded Corners 8">
            <a:extLst>
              <a:ext uri="{FF2B5EF4-FFF2-40B4-BE49-F238E27FC236}">
                <a16:creationId xmlns:a16="http://schemas.microsoft.com/office/drawing/2014/main" id="{455E46C4-BEDB-45C4-8782-B6E5C5F36455}"/>
              </a:ext>
            </a:extLst>
          </p:cNvPr>
          <p:cNvSpPr/>
          <p:nvPr/>
        </p:nvSpPr>
        <p:spPr>
          <a:xfrm>
            <a:off x="824023" y="1679944"/>
            <a:ext cx="7495953" cy="1520456"/>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a, e, </a:t>
            </a:r>
            <a:r>
              <a:rPr lang="en-US" sz="3600" dirty="0" err="1">
                <a:solidFill>
                  <a:schemeClr val="bg1"/>
                </a:solidFill>
                <a:latin typeface="Comic Sans MS" panose="030F0702030302020204" pitchFamily="66" charset="0"/>
              </a:rPr>
              <a:t>i</a:t>
            </a:r>
            <a:r>
              <a:rPr lang="en-US" sz="3600" dirty="0">
                <a:solidFill>
                  <a:schemeClr val="bg1"/>
                </a:solidFill>
                <a:latin typeface="Comic Sans MS" panose="030F0702030302020204" pitchFamily="66" charset="0"/>
              </a:rPr>
              <a:t>, o, u, and sometimes y</a:t>
            </a:r>
          </a:p>
        </p:txBody>
      </p:sp>
      <p:sp>
        <p:nvSpPr>
          <p:cNvPr id="11" name="Rectangle: Rounded Corners 10">
            <a:extLst>
              <a:ext uri="{FF2B5EF4-FFF2-40B4-BE49-F238E27FC236}">
                <a16:creationId xmlns:a16="http://schemas.microsoft.com/office/drawing/2014/main" id="{0DC13D72-586D-4675-B452-D9DD3171DA4D}"/>
              </a:ext>
            </a:extLst>
          </p:cNvPr>
          <p:cNvSpPr/>
          <p:nvPr/>
        </p:nvSpPr>
        <p:spPr>
          <a:xfrm>
            <a:off x="637671" y="1262886"/>
            <a:ext cx="7868655" cy="4235546"/>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u="sng" dirty="0">
                <a:solidFill>
                  <a:schemeClr val="bg1"/>
                </a:solidFill>
                <a:latin typeface="Comic Sans MS" panose="030F0702030302020204" pitchFamily="66" charset="0"/>
              </a:rPr>
              <a:t>Ending in y Rules </a:t>
            </a:r>
          </a:p>
          <a:p>
            <a:r>
              <a:rPr lang="en-US" sz="3200" dirty="0">
                <a:solidFill>
                  <a:schemeClr val="bg1"/>
                </a:solidFill>
                <a:latin typeface="Comic Sans MS" panose="030F0702030302020204" pitchFamily="66" charset="0"/>
              </a:rPr>
              <a:t>1.</a:t>
            </a:r>
            <a:r>
              <a:rPr lang="en-US" sz="3600" dirty="0">
                <a:solidFill>
                  <a:schemeClr val="bg1"/>
                </a:solidFill>
                <a:latin typeface="Comic Sans MS" panose="030F0702030302020204" pitchFamily="66" charset="0"/>
              </a:rPr>
              <a:t>	</a:t>
            </a:r>
            <a:r>
              <a:rPr lang="en-US" sz="3200" dirty="0">
                <a:solidFill>
                  <a:schemeClr val="bg1"/>
                </a:solidFill>
                <a:latin typeface="Comic Sans MS" panose="030F0702030302020204" pitchFamily="66" charset="0"/>
              </a:rPr>
              <a:t>When y is at the end of a word and there are no other vowels in that word. </a:t>
            </a:r>
          </a:p>
          <a:p>
            <a:r>
              <a:rPr lang="en-US" sz="3200" dirty="0">
                <a:solidFill>
                  <a:schemeClr val="bg1"/>
                </a:solidFill>
                <a:latin typeface="Comic Sans MS" panose="030F0702030302020204" pitchFamily="66" charset="0"/>
              </a:rPr>
              <a:t>2.	When y is at the end of the word and there is more than one syllable. </a:t>
            </a:r>
          </a:p>
          <a:p>
            <a:r>
              <a:rPr lang="en-US" sz="3200" dirty="0">
                <a:solidFill>
                  <a:schemeClr val="bg1"/>
                </a:solidFill>
                <a:latin typeface="Comic Sans MS" panose="030F0702030302020204" pitchFamily="66" charset="0"/>
              </a:rPr>
              <a:t>3.	When y follows another vowel. </a:t>
            </a:r>
          </a:p>
        </p:txBody>
      </p:sp>
      <p:pic>
        <p:nvPicPr>
          <p:cNvPr id="12" name="Picture 11" descr="Hello Meow">
            <a:extLst>
              <a:ext uri="{FF2B5EF4-FFF2-40B4-BE49-F238E27FC236}">
                <a16:creationId xmlns:a16="http://schemas.microsoft.com/office/drawing/2014/main" id="{B8232B20-356C-42B6-A648-C5B07CEC60FF}"/>
              </a:ext>
            </a:extLst>
          </p:cNvPr>
          <p:cNvPicPr>
            <a:picLocks noChangeAspect="1"/>
          </p:cNvPicPr>
          <p:nvPr/>
        </p:nvPicPr>
        <p:blipFill>
          <a:blip r:embed="rId3"/>
          <a:stretch>
            <a:fillRect/>
          </a:stretch>
        </p:blipFill>
        <p:spPr>
          <a:xfrm>
            <a:off x="-428562" y="4849401"/>
            <a:ext cx="2132465" cy="2132465"/>
          </a:xfrm>
          <a:prstGeom prst="rect">
            <a:avLst/>
          </a:prstGeom>
        </p:spPr>
      </p:pic>
    </p:spTree>
    <p:extLst>
      <p:ext uri="{BB962C8B-B14F-4D97-AF65-F5344CB8AC3E}">
        <p14:creationId xmlns:p14="http://schemas.microsoft.com/office/powerpoint/2010/main" val="619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y Making the long </a:t>
            </a:r>
            <a:r>
              <a:rPr lang="en-US" dirty="0" err="1">
                <a:latin typeface="Comic Sans MS" panose="030F0702030302020204" pitchFamily="66" charset="0"/>
              </a:rPr>
              <a:t>i</a:t>
            </a:r>
            <a:r>
              <a:rPr lang="en-US" dirty="0">
                <a:latin typeface="Comic Sans MS" panose="030F0702030302020204" pitchFamily="66" charset="0"/>
              </a:rPr>
              <a:t> or e Sound</a:t>
            </a:r>
          </a:p>
        </p:txBody>
      </p:sp>
      <p:sp>
        <p:nvSpPr>
          <p:cNvPr id="9" name="Rectangle: Rounded Corners 8">
            <a:extLst>
              <a:ext uri="{FF2B5EF4-FFF2-40B4-BE49-F238E27FC236}">
                <a16:creationId xmlns:a16="http://schemas.microsoft.com/office/drawing/2014/main" id="{B79B099F-5DE0-4CE9-865A-6ED99F7FC49E}"/>
              </a:ext>
            </a:extLst>
          </p:cNvPr>
          <p:cNvSpPr/>
          <p:nvPr/>
        </p:nvSpPr>
        <p:spPr>
          <a:xfrm>
            <a:off x="1534025" y="1771177"/>
            <a:ext cx="1870913" cy="1419942"/>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a:solidFill>
                  <a:schemeClr val="bg1"/>
                </a:solidFill>
                <a:latin typeface="Comic Sans MS" panose="030F0702030302020204" pitchFamily="66" charset="0"/>
              </a:rPr>
              <a:t>fly</a:t>
            </a:r>
          </a:p>
        </p:txBody>
      </p:sp>
      <p:sp>
        <p:nvSpPr>
          <p:cNvPr id="10" name="Rectangle: Rounded Corners 9">
            <a:extLst>
              <a:ext uri="{FF2B5EF4-FFF2-40B4-BE49-F238E27FC236}">
                <a16:creationId xmlns:a16="http://schemas.microsoft.com/office/drawing/2014/main" id="{5E799E89-49CA-4365-A624-6B686E5BCA9A}"/>
              </a:ext>
            </a:extLst>
          </p:cNvPr>
          <p:cNvSpPr/>
          <p:nvPr/>
        </p:nvSpPr>
        <p:spPr>
          <a:xfrm>
            <a:off x="1255794" y="3893898"/>
            <a:ext cx="2427373" cy="1419942"/>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a:solidFill>
                  <a:schemeClr val="bg1"/>
                </a:solidFill>
                <a:latin typeface="Comic Sans MS" panose="030F0702030302020204" pitchFamily="66" charset="0"/>
              </a:rPr>
              <a:t>happy</a:t>
            </a:r>
          </a:p>
        </p:txBody>
      </p:sp>
      <p:sp>
        <p:nvSpPr>
          <p:cNvPr id="12" name="Rectangle: Rounded Corners 11">
            <a:extLst>
              <a:ext uri="{FF2B5EF4-FFF2-40B4-BE49-F238E27FC236}">
                <a16:creationId xmlns:a16="http://schemas.microsoft.com/office/drawing/2014/main" id="{CBB0B58D-2D37-4A51-A8A0-F8D003E03F7A}"/>
              </a:ext>
            </a:extLst>
          </p:cNvPr>
          <p:cNvSpPr/>
          <p:nvPr/>
        </p:nvSpPr>
        <p:spPr>
          <a:xfrm>
            <a:off x="5047245" y="1771177"/>
            <a:ext cx="1870913" cy="1419942"/>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a:solidFill>
                  <a:schemeClr val="bg1"/>
                </a:solidFill>
                <a:latin typeface="Comic Sans MS" panose="030F0702030302020204" pitchFamily="66" charset="0"/>
              </a:rPr>
              <a:t>sky</a:t>
            </a:r>
          </a:p>
        </p:txBody>
      </p:sp>
      <p:sp>
        <p:nvSpPr>
          <p:cNvPr id="13" name="Rectangle: Rounded Corners 12">
            <a:extLst>
              <a:ext uri="{FF2B5EF4-FFF2-40B4-BE49-F238E27FC236}">
                <a16:creationId xmlns:a16="http://schemas.microsoft.com/office/drawing/2014/main" id="{88F309BE-CF64-49B5-AE9F-B5E178DD110D}"/>
              </a:ext>
            </a:extLst>
          </p:cNvPr>
          <p:cNvSpPr/>
          <p:nvPr/>
        </p:nvSpPr>
        <p:spPr>
          <a:xfrm>
            <a:off x="4769015" y="3893898"/>
            <a:ext cx="2427372" cy="1419942"/>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a:solidFill>
                  <a:schemeClr val="bg1"/>
                </a:solidFill>
                <a:latin typeface="Comic Sans MS" panose="030F0702030302020204" pitchFamily="66" charset="0"/>
              </a:rPr>
              <a:t>bunny</a:t>
            </a:r>
          </a:p>
        </p:txBody>
      </p:sp>
    </p:spTree>
    <p:extLst>
      <p:ext uri="{BB962C8B-B14F-4D97-AF65-F5344CB8AC3E}">
        <p14:creationId xmlns:p14="http://schemas.microsoft.com/office/powerpoint/2010/main" val="171809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Listen and Spell </a:t>
            </a:r>
          </a:p>
        </p:txBody>
      </p:sp>
      <p:pic>
        <p:nvPicPr>
          <p:cNvPr id="8" name="Picture 7">
            <a:extLst>
              <a:ext uri="{FF2B5EF4-FFF2-40B4-BE49-F238E27FC236}">
                <a16:creationId xmlns:a16="http://schemas.microsoft.com/office/drawing/2014/main" id="{98C46BDC-84B6-4C76-8257-8971851FD443}"/>
              </a:ext>
            </a:extLst>
          </p:cNvPr>
          <p:cNvPicPr>
            <a:picLocks noChangeAspect="1"/>
          </p:cNvPicPr>
          <p:nvPr/>
        </p:nvPicPr>
        <p:blipFill>
          <a:blip r:embed="rId3"/>
          <a:srcRect/>
          <a:stretch/>
        </p:blipFill>
        <p:spPr>
          <a:xfrm>
            <a:off x="2594441" y="1851670"/>
            <a:ext cx="3955118" cy="2119943"/>
          </a:xfrm>
          <a:prstGeom prst="rect">
            <a:avLst/>
          </a:prstGeom>
        </p:spPr>
      </p:pic>
      <p:sp>
        <p:nvSpPr>
          <p:cNvPr id="10" name="Rectangle: Rounded Corners 9">
            <a:extLst>
              <a:ext uri="{FF2B5EF4-FFF2-40B4-BE49-F238E27FC236}">
                <a16:creationId xmlns:a16="http://schemas.microsoft.com/office/drawing/2014/main" id="{0272A5EC-D03A-4CB6-9BE1-0A5B1DB7ADA3}"/>
              </a:ext>
            </a:extLst>
          </p:cNvPr>
          <p:cNvSpPr/>
          <p:nvPr/>
        </p:nvSpPr>
        <p:spPr>
          <a:xfrm>
            <a:off x="3358313" y="4772204"/>
            <a:ext cx="2427373" cy="1419942"/>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a:solidFill>
                  <a:schemeClr val="bg1"/>
                </a:solidFill>
                <a:latin typeface="Comic Sans MS" panose="030F0702030302020204" pitchFamily="66" charset="0"/>
              </a:rPr>
              <a:t>my</a:t>
            </a:r>
          </a:p>
        </p:txBody>
      </p:sp>
      <p:pic>
        <p:nvPicPr>
          <p:cNvPr id="9" name="Picture 8">
            <a:extLst>
              <a:ext uri="{FF2B5EF4-FFF2-40B4-BE49-F238E27FC236}">
                <a16:creationId xmlns:a16="http://schemas.microsoft.com/office/drawing/2014/main" id="{B712E706-BA5F-4A86-8CE9-1084924D701D}"/>
              </a:ext>
            </a:extLst>
          </p:cNvPr>
          <p:cNvPicPr>
            <a:picLocks noChangeAspect="1"/>
          </p:cNvPicPr>
          <p:nvPr/>
        </p:nvPicPr>
        <p:blipFill>
          <a:blip r:embed="rId4"/>
          <a:srcRect/>
          <a:stretch/>
        </p:blipFill>
        <p:spPr>
          <a:xfrm>
            <a:off x="2318269" y="1682394"/>
            <a:ext cx="3722138" cy="2486388"/>
          </a:xfrm>
          <a:prstGeom prst="rect">
            <a:avLst/>
          </a:prstGeom>
        </p:spPr>
      </p:pic>
      <p:sp>
        <p:nvSpPr>
          <p:cNvPr id="13" name="Rectangle: Rounded Corners 12">
            <a:extLst>
              <a:ext uri="{FF2B5EF4-FFF2-40B4-BE49-F238E27FC236}">
                <a16:creationId xmlns:a16="http://schemas.microsoft.com/office/drawing/2014/main" id="{02742747-B7B3-4008-9894-D9ACC4F3CAF3}"/>
              </a:ext>
            </a:extLst>
          </p:cNvPr>
          <p:cNvSpPr/>
          <p:nvPr/>
        </p:nvSpPr>
        <p:spPr>
          <a:xfrm>
            <a:off x="3358313" y="4772204"/>
            <a:ext cx="2427373" cy="1419942"/>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a:solidFill>
                  <a:schemeClr val="bg1"/>
                </a:solidFill>
                <a:latin typeface="Comic Sans MS" panose="030F0702030302020204" pitchFamily="66" charset="0"/>
              </a:rPr>
              <a:t>try</a:t>
            </a:r>
          </a:p>
        </p:txBody>
      </p:sp>
      <p:pic>
        <p:nvPicPr>
          <p:cNvPr id="11" name="Picture 10">
            <a:extLst>
              <a:ext uri="{FF2B5EF4-FFF2-40B4-BE49-F238E27FC236}">
                <a16:creationId xmlns:a16="http://schemas.microsoft.com/office/drawing/2014/main" id="{C84877FB-8E11-41CB-B8CA-648B38DB923E}"/>
              </a:ext>
            </a:extLst>
          </p:cNvPr>
          <p:cNvPicPr>
            <a:picLocks noChangeAspect="1"/>
          </p:cNvPicPr>
          <p:nvPr/>
        </p:nvPicPr>
        <p:blipFill>
          <a:blip r:embed="rId5"/>
          <a:srcRect/>
          <a:stretch/>
        </p:blipFill>
        <p:spPr>
          <a:xfrm>
            <a:off x="2336079" y="1836191"/>
            <a:ext cx="3722138" cy="2099286"/>
          </a:xfrm>
          <a:prstGeom prst="rect">
            <a:avLst/>
          </a:prstGeom>
        </p:spPr>
      </p:pic>
      <p:sp>
        <p:nvSpPr>
          <p:cNvPr id="15" name="Rectangle: Rounded Corners 14">
            <a:extLst>
              <a:ext uri="{FF2B5EF4-FFF2-40B4-BE49-F238E27FC236}">
                <a16:creationId xmlns:a16="http://schemas.microsoft.com/office/drawing/2014/main" id="{B497E1FD-8C03-44B1-BCE4-09ECB32AB4F0}"/>
              </a:ext>
            </a:extLst>
          </p:cNvPr>
          <p:cNvSpPr/>
          <p:nvPr/>
        </p:nvSpPr>
        <p:spPr>
          <a:xfrm>
            <a:off x="3358313" y="4772204"/>
            <a:ext cx="2427373" cy="1419942"/>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a:solidFill>
                  <a:schemeClr val="bg1"/>
                </a:solidFill>
                <a:latin typeface="Comic Sans MS" panose="030F0702030302020204" pitchFamily="66" charset="0"/>
              </a:rPr>
              <a:t>lily</a:t>
            </a:r>
          </a:p>
        </p:txBody>
      </p:sp>
      <p:pic>
        <p:nvPicPr>
          <p:cNvPr id="12" name="Picture 11">
            <a:extLst>
              <a:ext uri="{FF2B5EF4-FFF2-40B4-BE49-F238E27FC236}">
                <a16:creationId xmlns:a16="http://schemas.microsoft.com/office/drawing/2014/main" id="{4E4C1924-AB1C-4FEE-A45F-5488CA7656D9}"/>
              </a:ext>
            </a:extLst>
          </p:cNvPr>
          <p:cNvPicPr>
            <a:picLocks noChangeAspect="1"/>
          </p:cNvPicPr>
          <p:nvPr/>
        </p:nvPicPr>
        <p:blipFill>
          <a:blip r:embed="rId6"/>
          <a:srcRect/>
          <a:stretch/>
        </p:blipFill>
        <p:spPr>
          <a:xfrm>
            <a:off x="2318269" y="1669978"/>
            <a:ext cx="3739948" cy="2483325"/>
          </a:xfrm>
          <a:prstGeom prst="rect">
            <a:avLst/>
          </a:prstGeom>
        </p:spPr>
      </p:pic>
      <p:sp>
        <p:nvSpPr>
          <p:cNvPr id="17" name="Rectangle: Rounded Corners 16">
            <a:extLst>
              <a:ext uri="{FF2B5EF4-FFF2-40B4-BE49-F238E27FC236}">
                <a16:creationId xmlns:a16="http://schemas.microsoft.com/office/drawing/2014/main" id="{BAE1EA0A-1A86-4D7C-B462-D7170ADEF13F}"/>
              </a:ext>
            </a:extLst>
          </p:cNvPr>
          <p:cNvSpPr/>
          <p:nvPr/>
        </p:nvSpPr>
        <p:spPr>
          <a:xfrm>
            <a:off x="3358313" y="4756725"/>
            <a:ext cx="2427373" cy="1419942"/>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a:solidFill>
                  <a:schemeClr val="bg1"/>
                </a:solidFill>
                <a:latin typeface="Comic Sans MS" panose="030F0702030302020204" pitchFamily="66" charset="0"/>
              </a:rPr>
              <a:t>hilly</a:t>
            </a:r>
          </a:p>
        </p:txBody>
      </p:sp>
    </p:spTree>
    <p:extLst>
      <p:ext uri="{BB962C8B-B14F-4D97-AF65-F5344CB8AC3E}">
        <p14:creationId xmlns:p14="http://schemas.microsoft.com/office/powerpoint/2010/main" val="146056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1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ppt_x"/>
                                          </p:val>
                                        </p:tav>
                                        <p:tav tm="100000">
                                          <p:val>
                                            <p:strVal val="#ppt_x"/>
                                          </p:val>
                                        </p:tav>
                                      </p:tavLst>
                                    </p:anim>
                                    <p:anim calcmode="lin" valueType="num">
                                      <p:cBhvr additive="base">
                                        <p:cTn id="5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3" grpId="0" animBg="1"/>
      <p:bldP spid="13" grpId="1" animBg="1"/>
      <p:bldP spid="15" grpId="0" animBg="1"/>
      <p:bldP spid="15" grpId="1" animBg="1"/>
      <p:bldP spid="17" grpId="0" animBg="1"/>
      <p:bldP spid="1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lstStyle/>
          <a:p>
            <a:r>
              <a:rPr lang="en-US" dirty="0">
                <a:latin typeface="Comic Sans MS" panose="030F0702030302020204" pitchFamily="66" charset="0"/>
              </a:rPr>
              <a:t>Reflexive Pronouns </a:t>
            </a:r>
          </a:p>
        </p:txBody>
      </p:sp>
      <p:sp>
        <p:nvSpPr>
          <p:cNvPr id="11" name="Rectangle: Rounded Corners 10">
            <a:extLst>
              <a:ext uri="{FF2B5EF4-FFF2-40B4-BE49-F238E27FC236}">
                <a16:creationId xmlns:a16="http://schemas.microsoft.com/office/drawing/2014/main" id="{3AAE390C-6646-4DBA-B5BE-52AF58505B99}"/>
              </a:ext>
            </a:extLst>
          </p:cNvPr>
          <p:cNvSpPr/>
          <p:nvPr/>
        </p:nvSpPr>
        <p:spPr>
          <a:xfrm>
            <a:off x="951947" y="1534872"/>
            <a:ext cx="7240105" cy="222547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We use a reflective pronoun when a noun or pronoun does something to itself. </a:t>
            </a:r>
          </a:p>
        </p:txBody>
      </p:sp>
      <p:sp>
        <p:nvSpPr>
          <p:cNvPr id="12" name="Rectangle: Rounded Corners 11">
            <a:extLst>
              <a:ext uri="{FF2B5EF4-FFF2-40B4-BE49-F238E27FC236}">
                <a16:creationId xmlns:a16="http://schemas.microsoft.com/office/drawing/2014/main" id="{4B6970F5-9B90-493B-9962-02756A22CA36}"/>
              </a:ext>
            </a:extLst>
          </p:cNvPr>
          <p:cNvSpPr/>
          <p:nvPr/>
        </p:nvSpPr>
        <p:spPr>
          <a:xfrm>
            <a:off x="951947" y="4210393"/>
            <a:ext cx="7240105" cy="222547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a:solidFill>
                  <a:schemeClr val="bg1"/>
                </a:solidFill>
                <a:latin typeface="Comic Sans MS" panose="030F0702030302020204" pitchFamily="66" charset="0"/>
              </a:rPr>
              <a:t>Myself, himself, itself, themselves, yourself, herself, ourselves </a:t>
            </a:r>
            <a:endParaRPr lang="en-US" sz="3600" dirty="0">
              <a:solidFill>
                <a:schemeClr val="bg1"/>
              </a:solidFill>
              <a:latin typeface="Comic Sans MS" panose="030F0702030302020204" pitchFamily="66" charset="0"/>
            </a:endParaRPr>
          </a:p>
        </p:txBody>
      </p:sp>
      <p:pic>
        <p:nvPicPr>
          <p:cNvPr id="13" name="Picture 12" descr="Relax Meow">
            <a:extLst>
              <a:ext uri="{FF2B5EF4-FFF2-40B4-BE49-F238E27FC236}">
                <a16:creationId xmlns:a16="http://schemas.microsoft.com/office/drawing/2014/main" id="{34E99411-E1F1-4FF7-8382-807C9720E724}"/>
              </a:ext>
            </a:extLst>
          </p:cNvPr>
          <p:cNvPicPr>
            <a:picLocks noChangeAspect="1"/>
          </p:cNvPicPr>
          <p:nvPr/>
        </p:nvPicPr>
        <p:blipFill>
          <a:blip r:embed="rId3"/>
          <a:stretch>
            <a:fillRect/>
          </a:stretch>
        </p:blipFill>
        <p:spPr>
          <a:xfrm>
            <a:off x="6904233" y="0"/>
            <a:ext cx="2131032" cy="2131032"/>
          </a:xfrm>
          <a:prstGeom prst="rect">
            <a:avLst/>
          </a:prstGeom>
        </p:spPr>
      </p:pic>
    </p:spTree>
    <p:extLst>
      <p:ext uri="{BB962C8B-B14F-4D97-AF65-F5344CB8AC3E}">
        <p14:creationId xmlns:p14="http://schemas.microsoft.com/office/powerpoint/2010/main" val="10892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r>
              <a:rPr lang="en-US" dirty="0">
                <a:latin typeface="Comic Sans MS" panose="030F0702030302020204" pitchFamily="66" charset="0"/>
              </a:rPr>
              <a:t>Reflexive Pronouns in Sentences</a:t>
            </a:r>
          </a:p>
        </p:txBody>
      </p:sp>
      <p:sp>
        <p:nvSpPr>
          <p:cNvPr id="11" name="Rectangle: Rounded Corners 10">
            <a:extLst>
              <a:ext uri="{FF2B5EF4-FFF2-40B4-BE49-F238E27FC236}">
                <a16:creationId xmlns:a16="http://schemas.microsoft.com/office/drawing/2014/main" id="{D357CA70-A353-4DA5-99E4-A4F34AC2208A}"/>
              </a:ext>
            </a:extLst>
          </p:cNvPr>
          <p:cNvSpPr/>
          <p:nvPr/>
        </p:nvSpPr>
        <p:spPr>
          <a:xfrm>
            <a:off x="951947" y="1703499"/>
            <a:ext cx="7240105" cy="222547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1.	She was able to figure it out _________. </a:t>
            </a:r>
          </a:p>
        </p:txBody>
      </p:sp>
      <p:sp>
        <p:nvSpPr>
          <p:cNvPr id="13" name="Rectangle: Rounded Corners 12">
            <a:extLst>
              <a:ext uri="{FF2B5EF4-FFF2-40B4-BE49-F238E27FC236}">
                <a16:creationId xmlns:a16="http://schemas.microsoft.com/office/drawing/2014/main" id="{CF373116-8139-4F4F-8F13-3E7DC742893B}"/>
              </a:ext>
            </a:extLst>
          </p:cNvPr>
          <p:cNvSpPr/>
          <p:nvPr/>
        </p:nvSpPr>
        <p:spPr>
          <a:xfrm>
            <a:off x="653996" y="5051162"/>
            <a:ext cx="2243315" cy="121607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himself</a:t>
            </a:r>
          </a:p>
        </p:txBody>
      </p:sp>
      <p:sp>
        <p:nvSpPr>
          <p:cNvPr id="14" name="Rectangle: Rounded Corners 13">
            <a:extLst>
              <a:ext uri="{FF2B5EF4-FFF2-40B4-BE49-F238E27FC236}">
                <a16:creationId xmlns:a16="http://schemas.microsoft.com/office/drawing/2014/main" id="{4BFC9E0A-C864-491A-9756-D1CDAC635FAB}"/>
              </a:ext>
            </a:extLst>
          </p:cNvPr>
          <p:cNvSpPr/>
          <p:nvPr/>
        </p:nvSpPr>
        <p:spPr>
          <a:xfrm>
            <a:off x="3450341" y="5051162"/>
            <a:ext cx="2243315" cy="121607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herself</a:t>
            </a:r>
          </a:p>
        </p:txBody>
      </p:sp>
      <p:sp>
        <p:nvSpPr>
          <p:cNvPr id="15" name="Rectangle: Rounded Corners 14">
            <a:extLst>
              <a:ext uri="{FF2B5EF4-FFF2-40B4-BE49-F238E27FC236}">
                <a16:creationId xmlns:a16="http://schemas.microsoft.com/office/drawing/2014/main" id="{7E2DC23F-C885-49A8-9464-0BF4E4D73BDC}"/>
              </a:ext>
            </a:extLst>
          </p:cNvPr>
          <p:cNvSpPr/>
          <p:nvPr/>
        </p:nvSpPr>
        <p:spPr>
          <a:xfrm>
            <a:off x="6246689" y="5051162"/>
            <a:ext cx="2243315" cy="121607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yourself</a:t>
            </a:r>
          </a:p>
        </p:txBody>
      </p:sp>
      <p:sp>
        <p:nvSpPr>
          <p:cNvPr id="16" name="Rectangle: Rounded Corners 15">
            <a:extLst>
              <a:ext uri="{FF2B5EF4-FFF2-40B4-BE49-F238E27FC236}">
                <a16:creationId xmlns:a16="http://schemas.microsoft.com/office/drawing/2014/main" id="{D068480A-292C-4243-9C1A-5E09DA469044}"/>
              </a:ext>
            </a:extLst>
          </p:cNvPr>
          <p:cNvSpPr/>
          <p:nvPr/>
        </p:nvSpPr>
        <p:spPr>
          <a:xfrm>
            <a:off x="951947" y="1703499"/>
            <a:ext cx="7240105" cy="222547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a:solidFill>
                  <a:schemeClr val="bg1"/>
                </a:solidFill>
                <a:latin typeface="Comic Sans MS" panose="030F0702030302020204" pitchFamily="66" charset="0"/>
              </a:rPr>
              <a:t>2.	Please help _______ to some candy. </a:t>
            </a:r>
            <a:endParaRPr lang="en-US" sz="3600" dirty="0">
              <a:solidFill>
                <a:schemeClr val="bg1"/>
              </a:solidFill>
              <a:latin typeface="Comic Sans MS" panose="030F0702030302020204" pitchFamily="66" charset="0"/>
            </a:endParaRPr>
          </a:p>
        </p:txBody>
      </p:sp>
      <p:sp>
        <p:nvSpPr>
          <p:cNvPr id="17" name="Rectangle: Rounded Corners 16">
            <a:extLst>
              <a:ext uri="{FF2B5EF4-FFF2-40B4-BE49-F238E27FC236}">
                <a16:creationId xmlns:a16="http://schemas.microsoft.com/office/drawing/2014/main" id="{0BD95FA7-53FE-414E-9EB2-ED24596BDAE0}"/>
              </a:ext>
            </a:extLst>
          </p:cNvPr>
          <p:cNvSpPr/>
          <p:nvPr/>
        </p:nvSpPr>
        <p:spPr>
          <a:xfrm>
            <a:off x="951947" y="1703499"/>
            <a:ext cx="7240105" cy="222547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a:solidFill>
                  <a:schemeClr val="bg1"/>
                </a:solidFill>
                <a:latin typeface="Comic Sans MS" panose="030F0702030302020204" pitchFamily="66" charset="0"/>
              </a:rPr>
              <a:t>3.	He can get it ________. </a:t>
            </a:r>
            <a:endParaRPr lang="en-US" sz="3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93688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14"/>
                                        </p:tgtEl>
                                      </p:cBhvr>
                                    </p:animEffect>
                                    <p:animScale>
                                      <p:cBhvr>
                                        <p:cTn id="13" dur="250" autoRev="1" fill="hold"/>
                                        <p:tgtEl>
                                          <p:spTgt spid="14"/>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0" nodeType="clickEffect">
                                  <p:stCondLst>
                                    <p:cond delay="0"/>
                                  </p:stCondLst>
                                  <p:childTnLst>
                                    <p:animEffect transition="out" filter="fade">
                                      <p:cBhvr>
                                        <p:cTn id="23" dur="500" tmFilter="0, 0; .2, .5; .8, .5; 1, 0"/>
                                        <p:tgtEl>
                                          <p:spTgt spid="15"/>
                                        </p:tgtEl>
                                      </p:cBhvr>
                                    </p:animEffect>
                                    <p:animScale>
                                      <p:cBhvr>
                                        <p:cTn id="24" dur="250" autoRev="1" fill="hold"/>
                                        <p:tgtEl>
                                          <p:spTgt spid="15"/>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13"/>
                                        </p:tgtEl>
                                      </p:cBhvr>
                                    </p:animEffect>
                                    <p:animScale>
                                      <p:cBhvr>
                                        <p:cTn id="3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1F89F-E7A5-4353-B2C6-A7D219952AAC}"/>
              </a:ext>
            </a:extLst>
          </p:cNvPr>
          <p:cNvSpPr>
            <a:spLocks noGrp="1"/>
          </p:cNvSpPr>
          <p:nvPr>
            <p:ph type="title"/>
          </p:nvPr>
        </p:nvSpPr>
        <p:spPr/>
        <p:txBody>
          <a:bodyPr/>
          <a:lstStyle/>
          <a:p>
            <a:r>
              <a:rPr lang="en-US" dirty="0">
                <a:latin typeface="Comic Sans MS" panose="030F0702030302020204" pitchFamily="66" charset="0"/>
              </a:rPr>
              <a:t>Sight Word Wall </a:t>
            </a:r>
          </a:p>
        </p:txBody>
      </p:sp>
      <p:sp>
        <p:nvSpPr>
          <p:cNvPr id="3" name="Rectangle: Rounded Corners 2">
            <a:extLst>
              <a:ext uri="{FF2B5EF4-FFF2-40B4-BE49-F238E27FC236}">
                <a16:creationId xmlns:a16="http://schemas.microsoft.com/office/drawing/2014/main" id="{B696ED42-3B80-4BDC-9236-07D66AF447DE}"/>
              </a:ext>
            </a:extLst>
          </p:cNvPr>
          <p:cNvSpPr/>
          <p:nvPr/>
        </p:nvSpPr>
        <p:spPr>
          <a:xfrm>
            <a:off x="3214036" y="2316265"/>
            <a:ext cx="2715927" cy="208107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lullaby</a:t>
            </a:r>
          </a:p>
        </p:txBody>
      </p:sp>
      <p:sp>
        <p:nvSpPr>
          <p:cNvPr id="4" name="Rectangle: Rounded Corners 3">
            <a:extLst>
              <a:ext uri="{FF2B5EF4-FFF2-40B4-BE49-F238E27FC236}">
                <a16:creationId xmlns:a16="http://schemas.microsoft.com/office/drawing/2014/main" id="{CE8D2119-C49F-48EA-ACD2-CBA5B4C05404}"/>
              </a:ext>
            </a:extLst>
          </p:cNvPr>
          <p:cNvSpPr/>
          <p:nvPr/>
        </p:nvSpPr>
        <p:spPr>
          <a:xfrm>
            <a:off x="3214036" y="2316265"/>
            <a:ext cx="2715927" cy="208107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all</a:t>
            </a:r>
          </a:p>
        </p:txBody>
      </p:sp>
      <p:sp>
        <p:nvSpPr>
          <p:cNvPr id="5" name="Rectangle: Rounded Corners 4">
            <a:extLst>
              <a:ext uri="{FF2B5EF4-FFF2-40B4-BE49-F238E27FC236}">
                <a16:creationId xmlns:a16="http://schemas.microsoft.com/office/drawing/2014/main" id="{9EFF4293-6BB7-431E-AF6B-7E11EB1F68A5}"/>
              </a:ext>
            </a:extLst>
          </p:cNvPr>
          <p:cNvSpPr/>
          <p:nvPr/>
        </p:nvSpPr>
        <p:spPr>
          <a:xfrm>
            <a:off x="3214035" y="2316265"/>
            <a:ext cx="2715927" cy="208107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ball</a:t>
            </a:r>
          </a:p>
        </p:txBody>
      </p:sp>
      <p:sp>
        <p:nvSpPr>
          <p:cNvPr id="6" name="Rectangle: Rounded Corners 5">
            <a:extLst>
              <a:ext uri="{FF2B5EF4-FFF2-40B4-BE49-F238E27FC236}">
                <a16:creationId xmlns:a16="http://schemas.microsoft.com/office/drawing/2014/main" id="{03ABE661-F0C1-4235-8A16-38A96625BAF9}"/>
              </a:ext>
            </a:extLst>
          </p:cNvPr>
          <p:cNvSpPr/>
          <p:nvPr/>
        </p:nvSpPr>
        <p:spPr>
          <a:xfrm>
            <a:off x="3214034" y="2316265"/>
            <a:ext cx="2715927" cy="208107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by</a:t>
            </a:r>
          </a:p>
        </p:txBody>
      </p:sp>
      <p:sp>
        <p:nvSpPr>
          <p:cNvPr id="7" name="Rectangle: Rounded Corners 6">
            <a:extLst>
              <a:ext uri="{FF2B5EF4-FFF2-40B4-BE49-F238E27FC236}">
                <a16:creationId xmlns:a16="http://schemas.microsoft.com/office/drawing/2014/main" id="{E34ED7FC-16B7-4F78-B4BC-AD92CE26991F}"/>
              </a:ext>
            </a:extLst>
          </p:cNvPr>
          <p:cNvSpPr/>
          <p:nvPr/>
        </p:nvSpPr>
        <p:spPr>
          <a:xfrm>
            <a:off x="3214036" y="2316265"/>
            <a:ext cx="2715927" cy="208107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buy</a:t>
            </a:r>
          </a:p>
        </p:txBody>
      </p:sp>
      <p:sp>
        <p:nvSpPr>
          <p:cNvPr id="8" name="Rectangle: Rounded Corners 7">
            <a:extLst>
              <a:ext uri="{FF2B5EF4-FFF2-40B4-BE49-F238E27FC236}">
                <a16:creationId xmlns:a16="http://schemas.microsoft.com/office/drawing/2014/main" id="{0BE6BBEE-0FF0-4956-8ABA-3E3DA2FA13BF}"/>
              </a:ext>
            </a:extLst>
          </p:cNvPr>
          <p:cNvSpPr/>
          <p:nvPr/>
        </p:nvSpPr>
        <p:spPr>
          <a:xfrm>
            <a:off x="3214036" y="2316265"/>
            <a:ext cx="2715927" cy="208107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bully</a:t>
            </a:r>
          </a:p>
        </p:txBody>
      </p:sp>
      <p:sp>
        <p:nvSpPr>
          <p:cNvPr id="9" name="Rectangle: Rounded Corners 8">
            <a:extLst>
              <a:ext uri="{FF2B5EF4-FFF2-40B4-BE49-F238E27FC236}">
                <a16:creationId xmlns:a16="http://schemas.microsoft.com/office/drawing/2014/main" id="{B29C257C-2ACF-4152-8CA7-5D252158BF31}"/>
              </a:ext>
            </a:extLst>
          </p:cNvPr>
          <p:cNvSpPr/>
          <p:nvPr/>
        </p:nvSpPr>
        <p:spPr>
          <a:xfrm>
            <a:off x="3214036" y="2316265"/>
            <a:ext cx="2715927" cy="208107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lab</a:t>
            </a:r>
          </a:p>
        </p:txBody>
      </p:sp>
      <p:sp>
        <p:nvSpPr>
          <p:cNvPr id="10" name="Rectangle: Rounded Corners 9">
            <a:extLst>
              <a:ext uri="{FF2B5EF4-FFF2-40B4-BE49-F238E27FC236}">
                <a16:creationId xmlns:a16="http://schemas.microsoft.com/office/drawing/2014/main" id="{03E45DC7-9018-4240-A9BF-A4D296C32FD2}"/>
              </a:ext>
            </a:extLst>
          </p:cNvPr>
          <p:cNvSpPr/>
          <p:nvPr/>
        </p:nvSpPr>
        <p:spPr>
          <a:xfrm>
            <a:off x="3214033" y="2316265"/>
            <a:ext cx="2715927" cy="208107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lay</a:t>
            </a:r>
          </a:p>
        </p:txBody>
      </p:sp>
      <p:pic>
        <p:nvPicPr>
          <p:cNvPr id="12" name="Picture 11" descr="Hello Meow">
            <a:extLst>
              <a:ext uri="{FF2B5EF4-FFF2-40B4-BE49-F238E27FC236}">
                <a16:creationId xmlns:a16="http://schemas.microsoft.com/office/drawing/2014/main" id="{CE1DC669-4487-4D1D-A3A4-8FC59CD3A5AA}"/>
              </a:ext>
            </a:extLst>
          </p:cNvPr>
          <p:cNvPicPr>
            <a:picLocks noChangeAspect="1"/>
          </p:cNvPicPr>
          <p:nvPr/>
        </p:nvPicPr>
        <p:blipFill>
          <a:blip r:embed="rId3"/>
          <a:stretch>
            <a:fillRect/>
          </a:stretch>
        </p:blipFill>
        <p:spPr>
          <a:xfrm>
            <a:off x="-178942" y="3356802"/>
            <a:ext cx="3810000" cy="3810000"/>
          </a:xfrm>
          <a:prstGeom prst="rect">
            <a:avLst/>
          </a:prstGeom>
        </p:spPr>
      </p:pic>
    </p:spTree>
    <p:extLst>
      <p:ext uri="{BB962C8B-B14F-4D97-AF65-F5344CB8AC3E}">
        <p14:creationId xmlns:p14="http://schemas.microsoft.com/office/powerpoint/2010/main" val="348590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Story Retell </a:t>
            </a:r>
          </a:p>
        </p:txBody>
      </p:sp>
      <p:pic>
        <p:nvPicPr>
          <p:cNvPr id="3" name="Picture 2">
            <a:extLst>
              <a:ext uri="{FF2B5EF4-FFF2-40B4-BE49-F238E27FC236}">
                <a16:creationId xmlns:a16="http://schemas.microsoft.com/office/drawing/2014/main" id="{895BBDA1-EF4A-44B9-ADFE-F95E9A433E68}"/>
              </a:ext>
            </a:extLst>
          </p:cNvPr>
          <p:cNvPicPr>
            <a:picLocks noChangeAspect="1"/>
          </p:cNvPicPr>
          <p:nvPr/>
        </p:nvPicPr>
        <p:blipFill>
          <a:blip r:embed="rId3"/>
          <a:srcRect/>
          <a:stretch/>
        </p:blipFill>
        <p:spPr>
          <a:xfrm>
            <a:off x="330413" y="2070130"/>
            <a:ext cx="4068473" cy="2717739"/>
          </a:xfrm>
          <a:prstGeom prst="rect">
            <a:avLst/>
          </a:prstGeom>
        </p:spPr>
      </p:pic>
      <p:pic>
        <p:nvPicPr>
          <p:cNvPr id="4" name="Picture 3">
            <a:extLst>
              <a:ext uri="{FF2B5EF4-FFF2-40B4-BE49-F238E27FC236}">
                <a16:creationId xmlns:a16="http://schemas.microsoft.com/office/drawing/2014/main" id="{4B233186-3381-4D75-BC72-BBC6B929FEF5}"/>
              </a:ext>
            </a:extLst>
          </p:cNvPr>
          <p:cNvPicPr>
            <a:picLocks noChangeAspect="1"/>
          </p:cNvPicPr>
          <p:nvPr/>
        </p:nvPicPr>
        <p:blipFill>
          <a:blip r:embed="rId4"/>
          <a:srcRect/>
          <a:stretch/>
        </p:blipFill>
        <p:spPr>
          <a:xfrm>
            <a:off x="4990313" y="2064092"/>
            <a:ext cx="3823274" cy="2729816"/>
          </a:xfrm>
          <a:prstGeom prst="rect">
            <a:avLst/>
          </a:prstGeom>
        </p:spPr>
      </p:pic>
    </p:spTree>
    <p:extLst>
      <p:ext uri="{BB962C8B-B14F-4D97-AF65-F5344CB8AC3E}">
        <p14:creationId xmlns:p14="http://schemas.microsoft.com/office/powerpoint/2010/main" val="71159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extLst>
      <p:ext uri="{BB962C8B-B14F-4D97-AF65-F5344CB8AC3E}">
        <p14:creationId xmlns:p14="http://schemas.microsoft.com/office/powerpoint/2010/main" val="3717781584"/>
      </p:ext>
    </p:extLst>
  </p:cSld>
  <p:clrMapOvr>
    <a:masterClrMapping/>
  </p:clrMapOvr>
</p:sld>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10918</TotalTime>
  <Words>1388</Words>
  <Application>Microsoft Office PowerPoint</Application>
  <PresentationFormat>On-screen Show (4:3)</PresentationFormat>
  <Paragraphs>135</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Comic Sans MS</vt:lpstr>
      <vt:lpstr>Office Theme</vt:lpstr>
      <vt:lpstr>Ending in y </vt:lpstr>
      <vt:lpstr>Ending in y </vt:lpstr>
      <vt:lpstr>y Making the long i or e Sound</vt:lpstr>
      <vt:lpstr>Listen and Spell </vt:lpstr>
      <vt:lpstr>Reflexive Pronouns </vt:lpstr>
      <vt:lpstr>Reflexive Pronouns in Sentences</vt:lpstr>
      <vt:lpstr>Sight Word Wall </vt:lpstr>
      <vt:lpstr>Story Retell </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Shawn Mahoney</cp:lastModifiedBy>
  <cp:revision>214</cp:revision>
  <dcterms:created xsi:type="dcterms:W3CDTF">2012-04-20T18:25:02Z</dcterms:created>
  <dcterms:modified xsi:type="dcterms:W3CDTF">2021-08-18T15:31:41Z</dcterms:modified>
</cp:coreProperties>
</file>