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44" r:id="rId2"/>
    <p:sldId id="345" r:id="rId3"/>
    <p:sldId id="348" r:id="rId4"/>
    <p:sldId id="346" r:id="rId5"/>
    <p:sldId id="349" r:id="rId6"/>
    <p:sldId id="350" r:id="rId7"/>
    <p:sldId id="347" r:id="rId8"/>
    <p:sldId id="35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58754" autoAdjust="0"/>
  </p:normalViewPr>
  <p:slideViewPr>
    <p:cSldViewPr snapToGrid="0" snapToObjects="1">
      <p:cViewPr varScale="1">
        <p:scale>
          <a:sx n="67" d="100"/>
          <a:sy n="67" d="100"/>
        </p:scale>
        <p:origin x="303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we learned that sometimes words do not follow the rules. Sometimes when one or two vowels come together, they can make the “schwa”. This sounds like a short u. Listen to the following words do you hear the short u sound in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bacon.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“Bacon. Do you hear the short u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where the o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o highlighted.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the word camel.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“Camel. Do you hear the short u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where the e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e highlighted.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the word rascal.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“Husband. Do you hear the short u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where the a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a highlighted.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“Panda. The panda hung from a piece of bamboo. Panda.”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A N D A,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“Pretzel. This pretzel has too much salt on it. Pretzel.”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R E T Z E L,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“Wagon. She used to have a little red wagon. Wagon.”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 A G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use pronouns to relace a noun. Sometimes they even show possession. These are called possessive pronouns. Can you think of any examples?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his, her, our, their, its, your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some examples of possessive pronouns.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 I have a sentence that only has nouns in it. We are going to replace those nouns with pronouns in the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first group.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“The boat that belongs to my brother and I. If I wanted to use a possessive pronoun what would this sentence look like?”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Our boat.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“The house that belongs to Brandon and Samantha. If I wanted to use a possessive pronoun what would this sentence look like?”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Their 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“I want you to go next. If I wanted to use a possessive pronoun what would this sentence look like?”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It is your turn.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answer.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are going to complete a few sentences with the correct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horses belong to Tim and Jeff. They are _______ horses.”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their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“Sarah was next to go in the bounce house. The adult said, “It is ______ turn to go 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your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“Carl is Sam and Cole’s dad. Linda pointed to him and said, “He is _____ dad.”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their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p>
          <a:p>
            <a:r>
              <a:rPr lang="en-US" sz="1800" b="0" dirty="0">
                <a:effectLst/>
                <a:latin typeface="Comic Sans MS" panose="030F0702030302020204" pitchFamily="66" charset="0"/>
                <a:cs typeface="Calibri" panose="020F0502020204030204" pitchFamily="34" charset="0"/>
              </a:rPr>
              <a:t>Click for a YEAH!</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Favorite Foods</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6 times naming each item. Grapes, dog chow, tender shoots, cantaloupe, garlic tablets, and grass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Tom, Bobby, Susan, Pippi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Family’s Backyard Garden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Every pet in the house likes specific treats. Some can make them sick!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we learned that the Carter’s have grapes in their garden. Pixie loves the grapes, but grapes are not good for dogs. We learned that she doesn’t get sick from them, and her favorites are the red ones. Then we learned that Bobby likes to eat grass in the yard especially in this one spot they go to on their evening walks. Pippi loves cantaloupe, she meows even louder wen she can smell it. She also loves the dogs dog chow! Bobby does not seem to mind when Pippi is eating his chow but sometimes he will chase Pippi away. Franky likes tender shoots from the Farmers Market. Franky will meow super loud before his bedtime snack. He loves his garlic tablets. Sometimes he even gets one for breakfast.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a:t>
            </a:r>
            <a:r>
              <a:rPr lang="en-US" sz="1800" b="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We learned what treats each pet in the Carter family like and we even learned that these treats do make others sick; but they don’t make these pets sick.</a:t>
            </a:r>
            <a:r>
              <a:rPr lang="en-US" sz="18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Irregular Sounds</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Possession </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The Irregular Sound “uh” </a:t>
            </a:r>
          </a:p>
        </p:txBody>
      </p:sp>
      <p:sp>
        <p:nvSpPr>
          <p:cNvPr id="3" name="Rectangle: Rounded Corners 2">
            <a:extLst>
              <a:ext uri="{FF2B5EF4-FFF2-40B4-BE49-F238E27FC236}">
                <a16:creationId xmlns:a16="http://schemas.microsoft.com/office/drawing/2014/main" id="{09764510-8994-4A96-AFBC-30B3DEAD63AD}"/>
              </a:ext>
            </a:extLst>
          </p:cNvPr>
          <p:cNvSpPr/>
          <p:nvPr/>
        </p:nvSpPr>
        <p:spPr>
          <a:xfrm>
            <a:off x="457200" y="1417638"/>
            <a:ext cx="2563322" cy="246305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bacon</a:t>
            </a:r>
          </a:p>
        </p:txBody>
      </p:sp>
      <p:sp>
        <p:nvSpPr>
          <p:cNvPr id="4" name="Rectangle: Rounded Corners 3">
            <a:extLst>
              <a:ext uri="{FF2B5EF4-FFF2-40B4-BE49-F238E27FC236}">
                <a16:creationId xmlns:a16="http://schemas.microsoft.com/office/drawing/2014/main" id="{9E090898-5ACE-46F4-A3AF-96FD3B59EE41}"/>
              </a:ext>
            </a:extLst>
          </p:cNvPr>
          <p:cNvSpPr/>
          <p:nvPr/>
        </p:nvSpPr>
        <p:spPr>
          <a:xfrm>
            <a:off x="5613094" y="1417639"/>
            <a:ext cx="2642212" cy="2463052"/>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camel</a:t>
            </a:r>
          </a:p>
        </p:txBody>
      </p:sp>
      <p:sp>
        <p:nvSpPr>
          <p:cNvPr id="5" name="Rectangle: Rounded Corners 4">
            <a:extLst>
              <a:ext uri="{FF2B5EF4-FFF2-40B4-BE49-F238E27FC236}">
                <a16:creationId xmlns:a16="http://schemas.microsoft.com/office/drawing/2014/main" id="{ACFEA7D5-BF24-43C6-A32D-91321250488D}"/>
              </a:ext>
            </a:extLst>
          </p:cNvPr>
          <p:cNvSpPr/>
          <p:nvPr/>
        </p:nvSpPr>
        <p:spPr>
          <a:xfrm>
            <a:off x="2801638" y="3888794"/>
            <a:ext cx="2833139" cy="2463052"/>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rascal</a:t>
            </a:r>
          </a:p>
        </p:txBody>
      </p:sp>
      <p:sp>
        <p:nvSpPr>
          <p:cNvPr id="6" name="Rectangle: Rounded Corners 5">
            <a:extLst>
              <a:ext uri="{FF2B5EF4-FFF2-40B4-BE49-F238E27FC236}">
                <a16:creationId xmlns:a16="http://schemas.microsoft.com/office/drawing/2014/main" id="{FF54B216-6E1A-40BF-B44E-05C95C15D882}"/>
              </a:ext>
            </a:extLst>
          </p:cNvPr>
          <p:cNvSpPr/>
          <p:nvPr/>
        </p:nvSpPr>
        <p:spPr>
          <a:xfrm>
            <a:off x="457200" y="1417638"/>
            <a:ext cx="2563322" cy="246305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bac</a:t>
            </a:r>
            <a:r>
              <a:rPr lang="en-US" sz="4000" dirty="0">
                <a:solidFill>
                  <a:srgbClr val="FFC000"/>
                </a:solidFill>
                <a:latin typeface="Comic Sans MS" panose="030F0702030302020204" pitchFamily="66" charset="0"/>
              </a:rPr>
              <a:t>o</a:t>
            </a:r>
            <a:r>
              <a:rPr lang="en-US" sz="4000" dirty="0">
                <a:solidFill>
                  <a:schemeClr val="bg1"/>
                </a:solidFill>
                <a:latin typeface="Comic Sans MS" panose="030F0702030302020204" pitchFamily="66" charset="0"/>
              </a:rPr>
              <a:t>n</a:t>
            </a:r>
          </a:p>
        </p:txBody>
      </p:sp>
      <p:sp>
        <p:nvSpPr>
          <p:cNvPr id="7" name="Rectangle: Rounded Corners 6">
            <a:extLst>
              <a:ext uri="{FF2B5EF4-FFF2-40B4-BE49-F238E27FC236}">
                <a16:creationId xmlns:a16="http://schemas.microsoft.com/office/drawing/2014/main" id="{AC8BD422-4168-4E12-BFF0-24F8C15A0CF7}"/>
              </a:ext>
            </a:extLst>
          </p:cNvPr>
          <p:cNvSpPr/>
          <p:nvPr/>
        </p:nvSpPr>
        <p:spPr>
          <a:xfrm>
            <a:off x="5613094" y="1417638"/>
            <a:ext cx="2642212" cy="2463054"/>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cam</a:t>
            </a:r>
            <a:r>
              <a:rPr lang="en-US" sz="4000" dirty="0">
                <a:solidFill>
                  <a:schemeClr val="accent1">
                    <a:lumMod val="60000"/>
                    <a:lumOff val="40000"/>
                  </a:schemeClr>
                </a:solidFill>
                <a:latin typeface="Comic Sans MS" panose="030F0702030302020204" pitchFamily="66" charset="0"/>
              </a:rPr>
              <a:t>e</a:t>
            </a:r>
            <a:r>
              <a:rPr lang="en-US" sz="4000" dirty="0">
                <a:solidFill>
                  <a:schemeClr val="bg1"/>
                </a:solidFill>
                <a:latin typeface="Comic Sans MS" panose="030F0702030302020204" pitchFamily="66" charset="0"/>
              </a:rPr>
              <a:t>l</a:t>
            </a:r>
          </a:p>
        </p:txBody>
      </p:sp>
      <p:sp>
        <p:nvSpPr>
          <p:cNvPr id="8" name="Rectangle: Rounded Corners 7">
            <a:extLst>
              <a:ext uri="{FF2B5EF4-FFF2-40B4-BE49-F238E27FC236}">
                <a16:creationId xmlns:a16="http://schemas.microsoft.com/office/drawing/2014/main" id="{F1A4E3FD-C3DB-4B75-A197-F734BC1A0A26}"/>
              </a:ext>
            </a:extLst>
          </p:cNvPr>
          <p:cNvSpPr/>
          <p:nvPr/>
        </p:nvSpPr>
        <p:spPr>
          <a:xfrm>
            <a:off x="2801638" y="3829145"/>
            <a:ext cx="2811456" cy="2522701"/>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rasc</a:t>
            </a:r>
            <a:r>
              <a:rPr lang="en-US" sz="4000" dirty="0">
                <a:solidFill>
                  <a:srgbClr val="FF0000"/>
                </a:solidFill>
                <a:latin typeface="Comic Sans MS" panose="030F0702030302020204" pitchFamily="66" charset="0"/>
              </a:rPr>
              <a:t>a</a:t>
            </a:r>
            <a:r>
              <a:rPr lang="en-US" sz="4000" dirty="0">
                <a:solidFill>
                  <a:schemeClr val="bg1"/>
                </a:solidFill>
                <a:latin typeface="Comic Sans MS" panose="030F0702030302020204" pitchFamily="66" charset="0"/>
              </a:rPr>
              <a:t>l</a:t>
            </a:r>
          </a:p>
        </p:txBody>
      </p:sp>
      <p:pic>
        <p:nvPicPr>
          <p:cNvPr id="10" name="Picture 9" descr="Happy Bee">
            <a:extLst>
              <a:ext uri="{FF2B5EF4-FFF2-40B4-BE49-F238E27FC236}">
                <a16:creationId xmlns:a16="http://schemas.microsoft.com/office/drawing/2014/main" id="{2202AA17-A838-4CE4-91F3-FAF60234E353}"/>
              </a:ext>
            </a:extLst>
          </p:cNvPr>
          <p:cNvPicPr>
            <a:picLocks noChangeAspect="1"/>
          </p:cNvPicPr>
          <p:nvPr/>
        </p:nvPicPr>
        <p:blipFill>
          <a:blip r:embed="rId3"/>
          <a:stretch>
            <a:fillRect/>
          </a:stretch>
        </p:blipFill>
        <p:spPr>
          <a:xfrm>
            <a:off x="-611372" y="3657600"/>
            <a:ext cx="3200400" cy="3200400"/>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4" name="Picture 3" descr="Giant panda eating grass">
            <a:extLst>
              <a:ext uri="{FF2B5EF4-FFF2-40B4-BE49-F238E27FC236}">
                <a16:creationId xmlns:a16="http://schemas.microsoft.com/office/drawing/2014/main" id="{75E09B25-364E-4F05-82A9-4BE087338C75}"/>
              </a:ext>
            </a:extLst>
          </p:cNvPr>
          <p:cNvPicPr>
            <a:picLocks noChangeAspect="1"/>
          </p:cNvPicPr>
          <p:nvPr/>
        </p:nvPicPr>
        <p:blipFill>
          <a:blip r:embed="rId3"/>
          <a:stretch>
            <a:fillRect/>
          </a:stretch>
        </p:blipFill>
        <p:spPr>
          <a:xfrm>
            <a:off x="2319877" y="1624987"/>
            <a:ext cx="4504245" cy="3002097"/>
          </a:xfrm>
          <a:prstGeom prst="rect">
            <a:avLst/>
          </a:prstGeom>
        </p:spPr>
      </p:pic>
      <p:sp>
        <p:nvSpPr>
          <p:cNvPr id="5" name="Rectangle: Rounded Corners 4">
            <a:extLst>
              <a:ext uri="{FF2B5EF4-FFF2-40B4-BE49-F238E27FC236}">
                <a16:creationId xmlns:a16="http://schemas.microsoft.com/office/drawing/2014/main" id="{58D3E818-CCB9-4F38-A312-F202C6463BC4}"/>
              </a:ext>
            </a:extLst>
          </p:cNvPr>
          <p:cNvSpPr/>
          <p:nvPr/>
        </p:nvSpPr>
        <p:spPr>
          <a:xfrm>
            <a:off x="2819400" y="5233013"/>
            <a:ext cx="3173776" cy="1350348"/>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pand</a:t>
            </a:r>
            <a:r>
              <a:rPr lang="en-US" sz="4000" dirty="0">
                <a:solidFill>
                  <a:srgbClr val="FF0000"/>
                </a:solidFill>
                <a:latin typeface="Comic Sans MS" panose="030F0702030302020204" pitchFamily="66" charset="0"/>
              </a:rPr>
              <a:t>a</a:t>
            </a:r>
          </a:p>
        </p:txBody>
      </p:sp>
      <p:pic>
        <p:nvPicPr>
          <p:cNvPr id="6" name="Picture 5">
            <a:extLst>
              <a:ext uri="{FF2B5EF4-FFF2-40B4-BE49-F238E27FC236}">
                <a16:creationId xmlns:a16="http://schemas.microsoft.com/office/drawing/2014/main" id="{3E38BCFE-175F-4612-946E-D1F97C0C7FE3}"/>
              </a:ext>
            </a:extLst>
          </p:cNvPr>
          <p:cNvPicPr>
            <a:picLocks noChangeAspect="1"/>
          </p:cNvPicPr>
          <p:nvPr/>
        </p:nvPicPr>
        <p:blipFill>
          <a:blip r:embed="rId4"/>
          <a:srcRect/>
          <a:stretch/>
        </p:blipFill>
        <p:spPr>
          <a:xfrm>
            <a:off x="2319877" y="1701560"/>
            <a:ext cx="4504245" cy="2999828"/>
          </a:xfrm>
          <a:prstGeom prst="rect">
            <a:avLst/>
          </a:prstGeom>
        </p:spPr>
      </p:pic>
      <p:sp>
        <p:nvSpPr>
          <p:cNvPr id="8" name="Rectangle: Rounded Corners 7">
            <a:extLst>
              <a:ext uri="{FF2B5EF4-FFF2-40B4-BE49-F238E27FC236}">
                <a16:creationId xmlns:a16="http://schemas.microsoft.com/office/drawing/2014/main" id="{857540D2-E794-4264-A0A9-8EAF51583974}"/>
              </a:ext>
            </a:extLst>
          </p:cNvPr>
          <p:cNvSpPr/>
          <p:nvPr/>
        </p:nvSpPr>
        <p:spPr>
          <a:xfrm>
            <a:off x="2819400" y="5233013"/>
            <a:ext cx="3173776" cy="1350348"/>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pretz</a:t>
            </a:r>
            <a:r>
              <a:rPr lang="en-US" sz="4000" dirty="0">
                <a:solidFill>
                  <a:srgbClr val="FF0000"/>
                </a:solidFill>
                <a:latin typeface="Comic Sans MS" panose="030F0702030302020204" pitchFamily="66" charset="0"/>
              </a:rPr>
              <a:t>e</a:t>
            </a:r>
            <a:r>
              <a:rPr lang="en-US" sz="4000" dirty="0">
                <a:solidFill>
                  <a:schemeClr val="bg1"/>
                </a:solidFill>
                <a:latin typeface="Comic Sans MS" panose="030F0702030302020204" pitchFamily="66" charset="0"/>
              </a:rPr>
              <a:t>l</a:t>
            </a:r>
            <a:endParaRPr lang="en-US" sz="4000" dirty="0">
              <a:solidFill>
                <a:srgbClr val="FF0000"/>
              </a:solidFill>
              <a:latin typeface="Comic Sans MS" panose="030F0702030302020204" pitchFamily="66" charset="0"/>
            </a:endParaRPr>
          </a:p>
        </p:txBody>
      </p:sp>
      <p:pic>
        <p:nvPicPr>
          <p:cNvPr id="7" name="Picture 6">
            <a:extLst>
              <a:ext uri="{FF2B5EF4-FFF2-40B4-BE49-F238E27FC236}">
                <a16:creationId xmlns:a16="http://schemas.microsoft.com/office/drawing/2014/main" id="{382DD64D-4636-4F5E-A1C5-698F3C9448E9}"/>
              </a:ext>
            </a:extLst>
          </p:cNvPr>
          <p:cNvPicPr>
            <a:picLocks noChangeAspect="1"/>
          </p:cNvPicPr>
          <p:nvPr/>
        </p:nvPicPr>
        <p:blipFill>
          <a:blip r:embed="rId5"/>
          <a:srcRect/>
          <a:stretch/>
        </p:blipFill>
        <p:spPr>
          <a:xfrm>
            <a:off x="2319876" y="1664512"/>
            <a:ext cx="4504245" cy="3008836"/>
          </a:xfrm>
          <a:prstGeom prst="rect">
            <a:avLst/>
          </a:prstGeom>
        </p:spPr>
      </p:pic>
      <p:sp>
        <p:nvSpPr>
          <p:cNvPr id="11" name="Rectangle: Rounded Corners 10">
            <a:extLst>
              <a:ext uri="{FF2B5EF4-FFF2-40B4-BE49-F238E27FC236}">
                <a16:creationId xmlns:a16="http://schemas.microsoft.com/office/drawing/2014/main" id="{97D906C5-6A3B-43ED-89C5-F2DB8F0D1707}"/>
              </a:ext>
            </a:extLst>
          </p:cNvPr>
          <p:cNvSpPr/>
          <p:nvPr/>
        </p:nvSpPr>
        <p:spPr>
          <a:xfrm>
            <a:off x="2819400" y="5270061"/>
            <a:ext cx="3173776" cy="1350348"/>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wag</a:t>
            </a:r>
            <a:r>
              <a:rPr lang="en-US" sz="4000" dirty="0">
                <a:solidFill>
                  <a:srgbClr val="FF0000"/>
                </a:solidFill>
                <a:latin typeface="Comic Sans MS" panose="030F0702030302020204" pitchFamily="66" charset="0"/>
              </a:rPr>
              <a:t>o</a:t>
            </a:r>
            <a:r>
              <a:rPr lang="en-US" sz="4000" dirty="0">
                <a:solidFill>
                  <a:schemeClr val="bg1"/>
                </a:solidFill>
                <a:latin typeface="Comic Sans MS" panose="030F0702030302020204" pitchFamily="66" charset="0"/>
              </a:rPr>
              <a:t>n</a:t>
            </a:r>
            <a:endParaRPr lang="en-US" sz="4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Possessive Pronouns </a:t>
            </a:r>
          </a:p>
        </p:txBody>
      </p:sp>
      <p:sp>
        <p:nvSpPr>
          <p:cNvPr id="5" name="Rectangle: Rounded Corners 4">
            <a:extLst>
              <a:ext uri="{FF2B5EF4-FFF2-40B4-BE49-F238E27FC236}">
                <a16:creationId xmlns:a16="http://schemas.microsoft.com/office/drawing/2014/main" id="{EED2554A-E4FD-4302-8054-71872DE95B64}"/>
              </a:ext>
            </a:extLst>
          </p:cNvPr>
          <p:cNvSpPr/>
          <p:nvPr/>
        </p:nvSpPr>
        <p:spPr>
          <a:xfrm>
            <a:off x="2105246" y="2091135"/>
            <a:ext cx="4933507" cy="2675730"/>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His, her, our, their, its, your </a:t>
            </a:r>
            <a:endParaRPr lang="en-US" sz="4000" dirty="0">
              <a:solidFill>
                <a:srgbClr val="FF0000"/>
              </a:solidFill>
              <a:latin typeface="Comic Sans MS" panose="030F0702030302020204" pitchFamily="66" charset="0"/>
            </a:endParaRPr>
          </a:p>
        </p:txBody>
      </p:sp>
      <p:pic>
        <p:nvPicPr>
          <p:cNvPr id="7" name="Picture 6" descr="Hi Bee">
            <a:extLst>
              <a:ext uri="{FF2B5EF4-FFF2-40B4-BE49-F238E27FC236}">
                <a16:creationId xmlns:a16="http://schemas.microsoft.com/office/drawing/2014/main" id="{6B31A3B3-CDEC-4EB5-8F80-650ADA4FF93F}"/>
              </a:ext>
            </a:extLst>
          </p:cNvPr>
          <p:cNvPicPr>
            <a:picLocks noChangeAspect="1"/>
          </p:cNvPicPr>
          <p:nvPr/>
        </p:nvPicPr>
        <p:blipFill>
          <a:blip r:embed="rId3"/>
          <a:stretch>
            <a:fillRect/>
          </a:stretch>
        </p:blipFill>
        <p:spPr>
          <a:xfrm>
            <a:off x="90377" y="3514059"/>
            <a:ext cx="3338623" cy="3338623"/>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Pronoun Fill Ins </a:t>
            </a:r>
          </a:p>
        </p:txBody>
      </p:sp>
      <p:sp>
        <p:nvSpPr>
          <p:cNvPr id="3" name="Rectangle: Rounded Corners 2">
            <a:extLst>
              <a:ext uri="{FF2B5EF4-FFF2-40B4-BE49-F238E27FC236}">
                <a16:creationId xmlns:a16="http://schemas.microsoft.com/office/drawing/2014/main" id="{706E2E7F-67C6-4A21-A434-D85410EA89E9}"/>
              </a:ext>
            </a:extLst>
          </p:cNvPr>
          <p:cNvSpPr/>
          <p:nvPr/>
        </p:nvSpPr>
        <p:spPr>
          <a:xfrm>
            <a:off x="1142999" y="1687097"/>
            <a:ext cx="6858001" cy="3746139"/>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The boat that belongs to my brother and I. </a:t>
            </a:r>
          </a:p>
          <a:p>
            <a:pPr algn="ctr"/>
            <a:endParaRPr lang="en-US" sz="4000" dirty="0">
              <a:solidFill>
                <a:schemeClr val="bg1"/>
              </a:solidFill>
              <a:latin typeface="Comic Sans MS" panose="030F0702030302020204" pitchFamily="66" charset="0"/>
            </a:endParaRPr>
          </a:p>
          <a:p>
            <a:pPr algn="ctr"/>
            <a:endParaRPr lang="en-US" sz="4000" dirty="0">
              <a:solidFill>
                <a:schemeClr val="bg1"/>
              </a:solidFill>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3B9A7781-1BEB-4EA5-85A8-DDB5A2EAA956}"/>
              </a:ext>
            </a:extLst>
          </p:cNvPr>
          <p:cNvSpPr/>
          <p:nvPr/>
        </p:nvSpPr>
        <p:spPr>
          <a:xfrm>
            <a:off x="3219005" y="3790507"/>
            <a:ext cx="2705987" cy="134318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Our boat</a:t>
            </a:r>
            <a:r>
              <a:rPr lang="en-US" sz="4000" dirty="0">
                <a:solidFill>
                  <a:schemeClr val="bg1"/>
                </a:solidFill>
                <a:latin typeface="Comic Sans MS" panose="030F0702030302020204" pitchFamily="66" charset="0"/>
              </a:rPr>
              <a:t>. </a:t>
            </a:r>
          </a:p>
        </p:txBody>
      </p:sp>
      <p:sp>
        <p:nvSpPr>
          <p:cNvPr id="5" name="Rectangle: Rounded Corners 4">
            <a:extLst>
              <a:ext uri="{FF2B5EF4-FFF2-40B4-BE49-F238E27FC236}">
                <a16:creationId xmlns:a16="http://schemas.microsoft.com/office/drawing/2014/main" id="{0BC7C343-5613-4266-8F18-64F661133DE7}"/>
              </a:ext>
            </a:extLst>
          </p:cNvPr>
          <p:cNvSpPr/>
          <p:nvPr/>
        </p:nvSpPr>
        <p:spPr>
          <a:xfrm>
            <a:off x="1142997" y="1687097"/>
            <a:ext cx="6858001" cy="3746139"/>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The house that belongs to Branon and Samantha.</a:t>
            </a:r>
          </a:p>
          <a:p>
            <a:pPr algn="ctr"/>
            <a:endParaRPr lang="en-US" sz="4000" dirty="0">
              <a:solidFill>
                <a:schemeClr val="bg1"/>
              </a:solidFill>
              <a:latin typeface="Comic Sans MS" panose="030F0702030302020204" pitchFamily="66" charset="0"/>
            </a:endParaRPr>
          </a:p>
          <a:p>
            <a:pPr algn="ctr"/>
            <a:endParaRPr lang="en-US" sz="4000" dirty="0">
              <a:solidFill>
                <a:schemeClr val="bg1"/>
              </a:solidFill>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CD561BFB-C7F7-48E5-9629-9953A253FE57}"/>
              </a:ext>
            </a:extLst>
          </p:cNvPr>
          <p:cNvSpPr/>
          <p:nvPr/>
        </p:nvSpPr>
        <p:spPr>
          <a:xfrm>
            <a:off x="2796802" y="3940281"/>
            <a:ext cx="3550390" cy="134318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Their house. </a:t>
            </a:r>
            <a:r>
              <a:rPr lang="en-US" sz="4000" dirty="0">
                <a:solidFill>
                  <a:schemeClr val="bg1"/>
                </a:solidFill>
                <a:latin typeface="Comic Sans MS" panose="030F0702030302020204" pitchFamily="66" charset="0"/>
              </a:rPr>
              <a:t>. </a:t>
            </a:r>
          </a:p>
        </p:txBody>
      </p:sp>
      <p:sp>
        <p:nvSpPr>
          <p:cNvPr id="7" name="Rectangle: Rounded Corners 6">
            <a:extLst>
              <a:ext uri="{FF2B5EF4-FFF2-40B4-BE49-F238E27FC236}">
                <a16:creationId xmlns:a16="http://schemas.microsoft.com/office/drawing/2014/main" id="{DA92C89D-162F-4582-BFA7-8C34CB9F947E}"/>
              </a:ext>
            </a:extLst>
          </p:cNvPr>
          <p:cNvSpPr/>
          <p:nvPr/>
        </p:nvSpPr>
        <p:spPr>
          <a:xfrm>
            <a:off x="1145656" y="1687097"/>
            <a:ext cx="6858001" cy="3746139"/>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I want you to go next. </a:t>
            </a:r>
          </a:p>
          <a:p>
            <a:pPr algn="ctr"/>
            <a:endParaRPr lang="en-US" sz="4000" dirty="0">
              <a:solidFill>
                <a:schemeClr val="bg1"/>
              </a:solidFill>
              <a:latin typeface="Comic Sans MS" panose="030F0702030302020204" pitchFamily="66" charset="0"/>
            </a:endParaRPr>
          </a:p>
          <a:p>
            <a:pPr algn="ctr"/>
            <a:endParaRPr lang="en-US" sz="4000" dirty="0">
              <a:solidFill>
                <a:schemeClr val="bg1"/>
              </a:solidFill>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ABDA26A1-F3D8-4891-99E5-D45F586430CA}"/>
              </a:ext>
            </a:extLst>
          </p:cNvPr>
          <p:cNvSpPr/>
          <p:nvPr/>
        </p:nvSpPr>
        <p:spPr>
          <a:xfrm>
            <a:off x="2524120" y="3764845"/>
            <a:ext cx="4095753" cy="121742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It is your turn.  </a:t>
            </a:r>
            <a:endParaRPr lang="en-US" sz="4000" dirty="0">
              <a:solidFill>
                <a:schemeClr val="bg1"/>
              </a:solidFill>
              <a:latin typeface="Comic Sans MS" panose="030F0702030302020204" pitchFamily="66" charset="0"/>
            </a:endParaRPr>
          </a:p>
        </p:txBody>
      </p:sp>
      <p:pic>
        <p:nvPicPr>
          <p:cNvPr id="10" name="Picture 9" descr="High Five Bee">
            <a:extLst>
              <a:ext uri="{FF2B5EF4-FFF2-40B4-BE49-F238E27FC236}">
                <a16:creationId xmlns:a16="http://schemas.microsoft.com/office/drawing/2014/main" id="{88A4D87C-AA02-4102-8F64-371E9590B50E}"/>
              </a:ext>
            </a:extLst>
          </p:cNvPr>
          <p:cNvPicPr>
            <a:picLocks noChangeAspect="1"/>
          </p:cNvPicPr>
          <p:nvPr/>
        </p:nvPicPr>
        <p:blipFill>
          <a:blip r:embed="rId3"/>
          <a:stretch>
            <a:fillRect/>
          </a:stretch>
        </p:blipFill>
        <p:spPr>
          <a:xfrm>
            <a:off x="6434241" y="3875567"/>
            <a:ext cx="2982433" cy="2982433"/>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Complete the Sentence </a:t>
            </a:r>
          </a:p>
        </p:txBody>
      </p:sp>
      <p:sp>
        <p:nvSpPr>
          <p:cNvPr id="3" name="Rectangle: Rounded Corners 2">
            <a:extLst>
              <a:ext uri="{FF2B5EF4-FFF2-40B4-BE49-F238E27FC236}">
                <a16:creationId xmlns:a16="http://schemas.microsoft.com/office/drawing/2014/main" id="{6F019C96-93E8-45C5-AEFE-689ABD6F1574}"/>
              </a:ext>
            </a:extLst>
          </p:cNvPr>
          <p:cNvSpPr/>
          <p:nvPr/>
        </p:nvSpPr>
        <p:spPr>
          <a:xfrm>
            <a:off x="1440711" y="2091135"/>
            <a:ext cx="6262577" cy="2675730"/>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The horses belong to Tim and Jeff. They are _______ horses.</a:t>
            </a:r>
          </a:p>
        </p:txBody>
      </p:sp>
      <p:sp>
        <p:nvSpPr>
          <p:cNvPr id="4" name="Rectangle: Rounded Corners 3">
            <a:extLst>
              <a:ext uri="{FF2B5EF4-FFF2-40B4-BE49-F238E27FC236}">
                <a16:creationId xmlns:a16="http://schemas.microsoft.com/office/drawing/2014/main" id="{5DBB9583-AF0F-44DD-8353-CFDAA0026D84}"/>
              </a:ext>
            </a:extLst>
          </p:cNvPr>
          <p:cNvSpPr/>
          <p:nvPr/>
        </p:nvSpPr>
        <p:spPr>
          <a:xfrm>
            <a:off x="2736772" y="3716999"/>
            <a:ext cx="1835227" cy="7167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their</a:t>
            </a:r>
            <a:endParaRPr lang="en-US" sz="4000" dirty="0">
              <a:solidFill>
                <a:schemeClr val="bg1"/>
              </a:solidFill>
              <a:latin typeface="Comic Sans MS" panose="030F0702030302020204" pitchFamily="66" charset="0"/>
            </a:endParaRPr>
          </a:p>
        </p:txBody>
      </p:sp>
      <p:sp>
        <p:nvSpPr>
          <p:cNvPr id="5" name="Rectangle: Rounded Corners 4">
            <a:extLst>
              <a:ext uri="{FF2B5EF4-FFF2-40B4-BE49-F238E27FC236}">
                <a16:creationId xmlns:a16="http://schemas.microsoft.com/office/drawing/2014/main" id="{550CF59E-12E0-49D0-A9C9-582C14813296}"/>
              </a:ext>
            </a:extLst>
          </p:cNvPr>
          <p:cNvSpPr/>
          <p:nvPr/>
        </p:nvSpPr>
        <p:spPr>
          <a:xfrm>
            <a:off x="1440710" y="2091135"/>
            <a:ext cx="6262577" cy="2675730"/>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Sarah was next to go in the bounce house. The adult said, “It is ______ turn to go in.”</a:t>
            </a:r>
          </a:p>
        </p:txBody>
      </p:sp>
      <p:sp>
        <p:nvSpPr>
          <p:cNvPr id="6" name="Rectangle: Rounded Corners 5">
            <a:extLst>
              <a:ext uri="{FF2B5EF4-FFF2-40B4-BE49-F238E27FC236}">
                <a16:creationId xmlns:a16="http://schemas.microsoft.com/office/drawing/2014/main" id="{A472CCDC-3239-43FD-8B3A-8596BC0101B7}"/>
              </a:ext>
            </a:extLst>
          </p:cNvPr>
          <p:cNvSpPr/>
          <p:nvPr/>
        </p:nvSpPr>
        <p:spPr>
          <a:xfrm>
            <a:off x="1940771" y="4050087"/>
            <a:ext cx="1835227" cy="7167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your</a:t>
            </a:r>
            <a:endParaRPr lang="en-US" sz="4000" dirty="0">
              <a:solidFill>
                <a:schemeClr val="bg1"/>
              </a:solidFill>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57710A5C-E482-40D1-B365-1F3BCFC725A9}"/>
              </a:ext>
            </a:extLst>
          </p:cNvPr>
          <p:cNvSpPr/>
          <p:nvPr/>
        </p:nvSpPr>
        <p:spPr>
          <a:xfrm>
            <a:off x="1440709" y="2091135"/>
            <a:ext cx="6262577" cy="2675730"/>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a:solidFill>
                  <a:schemeClr val="bg1"/>
                </a:solidFill>
                <a:latin typeface="Comic Sans MS" panose="030F0702030302020204" pitchFamily="66" charset="0"/>
              </a:rPr>
              <a:t>Carl is Sam and Cole’s dad. Linda pointed to him and said, “He is _____ dad.”</a:t>
            </a:r>
            <a:endParaRPr lang="en-US" sz="4000" dirty="0">
              <a:solidFill>
                <a:schemeClr val="bg1"/>
              </a:solidFill>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C15FA141-F6D0-445B-B609-A1C7121CE585}"/>
              </a:ext>
            </a:extLst>
          </p:cNvPr>
          <p:cNvSpPr/>
          <p:nvPr/>
        </p:nvSpPr>
        <p:spPr>
          <a:xfrm>
            <a:off x="3124199" y="4050087"/>
            <a:ext cx="1564760" cy="7167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their</a:t>
            </a:r>
            <a:endParaRPr lang="en-US" sz="4000" dirty="0">
              <a:solidFill>
                <a:schemeClr val="bg1"/>
              </a:solidFill>
              <a:latin typeface="Comic Sans MS" panose="030F0702030302020204" pitchFamily="66" charset="0"/>
            </a:endParaRPr>
          </a:p>
        </p:txBody>
      </p:sp>
      <p:pic>
        <p:nvPicPr>
          <p:cNvPr id="10" name="Picture 9" descr="Fist Bump Bee">
            <a:extLst>
              <a:ext uri="{FF2B5EF4-FFF2-40B4-BE49-F238E27FC236}">
                <a16:creationId xmlns:a16="http://schemas.microsoft.com/office/drawing/2014/main" id="{1F5AABD0-A530-4DD9-A248-5BCD46F79C63}"/>
              </a:ext>
            </a:extLst>
          </p:cNvPr>
          <p:cNvPicPr>
            <a:picLocks noChangeAspect="1"/>
          </p:cNvPicPr>
          <p:nvPr/>
        </p:nvPicPr>
        <p:blipFill>
          <a:blip r:embed="rId3"/>
          <a:stretch>
            <a:fillRect/>
          </a:stretch>
        </p:blipFill>
        <p:spPr>
          <a:xfrm>
            <a:off x="690230" y="979476"/>
            <a:ext cx="6858000" cy="6858000"/>
          </a:xfrm>
          <a:prstGeom prst="rect">
            <a:avLst/>
          </a:prstGeom>
        </p:spPr>
      </p:pic>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E94EFED9-B14B-4101-B582-BFFB56C82B64}"/>
              </a:ext>
            </a:extLst>
          </p:cNvPr>
          <p:cNvPicPr>
            <a:picLocks noChangeAspect="1"/>
          </p:cNvPicPr>
          <p:nvPr/>
        </p:nvPicPr>
        <p:blipFill>
          <a:blip r:embed="rId3"/>
          <a:srcRect/>
          <a:stretch/>
        </p:blipFill>
        <p:spPr>
          <a:xfrm>
            <a:off x="457200" y="1207043"/>
            <a:ext cx="2897799" cy="2347217"/>
          </a:xfrm>
          <a:prstGeom prst="rect">
            <a:avLst/>
          </a:prstGeom>
        </p:spPr>
      </p:pic>
      <p:pic>
        <p:nvPicPr>
          <p:cNvPr id="4" name="Picture 3">
            <a:extLst>
              <a:ext uri="{FF2B5EF4-FFF2-40B4-BE49-F238E27FC236}">
                <a16:creationId xmlns:a16="http://schemas.microsoft.com/office/drawing/2014/main" id="{00C57F1B-7E13-458C-8BE9-1A34BF3B1470}"/>
              </a:ext>
            </a:extLst>
          </p:cNvPr>
          <p:cNvPicPr>
            <a:picLocks noChangeAspect="1"/>
          </p:cNvPicPr>
          <p:nvPr/>
        </p:nvPicPr>
        <p:blipFill>
          <a:blip r:embed="rId4"/>
          <a:srcRect/>
          <a:stretch/>
        </p:blipFill>
        <p:spPr>
          <a:xfrm>
            <a:off x="6637691" y="4684229"/>
            <a:ext cx="2362049" cy="1358257"/>
          </a:xfrm>
          <a:prstGeom prst="rect">
            <a:avLst/>
          </a:prstGeom>
        </p:spPr>
      </p:pic>
      <p:pic>
        <p:nvPicPr>
          <p:cNvPr id="5" name="Picture 4">
            <a:extLst>
              <a:ext uri="{FF2B5EF4-FFF2-40B4-BE49-F238E27FC236}">
                <a16:creationId xmlns:a16="http://schemas.microsoft.com/office/drawing/2014/main" id="{F957C79E-186F-402D-9AE6-97E2CACF7DA1}"/>
              </a:ext>
            </a:extLst>
          </p:cNvPr>
          <p:cNvPicPr>
            <a:picLocks noChangeAspect="1"/>
          </p:cNvPicPr>
          <p:nvPr/>
        </p:nvPicPr>
        <p:blipFill>
          <a:blip r:embed="rId5"/>
          <a:srcRect/>
          <a:stretch/>
        </p:blipFill>
        <p:spPr>
          <a:xfrm>
            <a:off x="144260" y="3890429"/>
            <a:ext cx="3037172" cy="2180690"/>
          </a:xfrm>
          <a:prstGeom prst="rect">
            <a:avLst/>
          </a:prstGeom>
        </p:spPr>
      </p:pic>
      <p:pic>
        <p:nvPicPr>
          <p:cNvPr id="6" name="Picture 5">
            <a:extLst>
              <a:ext uri="{FF2B5EF4-FFF2-40B4-BE49-F238E27FC236}">
                <a16:creationId xmlns:a16="http://schemas.microsoft.com/office/drawing/2014/main" id="{A195C9C3-EB24-4A19-B881-EBEBB0160400}"/>
              </a:ext>
            </a:extLst>
          </p:cNvPr>
          <p:cNvPicPr>
            <a:picLocks noChangeAspect="1"/>
          </p:cNvPicPr>
          <p:nvPr/>
        </p:nvPicPr>
        <p:blipFill>
          <a:blip r:embed="rId6"/>
          <a:srcRect/>
          <a:stretch/>
        </p:blipFill>
        <p:spPr>
          <a:xfrm>
            <a:off x="3667939" y="1559182"/>
            <a:ext cx="2512544" cy="1678379"/>
          </a:xfrm>
          <a:prstGeom prst="rect">
            <a:avLst/>
          </a:prstGeom>
        </p:spPr>
      </p:pic>
      <p:pic>
        <p:nvPicPr>
          <p:cNvPr id="2050" name="Picture 2">
            <a:extLst>
              <a:ext uri="{FF2B5EF4-FFF2-40B4-BE49-F238E27FC236}">
                <a16:creationId xmlns:a16="http://schemas.microsoft.com/office/drawing/2014/main" id="{E4EE0E60-36F0-48BD-9330-011E280A46D9}"/>
              </a:ext>
            </a:extLst>
          </p:cNvPr>
          <p:cNvPicPr>
            <a:picLocks noChangeAspect="1" noChangeArrowheads="1"/>
          </p:cNvPicPr>
          <p:nvPr/>
        </p:nvPicPr>
        <p:blipFill>
          <a:blip r:embed="rId7"/>
          <a:srcRect/>
          <a:stretch/>
        </p:blipFill>
        <p:spPr bwMode="auto">
          <a:xfrm>
            <a:off x="7060514" y="1360006"/>
            <a:ext cx="1939226" cy="2041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179AE21-F4CE-4A94-A485-0CB77557C34D}"/>
              </a:ext>
            </a:extLst>
          </p:cNvPr>
          <p:cNvPicPr>
            <a:picLocks noChangeAspect="1"/>
          </p:cNvPicPr>
          <p:nvPr/>
        </p:nvPicPr>
        <p:blipFill>
          <a:blip r:embed="rId8"/>
          <a:srcRect/>
          <a:stretch/>
        </p:blipFill>
        <p:spPr>
          <a:xfrm>
            <a:off x="3562645" y="4293770"/>
            <a:ext cx="2617838" cy="1748716"/>
          </a:xfrm>
          <a:prstGeom prst="rect">
            <a:avLst/>
          </a:prstGeom>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10884</TotalTime>
  <Words>1278</Words>
  <Application>Microsoft Office PowerPoint</Application>
  <PresentationFormat>On-screen Show (4:3)</PresentationFormat>
  <Paragraphs>115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Irregular Sounds</vt:lpstr>
      <vt:lpstr>The Irregular Sound “uh” </vt:lpstr>
      <vt:lpstr>Listen and Spell </vt:lpstr>
      <vt:lpstr>Possessive Pronouns </vt:lpstr>
      <vt:lpstr>Pronoun Fill Ins </vt:lpstr>
      <vt:lpstr>Complete the Sentence </vt:lpstr>
      <vt:lpstr>Story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211</cp:revision>
  <dcterms:created xsi:type="dcterms:W3CDTF">2012-04-20T18:25:02Z</dcterms:created>
  <dcterms:modified xsi:type="dcterms:W3CDTF">2021-08-18T15:22:37Z</dcterms:modified>
</cp:coreProperties>
</file>