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sldIdLst>
    <p:sldId id="344" r:id="rId2"/>
    <p:sldId id="345" r:id="rId3"/>
    <p:sldId id="348" r:id="rId4"/>
    <p:sldId id="347" r:id="rId5"/>
    <p:sldId id="346" r:id="rId6"/>
    <p:sldId id="349" r:id="rId7"/>
    <p:sldId id="350" r:id="rId8"/>
    <p:sldId id="351" r:id="rId9"/>
    <p:sldId id="352" r:id="rId1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D6D54"/>
    <a:srgbClr val="D60093"/>
    <a:srgbClr val="283B80"/>
    <a:srgbClr val="3B7ABE"/>
    <a:srgbClr val="182C6F"/>
    <a:srgbClr val="FCFCFC"/>
    <a:srgbClr val="003399"/>
    <a:srgbClr val="000064"/>
    <a:srgbClr val="FF962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206" autoAdjust="0"/>
    <p:restoredTop sz="69448" autoAdjust="0"/>
  </p:normalViewPr>
  <p:slideViewPr>
    <p:cSldViewPr snapToGrid="0" snapToObjects="1">
      <p:cViewPr varScale="1">
        <p:scale>
          <a:sx n="79" d="100"/>
          <a:sy n="79" d="100"/>
        </p:scale>
        <p:origin x="2682" y="84"/>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7A8D203-957B-4E0D-BFEF-AC11BFDF7A2F}" type="datetimeFigureOut">
              <a:rPr lang="en-US" smtClean="0"/>
              <a:t>8/18/2021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813B794-5A4F-4F47-9EB8-2D6C2FE8DF19}" type="slidenum">
              <a:rPr lang="en-US" smtClean="0"/>
              <a:t>‹#›</a:t>
            </a:fld>
            <a:endParaRPr lang="en-US"/>
          </a:p>
        </p:txBody>
      </p:sp>
    </p:spTree>
    <p:extLst>
      <p:ext uri="{BB962C8B-B14F-4D97-AF65-F5344CB8AC3E}">
        <p14:creationId xmlns:p14="http://schemas.microsoft.com/office/powerpoint/2010/main" val="6886669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“We have a great friend I call him the silent e. This e does what to vowels in words?”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Student Response: Makes the vowel a long vowel.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“Very good job!”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once to show the meaning.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a:t>
            </a:r>
            <a:r>
              <a:rPr lang="en-US" sz="1800" dirty="0">
                <a:solidFill>
                  <a:srgbClr val="242424"/>
                </a:solidFill>
                <a:effectLst/>
                <a:latin typeface="Comic Sans MS" panose="030F0702030302020204" pitchFamily="66" charset="0"/>
                <a:ea typeface="Calibri" panose="020F0502020204030204" pitchFamily="34" charset="0"/>
                <a:cs typeface="Calibri" panose="020F0502020204030204" pitchFamily="34" charset="0"/>
              </a:rPr>
              <a:t>A long vowel says its name. A silent e means that you do not hear the e sound at all. Let’s take a look at an example.”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solidFill>
                  <a:srgbClr val="242424"/>
                </a:solidFill>
                <a:effectLst/>
                <a:latin typeface="Comic Sans MS" panose="030F0702030302020204" pitchFamily="66" charset="0"/>
                <a:ea typeface="Calibri" panose="020F0502020204030204" pitchFamily="34" charset="0"/>
                <a:cs typeface="Calibri" panose="020F0502020204030204" pitchFamily="34" charset="0"/>
              </a:rPr>
              <a:t>Click once.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solidFill>
                  <a:srgbClr val="242424"/>
                </a:solidFill>
                <a:effectLst/>
                <a:latin typeface="Comic Sans MS" panose="030F0702030302020204" pitchFamily="66" charset="0"/>
                <a:ea typeface="Calibri" panose="020F0502020204030204" pitchFamily="34" charset="0"/>
                <a:cs typeface="Calibri" panose="020F0502020204030204" pitchFamily="34" charset="0"/>
              </a:rPr>
              <a:t>Say, “Who can use the skill we just learned to say this word. Remember, there is a silent e so the vowel will say its name.”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solidFill>
                  <a:srgbClr val="242424"/>
                </a:solidFill>
                <a:effectLst/>
                <a:latin typeface="Comic Sans MS" panose="030F0702030302020204" pitchFamily="66" charset="0"/>
                <a:ea typeface="Calibri" panose="020F0502020204030204" pitchFamily="34" charset="0"/>
                <a:cs typeface="Calibri" panose="020F0502020204030204" pitchFamily="34" charset="0"/>
              </a:rPr>
              <a:t>Student Response:  Fade.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solidFill>
                  <a:srgbClr val="242424"/>
                </a:solidFill>
                <a:effectLst/>
                <a:latin typeface="Comic Sans MS" panose="030F0702030302020204" pitchFamily="66" charset="0"/>
                <a:ea typeface="Calibri" panose="020F0502020204030204" pitchFamily="34" charset="0"/>
                <a:cs typeface="Calibri" panose="020F0502020204030204" pitchFamily="34" charset="0"/>
              </a:rPr>
              <a:t>Say, “Yes! Do you hear the </a:t>
            </a:r>
            <a:r>
              <a:rPr lang="en-US" sz="1800" dirty="0" err="1">
                <a:solidFill>
                  <a:srgbClr val="242424"/>
                </a:solidFill>
                <a:effectLst/>
                <a:latin typeface="Comic Sans MS" panose="030F0702030302020204" pitchFamily="66" charset="0"/>
                <a:ea typeface="Calibri" panose="020F0502020204030204" pitchFamily="34" charset="0"/>
                <a:cs typeface="Calibri" panose="020F0502020204030204" pitchFamily="34" charset="0"/>
              </a:rPr>
              <a:t>i</a:t>
            </a:r>
            <a:r>
              <a:rPr lang="en-US" sz="1800" dirty="0">
                <a:solidFill>
                  <a:srgbClr val="242424"/>
                </a:solidFill>
                <a:effectLst/>
                <a:latin typeface="Comic Sans MS" panose="030F0702030302020204" pitchFamily="66" charset="0"/>
                <a:ea typeface="Calibri" panose="020F0502020204030204" pitchFamily="34" charset="0"/>
                <a:cs typeface="Calibri" panose="020F0502020204030204" pitchFamily="34" charset="0"/>
              </a:rPr>
              <a:t> say its name?”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solidFill>
                  <a:srgbClr val="242424"/>
                </a:solidFill>
                <a:effectLst/>
                <a:latin typeface="Comic Sans MS" panose="030F0702030302020204" pitchFamily="66" charset="0"/>
                <a:ea typeface="Calibri" panose="020F0502020204030204" pitchFamily="34" charset="0"/>
                <a:cs typeface="Calibri" panose="020F0502020204030204" pitchFamily="34" charset="0"/>
              </a:rPr>
              <a:t>Student Response: YES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endParaRPr lang="en-US" dirty="0"/>
          </a:p>
        </p:txBody>
      </p:sp>
      <p:sp>
        <p:nvSpPr>
          <p:cNvPr id="4" name="Slide Number Placeholder 3"/>
          <p:cNvSpPr>
            <a:spLocks noGrp="1"/>
          </p:cNvSpPr>
          <p:nvPr>
            <p:ph type="sldNum" sz="quarter" idx="5"/>
          </p:nvPr>
        </p:nvSpPr>
        <p:spPr/>
        <p:txBody>
          <a:bodyPr/>
          <a:lstStyle/>
          <a:p>
            <a:fld id="{1813B794-5A4F-4F47-9EB8-2D6C2FE8DF19}" type="slidenum">
              <a:rPr lang="en-US" smtClean="0"/>
              <a:t>2</a:t>
            </a:fld>
            <a:endParaRPr lang="en-US"/>
          </a:p>
        </p:txBody>
      </p:sp>
    </p:spTree>
    <p:extLst>
      <p:ext uri="{BB962C8B-B14F-4D97-AF65-F5344CB8AC3E}">
        <p14:creationId xmlns:p14="http://schemas.microsoft.com/office/powerpoint/2010/main" val="9045381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“It’s time for more practice. Please go find yourself a white board or a piece of lined paper and something to write with.”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Allow students time to get these items.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 Say, ”I will say a word, you will write that word on your white board or piece of paper.”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once for the picture.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“Pipe. There is a leak in the pipe. Pipe.”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Allow students time to write their spelling.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once for the correct spelling to appear.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“P I P E, take the time to check your spelling. If you misspelled the word that is okay. Please correct your spelling now.”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Allow students time to correct their spelling.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Double click for the picture.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“Tune. He will have to tune his guitar. Tune.”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Allow students time to write their spelling.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once for the correct spelling to appear.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“T U N E, take the time to check your spelling. If you misspelled the word that is okay. Please correct your spelling now.”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Allow students time to correct their spelling.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Double click for the picture.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“Wage. What you see on your paycheck is your hourly wage. Wage.”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Allow students time to write their spelling.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once for the correct spelling to appear.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“W A G E, take the time to check your spelling. If you misspelled the word that is okay. Please correct your spelling now.”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Allow students time to correct their spelling.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Double click for the picture.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“Poke. Do not poke the cat. Poke.”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Allow students time to write their spelling.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once for the correct spelling to appear.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“P O K E, take the time to check your spelling. If you misspelled the word that is okay. Please correct your spelling now.”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Allow students time to correct their spelling.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Double click for the picture.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endParaRPr lang="en-US" dirty="0"/>
          </a:p>
        </p:txBody>
      </p:sp>
      <p:sp>
        <p:nvSpPr>
          <p:cNvPr id="4" name="Slide Number Placeholder 3"/>
          <p:cNvSpPr>
            <a:spLocks noGrp="1"/>
          </p:cNvSpPr>
          <p:nvPr>
            <p:ph type="sldNum" sz="quarter" idx="5"/>
          </p:nvPr>
        </p:nvSpPr>
        <p:spPr/>
        <p:txBody>
          <a:bodyPr/>
          <a:lstStyle/>
          <a:p>
            <a:fld id="{1813B794-5A4F-4F47-9EB8-2D6C2FE8DF19}" type="slidenum">
              <a:rPr lang="en-US" smtClean="0"/>
              <a:t>3</a:t>
            </a:fld>
            <a:endParaRPr lang="en-US"/>
          </a:p>
        </p:txBody>
      </p:sp>
    </p:spTree>
    <p:extLst>
      <p:ext uri="{BB962C8B-B14F-4D97-AF65-F5344CB8AC3E}">
        <p14:creationId xmlns:p14="http://schemas.microsoft.com/office/powerpoint/2010/main" val="3238225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“I will show you a word. We will say the word as a class and spell the word.”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omic Sans MS" panose="030F0702030302020204" pitchFamily="66" charset="0"/>
                <a:ea typeface="Calibri" panose="020F0502020204030204" pitchFamily="34" charset="0"/>
                <a:cs typeface="Times New Roman" panose="02020603050405020304" pitchFamily="18" charset="0"/>
              </a:rPr>
              <a:t>Click once for each word to appear on its own.</a:t>
            </a:r>
            <a:endParaRPr lang="en-US" dirty="0"/>
          </a:p>
        </p:txBody>
      </p:sp>
      <p:sp>
        <p:nvSpPr>
          <p:cNvPr id="4" name="Slide Number Placeholder 3"/>
          <p:cNvSpPr>
            <a:spLocks noGrp="1"/>
          </p:cNvSpPr>
          <p:nvPr>
            <p:ph type="sldNum" sz="quarter" idx="5"/>
          </p:nvPr>
        </p:nvSpPr>
        <p:spPr/>
        <p:txBody>
          <a:bodyPr/>
          <a:lstStyle/>
          <a:p>
            <a:fld id="{1813B794-5A4F-4F47-9EB8-2D6C2FE8DF19}" type="slidenum">
              <a:rPr lang="en-US" smtClean="0"/>
              <a:t>4</a:t>
            </a:fld>
            <a:endParaRPr lang="en-US"/>
          </a:p>
        </p:txBody>
      </p:sp>
    </p:spTree>
    <p:extLst>
      <p:ext uri="{BB962C8B-B14F-4D97-AF65-F5344CB8AC3E}">
        <p14:creationId xmlns:p14="http://schemas.microsoft.com/office/powerpoint/2010/main" val="2971001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I have all of this week’s sight words on the board here. I am going to say a sight word and you will have to identify the word. If you are correct, the word will move. Are we ready?”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Student Response: YES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“On, where is the word on?”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Students Identify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once.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“Ran, where is the word ran?”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Students Identify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once.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“So, where is the word so?”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Students Identify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once.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“This, where is the word this?”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Students Identify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once.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“Well, where is the word well?”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Students Identify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once.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1813B794-5A4F-4F47-9EB8-2D6C2FE8DF19}" type="slidenum">
              <a:rPr lang="en-US" smtClean="0"/>
              <a:t>5</a:t>
            </a:fld>
            <a:endParaRPr lang="en-US"/>
          </a:p>
        </p:txBody>
      </p:sp>
    </p:spTree>
    <p:extLst>
      <p:ext uri="{BB962C8B-B14F-4D97-AF65-F5344CB8AC3E}">
        <p14:creationId xmlns:p14="http://schemas.microsoft.com/office/powerpoint/2010/main" val="41922895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Say, “Now it’s time to practice with our weekly reading of Pixie’s Surprise.”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Say, “Who are the characters?”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Click once.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Student Response: Pixie, Dad, Mom</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Say, ”What is the setting of the story?”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Student Response: Carter Family’s backyard.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Say, “What was the problem in the story?”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Student Response: Pixie keeps digging holes!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Say, “How about the beginning middle and end of the story?”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Student Response: In the beginning of the story, Pixie was digging holes all throughout the yard. Dad would go back and fill the holes in but Pixies would dig another hole! Mom and Dad didn’t know what to do to have Pixies stop digging holes. One day Pixie was chasing a butterfly in the backyard and fell into one of her holes. Hurting yourself. Mom and Dad tough that maybe that would get her to stop digging but it didn’t. Then another day, Pixie saw something in one of her holes, so she dug and dug until she was bit by a gopher in the hole. After that Pixie stopped digging holes. She didn’t want to get bit again.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Say, “What was the solution to the problem in the story?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omic Sans MS" panose="030F0702030302020204" pitchFamily="66" charset="0"/>
                <a:ea typeface="Calibri" panose="020F0502020204030204" pitchFamily="34" charset="0"/>
                <a:cs typeface="Times New Roman" panose="02020603050405020304" pitchFamily="18" charset="0"/>
              </a:rPr>
              <a:t>Student Response:</a:t>
            </a:r>
            <a:r>
              <a:rPr lang="en-US" sz="1800" b="1" dirty="0">
                <a:effectLst/>
                <a:latin typeface="Comic Sans MS" panose="030F0702030302020204" pitchFamily="66" charset="0"/>
                <a:ea typeface="Calibri" panose="020F0502020204030204" pitchFamily="34" charset="0"/>
                <a:cs typeface="Times New Roman" panose="02020603050405020304" pitchFamily="18" charset="0"/>
              </a:rPr>
              <a:t> </a:t>
            </a:r>
            <a:r>
              <a:rPr lang="en-US" sz="1800" dirty="0">
                <a:effectLst/>
                <a:latin typeface="Comic Sans MS" panose="030F0702030302020204" pitchFamily="66" charset="0"/>
                <a:ea typeface="Calibri" panose="020F0502020204030204" pitchFamily="34" charset="0"/>
                <a:cs typeface="Times New Roman" panose="02020603050405020304" pitchFamily="18" charset="0"/>
              </a:rPr>
              <a:t>Pixie saw something in one of her holes, so she dug and dug until she was bit by a gopher in the hole. After that Pixie stopped digging holes. She didn’t want to get bit again.</a:t>
            </a:r>
            <a:endParaRPr lang="en-US" dirty="0"/>
          </a:p>
        </p:txBody>
      </p:sp>
      <p:sp>
        <p:nvSpPr>
          <p:cNvPr id="4" name="Slide Number Placeholder 3"/>
          <p:cNvSpPr>
            <a:spLocks noGrp="1"/>
          </p:cNvSpPr>
          <p:nvPr>
            <p:ph type="sldNum" sz="quarter" idx="5"/>
          </p:nvPr>
        </p:nvSpPr>
        <p:spPr/>
        <p:txBody>
          <a:bodyPr/>
          <a:lstStyle/>
          <a:p>
            <a:fld id="{1813B794-5A4F-4F47-9EB8-2D6C2FE8DF19}" type="slidenum">
              <a:rPr lang="en-US" smtClean="0"/>
              <a:t>6</a:t>
            </a:fld>
            <a:endParaRPr lang="en-US"/>
          </a:p>
        </p:txBody>
      </p:sp>
    </p:spTree>
    <p:extLst>
      <p:ext uri="{BB962C8B-B14F-4D97-AF65-F5344CB8AC3E}">
        <p14:creationId xmlns:p14="http://schemas.microsoft.com/office/powerpoint/2010/main" val="34547443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“Sentences tell who or what and what happens. We know how to begin our sentences and end our sentences. What is a noun?”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Student Response: A noun is a person, place, or thing.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once.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“What about a verb? What is a verb?”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Student Response: A verb is the action word or to be word.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once.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“Now a pronoun. What is a pronoun?”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Student Response: A pronoun is a word we use to replace the noun. Like he, she, they, their, etc.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omic Sans MS" panose="030F0702030302020204" pitchFamily="66" charset="0"/>
                <a:ea typeface="Calibri" panose="020F0502020204030204" pitchFamily="34" charset="0"/>
                <a:cs typeface="Calibri" panose="020F0502020204030204" pitchFamily="34" charset="0"/>
              </a:rPr>
              <a:t>Double Click. </a:t>
            </a:r>
          </a:p>
        </p:txBody>
      </p:sp>
      <p:sp>
        <p:nvSpPr>
          <p:cNvPr id="4" name="Slide Number Placeholder 3"/>
          <p:cNvSpPr>
            <a:spLocks noGrp="1"/>
          </p:cNvSpPr>
          <p:nvPr>
            <p:ph type="sldNum" sz="quarter" idx="5"/>
          </p:nvPr>
        </p:nvSpPr>
        <p:spPr/>
        <p:txBody>
          <a:bodyPr/>
          <a:lstStyle/>
          <a:p>
            <a:fld id="{1813B794-5A4F-4F47-9EB8-2D6C2FE8DF19}" type="slidenum">
              <a:rPr lang="en-US" smtClean="0"/>
              <a:t>7</a:t>
            </a:fld>
            <a:endParaRPr lang="en-US"/>
          </a:p>
        </p:txBody>
      </p:sp>
    </p:spTree>
    <p:extLst>
      <p:ext uri="{BB962C8B-B14F-4D97-AF65-F5344CB8AC3E}">
        <p14:creationId xmlns:p14="http://schemas.microsoft.com/office/powerpoint/2010/main" val="30021508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 We have some words that are can be apart of sentences. Your job is to categorize them as nouns, verbs, or pronouns. Are we ready?”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Student Response: YES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once for word to appear.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 Macy, is the name Macy a noun, verb, or pronoun?”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Student Response: Noun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once to reveal answer.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once for word to appear.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“Jumped. Is this word a noun, verb, or pronoun?”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Student Response: Verb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once to reveal answer.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once for word to appear.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“She. Is this word a noun, verb, or pronoun?”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Student Response: Pronoun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once to reveal answer.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once for word to appear.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“Store. Is this word a noun, verb, or pronoun?”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Student Response: Noun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once to reveal answer.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once for word to appear.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Throw. Is this word a noun, verb, or pronoun?”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omic Sans MS" panose="030F0702030302020204" pitchFamily="66" charset="0"/>
                <a:ea typeface="Calibri" panose="020F0502020204030204" pitchFamily="34" charset="0"/>
                <a:cs typeface="Calibri" panose="020F0502020204030204" pitchFamily="34" charset="0"/>
              </a:rPr>
              <a:t>Student Response: Verb </a:t>
            </a:r>
          </a:p>
          <a:p>
            <a:r>
              <a:rPr lang="en-US" sz="1800" b="0" dirty="0">
                <a:effectLst/>
                <a:latin typeface="Comic Sans MS" panose="030F0702030302020204" pitchFamily="66" charset="0"/>
                <a:cs typeface="Calibri" panose="020F0502020204030204" pitchFamily="34" charset="0"/>
              </a:rPr>
              <a:t>Click once to reveal answer. </a:t>
            </a:r>
          </a:p>
          <a:p>
            <a:r>
              <a:rPr lang="en-US" sz="1800" b="0" dirty="0">
                <a:effectLst/>
                <a:latin typeface="Comic Sans MS" panose="030F0702030302020204" pitchFamily="66" charset="0"/>
                <a:cs typeface="Calibri" panose="020F0502020204030204" pitchFamily="34" charset="0"/>
              </a:rPr>
              <a:t>Click once for word to appear. </a:t>
            </a:r>
          </a:p>
          <a:p>
            <a:r>
              <a:rPr lang="en-US" sz="1800" b="0" dirty="0">
                <a:effectLst/>
                <a:latin typeface="Comic Sans MS" panose="030F0702030302020204" pitchFamily="66" charset="0"/>
                <a:cs typeface="Calibri" panose="020F0502020204030204" pitchFamily="34" charset="0"/>
              </a:rPr>
              <a:t>Say, “They. It this word a noun, verb, or pronoun?” </a:t>
            </a:r>
          </a:p>
          <a:p>
            <a:r>
              <a:rPr lang="en-US" sz="1800" b="0" dirty="0">
                <a:effectLst/>
                <a:latin typeface="Comic Sans MS" panose="030F0702030302020204" pitchFamily="66" charset="0"/>
                <a:cs typeface="Calibri" panose="020F0502020204030204" pitchFamily="34" charset="0"/>
              </a:rPr>
              <a:t>Student Response: Pronoun </a:t>
            </a:r>
          </a:p>
          <a:p>
            <a:r>
              <a:rPr lang="en-US" sz="1800" b="0" dirty="0">
                <a:effectLst/>
                <a:latin typeface="Comic Sans MS" panose="030F0702030302020204" pitchFamily="66" charset="0"/>
                <a:cs typeface="Calibri" panose="020F0502020204030204" pitchFamily="34" charset="0"/>
              </a:rPr>
              <a:t>Click once to reveal answer. </a:t>
            </a:r>
          </a:p>
          <a:p>
            <a:r>
              <a:rPr lang="en-US" sz="1800" b="0" dirty="0">
                <a:effectLst/>
                <a:latin typeface="Comic Sans MS" panose="030F0702030302020204" pitchFamily="66" charset="0"/>
                <a:cs typeface="Calibri" panose="020F0502020204030204" pitchFamily="34" charset="0"/>
              </a:rPr>
              <a:t>Click for a thumbs up. </a:t>
            </a:r>
            <a:endParaRPr lang="en-US" b="0" dirty="0"/>
          </a:p>
        </p:txBody>
      </p:sp>
      <p:sp>
        <p:nvSpPr>
          <p:cNvPr id="4" name="Slide Number Placeholder 3"/>
          <p:cNvSpPr>
            <a:spLocks noGrp="1"/>
          </p:cNvSpPr>
          <p:nvPr>
            <p:ph type="sldNum" sz="quarter" idx="5"/>
          </p:nvPr>
        </p:nvSpPr>
        <p:spPr/>
        <p:txBody>
          <a:bodyPr/>
          <a:lstStyle/>
          <a:p>
            <a:fld id="{1813B794-5A4F-4F47-9EB8-2D6C2FE8DF19}" type="slidenum">
              <a:rPr lang="en-US" smtClean="0"/>
              <a:t>8</a:t>
            </a:fld>
            <a:endParaRPr lang="en-US"/>
          </a:p>
        </p:txBody>
      </p:sp>
    </p:spTree>
    <p:extLst>
      <p:ext uri="{BB962C8B-B14F-4D97-AF65-F5344CB8AC3E}">
        <p14:creationId xmlns:p14="http://schemas.microsoft.com/office/powerpoint/2010/main" val="12430962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813B794-5A4F-4F47-9EB8-2D6C2FE8DF19}" type="slidenum">
              <a:rPr lang="en-US" smtClean="0"/>
              <a:t>9</a:t>
            </a:fld>
            <a:endParaRPr lang="en-US"/>
          </a:p>
        </p:txBody>
      </p:sp>
    </p:spTree>
    <p:extLst>
      <p:ext uri="{BB962C8B-B14F-4D97-AF65-F5344CB8AC3E}">
        <p14:creationId xmlns:p14="http://schemas.microsoft.com/office/powerpoint/2010/main" val="41615367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36C3037-0BF7-5C43-B4C6-7CEA18ED8560}" type="datetimeFigureOut">
              <a:rPr lang="en-US" smtClean="0"/>
              <a:t>8/18/2021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E150E7B-3477-0145-B66C-8BC65CD89BC7}" type="slidenum">
              <a:rPr lang="en-US" smtClean="0"/>
              <a:t>‹#›</a:t>
            </a:fld>
            <a:endParaRPr lang="en-US" dirty="0"/>
          </a:p>
        </p:txBody>
      </p:sp>
    </p:spTree>
    <p:extLst>
      <p:ext uri="{BB962C8B-B14F-4D97-AF65-F5344CB8AC3E}">
        <p14:creationId xmlns:p14="http://schemas.microsoft.com/office/powerpoint/2010/main" val="23846195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6C3037-0BF7-5C43-B4C6-7CEA18ED8560}" type="datetimeFigureOut">
              <a:rPr lang="en-US" smtClean="0"/>
              <a:t>8/18/2021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E150E7B-3477-0145-B66C-8BC65CD89BC7}" type="slidenum">
              <a:rPr lang="en-US" smtClean="0"/>
              <a:t>‹#›</a:t>
            </a:fld>
            <a:endParaRPr lang="en-US" dirty="0"/>
          </a:p>
        </p:txBody>
      </p:sp>
    </p:spTree>
    <p:extLst>
      <p:ext uri="{BB962C8B-B14F-4D97-AF65-F5344CB8AC3E}">
        <p14:creationId xmlns:p14="http://schemas.microsoft.com/office/powerpoint/2010/main" val="25220244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6C3037-0BF7-5C43-B4C6-7CEA18ED8560}" type="datetimeFigureOut">
              <a:rPr lang="en-US" smtClean="0"/>
              <a:t>8/18/2021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E150E7B-3477-0145-B66C-8BC65CD89BC7}" type="slidenum">
              <a:rPr lang="en-US" smtClean="0"/>
              <a:t>‹#›</a:t>
            </a:fld>
            <a:endParaRPr lang="en-US" dirty="0"/>
          </a:p>
        </p:txBody>
      </p:sp>
    </p:spTree>
    <p:extLst>
      <p:ext uri="{BB962C8B-B14F-4D97-AF65-F5344CB8AC3E}">
        <p14:creationId xmlns:p14="http://schemas.microsoft.com/office/powerpoint/2010/main" val="33292458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6C3037-0BF7-5C43-B4C6-7CEA18ED8560}" type="datetimeFigureOut">
              <a:rPr lang="en-US" smtClean="0"/>
              <a:t>8/18/2021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E150E7B-3477-0145-B66C-8BC65CD89BC7}" type="slidenum">
              <a:rPr lang="en-US" smtClean="0"/>
              <a:t>‹#›</a:t>
            </a:fld>
            <a:endParaRPr lang="en-US" dirty="0"/>
          </a:p>
        </p:txBody>
      </p:sp>
    </p:spTree>
    <p:extLst>
      <p:ext uri="{BB962C8B-B14F-4D97-AF65-F5344CB8AC3E}">
        <p14:creationId xmlns:p14="http://schemas.microsoft.com/office/powerpoint/2010/main" val="34051382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36C3037-0BF7-5C43-B4C6-7CEA18ED8560}" type="datetimeFigureOut">
              <a:rPr lang="en-US" smtClean="0"/>
              <a:t>8/18/2021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E150E7B-3477-0145-B66C-8BC65CD89BC7}" type="slidenum">
              <a:rPr lang="en-US" smtClean="0"/>
              <a:t>‹#›</a:t>
            </a:fld>
            <a:endParaRPr lang="en-US" dirty="0"/>
          </a:p>
        </p:txBody>
      </p:sp>
    </p:spTree>
    <p:extLst>
      <p:ext uri="{BB962C8B-B14F-4D97-AF65-F5344CB8AC3E}">
        <p14:creationId xmlns:p14="http://schemas.microsoft.com/office/powerpoint/2010/main" val="26701586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36C3037-0BF7-5C43-B4C6-7CEA18ED8560}" type="datetimeFigureOut">
              <a:rPr lang="en-US" smtClean="0"/>
              <a:t>8/18/2021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E150E7B-3477-0145-B66C-8BC65CD89BC7}" type="slidenum">
              <a:rPr lang="en-US" smtClean="0"/>
              <a:t>‹#›</a:t>
            </a:fld>
            <a:endParaRPr lang="en-US" dirty="0"/>
          </a:p>
        </p:txBody>
      </p:sp>
    </p:spTree>
    <p:extLst>
      <p:ext uri="{BB962C8B-B14F-4D97-AF65-F5344CB8AC3E}">
        <p14:creationId xmlns:p14="http://schemas.microsoft.com/office/powerpoint/2010/main" val="2142635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36C3037-0BF7-5C43-B4C6-7CEA18ED8560}" type="datetimeFigureOut">
              <a:rPr lang="en-US" smtClean="0"/>
              <a:t>8/18/2021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7E150E7B-3477-0145-B66C-8BC65CD89BC7}" type="slidenum">
              <a:rPr lang="en-US" smtClean="0"/>
              <a:t>‹#›</a:t>
            </a:fld>
            <a:endParaRPr lang="en-US" dirty="0"/>
          </a:p>
        </p:txBody>
      </p:sp>
    </p:spTree>
    <p:extLst>
      <p:ext uri="{BB962C8B-B14F-4D97-AF65-F5344CB8AC3E}">
        <p14:creationId xmlns:p14="http://schemas.microsoft.com/office/powerpoint/2010/main" val="21236008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36C3037-0BF7-5C43-B4C6-7CEA18ED8560}" type="datetimeFigureOut">
              <a:rPr lang="en-US" smtClean="0"/>
              <a:t>8/18/2021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7E150E7B-3477-0145-B66C-8BC65CD89BC7}" type="slidenum">
              <a:rPr lang="en-US" smtClean="0"/>
              <a:t>‹#›</a:t>
            </a:fld>
            <a:endParaRPr lang="en-US" dirty="0"/>
          </a:p>
        </p:txBody>
      </p:sp>
    </p:spTree>
    <p:extLst>
      <p:ext uri="{BB962C8B-B14F-4D97-AF65-F5344CB8AC3E}">
        <p14:creationId xmlns:p14="http://schemas.microsoft.com/office/powerpoint/2010/main" val="38074580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6C3037-0BF7-5C43-B4C6-7CEA18ED8560}" type="datetimeFigureOut">
              <a:rPr lang="en-US" smtClean="0"/>
              <a:t>8/18/2021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7E150E7B-3477-0145-B66C-8BC65CD89BC7}" type="slidenum">
              <a:rPr lang="en-US" smtClean="0"/>
              <a:t>‹#›</a:t>
            </a:fld>
            <a:endParaRPr lang="en-US" dirty="0"/>
          </a:p>
        </p:txBody>
      </p:sp>
    </p:spTree>
    <p:extLst>
      <p:ext uri="{BB962C8B-B14F-4D97-AF65-F5344CB8AC3E}">
        <p14:creationId xmlns:p14="http://schemas.microsoft.com/office/powerpoint/2010/main" val="41108051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36C3037-0BF7-5C43-B4C6-7CEA18ED8560}" type="datetimeFigureOut">
              <a:rPr lang="en-US" smtClean="0"/>
              <a:t>8/18/2021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E150E7B-3477-0145-B66C-8BC65CD89BC7}" type="slidenum">
              <a:rPr lang="en-US" smtClean="0"/>
              <a:t>‹#›</a:t>
            </a:fld>
            <a:endParaRPr lang="en-US" dirty="0"/>
          </a:p>
        </p:txBody>
      </p:sp>
    </p:spTree>
    <p:extLst>
      <p:ext uri="{BB962C8B-B14F-4D97-AF65-F5344CB8AC3E}">
        <p14:creationId xmlns:p14="http://schemas.microsoft.com/office/powerpoint/2010/main" val="27862816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36C3037-0BF7-5C43-B4C6-7CEA18ED8560}" type="datetimeFigureOut">
              <a:rPr lang="en-US" smtClean="0"/>
              <a:t>8/18/2021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E150E7B-3477-0145-B66C-8BC65CD89BC7}" type="slidenum">
              <a:rPr lang="en-US" smtClean="0"/>
              <a:t>‹#›</a:t>
            </a:fld>
            <a:endParaRPr lang="en-US" dirty="0"/>
          </a:p>
        </p:txBody>
      </p:sp>
    </p:spTree>
    <p:extLst>
      <p:ext uri="{BB962C8B-B14F-4D97-AF65-F5344CB8AC3E}">
        <p14:creationId xmlns:p14="http://schemas.microsoft.com/office/powerpoint/2010/main" val="40300922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7000"/>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a:t>5/2012</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pic>
        <p:nvPicPr>
          <p:cNvPr id="7" name="Picture 6" descr="sign_pic.jp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378957" y="6126163"/>
            <a:ext cx="469245" cy="595311"/>
          </a:xfrm>
          <a:prstGeom prst="rect">
            <a:avLst/>
          </a:prstGeom>
        </p:spPr>
      </p:pic>
      <p:sp>
        <p:nvSpPr>
          <p:cNvPr id="9" name="Rectangle 8"/>
          <p:cNvSpPr/>
          <p:nvPr userDrawn="1"/>
        </p:nvSpPr>
        <p:spPr>
          <a:xfrm>
            <a:off x="6364853" y="6413698"/>
            <a:ext cx="2089494" cy="307777"/>
          </a:xfrm>
          <a:prstGeom prst="rect">
            <a:avLst/>
          </a:prstGeom>
        </p:spPr>
        <p:txBody>
          <a:bodyPr wrap="square">
            <a:spAutoFit/>
          </a:bodyPr>
          <a:lstStyle/>
          <a:p>
            <a:pPr algn="l"/>
            <a:r>
              <a:rPr lang="en-US" sz="1400" dirty="0">
                <a:solidFill>
                  <a:schemeClr val="bg1">
                    <a:lumMod val="65000"/>
                  </a:schemeClr>
                </a:solidFill>
              </a:rPr>
              <a:t>HOST: MOLLY ENOCKSON </a:t>
            </a:r>
          </a:p>
        </p:txBody>
      </p:sp>
    </p:spTree>
    <p:extLst>
      <p:ext uri="{BB962C8B-B14F-4D97-AF65-F5344CB8AC3E}">
        <p14:creationId xmlns:p14="http://schemas.microsoft.com/office/powerpoint/2010/main" val="15402615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rgbClr val="182C6F"/>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rgbClr val="3B7ABE"/>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3B7ABE"/>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3B7ABE"/>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3B7ABE"/>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3B7AB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D13B7-8E9E-42BB-8F4D-0CCE26455008}"/>
              </a:ext>
            </a:extLst>
          </p:cNvPr>
          <p:cNvSpPr>
            <a:spLocks noGrp="1"/>
          </p:cNvSpPr>
          <p:nvPr>
            <p:ph type="ctrTitle"/>
          </p:nvPr>
        </p:nvSpPr>
        <p:spPr/>
        <p:txBody>
          <a:bodyPr>
            <a:normAutofit fontScale="90000"/>
          </a:bodyPr>
          <a:lstStyle/>
          <a:p>
            <a:r>
              <a:rPr lang="en-US" sz="6000" dirty="0">
                <a:latin typeface="Comic Sans MS" panose="030F0902030302020204" pitchFamily="66" charset="0"/>
              </a:rPr>
              <a:t>Vowels Saying their Names with Silent es </a:t>
            </a:r>
          </a:p>
        </p:txBody>
      </p:sp>
      <p:sp>
        <p:nvSpPr>
          <p:cNvPr id="3" name="Subtitle 2">
            <a:extLst>
              <a:ext uri="{FF2B5EF4-FFF2-40B4-BE49-F238E27FC236}">
                <a16:creationId xmlns:a16="http://schemas.microsoft.com/office/drawing/2014/main" id="{0AE881EE-D65D-48D7-8CA4-D12A9075449A}"/>
              </a:ext>
            </a:extLst>
          </p:cNvPr>
          <p:cNvSpPr>
            <a:spLocks noGrp="1"/>
          </p:cNvSpPr>
          <p:nvPr>
            <p:ph type="subTitle" idx="1"/>
          </p:nvPr>
        </p:nvSpPr>
        <p:spPr/>
        <p:txBody>
          <a:bodyPr>
            <a:normAutofit/>
          </a:bodyPr>
          <a:lstStyle/>
          <a:p>
            <a:r>
              <a:rPr lang="en-US" sz="4000" dirty="0">
                <a:latin typeface="Comic Sans MS" panose="030F0902030302020204" pitchFamily="66" charset="0"/>
              </a:rPr>
              <a:t>Parts of a Sentence </a:t>
            </a:r>
          </a:p>
        </p:txBody>
      </p:sp>
    </p:spTree>
    <p:extLst>
      <p:ext uri="{BB962C8B-B14F-4D97-AF65-F5344CB8AC3E}">
        <p14:creationId xmlns:p14="http://schemas.microsoft.com/office/powerpoint/2010/main" val="33285512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1717C2-5DBC-4E59-8BB3-763F8AC63E22}"/>
              </a:ext>
            </a:extLst>
          </p:cNvPr>
          <p:cNvSpPr>
            <a:spLocks noGrp="1"/>
          </p:cNvSpPr>
          <p:nvPr>
            <p:ph type="title"/>
          </p:nvPr>
        </p:nvSpPr>
        <p:spPr/>
        <p:txBody>
          <a:bodyPr/>
          <a:lstStyle/>
          <a:p>
            <a:r>
              <a:rPr lang="en-US" dirty="0">
                <a:latin typeface="Comic Sans MS" panose="030F0702030302020204" pitchFamily="66" charset="0"/>
              </a:rPr>
              <a:t>Long Vowel and Silent e</a:t>
            </a:r>
          </a:p>
        </p:txBody>
      </p:sp>
      <p:sp>
        <p:nvSpPr>
          <p:cNvPr id="3" name="Rectangle: Rounded Corners 2">
            <a:extLst>
              <a:ext uri="{FF2B5EF4-FFF2-40B4-BE49-F238E27FC236}">
                <a16:creationId xmlns:a16="http://schemas.microsoft.com/office/drawing/2014/main" id="{EF9499EE-AADD-421B-BB01-11937AFADFC3}"/>
              </a:ext>
            </a:extLst>
          </p:cNvPr>
          <p:cNvSpPr/>
          <p:nvPr/>
        </p:nvSpPr>
        <p:spPr>
          <a:xfrm>
            <a:off x="947852" y="1417638"/>
            <a:ext cx="7248293" cy="2575931"/>
          </a:xfrm>
          <a:prstGeom prst="roundRect">
            <a:avLst/>
          </a:prstGeom>
          <a:solidFill>
            <a:srgbClr val="9D6D54"/>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dirty="0">
                <a:solidFill>
                  <a:schemeClr val="bg1"/>
                </a:solidFill>
                <a:latin typeface="Comic Sans MS" panose="030F0702030302020204" pitchFamily="66" charset="0"/>
              </a:rPr>
              <a:t>A </a:t>
            </a:r>
            <a:r>
              <a:rPr lang="en-US" sz="4000" dirty="0">
                <a:solidFill>
                  <a:schemeClr val="tx1"/>
                </a:solidFill>
                <a:latin typeface="Comic Sans MS" panose="030F0702030302020204" pitchFamily="66" charset="0"/>
              </a:rPr>
              <a:t>long vowel </a:t>
            </a:r>
            <a:r>
              <a:rPr lang="en-US" sz="4000" dirty="0">
                <a:solidFill>
                  <a:schemeClr val="bg1"/>
                </a:solidFill>
                <a:latin typeface="Comic Sans MS" panose="030F0702030302020204" pitchFamily="66" charset="0"/>
              </a:rPr>
              <a:t>says its name.</a:t>
            </a:r>
          </a:p>
          <a:p>
            <a:pPr algn="ctr"/>
            <a:r>
              <a:rPr lang="en-US" sz="4000" dirty="0">
                <a:solidFill>
                  <a:schemeClr val="bg1"/>
                </a:solidFill>
                <a:latin typeface="Comic Sans MS" panose="030F0702030302020204" pitchFamily="66" charset="0"/>
              </a:rPr>
              <a:t> A </a:t>
            </a:r>
            <a:r>
              <a:rPr lang="en-US" sz="4000" dirty="0">
                <a:solidFill>
                  <a:schemeClr val="tx1"/>
                </a:solidFill>
                <a:latin typeface="Comic Sans MS" panose="030F0702030302020204" pitchFamily="66" charset="0"/>
              </a:rPr>
              <a:t>silent e</a:t>
            </a:r>
            <a:r>
              <a:rPr lang="en-US" sz="4000" dirty="0">
                <a:solidFill>
                  <a:schemeClr val="bg1"/>
                </a:solidFill>
                <a:latin typeface="Comic Sans MS" panose="030F0702030302020204" pitchFamily="66" charset="0"/>
              </a:rPr>
              <a:t> means that you do </a:t>
            </a:r>
            <a:r>
              <a:rPr lang="en-US" sz="4000" u="sng" dirty="0">
                <a:solidFill>
                  <a:schemeClr val="bg1"/>
                </a:solidFill>
                <a:latin typeface="Comic Sans MS" panose="030F0702030302020204" pitchFamily="66" charset="0"/>
              </a:rPr>
              <a:t>not</a:t>
            </a:r>
            <a:r>
              <a:rPr lang="en-US" sz="4000" dirty="0">
                <a:solidFill>
                  <a:schemeClr val="bg1"/>
                </a:solidFill>
                <a:latin typeface="Comic Sans MS" panose="030F0702030302020204" pitchFamily="66" charset="0"/>
              </a:rPr>
              <a:t> hear the /</a:t>
            </a:r>
            <a:r>
              <a:rPr lang="en-US" sz="4000" i="1" dirty="0">
                <a:solidFill>
                  <a:schemeClr val="bg1"/>
                </a:solidFill>
                <a:latin typeface="Comic Sans MS" panose="030F0702030302020204" pitchFamily="66" charset="0"/>
              </a:rPr>
              <a:t>e/</a:t>
            </a:r>
            <a:r>
              <a:rPr lang="en-US" sz="4000" dirty="0">
                <a:solidFill>
                  <a:schemeClr val="bg1"/>
                </a:solidFill>
                <a:latin typeface="Comic Sans MS" panose="030F0702030302020204" pitchFamily="66" charset="0"/>
              </a:rPr>
              <a:t> sound. </a:t>
            </a:r>
          </a:p>
        </p:txBody>
      </p:sp>
      <p:sp>
        <p:nvSpPr>
          <p:cNvPr id="4" name="Rectangle: Rounded Corners 3">
            <a:extLst>
              <a:ext uri="{FF2B5EF4-FFF2-40B4-BE49-F238E27FC236}">
                <a16:creationId xmlns:a16="http://schemas.microsoft.com/office/drawing/2014/main" id="{C0E5B746-7081-42E2-B8CB-40F80AE98E97}"/>
              </a:ext>
            </a:extLst>
          </p:cNvPr>
          <p:cNvSpPr/>
          <p:nvPr/>
        </p:nvSpPr>
        <p:spPr>
          <a:xfrm>
            <a:off x="3401267" y="4397084"/>
            <a:ext cx="2033240" cy="1478969"/>
          </a:xfrm>
          <a:prstGeom prst="roundRect">
            <a:avLst/>
          </a:prstGeom>
          <a:solidFill>
            <a:srgbClr val="9D6D54"/>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dirty="0">
                <a:solidFill>
                  <a:schemeClr val="bg1"/>
                </a:solidFill>
                <a:latin typeface="Comic Sans MS" panose="030F0702030302020204" pitchFamily="66" charset="0"/>
              </a:rPr>
              <a:t>f</a:t>
            </a:r>
            <a:r>
              <a:rPr lang="en-US" sz="4000" u="sng" dirty="0">
                <a:solidFill>
                  <a:schemeClr val="bg1"/>
                </a:solidFill>
                <a:latin typeface="Comic Sans MS" panose="030F0702030302020204" pitchFamily="66" charset="0"/>
              </a:rPr>
              <a:t>a</a:t>
            </a:r>
            <a:r>
              <a:rPr lang="en-US" sz="4000" dirty="0">
                <a:solidFill>
                  <a:schemeClr val="bg1"/>
                </a:solidFill>
                <a:latin typeface="Comic Sans MS" panose="030F0702030302020204" pitchFamily="66" charset="0"/>
              </a:rPr>
              <a:t>de</a:t>
            </a:r>
          </a:p>
        </p:txBody>
      </p:sp>
      <p:pic>
        <p:nvPicPr>
          <p:cNvPr id="8" name="Picture 7" descr="Not Impressed Chicken">
            <a:extLst>
              <a:ext uri="{FF2B5EF4-FFF2-40B4-BE49-F238E27FC236}">
                <a16:creationId xmlns:a16="http://schemas.microsoft.com/office/drawing/2014/main" id="{39863415-4463-4DAA-9738-0740E2DA6727}"/>
              </a:ext>
            </a:extLst>
          </p:cNvPr>
          <p:cNvPicPr>
            <a:picLocks noChangeAspect="1"/>
          </p:cNvPicPr>
          <p:nvPr/>
        </p:nvPicPr>
        <p:blipFill>
          <a:blip r:embed="rId3"/>
          <a:stretch>
            <a:fillRect/>
          </a:stretch>
        </p:blipFill>
        <p:spPr>
          <a:xfrm>
            <a:off x="5565439" y="4103649"/>
            <a:ext cx="3027932" cy="3027932"/>
          </a:xfrm>
          <a:prstGeom prst="rect">
            <a:avLst/>
          </a:prstGeom>
        </p:spPr>
      </p:pic>
    </p:spTree>
    <p:extLst>
      <p:ext uri="{BB962C8B-B14F-4D97-AF65-F5344CB8AC3E}">
        <p14:creationId xmlns:p14="http://schemas.microsoft.com/office/powerpoint/2010/main" val="61912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036EE-1E90-4BF1-B5BF-4699F17A5255}"/>
              </a:ext>
            </a:extLst>
          </p:cNvPr>
          <p:cNvSpPr>
            <a:spLocks noGrp="1"/>
          </p:cNvSpPr>
          <p:nvPr>
            <p:ph type="title"/>
          </p:nvPr>
        </p:nvSpPr>
        <p:spPr/>
        <p:txBody>
          <a:bodyPr/>
          <a:lstStyle/>
          <a:p>
            <a:r>
              <a:rPr lang="en-US" dirty="0">
                <a:latin typeface="Comic Sans MS" panose="030F0702030302020204" pitchFamily="66" charset="0"/>
              </a:rPr>
              <a:t>Listen and Spell </a:t>
            </a:r>
          </a:p>
        </p:txBody>
      </p:sp>
      <p:pic>
        <p:nvPicPr>
          <p:cNvPr id="3" name="Picture 2">
            <a:extLst>
              <a:ext uri="{FF2B5EF4-FFF2-40B4-BE49-F238E27FC236}">
                <a16:creationId xmlns:a16="http://schemas.microsoft.com/office/drawing/2014/main" id="{162C01CD-7B97-41C1-8A2B-C6D88F94420F}"/>
              </a:ext>
            </a:extLst>
          </p:cNvPr>
          <p:cNvPicPr>
            <a:picLocks noChangeAspect="1"/>
          </p:cNvPicPr>
          <p:nvPr/>
        </p:nvPicPr>
        <p:blipFill>
          <a:blip r:embed="rId3"/>
          <a:srcRect/>
          <a:stretch/>
        </p:blipFill>
        <p:spPr>
          <a:xfrm>
            <a:off x="2815646" y="1936897"/>
            <a:ext cx="3512707" cy="2346488"/>
          </a:xfrm>
          <a:prstGeom prst="rect">
            <a:avLst/>
          </a:prstGeom>
        </p:spPr>
      </p:pic>
      <p:sp>
        <p:nvSpPr>
          <p:cNvPr id="4" name="Rectangle: Rounded Corners 3">
            <a:extLst>
              <a:ext uri="{FF2B5EF4-FFF2-40B4-BE49-F238E27FC236}">
                <a16:creationId xmlns:a16="http://schemas.microsoft.com/office/drawing/2014/main" id="{CE98B953-98CA-4787-8EA6-B6295CAFD237}"/>
              </a:ext>
            </a:extLst>
          </p:cNvPr>
          <p:cNvSpPr/>
          <p:nvPr/>
        </p:nvSpPr>
        <p:spPr>
          <a:xfrm>
            <a:off x="3555379" y="4590797"/>
            <a:ext cx="2033240" cy="1478969"/>
          </a:xfrm>
          <a:prstGeom prst="roundRect">
            <a:avLst/>
          </a:prstGeom>
          <a:solidFill>
            <a:srgbClr val="9D6D54"/>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dirty="0">
                <a:solidFill>
                  <a:schemeClr val="bg1"/>
                </a:solidFill>
                <a:latin typeface="Comic Sans MS" panose="030F0702030302020204" pitchFamily="66" charset="0"/>
              </a:rPr>
              <a:t>pipe</a:t>
            </a:r>
          </a:p>
        </p:txBody>
      </p:sp>
      <p:pic>
        <p:nvPicPr>
          <p:cNvPr id="6" name="Picture 5" descr="Person playing the guitar">
            <a:extLst>
              <a:ext uri="{FF2B5EF4-FFF2-40B4-BE49-F238E27FC236}">
                <a16:creationId xmlns:a16="http://schemas.microsoft.com/office/drawing/2014/main" id="{59766091-D863-45B1-898F-5BCE6A3DEFE0}"/>
              </a:ext>
            </a:extLst>
          </p:cNvPr>
          <p:cNvPicPr>
            <a:picLocks noChangeAspect="1"/>
          </p:cNvPicPr>
          <p:nvPr/>
        </p:nvPicPr>
        <p:blipFill>
          <a:blip r:embed="rId4"/>
          <a:stretch>
            <a:fillRect/>
          </a:stretch>
        </p:blipFill>
        <p:spPr>
          <a:xfrm>
            <a:off x="2694362" y="1750867"/>
            <a:ext cx="3688342" cy="2458895"/>
          </a:xfrm>
          <a:prstGeom prst="rect">
            <a:avLst/>
          </a:prstGeom>
        </p:spPr>
      </p:pic>
      <p:sp>
        <p:nvSpPr>
          <p:cNvPr id="7" name="Rectangle: Rounded Corners 6">
            <a:extLst>
              <a:ext uri="{FF2B5EF4-FFF2-40B4-BE49-F238E27FC236}">
                <a16:creationId xmlns:a16="http://schemas.microsoft.com/office/drawing/2014/main" id="{379B8250-6E50-4B54-A8C7-4DA3F2C2F2DF}"/>
              </a:ext>
            </a:extLst>
          </p:cNvPr>
          <p:cNvSpPr/>
          <p:nvPr/>
        </p:nvSpPr>
        <p:spPr>
          <a:xfrm>
            <a:off x="3555379" y="4590797"/>
            <a:ext cx="2033240" cy="1478969"/>
          </a:xfrm>
          <a:prstGeom prst="roundRect">
            <a:avLst/>
          </a:prstGeom>
          <a:solidFill>
            <a:srgbClr val="9D6D54"/>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dirty="0">
                <a:solidFill>
                  <a:schemeClr val="bg1"/>
                </a:solidFill>
                <a:latin typeface="Comic Sans MS" panose="030F0702030302020204" pitchFamily="66" charset="0"/>
              </a:rPr>
              <a:t>tune</a:t>
            </a:r>
          </a:p>
        </p:txBody>
      </p:sp>
      <p:pic>
        <p:nvPicPr>
          <p:cNvPr id="8" name="Picture 7">
            <a:extLst>
              <a:ext uri="{FF2B5EF4-FFF2-40B4-BE49-F238E27FC236}">
                <a16:creationId xmlns:a16="http://schemas.microsoft.com/office/drawing/2014/main" id="{C4E46BE9-7D70-41F0-88FE-F6D87509C244}"/>
              </a:ext>
            </a:extLst>
          </p:cNvPr>
          <p:cNvPicPr>
            <a:picLocks noChangeAspect="1"/>
          </p:cNvPicPr>
          <p:nvPr/>
        </p:nvPicPr>
        <p:blipFill>
          <a:blip r:embed="rId5"/>
          <a:srcRect/>
          <a:stretch/>
        </p:blipFill>
        <p:spPr>
          <a:xfrm>
            <a:off x="2748714" y="1817891"/>
            <a:ext cx="3579639" cy="2584500"/>
          </a:xfrm>
          <a:prstGeom prst="rect">
            <a:avLst/>
          </a:prstGeom>
        </p:spPr>
      </p:pic>
      <p:sp>
        <p:nvSpPr>
          <p:cNvPr id="9" name="Rectangle: Rounded Corners 8">
            <a:extLst>
              <a:ext uri="{FF2B5EF4-FFF2-40B4-BE49-F238E27FC236}">
                <a16:creationId xmlns:a16="http://schemas.microsoft.com/office/drawing/2014/main" id="{BFDA292A-81BB-4639-A6C9-00AE5026C348}"/>
              </a:ext>
            </a:extLst>
          </p:cNvPr>
          <p:cNvSpPr/>
          <p:nvPr/>
        </p:nvSpPr>
        <p:spPr>
          <a:xfrm>
            <a:off x="3563005" y="4590797"/>
            <a:ext cx="2033240" cy="1478969"/>
          </a:xfrm>
          <a:prstGeom prst="roundRect">
            <a:avLst/>
          </a:prstGeom>
          <a:solidFill>
            <a:srgbClr val="9D6D54"/>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dirty="0">
                <a:solidFill>
                  <a:schemeClr val="bg1"/>
                </a:solidFill>
                <a:latin typeface="Comic Sans MS" panose="030F0702030302020204" pitchFamily="66" charset="0"/>
              </a:rPr>
              <a:t>wage</a:t>
            </a:r>
          </a:p>
        </p:txBody>
      </p:sp>
      <p:pic>
        <p:nvPicPr>
          <p:cNvPr id="10" name="Picture 9">
            <a:extLst>
              <a:ext uri="{FF2B5EF4-FFF2-40B4-BE49-F238E27FC236}">
                <a16:creationId xmlns:a16="http://schemas.microsoft.com/office/drawing/2014/main" id="{C26B7E07-3BDE-4F4F-8CB8-616EE2332245}"/>
              </a:ext>
            </a:extLst>
          </p:cNvPr>
          <p:cNvPicPr>
            <a:picLocks noChangeAspect="1"/>
          </p:cNvPicPr>
          <p:nvPr/>
        </p:nvPicPr>
        <p:blipFill>
          <a:blip r:embed="rId6"/>
          <a:srcRect/>
          <a:stretch/>
        </p:blipFill>
        <p:spPr>
          <a:xfrm>
            <a:off x="2686067" y="1850339"/>
            <a:ext cx="3771863" cy="2519604"/>
          </a:xfrm>
          <a:prstGeom prst="rect">
            <a:avLst/>
          </a:prstGeom>
        </p:spPr>
      </p:pic>
      <p:sp>
        <p:nvSpPr>
          <p:cNvPr id="13" name="Rectangle: Rounded Corners 12">
            <a:extLst>
              <a:ext uri="{FF2B5EF4-FFF2-40B4-BE49-F238E27FC236}">
                <a16:creationId xmlns:a16="http://schemas.microsoft.com/office/drawing/2014/main" id="{D8103A0A-B556-4B63-B275-C61E3F0F3E73}"/>
              </a:ext>
            </a:extLst>
          </p:cNvPr>
          <p:cNvSpPr/>
          <p:nvPr/>
        </p:nvSpPr>
        <p:spPr>
          <a:xfrm>
            <a:off x="3584983" y="4590797"/>
            <a:ext cx="2033240" cy="1478969"/>
          </a:xfrm>
          <a:prstGeom prst="roundRect">
            <a:avLst/>
          </a:prstGeom>
          <a:solidFill>
            <a:srgbClr val="9D6D54"/>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dirty="0">
                <a:solidFill>
                  <a:schemeClr val="bg1"/>
                </a:solidFill>
                <a:latin typeface="Comic Sans MS" panose="030F0702030302020204" pitchFamily="66" charset="0"/>
              </a:rPr>
              <a:t>poke</a:t>
            </a:r>
          </a:p>
        </p:txBody>
      </p:sp>
    </p:spTree>
    <p:extLst>
      <p:ext uri="{BB962C8B-B14F-4D97-AF65-F5344CB8AC3E}">
        <p14:creationId xmlns:p14="http://schemas.microsoft.com/office/powerpoint/2010/main" val="1718099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 presetClass="exit" presetSubtype="0" fill="hold" grpId="1" nodeType="clickEffect">
                                  <p:stCondLst>
                                    <p:cond delay="0"/>
                                  </p:stCondLst>
                                  <p:childTnLst>
                                    <p:set>
                                      <p:cBhvr>
                                        <p:cTn id="19" dur="1" fill="hold">
                                          <p:stCondLst>
                                            <p:cond delay="0"/>
                                          </p:stCondLst>
                                        </p:cTn>
                                        <p:tgtEl>
                                          <p:spTgt spid="4"/>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ppt_x"/>
                                          </p:val>
                                        </p:tav>
                                        <p:tav tm="100000">
                                          <p:val>
                                            <p:strVal val="#ppt_x"/>
                                          </p:val>
                                        </p:tav>
                                      </p:tavLst>
                                    </p:anim>
                                    <p:anim calcmode="lin" valueType="num">
                                      <p:cBhvr additive="base">
                                        <p:cTn id="2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1000"/>
                                        <p:tgtEl>
                                          <p:spTgt spid="7"/>
                                        </p:tgtEl>
                                      </p:cBhvr>
                                    </p:animEffect>
                                    <p:anim calcmode="lin" valueType="num">
                                      <p:cBhvr>
                                        <p:cTn id="31" dur="1000" fill="hold"/>
                                        <p:tgtEl>
                                          <p:spTgt spid="7"/>
                                        </p:tgtEl>
                                        <p:attrNameLst>
                                          <p:attrName>ppt_x</p:attrName>
                                        </p:attrNameLst>
                                      </p:cBhvr>
                                      <p:tavLst>
                                        <p:tav tm="0">
                                          <p:val>
                                            <p:strVal val="#ppt_x"/>
                                          </p:val>
                                        </p:tav>
                                        <p:tav tm="100000">
                                          <p:val>
                                            <p:strVal val="#ppt_x"/>
                                          </p:val>
                                        </p:tav>
                                      </p:tavLst>
                                    </p:anim>
                                    <p:anim calcmode="lin" valueType="num">
                                      <p:cBhvr>
                                        <p:cTn id="3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grpId="1" nodeType="clickEffect">
                                  <p:stCondLst>
                                    <p:cond delay="0"/>
                                  </p:stCondLst>
                                  <p:childTnLst>
                                    <p:set>
                                      <p:cBhvr>
                                        <p:cTn id="36" dur="1" fill="hold">
                                          <p:stCondLst>
                                            <p:cond delay="0"/>
                                          </p:stCondLst>
                                        </p:cTn>
                                        <p:tgtEl>
                                          <p:spTgt spid="7"/>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additive="base">
                                        <p:cTn id="41" dur="500" fill="hold"/>
                                        <p:tgtEl>
                                          <p:spTgt spid="8"/>
                                        </p:tgtEl>
                                        <p:attrNameLst>
                                          <p:attrName>ppt_x</p:attrName>
                                        </p:attrNameLst>
                                      </p:cBhvr>
                                      <p:tavLst>
                                        <p:tav tm="0">
                                          <p:val>
                                            <p:strVal val="#ppt_x"/>
                                          </p:val>
                                        </p:tav>
                                        <p:tav tm="100000">
                                          <p:val>
                                            <p:strVal val="#ppt_x"/>
                                          </p:val>
                                        </p:tav>
                                      </p:tavLst>
                                    </p:anim>
                                    <p:anim calcmode="lin" valueType="num">
                                      <p:cBhvr additive="base">
                                        <p:cTn id="4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1" presetClass="exit" presetSubtype="0" fill="hold" grpId="1" nodeType="clickEffect">
                                  <p:stCondLst>
                                    <p:cond delay="0"/>
                                  </p:stCondLst>
                                  <p:childTnLst>
                                    <p:set>
                                      <p:cBhvr>
                                        <p:cTn id="53" dur="1" fill="hold">
                                          <p:stCondLst>
                                            <p:cond delay="0"/>
                                          </p:stCondLst>
                                        </p:cTn>
                                        <p:tgtEl>
                                          <p:spTgt spid="9"/>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nodeType="clickEffect">
                                  <p:stCondLst>
                                    <p:cond delay="0"/>
                                  </p:stCondLst>
                                  <p:childTnLst>
                                    <p:set>
                                      <p:cBhvr>
                                        <p:cTn id="57" dur="1" fill="hold">
                                          <p:stCondLst>
                                            <p:cond delay="0"/>
                                          </p:stCondLst>
                                        </p:cTn>
                                        <p:tgtEl>
                                          <p:spTgt spid="10"/>
                                        </p:tgtEl>
                                        <p:attrNameLst>
                                          <p:attrName>style.visibility</p:attrName>
                                        </p:attrNameLst>
                                      </p:cBhvr>
                                      <p:to>
                                        <p:strVal val="visible"/>
                                      </p:to>
                                    </p:set>
                                    <p:anim calcmode="lin" valueType="num">
                                      <p:cBhvr additive="base">
                                        <p:cTn id="58" dur="500" fill="hold"/>
                                        <p:tgtEl>
                                          <p:spTgt spid="10"/>
                                        </p:tgtEl>
                                        <p:attrNameLst>
                                          <p:attrName>ppt_x</p:attrName>
                                        </p:attrNameLst>
                                      </p:cBhvr>
                                      <p:tavLst>
                                        <p:tav tm="0">
                                          <p:val>
                                            <p:strVal val="#ppt_x"/>
                                          </p:val>
                                        </p:tav>
                                        <p:tav tm="100000">
                                          <p:val>
                                            <p:strVal val="#ppt_x"/>
                                          </p:val>
                                        </p:tav>
                                      </p:tavLst>
                                    </p:anim>
                                    <p:anim calcmode="lin" valueType="num">
                                      <p:cBhvr additive="base">
                                        <p:cTn id="5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grpId="0" nodeType="clickEffect">
                                  <p:stCondLst>
                                    <p:cond delay="0"/>
                                  </p:stCondLst>
                                  <p:childTnLst>
                                    <p:set>
                                      <p:cBhvr>
                                        <p:cTn id="63" dur="1" fill="hold">
                                          <p:stCondLst>
                                            <p:cond delay="0"/>
                                          </p:stCondLst>
                                        </p:cTn>
                                        <p:tgtEl>
                                          <p:spTgt spid="13"/>
                                        </p:tgtEl>
                                        <p:attrNameLst>
                                          <p:attrName>style.visibility</p:attrName>
                                        </p:attrNameLst>
                                      </p:cBhvr>
                                      <p:to>
                                        <p:strVal val="visible"/>
                                      </p:to>
                                    </p:set>
                                    <p:animEffect transition="in" filter="fade">
                                      <p:cBhvr>
                                        <p:cTn id="64" dur="1000"/>
                                        <p:tgtEl>
                                          <p:spTgt spid="13"/>
                                        </p:tgtEl>
                                      </p:cBhvr>
                                    </p:animEffect>
                                    <p:anim calcmode="lin" valueType="num">
                                      <p:cBhvr>
                                        <p:cTn id="65" dur="1000" fill="hold"/>
                                        <p:tgtEl>
                                          <p:spTgt spid="13"/>
                                        </p:tgtEl>
                                        <p:attrNameLst>
                                          <p:attrName>ppt_x</p:attrName>
                                        </p:attrNameLst>
                                      </p:cBhvr>
                                      <p:tavLst>
                                        <p:tav tm="0">
                                          <p:val>
                                            <p:strVal val="#ppt_x"/>
                                          </p:val>
                                        </p:tav>
                                        <p:tav tm="100000">
                                          <p:val>
                                            <p:strVal val="#ppt_x"/>
                                          </p:val>
                                        </p:tav>
                                      </p:tavLst>
                                    </p:anim>
                                    <p:anim calcmode="lin" valueType="num">
                                      <p:cBhvr>
                                        <p:cTn id="6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1" presetClass="exit" presetSubtype="0" fill="hold" grpId="1" nodeType="clickEffect">
                                  <p:stCondLst>
                                    <p:cond delay="0"/>
                                  </p:stCondLst>
                                  <p:childTnLst>
                                    <p:set>
                                      <p:cBhvr>
                                        <p:cTn id="70" dur="1" fill="hold">
                                          <p:stCondLst>
                                            <p:cond delay="0"/>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7" grpId="0" animBg="1"/>
      <p:bldP spid="7" grpId="1" animBg="1"/>
      <p:bldP spid="9" grpId="0" animBg="1"/>
      <p:bldP spid="9" grpId="1" animBg="1"/>
      <p:bldP spid="13" grpId="0" animBg="1"/>
      <p:bldP spid="13"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036EE-1E90-4BF1-B5BF-4699F17A5255}"/>
              </a:ext>
            </a:extLst>
          </p:cNvPr>
          <p:cNvSpPr>
            <a:spLocks noGrp="1"/>
          </p:cNvSpPr>
          <p:nvPr>
            <p:ph type="title"/>
          </p:nvPr>
        </p:nvSpPr>
        <p:spPr/>
        <p:txBody>
          <a:bodyPr/>
          <a:lstStyle/>
          <a:p>
            <a:r>
              <a:rPr lang="en-US" dirty="0">
                <a:latin typeface="Comic Sans MS" panose="030F0702030302020204" pitchFamily="66" charset="0"/>
              </a:rPr>
              <a:t>Sight Word Wall </a:t>
            </a:r>
          </a:p>
        </p:txBody>
      </p:sp>
      <p:sp>
        <p:nvSpPr>
          <p:cNvPr id="3" name="Rectangle: Rounded Corners 2">
            <a:extLst>
              <a:ext uri="{FF2B5EF4-FFF2-40B4-BE49-F238E27FC236}">
                <a16:creationId xmlns:a16="http://schemas.microsoft.com/office/drawing/2014/main" id="{90ADF473-8954-43B5-8B39-8355E1604FEF}"/>
              </a:ext>
            </a:extLst>
          </p:cNvPr>
          <p:cNvSpPr/>
          <p:nvPr/>
        </p:nvSpPr>
        <p:spPr>
          <a:xfrm>
            <a:off x="2732576" y="2144722"/>
            <a:ext cx="3514460" cy="2309424"/>
          </a:xfrm>
          <a:prstGeom prst="roundRect">
            <a:avLst/>
          </a:prstGeom>
          <a:solidFill>
            <a:srgbClr val="9D6D54"/>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6000" dirty="0">
                <a:solidFill>
                  <a:schemeClr val="bg1"/>
                </a:solidFill>
                <a:latin typeface="Comic Sans MS" panose="030F0702030302020204" pitchFamily="66" charset="0"/>
              </a:rPr>
              <a:t>on</a:t>
            </a:r>
          </a:p>
        </p:txBody>
      </p:sp>
      <p:sp>
        <p:nvSpPr>
          <p:cNvPr id="4" name="Rectangle: Rounded Corners 3">
            <a:extLst>
              <a:ext uri="{FF2B5EF4-FFF2-40B4-BE49-F238E27FC236}">
                <a16:creationId xmlns:a16="http://schemas.microsoft.com/office/drawing/2014/main" id="{0F68DFA7-819C-4E47-95ED-08068B95FE9F}"/>
              </a:ext>
            </a:extLst>
          </p:cNvPr>
          <p:cNvSpPr/>
          <p:nvPr/>
        </p:nvSpPr>
        <p:spPr>
          <a:xfrm>
            <a:off x="2732576" y="2144722"/>
            <a:ext cx="3514460" cy="2309424"/>
          </a:xfrm>
          <a:prstGeom prst="roundRect">
            <a:avLst/>
          </a:prstGeom>
          <a:solidFill>
            <a:srgbClr val="9D6D54"/>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6000" dirty="0">
                <a:solidFill>
                  <a:schemeClr val="bg1"/>
                </a:solidFill>
                <a:latin typeface="Comic Sans MS" panose="030F0702030302020204" pitchFamily="66" charset="0"/>
              </a:rPr>
              <a:t>ran</a:t>
            </a:r>
          </a:p>
        </p:txBody>
      </p:sp>
      <p:sp>
        <p:nvSpPr>
          <p:cNvPr id="5" name="Rectangle: Rounded Corners 4">
            <a:extLst>
              <a:ext uri="{FF2B5EF4-FFF2-40B4-BE49-F238E27FC236}">
                <a16:creationId xmlns:a16="http://schemas.microsoft.com/office/drawing/2014/main" id="{32442601-651D-450B-A6B6-E432D7D605B0}"/>
              </a:ext>
            </a:extLst>
          </p:cNvPr>
          <p:cNvSpPr/>
          <p:nvPr/>
        </p:nvSpPr>
        <p:spPr>
          <a:xfrm>
            <a:off x="2732576" y="2123305"/>
            <a:ext cx="3514460" cy="2309424"/>
          </a:xfrm>
          <a:prstGeom prst="roundRect">
            <a:avLst/>
          </a:prstGeom>
          <a:solidFill>
            <a:srgbClr val="9D6D54"/>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6000" dirty="0">
                <a:solidFill>
                  <a:schemeClr val="bg1"/>
                </a:solidFill>
                <a:latin typeface="Comic Sans MS" panose="030F0702030302020204" pitchFamily="66" charset="0"/>
              </a:rPr>
              <a:t>so</a:t>
            </a:r>
          </a:p>
        </p:txBody>
      </p:sp>
      <p:sp>
        <p:nvSpPr>
          <p:cNvPr id="6" name="Rectangle: Rounded Corners 5">
            <a:extLst>
              <a:ext uri="{FF2B5EF4-FFF2-40B4-BE49-F238E27FC236}">
                <a16:creationId xmlns:a16="http://schemas.microsoft.com/office/drawing/2014/main" id="{9D030E98-9D43-4247-83C5-80BDB78C9C52}"/>
              </a:ext>
            </a:extLst>
          </p:cNvPr>
          <p:cNvSpPr/>
          <p:nvPr/>
        </p:nvSpPr>
        <p:spPr>
          <a:xfrm>
            <a:off x="2732576" y="2144722"/>
            <a:ext cx="3514460" cy="2309424"/>
          </a:xfrm>
          <a:prstGeom prst="roundRect">
            <a:avLst/>
          </a:prstGeom>
          <a:solidFill>
            <a:srgbClr val="9D6D54"/>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6000" dirty="0">
                <a:solidFill>
                  <a:schemeClr val="bg1"/>
                </a:solidFill>
                <a:latin typeface="Comic Sans MS" panose="030F0702030302020204" pitchFamily="66" charset="0"/>
              </a:rPr>
              <a:t>this</a:t>
            </a:r>
          </a:p>
        </p:txBody>
      </p:sp>
      <p:sp>
        <p:nvSpPr>
          <p:cNvPr id="7" name="Rectangle: Rounded Corners 6">
            <a:extLst>
              <a:ext uri="{FF2B5EF4-FFF2-40B4-BE49-F238E27FC236}">
                <a16:creationId xmlns:a16="http://schemas.microsoft.com/office/drawing/2014/main" id="{225D7133-27D6-427A-B155-9D26970087B5}"/>
              </a:ext>
            </a:extLst>
          </p:cNvPr>
          <p:cNvSpPr/>
          <p:nvPr/>
        </p:nvSpPr>
        <p:spPr>
          <a:xfrm>
            <a:off x="2732576" y="2123305"/>
            <a:ext cx="3514460" cy="2309424"/>
          </a:xfrm>
          <a:prstGeom prst="roundRect">
            <a:avLst/>
          </a:prstGeom>
          <a:solidFill>
            <a:srgbClr val="9D6D54"/>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6000" dirty="0">
                <a:solidFill>
                  <a:schemeClr val="bg1"/>
                </a:solidFill>
                <a:latin typeface="Comic Sans MS" panose="030F0702030302020204" pitchFamily="66" charset="0"/>
              </a:rPr>
              <a:t>well</a:t>
            </a:r>
          </a:p>
        </p:txBody>
      </p:sp>
      <p:pic>
        <p:nvPicPr>
          <p:cNvPr id="9" name="Picture 8" descr="Well Done Chicken">
            <a:extLst>
              <a:ext uri="{FF2B5EF4-FFF2-40B4-BE49-F238E27FC236}">
                <a16:creationId xmlns:a16="http://schemas.microsoft.com/office/drawing/2014/main" id="{6DAFF69A-5BA1-4D72-AA83-338C9B31838A}"/>
              </a:ext>
            </a:extLst>
          </p:cNvPr>
          <p:cNvPicPr>
            <a:picLocks noChangeAspect="1"/>
          </p:cNvPicPr>
          <p:nvPr/>
        </p:nvPicPr>
        <p:blipFill>
          <a:blip r:embed="rId3"/>
          <a:stretch>
            <a:fillRect/>
          </a:stretch>
        </p:blipFill>
        <p:spPr>
          <a:xfrm>
            <a:off x="190928" y="3429000"/>
            <a:ext cx="3810000" cy="3810000"/>
          </a:xfrm>
          <a:prstGeom prst="rect">
            <a:avLst/>
          </a:prstGeom>
        </p:spPr>
      </p:pic>
    </p:spTree>
    <p:extLst>
      <p:ext uri="{BB962C8B-B14F-4D97-AF65-F5344CB8AC3E}">
        <p14:creationId xmlns:p14="http://schemas.microsoft.com/office/powerpoint/2010/main" val="1460561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036EE-1E90-4BF1-B5BF-4699F17A5255}"/>
              </a:ext>
            </a:extLst>
          </p:cNvPr>
          <p:cNvSpPr>
            <a:spLocks noGrp="1"/>
          </p:cNvSpPr>
          <p:nvPr>
            <p:ph type="title"/>
          </p:nvPr>
        </p:nvSpPr>
        <p:spPr/>
        <p:txBody>
          <a:bodyPr/>
          <a:lstStyle/>
          <a:p>
            <a:r>
              <a:rPr lang="en-US" dirty="0">
                <a:latin typeface="Comic Sans MS" panose="030F0702030302020204" pitchFamily="66" charset="0"/>
              </a:rPr>
              <a:t>Sight Word Locator </a:t>
            </a:r>
          </a:p>
        </p:txBody>
      </p:sp>
      <p:sp>
        <p:nvSpPr>
          <p:cNvPr id="3" name="Rectangle: Rounded Corners 2">
            <a:extLst>
              <a:ext uri="{FF2B5EF4-FFF2-40B4-BE49-F238E27FC236}">
                <a16:creationId xmlns:a16="http://schemas.microsoft.com/office/drawing/2014/main" id="{A315FB56-A670-44CA-AFCF-764CDA328D49}"/>
              </a:ext>
            </a:extLst>
          </p:cNvPr>
          <p:cNvSpPr/>
          <p:nvPr/>
        </p:nvSpPr>
        <p:spPr>
          <a:xfrm>
            <a:off x="554106" y="1873596"/>
            <a:ext cx="2414776" cy="1804552"/>
          </a:xfrm>
          <a:prstGeom prst="roundRect">
            <a:avLst/>
          </a:prstGeom>
          <a:solidFill>
            <a:srgbClr val="9D6D54"/>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6000" dirty="0">
                <a:solidFill>
                  <a:schemeClr val="bg1"/>
                </a:solidFill>
                <a:latin typeface="Comic Sans MS" panose="030F0702030302020204" pitchFamily="66" charset="0"/>
              </a:rPr>
              <a:t>this</a:t>
            </a:r>
          </a:p>
        </p:txBody>
      </p:sp>
      <p:sp>
        <p:nvSpPr>
          <p:cNvPr id="4" name="Rectangle: Rounded Corners 3">
            <a:extLst>
              <a:ext uri="{FF2B5EF4-FFF2-40B4-BE49-F238E27FC236}">
                <a16:creationId xmlns:a16="http://schemas.microsoft.com/office/drawing/2014/main" id="{A016F6CD-F0CF-4198-B7E4-E755FED7B64A}"/>
              </a:ext>
            </a:extLst>
          </p:cNvPr>
          <p:cNvSpPr/>
          <p:nvPr/>
        </p:nvSpPr>
        <p:spPr>
          <a:xfrm>
            <a:off x="3364612" y="1873596"/>
            <a:ext cx="2414776" cy="1804552"/>
          </a:xfrm>
          <a:prstGeom prst="roundRect">
            <a:avLst/>
          </a:prstGeom>
          <a:solidFill>
            <a:srgbClr val="9D6D54"/>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6000" dirty="0">
                <a:solidFill>
                  <a:schemeClr val="bg1"/>
                </a:solidFill>
                <a:latin typeface="Comic Sans MS" panose="030F0702030302020204" pitchFamily="66" charset="0"/>
              </a:rPr>
              <a:t>ran</a:t>
            </a:r>
          </a:p>
        </p:txBody>
      </p:sp>
      <p:sp>
        <p:nvSpPr>
          <p:cNvPr id="5" name="Rectangle: Rounded Corners 4">
            <a:extLst>
              <a:ext uri="{FF2B5EF4-FFF2-40B4-BE49-F238E27FC236}">
                <a16:creationId xmlns:a16="http://schemas.microsoft.com/office/drawing/2014/main" id="{FE50E4BD-56EB-451D-BFA5-CB7FEB730AA3}"/>
              </a:ext>
            </a:extLst>
          </p:cNvPr>
          <p:cNvSpPr/>
          <p:nvPr/>
        </p:nvSpPr>
        <p:spPr>
          <a:xfrm>
            <a:off x="6175118" y="1873596"/>
            <a:ext cx="2414776" cy="1804552"/>
          </a:xfrm>
          <a:prstGeom prst="roundRect">
            <a:avLst/>
          </a:prstGeom>
          <a:solidFill>
            <a:srgbClr val="9D6D54"/>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6000" dirty="0">
                <a:solidFill>
                  <a:schemeClr val="bg1"/>
                </a:solidFill>
                <a:latin typeface="Comic Sans MS" panose="030F0702030302020204" pitchFamily="66" charset="0"/>
              </a:rPr>
              <a:t>so</a:t>
            </a:r>
          </a:p>
        </p:txBody>
      </p:sp>
      <p:sp>
        <p:nvSpPr>
          <p:cNvPr id="6" name="Rectangle: Rounded Corners 5">
            <a:extLst>
              <a:ext uri="{FF2B5EF4-FFF2-40B4-BE49-F238E27FC236}">
                <a16:creationId xmlns:a16="http://schemas.microsoft.com/office/drawing/2014/main" id="{A319FEE6-5875-4F68-9DF1-6865A2A93BE7}"/>
              </a:ext>
            </a:extLst>
          </p:cNvPr>
          <p:cNvSpPr/>
          <p:nvPr/>
        </p:nvSpPr>
        <p:spPr>
          <a:xfrm>
            <a:off x="1913894" y="4008908"/>
            <a:ext cx="2414776" cy="1804552"/>
          </a:xfrm>
          <a:prstGeom prst="roundRect">
            <a:avLst/>
          </a:prstGeom>
          <a:solidFill>
            <a:srgbClr val="9D6D54"/>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6000" dirty="0">
                <a:solidFill>
                  <a:schemeClr val="bg1"/>
                </a:solidFill>
                <a:latin typeface="Comic Sans MS" panose="030F0702030302020204" pitchFamily="66" charset="0"/>
              </a:rPr>
              <a:t>well</a:t>
            </a:r>
          </a:p>
        </p:txBody>
      </p:sp>
      <p:sp>
        <p:nvSpPr>
          <p:cNvPr id="7" name="Rectangle: Rounded Corners 6">
            <a:extLst>
              <a:ext uri="{FF2B5EF4-FFF2-40B4-BE49-F238E27FC236}">
                <a16:creationId xmlns:a16="http://schemas.microsoft.com/office/drawing/2014/main" id="{E2B32879-70DB-4DA1-966D-A95FBF907DFE}"/>
              </a:ext>
            </a:extLst>
          </p:cNvPr>
          <p:cNvSpPr/>
          <p:nvPr/>
        </p:nvSpPr>
        <p:spPr>
          <a:xfrm>
            <a:off x="4815332" y="4008908"/>
            <a:ext cx="2414776" cy="1804552"/>
          </a:xfrm>
          <a:prstGeom prst="roundRect">
            <a:avLst/>
          </a:prstGeom>
          <a:solidFill>
            <a:srgbClr val="9D6D54"/>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6000" dirty="0">
                <a:solidFill>
                  <a:schemeClr val="bg1"/>
                </a:solidFill>
                <a:latin typeface="Comic Sans MS" panose="030F0702030302020204" pitchFamily="66" charset="0"/>
              </a:rPr>
              <a:t>on</a:t>
            </a:r>
          </a:p>
        </p:txBody>
      </p:sp>
      <p:pic>
        <p:nvPicPr>
          <p:cNvPr id="9" name="Picture 8" descr="Master Plan Chicken">
            <a:extLst>
              <a:ext uri="{FF2B5EF4-FFF2-40B4-BE49-F238E27FC236}">
                <a16:creationId xmlns:a16="http://schemas.microsoft.com/office/drawing/2014/main" id="{CE0D0097-6D95-4148-8F3F-45EDDD258145}"/>
              </a:ext>
            </a:extLst>
          </p:cNvPr>
          <p:cNvPicPr>
            <a:picLocks noChangeAspect="1"/>
          </p:cNvPicPr>
          <p:nvPr/>
        </p:nvPicPr>
        <p:blipFill>
          <a:blip r:embed="rId3"/>
          <a:stretch>
            <a:fillRect/>
          </a:stretch>
        </p:blipFill>
        <p:spPr>
          <a:xfrm>
            <a:off x="6534714" y="3866857"/>
            <a:ext cx="3349026" cy="3349026"/>
          </a:xfrm>
          <a:prstGeom prst="rect">
            <a:avLst/>
          </a:prstGeom>
        </p:spPr>
      </p:pic>
    </p:spTree>
    <p:extLst>
      <p:ext uri="{BB962C8B-B14F-4D97-AF65-F5344CB8AC3E}">
        <p14:creationId xmlns:p14="http://schemas.microsoft.com/office/powerpoint/2010/main" val="711596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7"/>
                                        </p:tgtEl>
                                      </p:cBhvr>
                                    </p:animEffect>
                                    <p:animScale>
                                      <p:cBhvr>
                                        <p:cTn id="7" dur="250" autoRev="1" fill="hold"/>
                                        <p:tgtEl>
                                          <p:spTgt spid="7"/>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grpId="0" nodeType="clickEffect">
                                  <p:stCondLst>
                                    <p:cond delay="0"/>
                                  </p:stCondLst>
                                  <p:childTnLst>
                                    <p:animEffect transition="out" filter="fade">
                                      <p:cBhvr>
                                        <p:cTn id="11" dur="500" tmFilter="0, 0; .2, .5; .8, .5; 1, 0"/>
                                        <p:tgtEl>
                                          <p:spTgt spid="4"/>
                                        </p:tgtEl>
                                      </p:cBhvr>
                                    </p:animEffect>
                                    <p:animScale>
                                      <p:cBhvr>
                                        <p:cTn id="12" dur="250" autoRev="1" fill="hold"/>
                                        <p:tgtEl>
                                          <p:spTgt spid="4"/>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grpId="0" nodeType="clickEffect">
                                  <p:stCondLst>
                                    <p:cond delay="0"/>
                                  </p:stCondLst>
                                  <p:childTnLst>
                                    <p:animEffect transition="out" filter="fade">
                                      <p:cBhvr>
                                        <p:cTn id="16" dur="500" tmFilter="0, 0; .2, .5; .8, .5; 1, 0"/>
                                        <p:tgtEl>
                                          <p:spTgt spid="5"/>
                                        </p:tgtEl>
                                      </p:cBhvr>
                                    </p:animEffect>
                                    <p:animScale>
                                      <p:cBhvr>
                                        <p:cTn id="17" dur="250" autoRev="1" fill="hold"/>
                                        <p:tgtEl>
                                          <p:spTgt spid="5"/>
                                        </p:tgtEl>
                                      </p:cBhvr>
                                      <p:by x="105000" y="105000"/>
                                    </p:animScale>
                                  </p:childTnLst>
                                </p:cTn>
                              </p:par>
                            </p:childTnLst>
                          </p:cTn>
                        </p:par>
                      </p:childTnLst>
                    </p:cTn>
                  </p:par>
                  <p:par>
                    <p:cTn id="18" fill="hold">
                      <p:stCondLst>
                        <p:cond delay="indefinite"/>
                      </p:stCondLst>
                      <p:childTnLst>
                        <p:par>
                          <p:cTn id="19" fill="hold">
                            <p:stCondLst>
                              <p:cond delay="0"/>
                            </p:stCondLst>
                            <p:childTnLst>
                              <p:par>
                                <p:cTn id="20" presetID="26" presetClass="emph" presetSubtype="0" fill="hold" grpId="0" nodeType="clickEffect">
                                  <p:stCondLst>
                                    <p:cond delay="0"/>
                                  </p:stCondLst>
                                  <p:childTnLst>
                                    <p:animEffect transition="out" filter="fade">
                                      <p:cBhvr>
                                        <p:cTn id="21" dur="500" tmFilter="0, 0; .2, .5; .8, .5; 1, 0"/>
                                        <p:tgtEl>
                                          <p:spTgt spid="3"/>
                                        </p:tgtEl>
                                      </p:cBhvr>
                                    </p:animEffect>
                                    <p:animScale>
                                      <p:cBhvr>
                                        <p:cTn id="22" dur="250" autoRev="1" fill="hold"/>
                                        <p:tgtEl>
                                          <p:spTgt spid="3"/>
                                        </p:tgtEl>
                                      </p:cBhvr>
                                      <p:by x="105000" y="105000"/>
                                    </p:animScale>
                                  </p:childTnLst>
                                </p:cTn>
                              </p:par>
                            </p:childTnLst>
                          </p:cTn>
                        </p:par>
                      </p:childTnLst>
                    </p:cTn>
                  </p:par>
                  <p:par>
                    <p:cTn id="23" fill="hold">
                      <p:stCondLst>
                        <p:cond delay="indefinite"/>
                      </p:stCondLst>
                      <p:childTnLst>
                        <p:par>
                          <p:cTn id="24" fill="hold">
                            <p:stCondLst>
                              <p:cond delay="0"/>
                            </p:stCondLst>
                            <p:childTnLst>
                              <p:par>
                                <p:cTn id="25" presetID="26" presetClass="emph" presetSubtype="0" fill="hold" grpId="0" nodeType="clickEffect">
                                  <p:stCondLst>
                                    <p:cond delay="0"/>
                                  </p:stCondLst>
                                  <p:childTnLst>
                                    <p:animEffect transition="out" filter="fade">
                                      <p:cBhvr>
                                        <p:cTn id="26" dur="500" tmFilter="0, 0; .2, .5; .8, .5; 1, 0"/>
                                        <p:tgtEl>
                                          <p:spTgt spid="6"/>
                                        </p:tgtEl>
                                      </p:cBhvr>
                                    </p:animEffect>
                                    <p:animScale>
                                      <p:cBhvr>
                                        <p:cTn id="27" dur="250"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7422A-FCCC-40F1-BD07-5E6CFA1F5ABD}"/>
              </a:ext>
            </a:extLst>
          </p:cNvPr>
          <p:cNvSpPr>
            <a:spLocks noGrp="1"/>
          </p:cNvSpPr>
          <p:nvPr>
            <p:ph type="title"/>
          </p:nvPr>
        </p:nvSpPr>
        <p:spPr/>
        <p:txBody>
          <a:bodyPr/>
          <a:lstStyle/>
          <a:p>
            <a:r>
              <a:rPr lang="en-US" dirty="0">
                <a:latin typeface="Comic Sans MS" panose="030F0702030302020204" pitchFamily="66" charset="0"/>
              </a:rPr>
              <a:t>Story Retelling</a:t>
            </a:r>
          </a:p>
        </p:txBody>
      </p:sp>
      <p:pic>
        <p:nvPicPr>
          <p:cNvPr id="3" name="Picture 2">
            <a:extLst>
              <a:ext uri="{FF2B5EF4-FFF2-40B4-BE49-F238E27FC236}">
                <a16:creationId xmlns:a16="http://schemas.microsoft.com/office/drawing/2014/main" id="{1C352675-A822-472F-9DCC-8184BB41C5C6}"/>
              </a:ext>
            </a:extLst>
          </p:cNvPr>
          <p:cNvPicPr>
            <a:picLocks noChangeAspect="1"/>
          </p:cNvPicPr>
          <p:nvPr/>
        </p:nvPicPr>
        <p:blipFill>
          <a:blip r:embed="rId3"/>
          <a:srcRect/>
          <a:stretch/>
        </p:blipFill>
        <p:spPr>
          <a:xfrm>
            <a:off x="1802649" y="1756134"/>
            <a:ext cx="5010401" cy="3749548"/>
          </a:xfrm>
          <a:prstGeom prst="rect">
            <a:avLst/>
          </a:prstGeom>
        </p:spPr>
      </p:pic>
    </p:spTree>
    <p:extLst>
      <p:ext uri="{BB962C8B-B14F-4D97-AF65-F5344CB8AC3E}">
        <p14:creationId xmlns:p14="http://schemas.microsoft.com/office/powerpoint/2010/main" val="1089271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7422A-FCCC-40F1-BD07-5E6CFA1F5ABD}"/>
              </a:ext>
            </a:extLst>
          </p:cNvPr>
          <p:cNvSpPr>
            <a:spLocks noGrp="1"/>
          </p:cNvSpPr>
          <p:nvPr>
            <p:ph type="title"/>
          </p:nvPr>
        </p:nvSpPr>
        <p:spPr/>
        <p:txBody>
          <a:bodyPr/>
          <a:lstStyle/>
          <a:p>
            <a:r>
              <a:rPr lang="en-US" dirty="0">
                <a:latin typeface="Comic Sans MS" panose="030F0702030302020204" pitchFamily="66" charset="0"/>
              </a:rPr>
              <a:t>Pronouns </a:t>
            </a:r>
          </a:p>
        </p:txBody>
      </p:sp>
      <p:sp>
        <p:nvSpPr>
          <p:cNvPr id="3" name="Rectangle: Rounded Corners 2">
            <a:extLst>
              <a:ext uri="{FF2B5EF4-FFF2-40B4-BE49-F238E27FC236}">
                <a16:creationId xmlns:a16="http://schemas.microsoft.com/office/drawing/2014/main" id="{A0B12603-5EC3-4648-9326-FDF27D800A00}"/>
              </a:ext>
            </a:extLst>
          </p:cNvPr>
          <p:cNvSpPr/>
          <p:nvPr/>
        </p:nvSpPr>
        <p:spPr>
          <a:xfrm>
            <a:off x="3029789" y="1993414"/>
            <a:ext cx="3565133" cy="3040365"/>
          </a:xfrm>
          <a:prstGeom prst="roundRect">
            <a:avLst/>
          </a:prstGeom>
          <a:solidFill>
            <a:srgbClr val="9D6D54"/>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dirty="0">
                <a:solidFill>
                  <a:schemeClr val="bg1"/>
                </a:solidFill>
                <a:latin typeface="Comic Sans MS" panose="030F0702030302020204" pitchFamily="66" charset="0"/>
              </a:rPr>
              <a:t>A </a:t>
            </a:r>
            <a:r>
              <a:rPr lang="en-US" sz="4000" b="1" dirty="0">
                <a:solidFill>
                  <a:schemeClr val="tx1"/>
                </a:solidFill>
                <a:latin typeface="Comic Sans MS" panose="030F0702030302020204" pitchFamily="66" charset="0"/>
              </a:rPr>
              <a:t>noun</a:t>
            </a:r>
            <a:r>
              <a:rPr lang="en-US" sz="4000" dirty="0">
                <a:solidFill>
                  <a:schemeClr val="bg1"/>
                </a:solidFill>
                <a:latin typeface="Comic Sans MS" panose="030F0702030302020204" pitchFamily="66" charset="0"/>
              </a:rPr>
              <a:t> is a person, place, or thing. </a:t>
            </a:r>
          </a:p>
        </p:txBody>
      </p:sp>
      <p:sp>
        <p:nvSpPr>
          <p:cNvPr id="4" name="Rectangle: Rounded Corners 3">
            <a:extLst>
              <a:ext uri="{FF2B5EF4-FFF2-40B4-BE49-F238E27FC236}">
                <a16:creationId xmlns:a16="http://schemas.microsoft.com/office/drawing/2014/main" id="{733CF23E-B0BA-4884-A3FE-73E0F9A91D99}"/>
              </a:ext>
            </a:extLst>
          </p:cNvPr>
          <p:cNvSpPr/>
          <p:nvPr/>
        </p:nvSpPr>
        <p:spPr>
          <a:xfrm>
            <a:off x="3029789" y="1993414"/>
            <a:ext cx="3565133" cy="3040365"/>
          </a:xfrm>
          <a:prstGeom prst="roundRect">
            <a:avLst/>
          </a:prstGeom>
          <a:solidFill>
            <a:srgbClr val="9D6D54"/>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dirty="0">
                <a:solidFill>
                  <a:schemeClr val="bg1"/>
                </a:solidFill>
                <a:latin typeface="Comic Sans MS" panose="030F0702030302020204" pitchFamily="66" charset="0"/>
              </a:rPr>
              <a:t>A </a:t>
            </a:r>
            <a:r>
              <a:rPr lang="en-US" sz="4000" b="1" dirty="0">
                <a:solidFill>
                  <a:schemeClr val="tx1"/>
                </a:solidFill>
                <a:latin typeface="Comic Sans MS" panose="030F0702030302020204" pitchFamily="66" charset="0"/>
              </a:rPr>
              <a:t>verb</a:t>
            </a:r>
            <a:r>
              <a:rPr lang="en-US" sz="4000" dirty="0">
                <a:solidFill>
                  <a:schemeClr val="bg1"/>
                </a:solidFill>
                <a:latin typeface="Comic Sans MS" panose="030F0702030302020204" pitchFamily="66" charset="0"/>
              </a:rPr>
              <a:t> is the action word or to be word. </a:t>
            </a:r>
          </a:p>
        </p:txBody>
      </p:sp>
      <p:sp>
        <p:nvSpPr>
          <p:cNvPr id="5" name="Rectangle: Rounded Corners 4">
            <a:extLst>
              <a:ext uri="{FF2B5EF4-FFF2-40B4-BE49-F238E27FC236}">
                <a16:creationId xmlns:a16="http://schemas.microsoft.com/office/drawing/2014/main" id="{529B6C57-2FA4-47E5-8CB6-2DF8E7827592}"/>
              </a:ext>
            </a:extLst>
          </p:cNvPr>
          <p:cNvSpPr/>
          <p:nvPr/>
        </p:nvSpPr>
        <p:spPr>
          <a:xfrm>
            <a:off x="3029789" y="1993414"/>
            <a:ext cx="3524765" cy="3040365"/>
          </a:xfrm>
          <a:prstGeom prst="roundRect">
            <a:avLst/>
          </a:prstGeom>
          <a:solidFill>
            <a:srgbClr val="9D6D54"/>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dirty="0">
                <a:solidFill>
                  <a:schemeClr val="bg1"/>
                </a:solidFill>
                <a:latin typeface="Comic Sans MS" panose="030F0702030302020204" pitchFamily="66" charset="0"/>
              </a:rPr>
              <a:t>A </a:t>
            </a:r>
            <a:r>
              <a:rPr lang="en-US" sz="4000" b="1" dirty="0">
                <a:solidFill>
                  <a:schemeClr val="tx1"/>
                </a:solidFill>
                <a:latin typeface="Comic Sans MS" panose="030F0702030302020204" pitchFamily="66" charset="0"/>
              </a:rPr>
              <a:t>pronoun</a:t>
            </a:r>
            <a:r>
              <a:rPr lang="en-US" sz="4000" dirty="0">
                <a:solidFill>
                  <a:schemeClr val="bg1"/>
                </a:solidFill>
                <a:latin typeface="Comic Sans MS" panose="030F0702030302020204" pitchFamily="66" charset="0"/>
              </a:rPr>
              <a:t> is a word we use to replace the noun.  </a:t>
            </a:r>
          </a:p>
        </p:txBody>
      </p:sp>
      <p:sp>
        <p:nvSpPr>
          <p:cNvPr id="6" name="Rectangle: Rounded Corners 5">
            <a:extLst>
              <a:ext uri="{FF2B5EF4-FFF2-40B4-BE49-F238E27FC236}">
                <a16:creationId xmlns:a16="http://schemas.microsoft.com/office/drawing/2014/main" id="{1849E07D-7C03-4E58-BA7C-169E4634E37D}"/>
              </a:ext>
            </a:extLst>
          </p:cNvPr>
          <p:cNvSpPr/>
          <p:nvPr/>
        </p:nvSpPr>
        <p:spPr>
          <a:xfrm>
            <a:off x="3277456" y="5161039"/>
            <a:ext cx="2866490" cy="1549583"/>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solidFill>
                  <a:schemeClr val="tx1"/>
                </a:solidFill>
                <a:latin typeface="Comic Sans MS" panose="030F0702030302020204" pitchFamily="66" charset="0"/>
              </a:rPr>
              <a:t>like, he, she, they, their</a:t>
            </a:r>
          </a:p>
        </p:txBody>
      </p:sp>
      <p:pic>
        <p:nvPicPr>
          <p:cNvPr id="12" name="Picture 11" descr="Charm Chicken">
            <a:extLst>
              <a:ext uri="{FF2B5EF4-FFF2-40B4-BE49-F238E27FC236}">
                <a16:creationId xmlns:a16="http://schemas.microsoft.com/office/drawing/2014/main" id="{6866FD8E-AEB1-47A0-ACAE-A12CE074B8F3}"/>
              </a:ext>
            </a:extLst>
          </p:cNvPr>
          <p:cNvPicPr>
            <a:picLocks noChangeAspect="1"/>
          </p:cNvPicPr>
          <p:nvPr/>
        </p:nvPicPr>
        <p:blipFill>
          <a:blip r:embed="rId3"/>
          <a:stretch>
            <a:fillRect/>
          </a:stretch>
        </p:blipFill>
        <p:spPr>
          <a:xfrm>
            <a:off x="-514208" y="2763748"/>
            <a:ext cx="4064546" cy="4794582"/>
          </a:xfrm>
          <a:prstGeom prst="rect">
            <a:avLst/>
          </a:prstGeom>
        </p:spPr>
      </p:pic>
    </p:spTree>
    <p:extLst>
      <p:ext uri="{BB962C8B-B14F-4D97-AF65-F5344CB8AC3E}">
        <p14:creationId xmlns:p14="http://schemas.microsoft.com/office/powerpoint/2010/main" val="1936883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7422A-FCCC-40F1-BD07-5E6CFA1F5ABD}"/>
              </a:ext>
            </a:extLst>
          </p:cNvPr>
          <p:cNvSpPr>
            <a:spLocks noGrp="1"/>
          </p:cNvSpPr>
          <p:nvPr>
            <p:ph type="title"/>
          </p:nvPr>
        </p:nvSpPr>
        <p:spPr/>
        <p:txBody>
          <a:bodyPr>
            <a:normAutofit fontScale="90000"/>
          </a:bodyPr>
          <a:lstStyle/>
          <a:p>
            <a:r>
              <a:rPr lang="en-US" dirty="0">
                <a:latin typeface="Comic Sans MS" panose="030F0702030302020204" pitchFamily="66" charset="0"/>
              </a:rPr>
              <a:t>Identify the Parts of a Sentence </a:t>
            </a:r>
          </a:p>
        </p:txBody>
      </p:sp>
      <p:graphicFrame>
        <p:nvGraphicFramePr>
          <p:cNvPr id="4" name="Table 4">
            <a:extLst>
              <a:ext uri="{FF2B5EF4-FFF2-40B4-BE49-F238E27FC236}">
                <a16:creationId xmlns:a16="http://schemas.microsoft.com/office/drawing/2014/main" id="{79320D11-FBED-4875-8E78-C3017E116BA3}"/>
              </a:ext>
            </a:extLst>
          </p:cNvPr>
          <p:cNvGraphicFramePr>
            <a:graphicFrameLocks noGrp="1"/>
          </p:cNvGraphicFramePr>
          <p:nvPr>
            <p:extLst>
              <p:ext uri="{D42A27DB-BD31-4B8C-83A1-F6EECF244321}">
                <p14:modId xmlns:p14="http://schemas.microsoft.com/office/powerpoint/2010/main" val="377315214"/>
              </p:ext>
            </p:extLst>
          </p:nvPr>
        </p:nvGraphicFramePr>
        <p:xfrm>
          <a:off x="647272" y="1397000"/>
          <a:ext cx="7931649" cy="4982200"/>
        </p:xfrm>
        <a:graphic>
          <a:graphicData uri="http://schemas.openxmlformats.org/drawingml/2006/table">
            <a:tbl>
              <a:tblPr firstRow="1" bandRow="1">
                <a:tableStyleId>{7DF18680-E054-41AD-8BC1-D1AEF772440D}</a:tableStyleId>
              </a:tblPr>
              <a:tblGrid>
                <a:gridCol w="2643883">
                  <a:extLst>
                    <a:ext uri="{9D8B030D-6E8A-4147-A177-3AD203B41FA5}">
                      <a16:colId xmlns:a16="http://schemas.microsoft.com/office/drawing/2014/main" val="3824108155"/>
                    </a:ext>
                  </a:extLst>
                </a:gridCol>
                <a:gridCol w="2643883">
                  <a:extLst>
                    <a:ext uri="{9D8B030D-6E8A-4147-A177-3AD203B41FA5}">
                      <a16:colId xmlns:a16="http://schemas.microsoft.com/office/drawing/2014/main" val="2972482338"/>
                    </a:ext>
                  </a:extLst>
                </a:gridCol>
                <a:gridCol w="2643883">
                  <a:extLst>
                    <a:ext uri="{9D8B030D-6E8A-4147-A177-3AD203B41FA5}">
                      <a16:colId xmlns:a16="http://schemas.microsoft.com/office/drawing/2014/main" val="1542753664"/>
                    </a:ext>
                  </a:extLst>
                </a:gridCol>
              </a:tblGrid>
              <a:tr h="822218">
                <a:tc>
                  <a:txBody>
                    <a:bodyPr/>
                    <a:lstStyle/>
                    <a:p>
                      <a:pPr algn="ctr"/>
                      <a:r>
                        <a:rPr lang="en-US" sz="3600" dirty="0">
                          <a:solidFill>
                            <a:schemeClr val="tx1"/>
                          </a:solidFill>
                          <a:latin typeface="Comic Sans MS" panose="030F0702030302020204" pitchFamily="66" charset="0"/>
                        </a:rPr>
                        <a:t>Nouns</a:t>
                      </a:r>
                    </a:p>
                  </a:txBody>
                  <a:tcPr/>
                </a:tc>
                <a:tc>
                  <a:txBody>
                    <a:bodyPr/>
                    <a:lstStyle/>
                    <a:p>
                      <a:pPr algn="ctr"/>
                      <a:r>
                        <a:rPr lang="en-US" sz="3600" dirty="0">
                          <a:solidFill>
                            <a:schemeClr val="tx1"/>
                          </a:solidFill>
                          <a:latin typeface="Comic Sans MS" panose="030F0702030302020204" pitchFamily="66" charset="0"/>
                        </a:rPr>
                        <a:t>Verbs</a:t>
                      </a:r>
                    </a:p>
                  </a:txBody>
                  <a:tcPr/>
                </a:tc>
                <a:tc>
                  <a:txBody>
                    <a:bodyPr/>
                    <a:lstStyle/>
                    <a:p>
                      <a:pPr algn="ctr"/>
                      <a:r>
                        <a:rPr lang="en-US" sz="3600" dirty="0">
                          <a:solidFill>
                            <a:schemeClr val="tx1"/>
                          </a:solidFill>
                          <a:latin typeface="Comic Sans MS" panose="030F0702030302020204" pitchFamily="66" charset="0"/>
                        </a:rPr>
                        <a:t>Pronouns</a:t>
                      </a:r>
                    </a:p>
                  </a:txBody>
                  <a:tcPr/>
                </a:tc>
                <a:extLst>
                  <a:ext uri="{0D108BD9-81ED-4DB2-BD59-A6C34878D82A}">
                    <a16:rowId xmlns:a16="http://schemas.microsoft.com/office/drawing/2014/main" val="3803683722"/>
                  </a:ext>
                </a:extLst>
              </a:tr>
              <a:tr h="4159982">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574503079"/>
                  </a:ext>
                </a:extLst>
              </a:tr>
            </a:tbl>
          </a:graphicData>
        </a:graphic>
      </p:graphicFrame>
      <p:sp>
        <p:nvSpPr>
          <p:cNvPr id="5" name="Rectangle: Rounded Corners 4">
            <a:extLst>
              <a:ext uri="{FF2B5EF4-FFF2-40B4-BE49-F238E27FC236}">
                <a16:creationId xmlns:a16="http://schemas.microsoft.com/office/drawing/2014/main" id="{E0F5D314-1403-4580-BCF6-672BF9A5BC2F}"/>
              </a:ext>
            </a:extLst>
          </p:cNvPr>
          <p:cNvSpPr/>
          <p:nvPr/>
        </p:nvSpPr>
        <p:spPr>
          <a:xfrm>
            <a:off x="3539272" y="4383355"/>
            <a:ext cx="2065455" cy="1327649"/>
          </a:xfrm>
          <a:prstGeom prst="roundRect">
            <a:avLst/>
          </a:prstGeom>
          <a:solidFill>
            <a:srgbClr val="9D6D54"/>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solidFill>
                  <a:schemeClr val="bg1"/>
                </a:solidFill>
                <a:latin typeface="Comic Sans MS" panose="030F0702030302020204" pitchFamily="66" charset="0"/>
              </a:rPr>
              <a:t>Macy</a:t>
            </a:r>
          </a:p>
        </p:txBody>
      </p:sp>
      <p:sp>
        <p:nvSpPr>
          <p:cNvPr id="6" name="Rectangle: Rounded Corners 5">
            <a:extLst>
              <a:ext uri="{FF2B5EF4-FFF2-40B4-BE49-F238E27FC236}">
                <a16:creationId xmlns:a16="http://schemas.microsoft.com/office/drawing/2014/main" id="{CDC062DD-BE75-4E7A-B513-8370F5953590}"/>
              </a:ext>
            </a:extLst>
          </p:cNvPr>
          <p:cNvSpPr/>
          <p:nvPr/>
        </p:nvSpPr>
        <p:spPr>
          <a:xfrm>
            <a:off x="1212352" y="2357634"/>
            <a:ext cx="1469204" cy="683517"/>
          </a:xfrm>
          <a:prstGeom prst="roundRect">
            <a:avLst/>
          </a:prstGeom>
          <a:solidFill>
            <a:schemeClr val="accent5">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solidFill>
                  <a:schemeClr val="tx1"/>
                </a:solidFill>
                <a:latin typeface="Comic Sans MS" panose="030F0702030302020204" pitchFamily="66" charset="0"/>
              </a:rPr>
              <a:t>Macy</a:t>
            </a:r>
          </a:p>
        </p:txBody>
      </p:sp>
      <p:sp>
        <p:nvSpPr>
          <p:cNvPr id="7" name="Rectangle: Rounded Corners 6">
            <a:extLst>
              <a:ext uri="{FF2B5EF4-FFF2-40B4-BE49-F238E27FC236}">
                <a16:creationId xmlns:a16="http://schemas.microsoft.com/office/drawing/2014/main" id="{B4026B9B-5C1E-47F5-AA61-966485CF0A93}"/>
              </a:ext>
            </a:extLst>
          </p:cNvPr>
          <p:cNvSpPr/>
          <p:nvPr/>
        </p:nvSpPr>
        <p:spPr>
          <a:xfrm>
            <a:off x="3539271" y="4383354"/>
            <a:ext cx="2065455" cy="1327649"/>
          </a:xfrm>
          <a:prstGeom prst="roundRect">
            <a:avLst/>
          </a:prstGeom>
          <a:solidFill>
            <a:srgbClr val="9D6D54"/>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solidFill>
                  <a:schemeClr val="bg1"/>
                </a:solidFill>
                <a:latin typeface="Comic Sans MS" panose="030F0702030302020204" pitchFamily="66" charset="0"/>
              </a:rPr>
              <a:t>jumped</a:t>
            </a:r>
          </a:p>
        </p:txBody>
      </p:sp>
      <p:sp>
        <p:nvSpPr>
          <p:cNvPr id="8" name="Rectangle: Rounded Corners 7">
            <a:extLst>
              <a:ext uri="{FF2B5EF4-FFF2-40B4-BE49-F238E27FC236}">
                <a16:creationId xmlns:a16="http://schemas.microsoft.com/office/drawing/2014/main" id="{F06E7DAA-26A1-4CBE-8807-4C770AFBD8E6}"/>
              </a:ext>
            </a:extLst>
          </p:cNvPr>
          <p:cNvSpPr/>
          <p:nvPr/>
        </p:nvSpPr>
        <p:spPr>
          <a:xfrm>
            <a:off x="3688333" y="2357633"/>
            <a:ext cx="1767330" cy="683517"/>
          </a:xfrm>
          <a:prstGeom prst="roundRect">
            <a:avLst/>
          </a:prstGeom>
          <a:solidFill>
            <a:schemeClr val="accent5">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solidFill>
                  <a:schemeClr val="tx1"/>
                </a:solidFill>
                <a:latin typeface="Comic Sans MS" panose="030F0702030302020204" pitchFamily="66" charset="0"/>
              </a:rPr>
              <a:t>jumped</a:t>
            </a:r>
          </a:p>
        </p:txBody>
      </p:sp>
      <p:sp>
        <p:nvSpPr>
          <p:cNvPr id="9" name="Rectangle: Rounded Corners 8">
            <a:extLst>
              <a:ext uri="{FF2B5EF4-FFF2-40B4-BE49-F238E27FC236}">
                <a16:creationId xmlns:a16="http://schemas.microsoft.com/office/drawing/2014/main" id="{1BBEF57A-336D-475F-8BA5-2A3CEBCB737A}"/>
              </a:ext>
            </a:extLst>
          </p:cNvPr>
          <p:cNvSpPr/>
          <p:nvPr/>
        </p:nvSpPr>
        <p:spPr>
          <a:xfrm>
            <a:off x="3539272" y="4383355"/>
            <a:ext cx="2065455" cy="1327649"/>
          </a:xfrm>
          <a:prstGeom prst="roundRect">
            <a:avLst/>
          </a:prstGeom>
          <a:solidFill>
            <a:srgbClr val="9D6D54"/>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solidFill>
                  <a:schemeClr val="bg1"/>
                </a:solidFill>
                <a:latin typeface="Comic Sans MS" panose="030F0702030302020204" pitchFamily="66" charset="0"/>
              </a:rPr>
              <a:t>she</a:t>
            </a:r>
          </a:p>
        </p:txBody>
      </p:sp>
      <p:sp>
        <p:nvSpPr>
          <p:cNvPr id="10" name="Rectangle: Rounded Corners 9">
            <a:extLst>
              <a:ext uri="{FF2B5EF4-FFF2-40B4-BE49-F238E27FC236}">
                <a16:creationId xmlns:a16="http://schemas.microsoft.com/office/drawing/2014/main" id="{FFC7AF19-1C05-46BC-8B93-939C5E87E582}"/>
              </a:ext>
            </a:extLst>
          </p:cNvPr>
          <p:cNvSpPr/>
          <p:nvPr/>
        </p:nvSpPr>
        <p:spPr>
          <a:xfrm>
            <a:off x="6490701" y="2357632"/>
            <a:ext cx="1469204" cy="683517"/>
          </a:xfrm>
          <a:prstGeom prst="roundRect">
            <a:avLst/>
          </a:prstGeom>
          <a:solidFill>
            <a:schemeClr val="accent5">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solidFill>
                  <a:schemeClr val="tx1"/>
                </a:solidFill>
                <a:latin typeface="Comic Sans MS" panose="030F0702030302020204" pitchFamily="66" charset="0"/>
              </a:rPr>
              <a:t>she</a:t>
            </a:r>
          </a:p>
        </p:txBody>
      </p:sp>
      <p:sp>
        <p:nvSpPr>
          <p:cNvPr id="11" name="Rectangle: Rounded Corners 10">
            <a:extLst>
              <a:ext uri="{FF2B5EF4-FFF2-40B4-BE49-F238E27FC236}">
                <a16:creationId xmlns:a16="http://schemas.microsoft.com/office/drawing/2014/main" id="{CD429643-592D-4DCC-B7AE-B75140479E29}"/>
              </a:ext>
            </a:extLst>
          </p:cNvPr>
          <p:cNvSpPr/>
          <p:nvPr/>
        </p:nvSpPr>
        <p:spPr>
          <a:xfrm>
            <a:off x="3539270" y="4383353"/>
            <a:ext cx="2065455" cy="1327649"/>
          </a:xfrm>
          <a:prstGeom prst="roundRect">
            <a:avLst/>
          </a:prstGeom>
          <a:solidFill>
            <a:srgbClr val="9D6D54"/>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solidFill>
                  <a:schemeClr val="bg1"/>
                </a:solidFill>
                <a:latin typeface="Comic Sans MS" panose="030F0702030302020204" pitchFamily="66" charset="0"/>
              </a:rPr>
              <a:t>store</a:t>
            </a:r>
          </a:p>
        </p:txBody>
      </p:sp>
      <p:sp>
        <p:nvSpPr>
          <p:cNvPr id="12" name="Rectangle: Rounded Corners 11">
            <a:extLst>
              <a:ext uri="{FF2B5EF4-FFF2-40B4-BE49-F238E27FC236}">
                <a16:creationId xmlns:a16="http://schemas.microsoft.com/office/drawing/2014/main" id="{DCDFAAD0-3011-4F12-977D-020C288A8856}"/>
              </a:ext>
            </a:extLst>
          </p:cNvPr>
          <p:cNvSpPr/>
          <p:nvPr/>
        </p:nvSpPr>
        <p:spPr>
          <a:xfrm>
            <a:off x="1212352" y="3204583"/>
            <a:ext cx="1469204" cy="683517"/>
          </a:xfrm>
          <a:prstGeom prst="roundRect">
            <a:avLst/>
          </a:prstGeom>
          <a:solidFill>
            <a:schemeClr val="accent5">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solidFill>
                  <a:schemeClr val="tx1"/>
                </a:solidFill>
                <a:latin typeface="Comic Sans MS" panose="030F0702030302020204" pitchFamily="66" charset="0"/>
              </a:rPr>
              <a:t>store</a:t>
            </a:r>
          </a:p>
        </p:txBody>
      </p:sp>
      <p:sp>
        <p:nvSpPr>
          <p:cNvPr id="13" name="Rectangle: Rounded Corners 12">
            <a:extLst>
              <a:ext uri="{FF2B5EF4-FFF2-40B4-BE49-F238E27FC236}">
                <a16:creationId xmlns:a16="http://schemas.microsoft.com/office/drawing/2014/main" id="{9536C418-9DDC-41AB-A929-83374A69C771}"/>
              </a:ext>
            </a:extLst>
          </p:cNvPr>
          <p:cNvSpPr/>
          <p:nvPr/>
        </p:nvSpPr>
        <p:spPr>
          <a:xfrm>
            <a:off x="3539272" y="4383355"/>
            <a:ext cx="2065455" cy="1327649"/>
          </a:xfrm>
          <a:prstGeom prst="roundRect">
            <a:avLst/>
          </a:prstGeom>
          <a:solidFill>
            <a:srgbClr val="9D6D54"/>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solidFill>
                  <a:schemeClr val="bg1"/>
                </a:solidFill>
                <a:latin typeface="Comic Sans MS" panose="030F0702030302020204" pitchFamily="66" charset="0"/>
              </a:rPr>
              <a:t>throw</a:t>
            </a:r>
          </a:p>
        </p:txBody>
      </p:sp>
      <p:sp>
        <p:nvSpPr>
          <p:cNvPr id="14" name="Rectangle: Rounded Corners 13">
            <a:extLst>
              <a:ext uri="{FF2B5EF4-FFF2-40B4-BE49-F238E27FC236}">
                <a16:creationId xmlns:a16="http://schemas.microsoft.com/office/drawing/2014/main" id="{AA2AF28F-5398-4FFB-96CE-20A93C21CF9F}"/>
              </a:ext>
            </a:extLst>
          </p:cNvPr>
          <p:cNvSpPr/>
          <p:nvPr/>
        </p:nvSpPr>
        <p:spPr>
          <a:xfrm>
            <a:off x="3688332" y="3214901"/>
            <a:ext cx="1767330" cy="683517"/>
          </a:xfrm>
          <a:prstGeom prst="roundRect">
            <a:avLst/>
          </a:prstGeom>
          <a:solidFill>
            <a:schemeClr val="accent5">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solidFill>
                  <a:schemeClr val="tx1"/>
                </a:solidFill>
                <a:latin typeface="Comic Sans MS" panose="030F0702030302020204" pitchFamily="66" charset="0"/>
              </a:rPr>
              <a:t>throw</a:t>
            </a:r>
          </a:p>
        </p:txBody>
      </p:sp>
      <p:sp>
        <p:nvSpPr>
          <p:cNvPr id="15" name="Rectangle: Rounded Corners 14">
            <a:extLst>
              <a:ext uri="{FF2B5EF4-FFF2-40B4-BE49-F238E27FC236}">
                <a16:creationId xmlns:a16="http://schemas.microsoft.com/office/drawing/2014/main" id="{4D744674-F25C-4A09-AE0F-689B9EDCC455}"/>
              </a:ext>
            </a:extLst>
          </p:cNvPr>
          <p:cNvSpPr/>
          <p:nvPr/>
        </p:nvSpPr>
        <p:spPr>
          <a:xfrm>
            <a:off x="3539268" y="4383355"/>
            <a:ext cx="2065455" cy="1327649"/>
          </a:xfrm>
          <a:prstGeom prst="roundRect">
            <a:avLst/>
          </a:prstGeom>
          <a:solidFill>
            <a:srgbClr val="9D6D54"/>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solidFill>
                  <a:schemeClr val="bg1"/>
                </a:solidFill>
                <a:latin typeface="Comic Sans MS" panose="030F0702030302020204" pitchFamily="66" charset="0"/>
              </a:rPr>
              <a:t>they</a:t>
            </a:r>
          </a:p>
        </p:txBody>
      </p:sp>
      <p:sp>
        <p:nvSpPr>
          <p:cNvPr id="16" name="Rectangle: Rounded Corners 15">
            <a:extLst>
              <a:ext uri="{FF2B5EF4-FFF2-40B4-BE49-F238E27FC236}">
                <a16:creationId xmlns:a16="http://schemas.microsoft.com/office/drawing/2014/main" id="{A8FBD37B-B4B7-4942-854E-95EAC4714AE9}"/>
              </a:ext>
            </a:extLst>
          </p:cNvPr>
          <p:cNvSpPr/>
          <p:nvPr/>
        </p:nvSpPr>
        <p:spPr>
          <a:xfrm>
            <a:off x="6490701" y="3214901"/>
            <a:ext cx="1469204" cy="683517"/>
          </a:xfrm>
          <a:prstGeom prst="roundRect">
            <a:avLst/>
          </a:prstGeom>
          <a:solidFill>
            <a:schemeClr val="accent5">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solidFill>
                  <a:schemeClr val="tx1"/>
                </a:solidFill>
                <a:latin typeface="Comic Sans MS" panose="030F0702030302020204" pitchFamily="66" charset="0"/>
              </a:rPr>
              <a:t>they</a:t>
            </a:r>
          </a:p>
        </p:txBody>
      </p:sp>
      <p:pic>
        <p:nvPicPr>
          <p:cNvPr id="18" name="Picture 17" descr="Thumbs Up Chicken">
            <a:extLst>
              <a:ext uri="{FF2B5EF4-FFF2-40B4-BE49-F238E27FC236}">
                <a16:creationId xmlns:a16="http://schemas.microsoft.com/office/drawing/2014/main" id="{3B81150D-FDF2-4689-84E6-3A8E9AA56303}"/>
              </a:ext>
            </a:extLst>
          </p:cNvPr>
          <p:cNvPicPr>
            <a:picLocks noChangeAspect="1"/>
          </p:cNvPicPr>
          <p:nvPr/>
        </p:nvPicPr>
        <p:blipFill>
          <a:blip r:embed="rId3"/>
          <a:stretch>
            <a:fillRect/>
          </a:stretch>
        </p:blipFill>
        <p:spPr>
          <a:xfrm>
            <a:off x="2681556" y="3315757"/>
            <a:ext cx="3924727" cy="3924727"/>
          </a:xfrm>
          <a:prstGeom prst="rect">
            <a:avLst/>
          </a:prstGeom>
        </p:spPr>
      </p:pic>
    </p:spTree>
    <p:extLst>
      <p:ext uri="{BB962C8B-B14F-4D97-AF65-F5344CB8AC3E}">
        <p14:creationId xmlns:p14="http://schemas.microsoft.com/office/powerpoint/2010/main" val="3061882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ppt_x"/>
                                          </p:val>
                                        </p:tav>
                                        <p:tav tm="100000">
                                          <p:val>
                                            <p:strVal val="#ppt_x"/>
                                          </p:val>
                                        </p:tav>
                                      </p:tavLst>
                                    </p:anim>
                                    <p:anim calcmode="lin" valueType="num">
                                      <p:cBhvr additive="base">
                                        <p:cTn id="4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4"/>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additive="base">
                                        <p:cTn id="57" dur="500" fill="hold"/>
                                        <p:tgtEl>
                                          <p:spTgt spid="15"/>
                                        </p:tgtEl>
                                        <p:attrNameLst>
                                          <p:attrName>ppt_x</p:attrName>
                                        </p:attrNameLst>
                                      </p:cBhvr>
                                      <p:tavLst>
                                        <p:tav tm="0">
                                          <p:val>
                                            <p:strVal val="#ppt_x"/>
                                          </p:val>
                                        </p:tav>
                                        <p:tav tm="100000">
                                          <p:val>
                                            <p:strVal val="#ppt_x"/>
                                          </p:val>
                                        </p:tav>
                                      </p:tavLst>
                                    </p:anim>
                                    <p:anim calcmode="lin" valueType="num">
                                      <p:cBhvr additive="base">
                                        <p:cTn id="5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6"/>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D13B7-8E9E-42BB-8F4D-0CCE26455008}"/>
              </a:ext>
            </a:extLst>
          </p:cNvPr>
          <p:cNvSpPr>
            <a:spLocks noGrp="1"/>
          </p:cNvSpPr>
          <p:nvPr>
            <p:ph type="ctrTitle"/>
          </p:nvPr>
        </p:nvSpPr>
        <p:spPr/>
        <p:txBody>
          <a:bodyPr>
            <a:normAutofit/>
          </a:bodyPr>
          <a:lstStyle/>
          <a:p>
            <a:r>
              <a:rPr lang="en-US" sz="6000" dirty="0">
                <a:latin typeface="Comic Sans MS" panose="030F0902030302020204" pitchFamily="66" charset="0"/>
              </a:rPr>
              <a:t>Q &amp; A</a:t>
            </a:r>
          </a:p>
        </p:txBody>
      </p:sp>
      <p:sp>
        <p:nvSpPr>
          <p:cNvPr id="3" name="Subtitle 2">
            <a:extLst>
              <a:ext uri="{FF2B5EF4-FFF2-40B4-BE49-F238E27FC236}">
                <a16:creationId xmlns:a16="http://schemas.microsoft.com/office/drawing/2014/main" id="{0AE881EE-D65D-48D7-8CA4-D12A9075449A}"/>
              </a:ext>
            </a:extLst>
          </p:cNvPr>
          <p:cNvSpPr>
            <a:spLocks noGrp="1"/>
          </p:cNvSpPr>
          <p:nvPr>
            <p:ph type="subTitle" idx="1"/>
          </p:nvPr>
        </p:nvSpPr>
        <p:spPr/>
        <p:txBody>
          <a:bodyPr>
            <a:normAutofit/>
          </a:bodyPr>
          <a:lstStyle/>
          <a:p>
            <a:r>
              <a:rPr lang="en-US" sz="4000" dirty="0">
                <a:latin typeface="Comic Sans MS" panose="030F0902030302020204" pitchFamily="66" charset="0"/>
              </a:rPr>
              <a:t>Any Questions?</a:t>
            </a:r>
          </a:p>
        </p:txBody>
      </p:sp>
    </p:spTree>
    <p:extLst>
      <p:ext uri="{BB962C8B-B14F-4D97-AF65-F5344CB8AC3E}">
        <p14:creationId xmlns:p14="http://schemas.microsoft.com/office/powerpoint/2010/main" val="3717781584"/>
      </p:ext>
    </p:extLst>
  </p:cSld>
  <p:clrMapOvr>
    <a:masterClrMapping/>
  </p:clrMapOvr>
</p:sld>
</file>

<file path=ppt/theme/theme1.xml><?xml version="1.0" encoding="utf-8"?>
<a:theme xmlns:a="http://schemas.openxmlformats.org/drawingml/2006/main" name="Office Theme">
  <a:themeElements>
    <a:clrScheme name="Accelerate Ed">
      <a:dk1>
        <a:sysClr val="windowText" lastClr="000000"/>
      </a:dk1>
      <a:lt1>
        <a:sysClr val="window" lastClr="FFFFFF"/>
      </a:lt1>
      <a:dk2>
        <a:srgbClr val="464646"/>
      </a:dk2>
      <a:lt2>
        <a:srgbClr val="DEF5FA"/>
      </a:lt2>
      <a:accent1>
        <a:srgbClr val="111E5C"/>
      </a:accent1>
      <a:accent2>
        <a:srgbClr val="8AC7CE"/>
      </a:accent2>
      <a:accent3>
        <a:srgbClr val="4A2E16"/>
      </a:accent3>
      <a:accent4>
        <a:srgbClr val="39639D"/>
      </a:accent4>
      <a:accent5>
        <a:srgbClr val="C8BBAE"/>
      </a:accent5>
      <a:accent6>
        <a:srgbClr val="72BBBF"/>
      </a:accent6>
      <a:hlink>
        <a:srgbClr val="1BB752"/>
      </a:hlink>
      <a:folHlink>
        <a:srgbClr val="B5A99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Couture.thmx</Template>
  <TotalTime>10896</TotalTime>
  <Words>1454</Words>
  <Application>Microsoft Office PowerPoint</Application>
  <PresentationFormat>On-screen Show (4:3)</PresentationFormat>
  <Paragraphs>160</Paragraphs>
  <Slides>9</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Comic Sans MS</vt:lpstr>
      <vt:lpstr>Office Theme</vt:lpstr>
      <vt:lpstr>Vowels Saying their Names with Silent es </vt:lpstr>
      <vt:lpstr>Long Vowel and Silent e</vt:lpstr>
      <vt:lpstr>Listen and Spell </vt:lpstr>
      <vt:lpstr>Sight Word Wall </vt:lpstr>
      <vt:lpstr>Sight Word Locator </vt:lpstr>
      <vt:lpstr>Story Retelling</vt:lpstr>
      <vt:lpstr>Pronouns </vt:lpstr>
      <vt:lpstr>Identify the Parts of a Sentence </vt:lpstr>
      <vt:lpstr>Q &amp; A</vt:lpstr>
    </vt:vector>
  </TitlesOfParts>
  <Company>Accelerate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Molly Johnson</dc:creator>
  <cp:lastModifiedBy>Shawn Mahoney</cp:lastModifiedBy>
  <cp:revision>211</cp:revision>
  <dcterms:created xsi:type="dcterms:W3CDTF">2012-04-20T18:25:02Z</dcterms:created>
  <dcterms:modified xsi:type="dcterms:W3CDTF">2021-08-18T14:37:39Z</dcterms:modified>
</cp:coreProperties>
</file>