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sldIdLst>
    <p:sldId id="344" r:id="rId2"/>
    <p:sldId id="345" r:id="rId3"/>
    <p:sldId id="348" r:id="rId4"/>
    <p:sldId id="347" r:id="rId5"/>
    <p:sldId id="346" r:id="rId6"/>
    <p:sldId id="349" r:id="rId7"/>
    <p:sldId id="350" r:id="rId8"/>
    <p:sldId id="351" r:id="rId9"/>
    <p:sldId id="353" r:id="rId10"/>
    <p:sldId id="352" r:id="rId1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3B80"/>
    <a:srgbClr val="D60093"/>
    <a:srgbClr val="3B7ABE"/>
    <a:srgbClr val="182C6F"/>
    <a:srgbClr val="FCFCFC"/>
    <a:srgbClr val="003399"/>
    <a:srgbClr val="000064"/>
    <a:srgbClr val="FF9627"/>
    <a:srgbClr val="9D6D5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696" autoAdjust="0"/>
    <p:restoredTop sz="61134" autoAdjust="0"/>
  </p:normalViewPr>
  <p:slideViewPr>
    <p:cSldViewPr snapToGrid="0" snapToObjects="1">
      <p:cViewPr varScale="1">
        <p:scale>
          <a:sx n="69" d="100"/>
          <a:sy n="69" d="100"/>
        </p:scale>
        <p:origin x="2982" y="78"/>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7A8D203-957B-4E0D-BFEF-AC11BFDF7A2F}" type="datetimeFigureOut">
              <a:rPr lang="en-US" smtClean="0"/>
              <a:t>8/18/2021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813B794-5A4F-4F47-9EB8-2D6C2FE8DF19}" type="slidenum">
              <a:rPr lang="en-US" smtClean="0"/>
              <a:t>‹#›</a:t>
            </a:fld>
            <a:endParaRPr lang="en-US"/>
          </a:p>
        </p:txBody>
      </p:sp>
    </p:spTree>
    <p:extLst>
      <p:ext uri="{BB962C8B-B14F-4D97-AF65-F5344CB8AC3E}">
        <p14:creationId xmlns:p14="http://schemas.microsoft.com/office/powerpoint/2010/main" val="6886669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“This week we learned about the prefixes re- and un-. What is a prefix?”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 Response: Letters that come before a base word. The letters change the meaning of the work.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for prefix meaning.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“Very good job! A great example would be, safe and unsafe or place or replace.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twice for examples to appear.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“What is the meaning of the word safe and the prefix unsafe?”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 Response: The word safe means it is okay to do and unsafe means that it is not safe. (Answers may vary.)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“Yes! What about the word place and replace?”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 Response: Place means something somewhere to replace means to put back or fill a missing spot. (Answers may vary.) </a:t>
            </a: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again for thumbs up picture.</a:t>
            </a:r>
            <a:endParaRPr lang="en-US" dirty="0"/>
          </a:p>
        </p:txBody>
      </p:sp>
      <p:sp>
        <p:nvSpPr>
          <p:cNvPr id="4" name="Slide Number Placeholder 3"/>
          <p:cNvSpPr>
            <a:spLocks noGrp="1"/>
          </p:cNvSpPr>
          <p:nvPr>
            <p:ph type="sldNum" sz="quarter" idx="5"/>
          </p:nvPr>
        </p:nvSpPr>
        <p:spPr/>
        <p:txBody>
          <a:bodyPr/>
          <a:lstStyle/>
          <a:p>
            <a:fld id="{1813B794-5A4F-4F47-9EB8-2D6C2FE8DF19}" type="slidenum">
              <a:rPr lang="en-US" smtClean="0"/>
              <a:t>2</a:t>
            </a:fld>
            <a:endParaRPr lang="en-US"/>
          </a:p>
        </p:txBody>
      </p:sp>
    </p:spTree>
    <p:extLst>
      <p:ext uri="{BB962C8B-B14F-4D97-AF65-F5344CB8AC3E}">
        <p14:creationId xmlns:p14="http://schemas.microsoft.com/office/powerpoint/2010/main" val="9045381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“It’s time for more practice. Please go find yourself a white board or a piece of lined paper and something to write with.”</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Allow students time to get these items.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 Say, ”I will say a word, you will write that word on your white board or piece of paper.”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for the picture.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“Repaint. Looks like we need to repaint this room. Repaint.”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Allow students time to write their spelling.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for the correct spelling to appear.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“R E P A I N T, take the time to check your spelling. If you misspelled the word that is okay. Please correct your spelling now.”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Allow students time to correct their spelling.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Double click for the picture.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“Rewrite. I would like for you to go back and rewrite this story. Rewrite.”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Allow students time to write their spelling.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for the correct spelling to appear.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“R E W R I T E, take the time to check your spelling. If you misspelled the word that is okay. Please correct your spelling now.”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Allow students time to correct their spelling.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Double click for the picture.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“Unhappy. She looks very unhappy. Unhappy.”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Allow students time to write their spelling.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for the correct spelling to appear.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“U N H A P </a:t>
            </a:r>
            <a:r>
              <a:rPr lang="en-US" sz="1800" dirty="0" err="1">
                <a:effectLst/>
                <a:latin typeface="Comic Sans MS" panose="030F0702030302020204" pitchFamily="66" charset="0"/>
                <a:ea typeface="Calibri" panose="020F0502020204030204" pitchFamily="34" charset="0"/>
                <a:cs typeface="Calibri" panose="020F0502020204030204" pitchFamily="34" charset="0"/>
              </a:rPr>
              <a:t>P</a:t>
            </a:r>
            <a:r>
              <a:rPr lang="en-US" sz="1800" dirty="0">
                <a:effectLst/>
                <a:latin typeface="Comic Sans MS" panose="030F0702030302020204" pitchFamily="66" charset="0"/>
                <a:ea typeface="Calibri" panose="020F0502020204030204" pitchFamily="34" charset="0"/>
                <a:cs typeface="Calibri" panose="020F0502020204030204" pitchFamily="34" charset="0"/>
              </a:rPr>
              <a:t> Y, take the time to check your spelling. If you misspelled the word that is okay. Please correct your spelling now.”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Allow students time to correct their spelling.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Double click for the picture.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“Uncover. It’s that time of year, we need to uncover the pool. Uncover.”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Allow students time to write their spelling.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for the correct spelling to appear.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“U N C O V E R, take the time to check your spelling. If you misspelled the word that is okay. Please correct your spelling now.”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Allow students time to correct their spelling.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endParaRPr lang="en-US" dirty="0"/>
          </a:p>
        </p:txBody>
      </p:sp>
      <p:sp>
        <p:nvSpPr>
          <p:cNvPr id="4" name="Slide Number Placeholder 3"/>
          <p:cNvSpPr>
            <a:spLocks noGrp="1"/>
          </p:cNvSpPr>
          <p:nvPr>
            <p:ph type="sldNum" sz="quarter" idx="5"/>
          </p:nvPr>
        </p:nvSpPr>
        <p:spPr/>
        <p:txBody>
          <a:bodyPr/>
          <a:lstStyle/>
          <a:p>
            <a:fld id="{1813B794-5A4F-4F47-9EB8-2D6C2FE8DF19}" type="slidenum">
              <a:rPr lang="en-US" smtClean="0"/>
              <a:t>3</a:t>
            </a:fld>
            <a:endParaRPr lang="en-US"/>
          </a:p>
        </p:txBody>
      </p:sp>
    </p:spTree>
    <p:extLst>
      <p:ext uri="{BB962C8B-B14F-4D97-AF65-F5344CB8AC3E}">
        <p14:creationId xmlns:p14="http://schemas.microsoft.com/office/powerpoint/2010/main" val="3238225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“I will show you a word. We will say the word as a class and spell the word.”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omic Sans MS" panose="030F0702030302020204" pitchFamily="66" charset="0"/>
                <a:ea typeface="Calibri" panose="020F0502020204030204" pitchFamily="34" charset="0"/>
                <a:cs typeface="Times New Roman" panose="02020603050405020304" pitchFamily="18" charset="0"/>
              </a:rPr>
              <a:t>Click once for each word to appear on its own.</a:t>
            </a:r>
          </a:p>
          <a:p>
            <a:r>
              <a:rPr lang="en-US" sz="1800" dirty="0">
                <a:effectLst/>
                <a:latin typeface="Comic Sans MS" panose="030F0702030302020204" pitchFamily="66" charset="0"/>
                <a:cs typeface="Times New Roman" panose="02020603050405020304" pitchFamily="18" charset="0"/>
              </a:rPr>
              <a:t>Click at the end for thumbs up picture.</a:t>
            </a:r>
            <a:endParaRPr lang="en-US" dirty="0"/>
          </a:p>
        </p:txBody>
      </p:sp>
      <p:sp>
        <p:nvSpPr>
          <p:cNvPr id="4" name="Slide Number Placeholder 3"/>
          <p:cNvSpPr>
            <a:spLocks noGrp="1"/>
          </p:cNvSpPr>
          <p:nvPr>
            <p:ph type="sldNum" sz="quarter" idx="5"/>
          </p:nvPr>
        </p:nvSpPr>
        <p:spPr/>
        <p:txBody>
          <a:bodyPr/>
          <a:lstStyle/>
          <a:p>
            <a:fld id="{1813B794-5A4F-4F47-9EB8-2D6C2FE8DF19}" type="slidenum">
              <a:rPr lang="en-US" smtClean="0"/>
              <a:t>4</a:t>
            </a:fld>
            <a:endParaRPr lang="en-US"/>
          </a:p>
        </p:txBody>
      </p:sp>
    </p:spTree>
    <p:extLst>
      <p:ext uri="{BB962C8B-B14F-4D97-AF65-F5344CB8AC3E}">
        <p14:creationId xmlns:p14="http://schemas.microsoft.com/office/powerpoint/2010/main" val="2971001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I have all of this week’s sight words on the board here. I am going to say a sight word and you will have to identify the word. If you are correct, the word will move. Are we ready?”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 Response: YES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“Those, where is the word those?”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Students Identify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“Fast, where is the word fast?”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Students Identify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“Pull, where is the word pull?”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Students Identify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“Us, where is the word us?”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Students Identify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“Buy, where is the word buy?”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Students Identify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“Use, where is the word use?”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Students Identify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813B794-5A4F-4F47-9EB8-2D6C2FE8DF19}" type="slidenum">
              <a:rPr lang="en-US" smtClean="0"/>
              <a:t>5</a:t>
            </a:fld>
            <a:endParaRPr lang="en-US"/>
          </a:p>
        </p:txBody>
      </p:sp>
    </p:spTree>
    <p:extLst>
      <p:ext uri="{BB962C8B-B14F-4D97-AF65-F5344CB8AC3E}">
        <p14:creationId xmlns:p14="http://schemas.microsoft.com/office/powerpoint/2010/main" val="41922895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“Now it’s time to practice with our weekly reading of </a:t>
            </a:r>
            <a:r>
              <a:rPr lang="en-US" sz="1800" u="sng" dirty="0">
                <a:effectLst/>
                <a:latin typeface="Comic Sans MS" panose="030F0702030302020204" pitchFamily="66" charset="0"/>
                <a:ea typeface="Calibri" panose="020F0502020204030204" pitchFamily="34" charset="0"/>
                <a:cs typeface="Calibri" panose="020F0502020204030204" pitchFamily="34" charset="0"/>
              </a:rPr>
              <a:t>The Crow Has a Snack</a:t>
            </a:r>
            <a:r>
              <a:rPr lang="en-US" sz="1800" dirty="0">
                <a:effectLst/>
                <a:latin typeface="Comic Sans MS" panose="030F0702030302020204" pitchFamily="66" charset="0"/>
                <a:ea typeface="Calibri" panose="020F0502020204030204" pitchFamily="34" charset="0"/>
                <a:cs typeface="Calibri" panose="020F0502020204030204" pitchFamily="34" charset="0"/>
              </a:rPr>
              <a:t>. Use your retelling hand!”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“Let’s start with the thumb. Who are the characters?”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Double Click.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 Response: Pippi and Franky (family cats), crow</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Next, is the pointer finger. What is the setting of the story?”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 Response: Window of the Carter family’s house and right outside of the window in the yard.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“Then, the problem finger. What was the problem in the story?”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 Response: Pippi and Franky wanted to play with the crow. The crow kept dropping his walnut on the road.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“After, the ring finger asks you to explain the detail in the beginning middle and end of the story.”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 Response: In the begging of the story, Pippi and Franky were watching a crow from outside the Carter’s Window. The crow had found a walnut on the ground right outside the window. The cats wanted to go outside and play with the crow but they couldn’t. Once the crow found the walnut he flew up into the air and dropped the walnut on the ground. He did this multiple times. Pippi thought the crow was being silly until the last drop. The walnut crated open and the crow flew down to eat the walnut. The crow wasn’t being silly but using his brain. Pippi said at the end of the story that she saw the crow wink at her as he flew off.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“Finally, the pinky finger. What was the solution to the problem in the story?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omic Sans MS" panose="030F0702030302020204" pitchFamily="66" charset="0"/>
                <a:ea typeface="Calibri" panose="020F0502020204030204" pitchFamily="34" charset="0"/>
                <a:cs typeface="Calibri" panose="020F0502020204030204" pitchFamily="34" charset="0"/>
              </a:rPr>
              <a:t>Student Response: Pippi and Franky couldn’t go outside so they watched the clever crow. The crow was dropping the walnut in the road to crack it not because he was just dropping it. </a:t>
            </a:r>
            <a:endParaRPr lang="en-US" dirty="0"/>
          </a:p>
        </p:txBody>
      </p:sp>
      <p:sp>
        <p:nvSpPr>
          <p:cNvPr id="4" name="Slide Number Placeholder 3"/>
          <p:cNvSpPr>
            <a:spLocks noGrp="1"/>
          </p:cNvSpPr>
          <p:nvPr>
            <p:ph type="sldNum" sz="quarter" idx="5"/>
          </p:nvPr>
        </p:nvSpPr>
        <p:spPr/>
        <p:txBody>
          <a:bodyPr/>
          <a:lstStyle/>
          <a:p>
            <a:fld id="{1813B794-5A4F-4F47-9EB8-2D6C2FE8DF19}" type="slidenum">
              <a:rPr lang="en-US" smtClean="0"/>
              <a:t>6</a:t>
            </a:fld>
            <a:endParaRPr lang="en-US"/>
          </a:p>
        </p:txBody>
      </p:sp>
    </p:spTree>
    <p:extLst>
      <p:ext uri="{BB962C8B-B14F-4D97-AF65-F5344CB8AC3E}">
        <p14:creationId xmlns:p14="http://schemas.microsoft.com/office/powerpoint/2010/main" val="34547443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“What is a noun?”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 Response: A noun is a person, place, thing, or idea.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“Very good job, a singular (put up on finger) means one. We can use singular nouns for a person, a place, a thing, or an idea. One thing. Singular pronoun: takes the place of a singular noun.”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for the meaning of a singular pronoun to appear.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“A singular noun can be replaced with a singular pronoun.”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“Let’s read this mini writing, “Dad went to the store. Then dad got in the truck to head home. When dad got home, dad cleaned the garage and cut the grass.” Do we say dad a lot in this mini writing?”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 Response: YES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“Could we replace the name dad with something else? If so, what? “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 Response: He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“Very good job! Now would it be a good idea to leave the first dad to show who exactly we are talking about?”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 Response: Yes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new version of mini writing.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a:t>
            </a:r>
            <a:r>
              <a:rPr lang="en-US" sz="1800" u="sng" dirty="0">
                <a:effectLst/>
                <a:latin typeface="Comic Sans MS" panose="030F0702030302020204" pitchFamily="66" charset="0"/>
                <a:ea typeface="Calibri" panose="020F0502020204030204" pitchFamily="34" charset="0"/>
                <a:cs typeface="Calibri" panose="020F0502020204030204" pitchFamily="34" charset="0"/>
              </a:rPr>
              <a:t>Dad</a:t>
            </a:r>
            <a:r>
              <a:rPr lang="en-US" sz="1800" dirty="0">
                <a:effectLst/>
                <a:latin typeface="Comic Sans MS" panose="030F0702030302020204" pitchFamily="66" charset="0"/>
                <a:ea typeface="Calibri" panose="020F0502020204030204" pitchFamily="34" charset="0"/>
                <a:cs typeface="Calibri" panose="020F0502020204030204" pitchFamily="34" charset="0"/>
              </a:rPr>
              <a:t> went to the store. Then he got in the truck to head home. When he got home, he cleaned the garage and cut the grass. This is a must better writing. We are able to take the singular noun and preplace it with a singular pronoun. Great job everyone!” </a:t>
            </a: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for a thumbs up.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b="0" dirty="0"/>
          </a:p>
        </p:txBody>
      </p:sp>
      <p:sp>
        <p:nvSpPr>
          <p:cNvPr id="4" name="Slide Number Placeholder 3"/>
          <p:cNvSpPr>
            <a:spLocks noGrp="1"/>
          </p:cNvSpPr>
          <p:nvPr>
            <p:ph type="sldNum" sz="quarter" idx="5"/>
          </p:nvPr>
        </p:nvSpPr>
        <p:spPr/>
        <p:txBody>
          <a:bodyPr/>
          <a:lstStyle/>
          <a:p>
            <a:fld id="{1813B794-5A4F-4F47-9EB8-2D6C2FE8DF19}" type="slidenum">
              <a:rPr lang="en-US" smtClean="0"/>
              <a:t>7</a:t>
            </a:fld>
            <a:endParaRPr lang="en-US"/>
          </a:p>
        </p:txBody>
      </p:sp>
    </p:spTree>
    <p:extLst>
      <p:ext uri="{BB962C8B-B14F-4D97-AF65-F5344CB8AC3E}">
        <p14:creationId xmlns:p14="http://schemas.microsoft.com/office/powerpoint/2010/main" val="30021508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“If we know now that the word singular means one. What does the word plural mean?”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 Response: More than one.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“That is correct so can we have a plural noun and a plural pronoun?”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 Response: YES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for the meaning of plural pronoun to appear.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“Plural pronouns take place of a plural noun.”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Double Click for mini writing.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“Lindsey and Sam are going to the mall. Lindsey and Sam all want to stop and get a coffee first. After Lindsey and Sam stop to get Lindsey’s and Sam’s coffee Lindsey and Sam go into the first store.”  Wow, there are a lot of Lindsey and Sam’s in this writing. Can we change that?”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 Response: Yes!!!! With the plural pronoun they.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“Yes, but what about when they are show possession? Could we use the word their?”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 Response: YES!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“Let’s check it out.”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edited mini writing.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Ask student (or if unable help them to read) next paragraph: “Lindsey and Sam are going to the mall. They all want to stop and get a coffee first. After they stop to get their coffee, they go into the first store.”</a:t>
            </a:r>
            <a:endParaRPr lang="en-US" b="0" dirty="0"/>
          </a:p>
          <a:p>
            <a:r>
              <a:rPr lang="en-US" b="0" dirty="0"/>
              <a:t>Click once for a thumbs up. </a:t>
            </a:r>
          </a:p>
        </p:txBody>
      </p:sp>
      <p:sp>
        <p:nvSpPr>
          <p:cNvPr id="4" name="Slide Number Placeholder 3"/>
          <p:cNvSpPr>
            <a:spLocks noGrp="1"/>
          </p:cNvSpPr>
          <p:nvPr>
            <p:ph type="sldNum" sz="quarter" idx="5"/>
          </p:nvPr>
        </p:nvSpPr>
        <p:spPr/>
        <p:txBody>
          <a:bodyPr/>
          <a:lstStyle/>
          <a:p>
            <a:fld id="{1813B794-5A4F-4F47-9EB8-2D6C2FE8DF19}" type="slidenum">
              <a:rPr lang="en-US" smtClean="0"/>
              <a:t>8</a:t>
            </a:fld>
            <a:endParaRPr lang="en-US"/>
          </a:p>
        </p:txBody>
      </p:sp>
    </p:spTree>
    <p:extLst>
      <p:ext uri="{BB962C8B-B14F-4D97-AF65-F5344CB8AC3E}">
        <p14:creationId xmlns:p14="http://schemas.microsoft.com/office/powerpoint/2010/main" val="12430962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“Now it is time to identify the singular and plural pronouns. I will show you a pronoun and as a class tell me if that pronoun is a singular pronoun or a plural pronoun.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first word.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“He, is a singular or a plural pronoun?”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 Response: Singular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answer.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word.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“She, is a singular or a plural pronoun?”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 Response: Singular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answer.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word.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“It, is a singular or a plural pronoun?”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 Response: Singular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answer.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word.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“They is a singular or a plural pronoun?”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 Response: Plural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answer. </a:t>
            </a:r>
            <a:br>
              <a:rPr lang="en-US" sz="1800" dirty="0">
                <a:effectLst/>
                <a:latin typeface="Comic Sans MS" panose="030F0702030302020204" pitchFamily="66" charset="0"/>
                <a:ea typeface="Calibri" panose="020F0502020204030204" pitchFamily="34" charset="0"/>
                <a:cs typeface="Calibri" panose="020F0502020204030204" pitchFamily="34" charset="0"/>
              </a:rPr>
            </a:b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word.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Him, is a singular or a plural pronoun?”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 Response: Singular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answer.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word.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“Her, is a singular or a plural pronoun?”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 Response: Singular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answer.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word.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“Them, is a singular or a plural pronoun?”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 Response: Plural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answer.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word.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“His, is a singular or a plural pronoun?”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 Response: Singular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answer.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word.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“Their, is a singular or a plural pronoun?”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 Response: Plural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answer.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word.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813B794-5A4F-4F47-9EB8-2D6C2FE8DF19}" type="slidenum">
              <a:rPr lang="en-US" smtClean="0"/>
              <a:t>9</a:t>
            </a:fld>
            <a:endParaRPr lang="en-US"/>
          </a:p>
        </p:txBody>
      </p:sp>
    </p:spTree>
    <p:extLst>
      <p:ext uri="{BB962C8B-B14F-4D97-AF65-F5344CB8AC3E}">
        <p14:creationId xmlns:p14="http://schemas.microsoft.com/office/powerpoint/2010/main" val="15276358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13B794-5A4F-4F47-9EB8-2D6C2FE8DF19}" type="slidenum">
              <a:rPr lang="en-US" smtClean="0"/>
              <a:t>10</a:t>
            </a:fld>
            <a:endParaRPr lang="en-US"/>
          </a:p>
        </p:txBody>
      </p:sp>
    </p:spTree>
    <p:extLst>
      <p:ext uri="{BB962C8B-B14F-4D97-AF65-F5344CB8AC3E}">
        <p14:creationId xmlns:p14="http://schemas.microsoft.com/office/powerpoint/2010/main" val="41615367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36C3037-0BF7-5C43-B4C6-7CEA18ED8560}" type="datetimeFigureOut">
              <a:rPr lang="en-US" smtClean="0"/>
              <a:t>8/18/2021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3846195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6C3037-0BF7-5C43-B4C6-7CEA18ED8560}" type="datetimeFigureOut">
              <a:rPr lang="en-US" smtClean="0"/>
              <a:t>8/18/2021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5220244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6C3037-0BF7-5C43-B4C6-7CEA18ED8560}" type="datetimeFigureOut">
              <a:rPr lang="en-US" smtClean="0"/>
              <a:t>8/18/2021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33292458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6C3037-0BF7-5C43-B4C6-7CEA18ED8560}" type="datetimeFigureOut">
              <a:rPr lang="en-US" smtClean="0"/>
              <a:t>8/18/2021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34051382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6C3037-0BF7-5C43-B4C6-7CEA18ED8560}" type="datetimeFigureOut">
              <a:rPr lang="en-US" smtClean="0"/>
              <a:t>8/18/2021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670158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36C3037-0BF7-5C43-B4C6-7CEA18ED8560}" type="datetimeFigureOut">
              <a:rPr lang="en-US" smtClean="0"/>
              <a:t>8/18/2021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142635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36C3037-0BF7-5C43-B4C6-7CEA18ED8560}" type="datetimeFigureOut">
              <a:rPr lang="en-US" smtClean="0"/>
              <a:t>8/18/2021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123600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36C3037-0BF7-5C43-B4C6-7CEA18ED8560}" type="datetimeFigureOut">
              <a:rPr lang="en-US" smtClean="0"/>
              <a:t>8/18/2021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38074580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6C3037-0BF7-5C43-B4C6-7CEA18ED8560}" type="datetimeFigureOut">
              <a:rPr lang="en-US" smtClean="0"/>
              <a:t>8/18/2021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41108051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36C3037-0BF7-5C43-B4C6-7CEA18ED8560}" type="datetimeFigureOut">
              <a:rPr lang="en-US" smtClean="0"/>
              <a:t>8/18/2021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7862816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36C3037-0BF7-5C43-B4C6-7CEA18ED8560}" type="datetimeFigureOut">
              <a:rPr lang="en-US" smtClean="0"/>
              <a:t>8/18/2021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40300922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7000"/>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5/2012</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pic>
        <p:nvPicPr>
          <p:cNvPr id="7" name="Picture 6" descr="sign_pic.jp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8378957" y="6126163"/>
            <a:ext cx="469245" cy="595311"/>
          </a:xfrm>
          <a:prstGeom prst="rect">
            <a:avLst/>
          </a:prstGeom>
        </p:spPr>
      </p:pic>
      <p:sp>
        <p:nvSpPr>
          <p:cNvPr id="9" name="Rectangle 8"/>
          <p:cNvSpPr/>
          <p:nvPr userDrawn="1"/>
        </p:nvSpPr>
        <p:spPr>
          <a:xfrm>
            <a:off x="6364853" y="6413698"/>
            <a:ext cx="2089494" cy="307777"/>
          </a:xfrm>
          <a:prstGeom prst="rect">
            <a:avLst/>
          </a:prstGeom>
        </p:spPr>
        <p:txBody>
          <a:bodyPr wrap="square">
            <a:spAutoFit/>
          </a:bodyPr>
          <a:lstStyle/>
          <a:p>
            <a:pPr algn="l"/>
            <a:r>
              <a:rPr lang="en-US" sz="1400" dirty="0">
                <a:solidFill>
                  <a:schemeClr val="bg1">
                    <a:lumMod val="65000"/>
                  </a:schemeClr>
                </a:solidFill>
              </a:rPr>
              <a:t>HOST: MOLLY ENOCKSON </a:t>
            </a:r>
          </a:p>
        </p:txBody>
      </p:sp>
    </p:spTree>
    <p:extLst>
      <p:ext uri="{BB962C8B-B14F-4D97-AF65-F5344CB8AC3E}">
        <p14:creationId xmlns:p14="http://schemas.microsoft.com/office/powerpoint/2010/main" val="15402615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rgbClr val="182C6F"/>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3B7ABE"/>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3B7ABE"/>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3B7ABE"/>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3B7ABE"/>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3B7ABE"/>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D13B7-8E9E-42BB-8F4D-0CCE26455008}"/>
              </a:ext>
            </a:extLst>
          </p:cNvPr>
          <p:cNvSpPr>
            <a:spLocks noGrp="1"/>
          </p:cNvSpPr>
          <p:nvPr>
            <p:ph type="ctrTitle"/>
          </p:nvPr>
        </p:nvSpPr>
        <p:spPr/>
        <p:txBody>
          <a:bodyPr>
            <a:normAutofit fontScale="90000"/>
          </a:bodyPr>
          <a:lstStyle/>
          <a:p>
            <a:r>
              <a:rPr lang="en-US" sz="6000" dirty="0">
                <a:latin typeface="Comic Sans MS" panose="030F0902030302020204" pitchFamily="66" charset="0"/>
              </a:rPr>
              <a:t>Prefixes and Pronouns </a:t>
            </a:r>
          </a:p>
        </p:txBody>
      </p:sp>
      <p:sp>
        <p:nvSpPr>
          <p:cNvPr id="3" name="Subtitle 2">
            <a:extLst>
              <a:ext uri="{FF2B5EF4-FFF2-40B4-BE49-F238E27FC236}">
                <a16:creationId xmlns:a16="http://schemas.microsoft.com/office/drawing/2014/main" id="{0AE881EE-D65D-48D7-8CA4-D12A9075449A}"/>
              </a:ext>
            </a:extLst>
          </p:cNvPr>
          <p:cNvSpPr>
            <a:spLocks noGrp="1"/>
          </p:cNvSpPr>
          <p:nvPr>
            <p:ph type="subTitle" idx="1"/>
          </p:nvPr>
        </p:nvSpPr>
        <p:spPr/>
        <p:txBody>
          <a:bodyPr>
            <a:normAutofit/>
          </a:bodyPr>
          <a:lstStyle/>
          <a:p>
            <a:r>
              <a:rPr lang="en-US" sz="4000" dirty="0">
                <a:latin typeface="Comic Sans MS" panose="030F0902030302020204" pitchFamily="66" charset="0"/>
              </a:rPr>
              <a:t>Identify the Sight Word</a:t>
            </a:r>
          </a:p>
        </p:txBody>
      </p:sp>
    </p:spTree>
    <p:extLst>
      <p:ext uri="{BB962C8B-B14F-4D97-AF65-F5344CB8AC3E}">
        <p14:creationId xmlns:p14="http://schemas.microsoft.com/office/powerpoint/2010/main" val="33285512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D13B7-8E9E-42BB-8F4D-0CCE26455008}"/>
              </a:ext>
            </a:extLst>
          </p:cNvPr>
          <p:cNvSpPr>
            <a:spLocks noGrp="1"/>
          </p:cNvSpPr>
          <p:nvPr>
            <p:ph type="ctrTitle"/>
          </p:nvPr>
        </p:nvSpPr>
        <p:spPr/>
        <p:txBody>
          <a:bodyPr>
            <a:normAutofit/>
          </a:bodyPr>
          <a:lstStyle/>
          <a:p>
            <a:r>
              <a:rPr lang="en-US" sz="6000" dirty="0">
                <a:latin typeface="Comic Sans MS" panose="030F0902030302020204" pitchFamily="66" charset="0"/>
              </a:rPr>
              <a:t>Q &amp; A</a:t>
            </a:r>
          </a:p>
        </p:txBody>
      </p:sp>
      <p:sp>
        <p:nvSpPr>
          <p:cNvPr id="3" name="Subtitle 2">
            <a:extLst>
              <a:ext uri="{FF2B5EF4-FFF2-40B4-BE49-F238E27FC236}">
                <a16:creationId xmlns:a16="http://schemas.microsoft.com/office/drawing/2014/main" id="{0AE881EE-D65D-48D7-8CA4-D12A9075449A}"/>
              </a:ext>
            </a:extLst>
          </p:cNvPr>
          <p:cNvSpPr>
            <a:spLocks noGrp="1"/>
          </p:cNvSpPr>
          <p:nvPr>
            <p:ph type="subTitle" idx="1"/>
          </p:nvPr>
        </p:nvSpPr>
        <p:spPr/>
        <p:txBody>
          <a:bodyPr>
            <a:normAutofit/>
          </a:bodyPr>
          <a:lstStyle/>
          <a:p>
            <a:r>
              <a:rPr lang="en-US" sz="4000" dirty="0">
                <a:latin typeface="Comic Sans MS" panose="030F0902030302020204" pitchFamily="66" charset="0"/>
              </a:rPr>
              <a:t>Any Questions?</a:t>
            </a:r>
          </a:p>
        </p:txBody>
      </p:sp>
    </p:spTree>
    <p:extLst>
      <p:ext uri="{BB962C8B-B14F-4D97-AF65-F5344CB8AC3E}">
        <p14:creationId xmlns:p14="http://schemas.microsoft.com/office/powerpoint/2010/main" val="37177815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717C2-5DBC-4E59-8BB3-763F8AC63E22}"/>
              </a:ext>
            </a:extLst>
          </p:cNvPr>
          <p:cNvSpPr>
            <a:spLocks noGrp="1"/>
          </p:cNvSpPr>
          <p:nvPr>
            <p:ph type="title"/>
          </p:nvPr>
        </p:nvSpPr>
        <p:spPr/>
        <p:txBody>
          <a:bodyPr/>
          <a:lstStyle/>
          <a:p>
            <a:r>
              <a:rPr lang="en-US" dirty="0">
                <a:latin typeface="Comic Sans MS" panose="030F0702030302020204" pitchFamily="66" charset="0"/>
              </a:rPr>
              <a:t>Prefixes re- and un- </a:t>
            </a:r>
          </a:p>
        </p:txBody>
      </p:sp>
      <p:sp>
        <p:nvSpPr>
          <p:cNvPr id="3" name="Rectangle: Rounded Corners 2">
            <a:extLst>
              <a:ext uri="{FF2B5EF4-FFF2-40B4-BE49-F238E27FC236}">
                <a16:creationId xmlns:a16="http://schemas.microsoft.com/office/drawing/2014/main" id="{A7AF8D39-7051-4768-A0DD-1CF18B731A3B}"/>
              </a:ext>
            </a:extLst>
          </p:cNvPr>
          <p:cNvSpPr/>
          <p:nvPr/>
        </p:nvSpPr>
        <p:spPr>
          <a:xfrm>
            <a:off x="928991" y="1556425"/>
            <a:ext cx="7286017" cy="2217907"/>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u="sng" dirty="0">
                <a:solidFill>
                  <a:schemeClr val="tx1"/>
                </a:solidFill>
                <a:latin typeface="Comic Sans MS" panose="030F0702030302020204" pitchFamily="66" charset="0"/>
              </a:rPr>
              <a:t>Prefixes</a:t>
            </a:r>
          </a:p>
          <a:p>
            <a:pPr algn="ctr"/>
            <a:r>
              <a:rPr lang="en-US" sz="3200" dirty="0">
                <a:solidFill>
                  <a:schemeClr val="tx1"/>
                </a:solidFill>
                <a:latin typeface="Comic Sans MS" panose="030F0702030302020204" pitchFamily="66" charset="0"/>
              </a:rPr>
              <a:t>Letters that come before a base word. The letters change the meaning of the work.</a:t>
            </a:r>
          </a:p>
        </p:txBody>
      </p:sp>
      <p:sp>
        <p:nvSpPr>
          <p:cNvPr id="4" name="Rectangle: Rounded Corners 3">
            <a:extLst>
              <a:ext uri="{FF2B5EF4-FFF2-40B4-BE49-F238E27FC236}">
                <a16:creationId xmlns:a16="http://schemas.microsoft.com/office/drawing/2014/main" id="{FAE8B6C7-075B-4BA1-BD88-D80F429DDEB3}"/>
              </a:ext>
            </a:extLst>
          </p:cNvPr>
          <p:cNvSpPr/>
          <p:nvPr/>
        </p:nvSpPr>
        <p:spPr>
          <a:xfrm>
            <a:off x="2064694" y="4365455"/>
            <a:ext cx="5014610" cy="2217907"/>
          </a:xfrm>
          <a:prstGeom prst="roundRect">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solidFill>
                  <a:schemeClr val="bg1"/>
                </a:solidFill>
                <a:latin typeface="Comic Sans MS" panose="030F0702030302020204" pitchFamily="66" charset="0"/>
              </a:rPr>
              <a:t>Safe </a:t>
            </a:r>
            <a:r>
              <a:rPr lang="en-US" sz="3200" b="1" u="sng" dirty="0">
                <a:solidFill>
                  <a:schemeClr val="bg1"/>
                </a:solidFill>
                <a:latin typeface="Comic Sans MS" panose="030F0702030302020204" pitchFamily="66" charset="0"/>
              </a:rPr>
              <a:t>un</a:t>
            </a:r>
            <a:r>
              <a:rPr lang="en-US" sz="3200" dirty="0">
                <a:solidFill>
                  <a:schemeClr val="bg1"/>
                </a:solidFill>
                <a:latin typeface="Comic Sans MS" panose="030F0702030302020204" pitchFamily="66" charset="0"/>
              </a:rPr>
              <a:t>safe. </a:t>
            </a:r>
          </a:p>
          <a:p>
            <a:pPr algn="ctr"/>
            <a:r>
              <a:rPr lang="en-US" sz="3200" dirty="0">
                <a:solidFill>
                  <a:schemeClr val="bg1"/>
                </a:solidFill>
                <a:latin typeface="Comic Sans MS" panose="030F0702030302020204" pitchFamily="66" charset="0"/>
              </a:rPr>
              <a:t>Place and </a:t>
            </a:r>
            <a:r>
              <a:rPr lang="en-US" sz="3200" b="1" u="sng" dirty="0">
                <a:solidFill>
                  <a:schemeClr val="bg1"/>
                </a:solidFill>
                <a:latin typeface="Comic Sans MS" panose="030F0702030302020204" pitchFamily="66" charset="0"/>
              </a:rPr>
              <a:t>re</a:t>
            </a:r>
            <a:r>
              <a:rPr lang="en-US" sz="3200" dirty="0">
                <a:solidFill>
                  <a:schemeClr val="bg1"/>
                </a:solidFill>
                <a:latin typeface="Comic Sans MS" panose="030F0702030302020204" pitchFamily="66" charset="0"/>
              </a:rPr>
              <a:t>place. </a:t>
            </a:r>
          </a:p>
        </p:txBody>
      </p:sp>
      <p:pic>
        <p:nvPicPr>
          <p:cNvPr id="6" name="Picture 5" descr="Thumbs Up Max The Husky">
            <a:extLst>
              <a:ext uri="{FF2B5EF4-FFF2-40B4-BE49-F238E27FC236}">
                <a16:creationId xmlns:a16="http://schemas.microsoft.com/office/drawing/2014/main" id="{10F35953-A61E-4FD1-966B-4236B83D1A03}"/>
              </a:ext>
            </a:extLst>
          </p:cNvPr>
          <p:cNvPicPr>
            <a:picLocks noChangeAspect="1"/>
          </p:cNvPicPr>
          <p:nvPr/>
        </p:nvPicPr>
        <p:blipFill>
          <a:blip r:embed="rId3"/>
          <a:stretch>
            <a:fillRect/>
          </a:stretch>
        </p:blipFill>
        <p:spPr>
          <a:xfrm>
            <a:off x="-76200" y="3235945"/>
            <a:ext cx="2381250" cy="2381250"/>
          </a:xfrm>
          <a:prstGeom prst="rect">
            <a:avLst/>
          </a:prstGeom>
        </p:spPr>
      </p:pic>
    </p:spTree>
    <p:extLst>
      <p:ext uri="{BB962C8B-B14F-4D97-AF65-F5344CB8AC3E}">
        <p14:creationId xmlns:p14="http://schemas.microsoft.com/office/powerpoint/2010/main" val="619120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animEffect transition="in" filter="fade">
                                      <p:cBhvr>
                                        <p:cTn id="23" dur="500"/>
                                        <p:tgtEl>
                                          <p:spTgt spid="4">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036EE-1E90-4BF1-B5BF-4699F17A5255}"/>
              </a:ext>
            </a:extLst>
          </p:cNvPr>
          <p:cNvSpPr>
            <a:spLocks noGrp="1"/>
          </p:cNvSpPr>
          <p:nvPr>
            <p:ph type="title"/>
          </p:nvPr>
        </p:nvSpPr>
        <p:spPr/>
        <p:txBody>
          <a:bodyPr/>
          <a:lstStyle/>
          <a:p>
            <a:r>
              <a:rPr lang="en-US" dirty="0">
                <a:latin typeface="Comic Sans MS" panose="030F0702030302020204" pitchFamily="66" charset="0"/>
              </a:rPr>
              <a:t>Listen and Spell </a:t>
            </a:r>
          </a:p>
        </p:txBody>
      </p:sp>
      <p:sp>
        <p:nvSpPr>
          <p:cNvPr id="3" name="Rectangle: Rounded Corners 2">
            <a:extLst>
              <a:ext uri="{FF2B5EF4-FFF2-40B4-BE49-F238E27FC236}">
                <a16:creationId xmlns:a16="http://schemas.microsoft.com/office/drawing/2014/main" id="{5A1D6A55-DA3F-4096-ADC0-20733411D0C2}"/>
              </a:ext>
            </a:extLst>
          </p:cNvPr>
          <p:cNvSpPr/>
          <p:nvPr/>
        </p:nvSpPr>
        <p:spPr>
          <a:xfrm>
            <a:off x="3260500" y="4719584"/>
            <a:ext cx="2451549" cy="1321667"/>
          </a:xfrm>
          <a:prstGeom prst="roundRect">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a:solidFill>
                  <a:schemeClr val="bg1"/>
                </a:solidFill>
                <a:latin typeface="Comic Sans MS" panose="030F0702030302020204" pitchFamily="66" charset="0"/>
              </a:rPr>
              <a:t>repaint</a:t>
            </a:r>
          </a:p>
        </p:txBody>
      </p:sp>
      <p:pic>
        <p:nvPicPr>
          <p:cNvPr id="5" name="Picture 4" descr="A roller paint in white">
            <a:extLst>
              <a:ext uri="{FF2B5EF4-FFF2-40B4-BE49-F238E27FC236}">
                <a16:creationId xmlns:a16="http://schemas.microsoft.com/office/drawing/2014/main" id="{9A2987B0-A5E2-4448-BA76-8177D97202FF}"/>
              </a:ext>
            </a:extLst>
          </p:cNvPr>
          <p:cNvPicPr>
            <a:picLocks noChangeAspect="1"/>
          </p:cNvPicPr>
          <p:nvPr/>
        </p:nvPicPr>
        <p:blipFill>
          <a:blip r:embed="rId3"/>
          <a:stretch>
            <a:fillRect/>
          </a:stretch>
        </p:blipFill>
        <p:spPr>
          <a:xfrm>
            <a:off x="2388172" y="1526416"/>
            <a:ext cx="4367654" cy="2911769"/>
          </a:xfrm>
          <a:prstGeom prst="rect">
            <a:avLst/>
          </a:prstGeom>
        </p:spPr>
      </p:pic>
      <p:pic>
        <p:nvPicPr>
          <p:cNvPr id="7" name="Picture 6" descr="Child writing on a notebook">
            <a:extLst>
              <a:ext uri="{FF2B5EF4-FFF2-40B4-BE49-F238E27FC236}">
                <a16:creationId xmlns:a16="http://schemas.microsoft.com/office/drawing/2014/main" id="{0887068E-8841-40EF-941E-7D828FAC9A07}"/>
              </a:ext>
            </a:extLst>
          </p:cNvPr>
          <p:cNvPicPr>
            <a:picLocks noChangeAspect="1"/>
          </p:cNvPicPr>
          <p:nvPr/>
        </p:nvPicPr>
        <p:blipFill>
          <a:blip r:embed="rId4"/>
          <a:stretch>
            <a:fillRect/>
          </a:stretch>
        </p:blipFill>
        <p:spPr>
          <a:xfrm>
            <a:off x="2388172" y="1526416"/>
            <a:ext cx="4367654" cy="2911769"/>
          </a:xfrm>
          <a:prstGeom prst="rect">
            <a:avLst/>
          </a:prstGeom>
        </p:spPr>
      </p:pic>
      <p:sp>
        <p:nvSpPr>
          <p:cNvPr id="8" name="Rectangle: Rounded Corners 7">
            <a:extLst>
              <a:ext uri="{FF2B5EF4-FFF2-40B4-BE49-F238E27FC236}">
                <a16:creationId xmlns:a16="http://schemas.microsoft.com/office/drawing/2014/main" id="{68D78100-7A9A-4181-B921-EC5B72C0708F}"/>
              </a:ext>
            </a:extLst>
          </p:cNvPr>
          <p:cNvSpPr/>
          <p:nvPr/>
        </p:nvSpPr>
        <p:spPr>
          <a:xfrm>
            <a:off x="3260500" y="4731792"/>
            <a:ext cx="2451549" cy="1321667"/>
          </a:xfrm>
          <a:prstGeom prst="roundRect">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a:solidFill>
                  <a:schemeClr val="bg1"/>
                </a:solidFill>
                <a:latin typeface="Comic Sans MS" panose="030F0702030302020204" pitchFamily="66" charset="0"/>
              </a:rPr>
              <a:t>rewrite</a:t>
            </a:r>
          </a:p>
        </p:txBody>
      </p:sp>
      <p:pic>
        <p:nvPicPr>
          <p:cNvPr id="9" name="Picture 8">
            <a:extLst>
              <a:ext uri="{FF2B5EF4-FFF2-40B4-BE49-F238E27FC236}">
                <a16:creationId xmlns:a16="http://schemas.microsoft.com/office/drawing/2014/main" id="{EE137D35-740A-478C-8198-F60D7D315D04}"/>
              </a:ext>
            </a:extLst>
          </p:cNvPr>
          <p:cNvPicPr>
            <a:picLocks noChangeAspect="1"/>
          </p:cNvPicPr>
          <p:nvPr/>
        </p:nvPicPr>
        <p:blipFill>
          <a:blip r:embed="rId5"/>
          <a:srcRect/>
          <a:stretch/>
        </p:blipFill>
        <p:spPr>
          <a:xfrm>
            <a:off x="2388172" y="1523503"/>
            <a:ext cx="4367654" cy="2917593"/>
          </a:xfrm>
          <a:prstGeom prst="rect">
            <a:avLst/>
          </a:prstGeom>
        </p:spPr>
      </p:pic>
      <p:sp>
        <p:nvSpPr>
          <p:cNvPr id="10" name="Rectangle: Rounded Corners 9">
            <a:extLst>
              <a:ext uri="{FF2B5EF4-FFF2-40B4-BE49-F238E27FC236}">
                <a16:creationId xmlns:a16="http://schemas.microsoft.com/office/drawing/2014/main" id="{15A1D2BD-6317-4E95-BE3E-E7300631B79D}"/>
              </a:ext>
            </a:extLst>
          </p:cNvPr>
          <p:cNvSpPr/>
          <p:nvPr/>
        </p:nvSpPr>
        <p:spPr>
          <a:xfrm>
            <a:off x="3260498" y="4744001"/>
            <a:ext cx="2451549" cy="1321667"/>
          </a:xfrm>
          <a:prstGeom prst="roundRect">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a:solidFill>
                  <a:schemeClr val="bg1"/>
                </a:solidFill>
                <a:latin typeface="Comic Sans MS" panose="030F0702030302020204" pitchFamily="66" charset="0"/>
              </a:rPr>
              <a:t>unhappy</a:t>
            </a:r>
          </a:p>
        </p:txBody>
      </p:sp>
      <p:pic>
        <p:nvPicPr>
          <p:cNvPr id="11" name="Picture 10">
            <a:extLst>
              <a:ext uri="{FF2B5EF4-FFF2-40B4-BE49-F238E27FC236}">
                <a16:creationId xmlns:a16="http://schemas.microsoft.com/office/drawing/2014/main" id="{AE6B7E0D-F7DA-4654-B9ED-14FD837349D7}"/>
              </a:ext>
            </a:extLst>
          </p:cNvPr>
          <p:cNvPicPr>
            <a:picLocks noChangeAspect="1"/>
          </p:cNvPicPr>
          <p:nvPr/>
        </p:nvPicPr>
        <p:blipFill>
          <a:blip r:embed="rId6"/>
          <a:srcRect/>
          <a:stretch/>
        </p:blipFill>
        <p:spPr>
          <a:xfrm>
            <a:off x="2388172" y="1488803"/>
            <a:ext cx="4368953" cy="2918461"/>
          </a:xfrm>
          <a:prstGeom prst="rect">
            <a:avLst/>
          </a:prstGeom>
        </p:spPr>
      </p:pic>
      <p:sp>
        <p:nvSpPr>
          <p:cNvPr id="12" name="Rectangle: Rounded Corners 11">
            <a:extLst>
              <a:ext uri="{FF2B5EF4-FFF2-40B4-BE49-F238E27FC236}">
                <a16:creationId xmlns:a16="http://schemas.microsoft.com/office/drawing/2014/main" id="{413E45ED-7775-4674-8FF3-5524EC572146}"/>
              </a:ext>
            </a:extLst>
          </p:cNvPr>
          <p:cNvSpPr/>
          <p:nvPr/>
        </p:nvSpPr>
        <p:spPr>
          <a:xfrm>
            <a:off x="3260499" y="4719584"/>
            <a:ext cx="2451549" cy="1321667"/>
          </a:xfrm>
          <a:prstGeom prst="roundRect">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a:solidFill>
                  <a:schemeClr val="bg1"/>
                </a:solidFill>
                <a:latin typeface="Comic Sans MS" panose="030F0702030302020204" pitchFamily="66" charset="0"/>
              </a:rPr>
              <a:t>uncover</a:t>
            </a:r>
          </a:p>
        </p:txBody>
      </p:sp>
    </p:spTree>
    <p:extLst>
      <p:ext uri="{BB962C8B-B14F-4D97-AF65-F5344CB8AC3E}">
        <p14:creationId xmlns:p14="http://schemas.microsoft.com/office/powerpoint/2010/main" val="1718099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3"/>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1000"/>
                                        <p:tgtEl>
                                          <p:spTgt spid="8"/>
                                        </p:tgtEl>
                                      </p:cBhvr>
                                    </p:animEffect>
                                    <p:anim calcmode="lin" valueType="num">
                                      <p:cBhvr>
                                        <p:cTn id="31" dur="1000" fill="hold"/>
                                        <p:tgtEl>
                                          <p:spTgt spid="8"/>
                                        </p:tgtEl>
                                        <p:attrNameLst>
                                          <p:attrName>ppt_x</p:attrName>
                                        </p:attrNameLst>
                                      </p:cBhvr>
                                      <p:tavLst>
                                        <p:tav tm="0">
                                          <p:val>
                                            <p:strVal val="#ppt_x"/>
                                          </p:val>
                                        </p:tav>
                                        <p:tav tm="100000">
                                          <p:val>
                                            <p:strVal val="#ppt_x"/>
                                          </p:val>
                                        </p:tav>
                                      </p:tavLst>
                                    </p:anim>
                                    <p:anim calcmode="lin" valueType="num">
                                      <p:cBhvr>
                                        <p:cTn id="3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8"/>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fill="hold"/>
                                        <p:tgtEl>
                                          <p:spTgt spid="9"/>
                                        </p:tgtEl>
                                        <p:attrNameLst>
                                          <p:attrName>ppt_x</p:attrName>
                                        </p:attrNameLst>
                                      </p:cBhvr>
                                      <p:tavLst>
                                        <p:tav tm="0">
                                          <p:val>
                                            <p:strVal val="#ppt_x"/>
                                          </p:val>
                                        </p:tav>
                                        <p:tav tm="100000">
                                          <p:val>
                                            <p:strVal val="#ppt_x"/>
                                          </p:val>
                                        </p:tav>
                                      </p:tavLst>
                                    </p:anim>
                                    <p:anim calcmode="lin" valueType="num">
                                      <p:cBhvr additive="base">
                                        <p:cTn id="4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1000"/>
                                        <p:tgtEl>
                                          <p:spTgt spid="10"/>
                                        </p:tgtEl>
                                      </p:cBhvr>
                                    </p:animEffect>
                                    <p:anim calcmode="lin" valueType="num">
                                      <p:cBhvr>
                                        <p:cTn id="48" dur="1000" fill="hold"/>
                                        <p:tgtEl>
                                          <p:spTgt spid="10"/>
                                        </p:tgtEl>
                                        <p:attrNameLst>
                                          <p:attrName>ppt_x</p:attrName>
                                        </p:attrNameLst>
                                      </p:cBhvr>
                                      <p:tavLst>
                                        <p:tav tm="0">
                                          <p:val>
                                            <p:strVal val="#ppt_x"/>
                                          </p:val>
                                        </p:tav>
                                        <p:tav tm="100000">
                                          <p:val>
                                            <p:strVal val="#ppt_x"/>
                                          </p:val>
                                        </p:tav>
                                      </p:tavLst>
                                    </p:anim>
                                    <p:anim calcmode="lin" valueType="num">
                                      <p:cBhvr>
                                        <p:cTn id="4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 presetClass="exit" presetSubtype="0" fill="hold" grpId="1" nodeType="clickEffect">
                                  <p:stCondLst>
                                    <p:cond delay="0"/>
                                  </p:stCondLst>
                                  <p:childTnLst>
                                    <p:set>
                                      <p:cBhvr>
                                        <p:cTn id="53" dur="1" fill="hold">
                                          <p:stCondLst>
                                            <p:cond delay="0"/>
                                          </p:stCondLst>
                                        </p:cTn>
                                        <p:tgtEl>
                                          <p:spTgt spid="10"/>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nodeType="clickEffect">
                                  <p:stCondLst>
                                    <p:cond delay="0"/>
                                  </p:stCondLst>
                                  <p:childTnLst>
                                    <p:set>
                                      <p:cBhvr>
                                        <p:cTn id="57" dur="1" fill="hold">
                                          <p:stCondLst>
                                            <p:cond delay="0"/>
                                          </p:stCondLst>
                                        </p:cTn>
                                        <p:tgtEl>
                                          <p:spTgt spid="11"/>
                                        </p:tgtEl>
                                        <p:attrNameLst>
                                          <p:attrName>style.visibility</p:attrName>
                                        </p:attrNameLst>
                                      </p:cBhvr>
                                      <p:to>
                                        <p:strVal val="visible"/>
                                      </p:to>
                                    </p:set>
                                    <p:anim calcmode="lin" valueType="num">
                                      <p:cBhvr additive="base">
                                        <p:cTn id="58" dur="500" fill="hold"/>
                                        <p:tgtEl>
                                          <p:spTgt spid="11"/>
                                        </p:tgtEl>
                                        <p:attrNameLst>
                                          <p:attrName>ppt_x</p:attrName>
                                        </p:attrNameLst>
                                      </p:cBhvr>
                                      <p:tavLst>
                                        <p:tav tm="0">
                                          <p:val>
                                            <p:strVal val="#ppt_x"/>
                                          </p:val>
                                        </p:tav>
                                        <p:tav tm="100000">
                                          <p:val>
                                            <p:strVal val="#ppt_x"/>
                                          </p:val>
                                        </p:tav>
                                      </p:tavLst>
                                    </p:anim>
                                    <p:anim calcmode="lin" valueType="num">
                                      <p:cBhvr additive="base">
                                        <p:cTn id="5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grpId="0" nodeType="click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fade">
                                      <p:cBhvr>
                                        <p:cTn id="64" dur="1000"/>
                                        <p:tgtEl>
                                          <p:spTgt spid="12"/>
                                        </p:tgtEl>
                                      </p:cBhvr>
                                    </p:animEffect>
                                    <p:anim calcmode="lin" valueType="num">
                                      <p:cBhvr>
                                        <p:cTn id="65" dur="1000" fill="hold"/>
                                        <p:tgtEl>
                                          <p:spTgt spid="12"/>
                                        </p:tgtEl>
                                        <p:attrNameLst>
                                          <p:attrName>ppt_x</p:attrName>
                                        </p:attrNameLst>
                                      </p:cBhvr>
                                      <p:tavLst>
                                        <p:tav tm="0">
                                          <p:val>
                                            <p:strVal val="#ppt_x"/>
                                          </p:val>
                                        </p:tav>
                                        <p:tav tm="100000">
                                          <p:val>
                                            <p:strVal val="#ppt_x"/>
                                          </p:val>
                                        </p:tav>
                                      </p:tavLst>
                                    </p:anim>
                                    <p:anim calcmode="lin" valueType="num">
                                      <p:cBhvr>
                                        <p:cTn id="6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1" nodeType="clickEffect">
                                  <p:stCondLst>
                                    <p:cond delay="0"/>
                                  </p:stCondLst>
                                  <p:childTnLst>
                                    <p:set>
                                      <p:cBhvr>
                                        <p:cTn id="70"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8" grpId="0" animBg="1"/>
      <p:bldP spid="8" grpId="1" animBg="1"/>
      <p:bldP spid="10" grpId="0" animBg="1"/>
      <p:bldP spid="10" grpId="1" animBg="1"/>
      <p:bldP spid="12" grpId="0" animBg="1"/>
      <p:bldP spid="12"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036EE-1E90-4BF1-B5BF-4699F17A5255}"/>
              </a:ext>
            </a:extLst>
          </p:cNvPr>
          <p:cNvSpPr>
            <a:spLocks noGrp="1"/>
          </p:cNvSpPr>
          <p:nvPr>
            <p:ph type="title"/>
          </p:nvPr>
        </p:nvSpPr>
        <p:spPr/>
        <p:txBody>
          <a:bodyPr/>
          <a:lstStyle/>
          <a:p>
            <a:r>
              <a:rPr lang="en-US" dirty="0">
                <a:latin typeface="Comic Sans MS" panose="030F0702030302020204" pitchFamily="66" charset="0"/>
              </a:rPr>
              <a:t>Sight Word Wall </a:t>
            </a:r>
          </a:p>
        </p:txBody>
      </p:sp>
      <p:sp>
        <p:nvSpPr>
          <p:cNvPr id="3" name="Rectangle: Rounded Corners 2">
            <a:extLst>
              <a:ext uri="{FF2B5EF4-FFF2-40B4-BE49-F238E27FC236}">
                <a16:creationId xmlns:a16="http://schemas.microsoft.com/office/drawing/2014/main" id="{B18C37F3-A9D7-4767-B227-F204A200F229}"/>
              </a:ext>
            </a:extLst>
          </p:cNvPr>
          <p:cNvSpPr/>
          <p:nvPr/>
        </p:nvSpPr>
        <p:spPr>
          <a:xfrm>
            <a:off x="2095476" y="1796416"/>
            <a:ext cx="5014610" cy="2217907"/>
          </a:xfrm>
          <a:prstGeom prst="roundRect">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200" dirty="0">
                <a:solidFill>
                  <a:schemeClr val="bg1"/>
                </a:solidFill>
                <a:latin typeface="Comic Sans MS" panose="030F0702030302020204" pitchFamily="66" charset="0"/>
              </a:rPr>
              <a:t>those</a:t>
            </a:r>
          </a:p>
        </p:txBody>
      </p:sp>
      <p:sp>
        <p:nvSpPr>
          <p:cNvPr id="4" name="Rectangle: Rounded Corners 3">
            <a:extLst>
              <a:ext uri="{FF2B5EF4-FFF2-40B4-BE49-F238E27FC236}">
                <a16:creationId xmlns:a16="http://schemas.microsoft.com/office/drawing/2014/main" id="{E6C9F053-217B-4002-B96D-BF3BF8219297}"/>
              </a:ext>
            </a:extLst>
          </p:cNvPr>
          <p:cNvSpPr/>
          <p:nvPr/>
        </p:nvSpPr>
        <p:spPr>
          <a:xfrm>
            <a:off x="2111667" y="1803396"/>
            <a:ext cx="5014610" cy="2217907"/>
          </a:xfrm>
          <a:prstGeom prst="roundRect">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200" dirty="0">
                <a:solidFill>
                  <a:schemeClr val="bg1"/>
                </a:solidFill>
                <a:latin typeface="Comic Sans MS" panose="030F0702030302020204" pitchFamily="66" charset="0"/>
              </a:rPr>
              <a:t>fast</a:t>
            </a:r>
          </a:p>
        </p:txBody>
      </p:sp>
      <p:sp>
        <p:nvSpPr>
          <p:cNvPr id="5" name="Rectangle: Rounded Corners 4">
            <a:extLst>
              <a:ext uri="{FF2B5EF4-FFF2-40B4-BE49-F238E27FC236}">
                <a16:creationId xmlns:a16="http://schemas.microsoft.com/office/drawing/2014/main" id="{B1CD982B-2A51-4C3A-B646-226E2F48ED1A}"/>
              </a:ext>
            </a:extLst>
          </p:cNvPr>
          <p:cNvSpPr/>
          <p:nvPr/>
        </p:nvSpPr>
        <p:spPr>
          <a:xfrm>
            <a:off x="2046903" y="1754813"/>
            <a:ext cx="5014610" cy="2217907"/>
          </a:xfrm>
          <a:prstGeom prst="roundRect">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200" dirty="0">
                <a:solidFill>
                  <a:schemeClr val="bg1"/>
                </a:solidFill>
                <a:latin typeface="Comic Sans MS" panose="030F0702030302020204" pitchFamily="66" charset="0"/>
              </a:rPr>
              <a:t>pull</a:t>
            </a:r>
          </a:p>
        </p:txBody>
      </p:sp>
      <p:sp>
        <p:nvSpPr>
          <p:cNvPr id="6" name="Rectangle: Rounded Corners 5">
            <a:extLst>
              <a:ext uri="{FF2B5EF4-FFF2-40B4-BE49-F238E27FC236}">
                <a16:creationId xmlns:a16="http://schemas.microsoft.com/office/drawing/2014/main" id="{D6B695AB-1799-4A1B-8267-F57D85FE3F90}"/>
              </a:ext>
            </a:extLst>
          </p:cNvPr>
          <p:cNvSpPr/>
          <p:nvPr/>
        </p:nvSpPr>
        <p:spPr>
          <a:xfrm>
            <a:off x="2017723" y="1754813"/>
            <a:ext cx="5014610" cy="2217907"/>
          </a:xfrm>
          <a:prstGeom prst="roundRect">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200" dirty="0">
                <a:solidFill>
                  <a:schemeClr val="bg1"/>
                </a:solidFill>
                <a:latin typeface="Comic Sans MS" panose="030F0702030302020204" pitchFamily="66" charset="0"/>
              </a:rPr>
              <a:t>us</a:t>
            </a:r>
          </a:p>
        </p:txBody>
      </p:sp>
      <p:sp>
        <p:nvSpPr>
          <p:cNvPr id="7" name="Rectangle: Rounded Corners 6">
            <a:extLst>
              <a:ext uri="{FF2B5EF4-FFF2-40B4-BE49-F238E27FC236}">
                <a16:creationId xmlns:a16="http://schemas.microsoft.com/office/drawing/2014/main" id="{8BD7E61D-8306-4EFE-9A32-710ABB652691}"/>
              </a:ext>
            </a:extLst>
          </p:cNvPr>
          <p:cNvSpPr/>
          <p:nvPr/>
        </p:nvSpPr>
        <p:spPr>
          <a:xfrm>
            <a:off x="2050105" y="1747833"/>
            <a:ext cx="5014610" cy="2217907"/>
          </a:xfrm>
          <a:prstGeom prst="roundRect">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200" dirty="0">
                <a:solidFill>
                  <a:schemeClr val="bg1"/>
                </a:solidFill>
                <a:latin typeface="Comic Sans MS" panose="030F0702030302020204" pitchFamily="66" charset="0"/>
              </a:rPr>
              <a:t>buy</a:t>
            </a:r>
          </a:p>
        </p:txBody>
      </p:sp>
      <p:sp>
        <p:nvSpPr>
          <p:cNvPr id="8" name="Rectangle: Rounded Corners 7">
            <a:extLst>
              <a:ext uri="{FF2B5EF4-FFF2-40B4-BE49-F238E27FC236}">
                <a16:creationId xmlns:a16="http://schemas.microsoft.com/office/drawing/2014/main" id="{C85AFA5A-5BC7-46CE-81D9-45720F78D2A4}"/>
              </a:ext>
            </a:extLst>
          </p:cNvPr>
          <p:cNvSpPr/>
          <p:nvPr/>
        </p:nvSpPr>
        <p:spPr>
          <a:xfrm>
            <a:off x="2079285" y="1747834"/>
            <a:ext cx="5014610" cy="2217907"/>
          </a:xfrm>
          <a:prstGeom prst="roundRect">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200" dirty="0">
                <a:solidFill>
                  <a:schemeClr val="bg1"/>
                </a:solidFill>
                <a:latin typeface="Comic Sans MS" panose="030F0702030302020204" pitchFamily="66" charset="0"/>
              </a:rPr>
              <a:t>use</a:t>
            </a:r>
          </a:p>
        </p:txBody>
      </p:sp>
      <p:pic>
        <p:nvPicPr>
          <p:cNvPr id="11" name="Picture 10" descr="Thumbs Up Max The Husky">
            <a:extLst>
              <a:ext uri="{FF2B5EF4-FFF2-40B4-BE49-F238E27FC236}">
                <a16:creationId xmlns:a16="http://schemas.microsoft.com/office/drawing/2014/main" id="{D6BFDEA5-5020-4991-AD19-7A6A49DF0908}"/>
              </a:ext>
            </a:extLst>
          </p:cNvPr>
          <p:cNvPicPr>
            <a:picLocks noChangeAspect="1"/>
          </p:cNvPicPr>
          <p:nvPr/>
        </p:nvPicPr>
        <p:blipFill>
          <a:blip r:embed="rId3"/>
          <a:stretch>
            <a:fillRect/>
          </a:stretch>
        </p:blipFill>
        <p:spPr>
          <a:xfrm>
            <a:off x="3185023" y="4007343"/>
            <a:ext cx="2882402" cy="2882402"/>
          </a:xfrm>
          <a:prstGeom prst="rect">
            <a:avLst/>
          </a:prstGeom>
        </p:spPr>
      </p:pic>
    </p:spTree>
    <p:extLst>
      <p:ext uri="{BB962C8B-B14F-4D97-AF65-F5344CB8AC3E}">
        <p14:creationId xmlns:p14="http://schemas.microsoft.com/office/powerpoint/2010/main" val="1460561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036EE-1E90-4BF1-B5BF-4699F17A5255}"/>
              </a:ext>
            </a:extLst>
          </p:cNvPr>
          <p:cNvSpPr>
            <a:spLocks noGrp="1"/>
          </p:cNvSpPr>
          <p:nvPr>
            <p:ph type="title"/>
          </p:nvPr>
        </p:nvSpPr>
        <p:spPr/>
        <p:txBody>
          <a:bodyPr/>
          <a:lstStyle/>
          <a:p>
            <a:r>
              <a:rPr lang="en-US" dirty="0">
                <a:latin typeface="Comic Sans MS" panose="030F0702030302020204" pitchFamily="66" charset="0"/>
              </a:rPr>
              <a:t>Sight Word Locator </a:t>
            </a:r>
          </a:p>
        </p:txBody>
      </p:sp>
      <p:sp>
        <p:nvSpPr>
          <p:cNvPr id="3" name="Rectangle: Rounded Corners 2">
            <a:extLst>
              <a:ext uri="{FF2B5EF4-FFF2-40B4-BE49-F238E27FC236}">
                <a16:creationId xmlns:a16="http://schemas.microsoft.com/office/drawing/2014/main" id="{DB48BDA3-E5B9-44B5-8CF1-74F39443D5BD}"/>
              </a:ext>
            </a:extLst>
          </p:cNvPr>
          <p:cNvSpPr/>
          <p:nvPr/>
        </p:nvSpPr>
        <p:spPr>
          <a:xfrm>
            <a:off x="6201799" y="1657833"/>
            <a:ext cx="1916290" cy="1375299"/>
          </a:xfrm>
          <a:prstGeom prst="roundRect">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dirty="0">
                <a:solidFill>
                  <a:schemeClr val="bg1"/>
                </a:solidFill>
                <a:latin typeface="Comic Sans MS" panose="030F0702030302020204" pitchFamily="66" charset="0"/>
              </a:rPr>
              <a:t>us</a:t>
            </a:r>
          </a:p>
        </p:txBody>
      </p:sp>
      <p:sp>
        <p:nvSpPr>
          <p:cNvPr id="5" name="Rectangle: Rounded Corners 4">
            <a:extLst>
              <a:ext uri="{FF2B5EF4-FFF2-40B4-BE49-F238E27FC236}">
                <a16:creationId xmlns:a16="http://schemas.microsoft.com/office/drawing/2014/main" id="{A20383AC-7D7A-4E01-9C5D-A1805978F177}"/>
              </a:ext>
            </a:extLst>
          </p:cNvPr>
          <p:cNvSpPr/>
          <p:nvPr/>
        </p:nvSpPr>
        <p:spPr>
          <a:xfrm>
            <a:off x="3613855" y="1657832"/>
            <a:ext cx="1916290" cy="1375299"/>
          </a:xfrm>
          <a:prstGeom prst="roundRect">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dirty="0">
                <a:solidFill>
                  <a:schemeClr val="bg1"/>
                </a:solidFill>
                <a:latin typeface="Comic Sans MS" panose="030F0702030302020204" pitchFamily="66" charset="0"/>
              </a:rPr>
              <a:t>those</a:t>
            </a:r>
          </a:p>
        </p:txBody>
      </p:sp>
      <p:sp>
        <p:nvSpPr>
          <p:cNvPr id="6" name="Rectangle: Rounded Corners 5">
            <a:extLst>
              <a:ext uri="{FF2B5EF4-FFF2-40B4-BE49-F238E27FC236}">
                <a16:creationId xmlns:a16="http://schemas.microsoft.com/office/drawing/2014/main" id="{266E6476-041F-4BBE-AEB1-2EF98DACFA60}"/>
              </a:ext>
            </a:extLst>
          </p:cNvPr>
          <p:cNvSpPr/>
          <p:nvPr/>
        </p:nvSpPr>
        <p:spPr>
          <a:xfrm>
            <a:off x="1025912" y="1735669"/>
            <a:ext cx="1916290" cy="1375299"/>
          </a:xfrm>
          <a:prstGeom prst="roundRect">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dirty="0">
                <a:solidFill>
                  <a:schemeClr val="bg1"/>
                </a:solidFill>
                <a:latin typeface="Comic Sans MS" panose="030F0702030302020204" pitchFamily="66" charset="0"/>
              </a:rPr>
              <a:t>use</a:t>
            </a:r>
          </a:p>
        </p:txBody>
      </p:sp>
      <p:sp>
        <p:nvSpPr>
          <p:cNvPr id="7" name="Rectangle: Rounded Corners 6">
            <a:extLst>
              <a:ext uri="{FF2B5EF4-FFF2-40B4-BE49-F238E27FC236}">
                <a16:creationId xmlns:a16="http://schemas.microsoft.com/office/drawing/2014/main" id="{1A123C11-F0C6-4190-B5E9-31AF4284CA2F}"/>
              </a:ext>
            </a:extLst>
          </p:cNvPr>
          <p:cNvSpPr/>
          <p:nvPr/>
        </p:nvSpPr>
        <p:spPr>
          <a:xfrm>
            <a:off x="1025912" y="3429000"/>
            <a:ext cx="1916290" cy="1375299"/>
          </a:xfrm>
          <a:prstGeom prst="roundRect">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dirty="0">
                <a:solidFill>
                  <a:schemeClr val="bg1"/>
                </a:solidFill>
                <a:latin typeface="Comic Sans MS" panose="030F0702030302020204" pitchFamily="66" charset="0"/>
              </a:rPr>
              <a:t>pull</a:t>
            </a:r>
          </a:p>
        </p:txBody>
      </p:sp>
      <p:sp>
        <p:nvSpPr>
          <p:cNvPr id="8" name="Rectangle: Rounded Corners 7">
            <a:extLst>
              <a:ext uri="{FF2B5EF4-FFF2-40B4-BE49-F238E27FC236}">
                <a16:creationId xmlns:a16="http://schemas.microsoft.com/office/drawing/2014/main" id="{F48FCA66-2EB7-478D-BDCE-19D49118625E}"/>
              </a:ext>
            </a:extLst>
          </p:cNvPr>
          <p:cNvSpPr/>
          <p:nvPr/>
        </p:nvSpPr>
        <p:spPr>
          <a:xfrm>
            <a:off x="3610998" y="3428999"/>
            <a:ext cx="1916290" cy="1375299"/>
          </a:xfrm>
          <a:prstGeom prst="roundRect">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dirty="0">
                <a:solidFill>
                  <a:schemeClr val="bg1"/>
                </a:solidFill>
                <a:latin typeface="Comic Sans MS" panose="030F0702030302020204" pitchFamily="66" charset="0"/>
              </a:rPr>
              <a:t>fast</a:t>
            </a:r>
          </a:p>
        </p:txBody>
      </p:sp>
      <p:sp>
        <p:nvSpPr>
          <p:cNvPr id="9" name="Rectangle: Rounded Corners 8">
            <a:extLst>
              <a:ext uri="{FF2B5EF4-FFF2-40B4-BE49-F238E27FC236}">
                <a16:creationId xmlns:a16="http://schemas.microsoft.com/office/drawing/2014/main" id="{BA6723FF-7B2C-45B2-9B39-8B152DCF1FD0}"/>
              </a:ext>
            </a:extLst>
          </p:cNvPr>
          <p:cNvSpPr/>
          <p:nvPr/>
        </p:nvSpPr>
        <p:spPr>
          <a:xfrm>
            <a:off x="6196085" y="3429000"/>
            <a:ext cx="1916290" cy="1375299"/>
          </a:xfrm>
          <a:prstGeom prst="roundRect">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dirty="0">
                <a:solidFill>
                  <a:schemeClr val="bg1"/>
                </a:solidFill>
                <a:latin typeface="Comic Sans MS" panose="030F0702030302020204" pitchFamily="66" charset="0"/>
              </a:rPr>
              <a:t>buy</a:t>
            </a:r>
          </a:p>
        </p:txBody>
      </p:sp>
    </p:spTree>
    <p:extLst>
      <p:ext uri="{BB962C8B-B14F-4D97-AF65-F5344CB8AC3E}">
        <p14:creationId xmlns:p14="http://schemas.microsoft.com/office/powerpoint/2010/main" val="711596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grpId="0" nodeType="clickEffect">
                                  <p:stCondLst>
                                    <p:cond delay="0"/>
                                  </p:stCondLst>
                                  <p:childTnLst>
                                    <p:animEffect transition="out" filter="fade">
                                      <p:cBhvr>
                                        <p:cTn id="11" dur="500" tmFilter="0, 0; .2, .5; .8, .5; 1, 0"/>
                                        <p:tgtEl>
                                          <p:spTgt spid="8"/>
                                        </p:tgtEl>
                                      </p:cBhvr>
                                    </p:animEffect>
                                    <p:animScale>
                                      <p:cBhvr>
                                        <p:cTn id="12" dur="250" autoRev="1" fill="hold"/>
                                        <p:tgtEl>
                                          <p:spTgt spid="8"/>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grpId="0" nodeType="clickEffect">
                                  <p:stCondLst>
                                    <p:cond delay="0"/>
                                  </p:stCondLst>
                                  <p:childTnLst>
                                    <p:animEffect transition="out" filter="fade">
                                      <p:cBhvr>
                                        <p:cTn id="16" dur="500" tmFilter="0, 0; .2, .5; .8, .5; 1, 0"/>
                                        <p:tgtEl>
                                          <p:spTgt spid="7"/>
                                        </p:tgtEl>
                                      </p:cBhvr>
                                    </p:animEffect>
                                    <p:animScale>
                                      <p:cBhvr>
                                        <p:cTn id="17" dur="250" autoRev="1" fill="hold"/>
                                        <p:tgtEl>
                                          <p:spTgt spid="7"/>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26" presetClass="emph" presetSubtype="0" fill="hold" grpId="0" nodeType="clickEffect">
                                  <p:stCondLst>
                                    <p:cond delay="0"/>
                                  </p:stCondLst>
                                  <p:childTnLst>
                                    <p:animEffect transition="out" filter="fade">
                                      <p:cBhvr>
                                        <p:cTn id="21" dur="500" tmFilter="0, 0; .2, .5; .8, .5; 1, 0"/>
                                        <p:tgtEl>
                                          <p:spTgt spid="3"/>
                                        </p:tgtEl>
                                      </p:cBhvr>
                                    </p:animEffect>
                                    <p:animScale>
                                      <p:cBhvr>
                                        <p:cTn id="22" dur="250" autoRev="1" fill="hold"/>
                                        <p:tgtEl>
                                          <p:spTgt spid="3"/>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26" presetClass="emph" presetSubtype="0" fill="hold" grpId="0" nodeType="clickEffect">
                                  <p:stCondLst>
                                    <p:cond delay="0"/>
                                  </p:stCondLst>
                                  <p:childTnLst>
                                    <p:animEffect transition="out" filter="fade">
                                      <p:cBhvr>
                                        <p:cTn id="26" dur="500" tmFilter="0, 0; .2, .5; .8, .5; 1, 0"/>
                                        <p:tgtEl>
                                          <p:spTgt spid="9"/>
                                        </p:tgtEl>
                                      </p:cBhvr>
                                    </p:animEffect>
                                    <p:animScale>
                                      <p:cBhvr>
                                        <p:cTn id="27" dur="250" autoRev="1" fill="hold"/>
                                        <p:tgtEl>
                                          <p:spTgt spid="9"/>
                                        </p:tgtEl>
                                      </p:cBhvr>
                                      <p:by x="105000" y="105000"/>
                                    </p:animScale>
                                  </p:childTnLst>
                                </p:cTn>
                              </p:par>
                            </p:childTnLst>
                          </p:cTn>
                        </p:par>
                      </p:childTnLst>
                    </p:cTn>
                  </p:par>
                  <p:par>
                    <p:cTn id="28" fill="hold">
                      <p:stCondLst>
                        <p:cond delay="indefinite"/>
                      </p:stCondLst>
                      <p:childTnLst>
                        <p:par>
                          <p:cTn id="29" fill="hold">
                            <p:stCondLst>
                              <p:cond delay="0"/>
                            </p:stCondLst>
                            <p:childTnLst>
                              <p:par>
                                <p:cTn id="30" presetID="26" presetClass="emph" presetSubtype="0" fill="hold" grpId="0" nodeType="clickEffect">
                                  <p:stCondLst>
                                    <p:cond delay="0"/>
                                  </p:stCondLst>
                                  <p:childTnLst>
                                    <p:animEffect transition="out" filter="fade">
                                      <p:cBhvr>
                                        <p:cTn id="31" dur="500" tmFilter="0, 0; .2, .5; .8, .5; 1, 0"/>
                                        <p:tgtEl>
                                          <p:spTgt spid="6"/>
                                        </p:tgtEl>
                                      </p:cBhvr>
                                    </p:animEffect>
                                    <p:animScale>
                                      <p:cBhvr>
                                        <p:cTn id="32"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7422A-FCCC-40F1-BD07-5E6CFA1F5ABD}"/>
              </a:ext>
            </a:extLst>
          </p:cNvPr>
          <p:cNvSpPr>
            <a:spLocks noGrp="1"/>
          </p:cNvSpPr>
          <p:nvPr>
            <p:ph type="title"/>
          </p:nvPr>
        </p:nvSpPr>
        <p:spPr/>
        <p:txBody>
          <a:bodyPr/>
          <a:lstStyle/>
          <a:p>
            <a:r>
              <a:rPr lang="en-US" dirty="0">
                <a:latin typeface="Comic Sans MS" panose="030F0702030302020204" pitchFamily="66" charset="0"/>
              </a:rPr>
              <a:t>Story Retell </a:t>
            </a:r>
          </a:p>
        </p:txBody>
      </p:sp>
      <p:pic>
        <p:nvPicPr>
          <p:cNvPr id="1026" name="Picture 2">
            <a:extLst>
              <a:ext uri="{FF2B5EF4-FFF2-40B4-BE49-F238E27FC236}">
                <a16:creationId xmlns:a16="http://schemas.microsoft.com/office/drawing/2014/main" id="{46AC5B5A-B1D9-4D40-88AC-FFFECF61DBAE}"/>
              </a:ext>
            </a:extLst>
          </p:cNvPr>
          <p:cNvPicPr>
            <a:picLocks noChangeAspect="1" noChangeArrowheads="1"/>
          </p:cNvPicPr>
          <p:nvPr/>
        </p:nvPicPr>
        <p:blipFill>
          <a:blip r:embed="rId3"/>
          <a:srcRect/>
          <a:stretch/>
        </p:blipFill>
        <p:spPr bwMode="auto">
          <a:xfrm>
            <a:off x="539642" y="2496388"/>
            <a:ext cx="3735659" cy="249542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4D28708-B0CB-4245-8EC5-9EF7F7CDCBB3}"/>
              </a:ext>
            </a:extLst>
          </p:cNvPr>
          <p:cNvPicPr>
            <a:picLocks noChangeAspect="1"/>
          </p:cNvPicPr>
          <p:nvPr/>
        </p:nvPicPr>
        <p:blipFill>
          <a:blip r:embed="rId4"/>
          <a:srcRect/>
          <a:stretch/>
        </p:blipFill>
        <p:spPr>
          <a:xfrm>
            <a:off x="4951141" y="2496388"/>
            <a:ext cx="3735659" cy="2495420"/>
          </a:xfrm>
          <a:prstGeom prst="rect">
            <a:avLst/>
          </a:prstGeom>
        </p:spPr>
      </p:pic>
    </p:spTree>
    <p:extLst>
      <p:ext uri="{BB962C8B-B14F-4D97-AF65-F5344CB8AC3E}">
        <p14:creationId xmlns:p14="http://schemas.microsoft.com/office/powerpoint/2010/main" val="1089271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7422A-FCCC-40F1-BD07-5E6CFA1F5ABD}"/>
              </a:ext>
            </a:extLst>
          </p:cNvPr>
          <p:cNvSpPr>
            <a:spLocks noGrp="1"/>
          </p:cNvSpPr>
          <p:nvPr>
            <p:ph type="title"/>
          </p:nvPr>
        </p:nvSpPr>
        <p:spPr/>
        <p:txBody>
          <a:bodyPr/>
          <a:lstStyle/>
          <a:p>
            <a:r>
              <a:rPr lang="en-US" dirty="0">
                <a:latin typeface="Comic Sans MS" panose="030F0702030302020204" pitchFamily="66" charset="0"/>
              </a:rPr>
              <a:t>Singular Nouns and Pronouns</a:t>
            </a:r>
          </a:p>
        </p:txBody>
      </p:sp>
      <p:sp>
        <p:nvSpPr>
          <p:cNvPr id="3" name="Rectangle: Rounded Corners 2">
            <a:extLst>
              <a:ext uri="{FF2B5EF4-FFF2-40B4-BE49-F238E27FC236}">
                <a16:creationId xmlns:a16="http://schemas.microsoft.com/office/drawing/2014/main" id="{26FED90C-1671-484A-A429-A02C9E7060A6}"/>
              </a:ext>
            </a:extLst>
          </p:cNvPr>
          <p:cNvSpPr/>
          <p:nvPr/>
        </p:nvSpPr>
        <p:spPr>
          <a:xfrm>
            <a:off x="1753952" y="1252385"/>
            <a:ext cx="5636095" cy="1666951"/>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solidFill>
                  <a:schemeClr val="tx1"/>
                </a:solidFill>
                <a:latin typeface="Comic Sans MS" panose="030F0702030302020204" pitchFamily="66" charset="0"/>
              </a:rPr>
              <a:t>Singular pronouns take the place of a singular noun.</a:t>
            </a:r>
          </a:p>
        </p:txBody>
      </p:sp>
      <p:sp>
        <p:nvSpPr>
          <p:cNvPr id="4" name="Rectangle: Rounded Corners 3">
            <a:extLst>
              <a:ext uri="{FF2B5EF4-FFF2-40B4-BE49-F238E27FC236}">
                <a16:creationId xmlns:a16="http://schemas.microsoft.com/office/drawing/2014/main" id="{58EF4F65-4ADF-4265-90F7-BFCE589E8A4B}"/>
              </a:ext>
            </a:extLst>
          </p:cNvPr>
          <p:cNvSpPr/>
          <p:nvPr/>
        </p:nvSpPr>
        <p:spPr>
          <a:xfrm>
            <a:off x="694061" y="3429000"/>
            <a:ext cx="7755875" cy="2217907"/>
          </a:xfrm>
          <a:prstGeom prst="roundRect">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solidFill>
                  <a:schemeClr val="bg1"/>
                </a:solidFill>
                <a:latin typeface="Comic Sans MS" panose="030F0702030302020204" pitchFamily="66" charset="0"/>
              </a:rPr>
              <a:t>Dad went to the store. Then </a:t>
            </a:r>
            <a:r>
              <a:rPr lang="en-US" sz="3200" u="sng" dirty="0">
                <a:solidFill>
                  <a:schemeClr val="bg1"/>
                </a:solidFill>
                <a:latin typeface="Comic Sans MS" panose="030F0702030302020204" pitchFamily="66" charset="0"/>
              </a:rPr>
              <a:t>dad</a:t>
            </a:r>
            <a:r>
              <a:rPr lang="en-US" sz="3200" dirty="0">
                <a:solidFill>
                  <a:schemeClr val="bg1"/>
                </a:solidFill>
                <a:latin typeface="Comic Sans MS" panose="030F0702030302020204" pitchFamily="66" charset="0"/>
              </a:rPr>
              <a:t> got in the truck to head home. When </a:t>
            </a:r>
            <a:r>
              <a:rPr lang="en-US" sz="3200" u="sng" dirty="0">
                <a:solidFill>
                  <a:schemeClr val="bg1"/>
                </a:solidFill>
                <a:latin typeface="Comic Sans MS" panose="030F0702030302020204" pitchFamily="66" charset="0"/>
              </a:rPr>
              <a:t>dad</a:t>
            </a:r>
            <a:r>
              <a:rPr lang="en-US" sz="3200" dirty="0">
                <a:solidFill>
                  <a:schemeClr val="bg1"/>
                </a:solidFill>
                <a:latin typeface="Comic Sans MS" panose="030F0702030302020204" pitchFamily="66" charset="0"/>
              </a:rPr>
              <a:t> got home, </a:t>
            </a:r>
            <a:r>
              <a:rPr lang="en-US" sz="3200" u="sng" dirty="0">
                <a:solidFill>
                  <a:schemeClr val="bg1"/>
                </a:solidFill>
                <a:latin typeface="Comic Sans MS" panose="030F0702030302020204" pitchFamily="66" charset="0"/>
              </a:rPr>
              <a:t>dad</a:t>
            </a:r>
            <a:r>
              <a:rPr lang="en-US" sz="3200" dirty="0">
                <a:solidFill>
                  <a:schemeClr val="bg1"/>
                </a:solidFill>
                <a:latin typeface="Comic Sans MS" panose="030F0702030302020204" pitchFamily="66" charset="0"/>
              </a:rPr>
              <a:t> cleaned the garage and cut the grass.</a:t>
            </a:r>
          </a:p>
        </p:txBody>
      </p:sp>
      <p:sp>
        <p:nvSpPr>
          <p:cNvPr id="5" name="Rectangle: Rounded Corners 4">
            <a:extLst>
              <a:ext uri="{FF2B5EF4-FFF2-40B4-BE49-F238E27FC236}">
                <a16:creationId xmlns:a16="http://schemas.microsoft.com/office/drawing/2014/main" id="{16FA4C2A-CA26-4A0C-AF04-FB1AC1C0CF6A}"/>
              </a:ext>
            </a:extLst>
          </p:cNvPr>
          <p:cNvSpPr/>
          <p:nvPr/>
        </p:nvSpPr>
        <p:spPr>
          <a:xfrm>
            <a:off x="694061" y="3438661"/>
            <a:ext cx="7755875" cy="2217907"/>
          </a:xfrm>
          <a:prstGeom prst="roundRect">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solidFill>
                  <a:schemeClr val="bg1"/>
                </a:solidFill>
                <a:latin typeface="Comic Sans MS" panose="030F0702030302020204" pitchFamily="66" charset="0"/>
              </a:rPr>
              <a:t>Dad went to the store. Then </a:t>
            </a:r>
            <a:r>
              <a:rPr lang="en-US" sz="3200" u="sng" dirty="0">
                <a:solidFill>
                  <a:schemeClr val="bg1"/>
                </a:solidFill>
                <a:latin typeface="Comic Sans MS" panose="030F0702030302020204" pitchFamily="66" charset="0"/>
              </a:rPr>
              <a:t>he</a:t>
            </a:r>
            <a:r>
              <a:rPr lang="en-US" sz="3200" dirty="0">
                <a:solidFill>
                  <a:schemeClr val="bg1"/>
                </a:solidFill>
                <a:latin typeface="Comic Sans MS" panose="030F0702030302020204" pitchFamily="66" charset="0"/>
              </a:rPr>
              <a:t> got in the truck to head home. When </a:t>
            </a:r>
            <a:r>
              <a:rPr lang="en-US" sz="3200" u="sng" dirty="0">
                <a:solidFill>
                  <a:schemeClr val="bg1"/>
                </a:solidFill>
                <a:latin typeface="Comic Sans MS" panose="030F0702030302020204" pitchFamily="66" charset="0"/>
              </a:rPr>
              <a:t>he</a:t>
            </a:r>
            <a:r>
              <a:rPr lang="en-US" sz="3200" dirty="0">
                <a:solidFill>
                  <a:schemeClr val="bg1"/>
                </a:solidFill>
                <a:latin typeface="Comic Sans MS" panose="030F0702030302020204" pitchFamily="66" charset="0"/>
              </a:rPr>
              <a:t> got home, </a:t>
            </a:r>
            <a:r>
              <a:rPr lang="en-US" sz="3200" u="sng" dirty="0">
                <a:solidFill>
                  <a:schemeClr val="bg1"/>
                </a:solidFill>
                <a:latin typeface="Comic Sans MS" panose="030F0702030302020204" pitchFamily="66" charset="0"/>
              </a:rPr>
              <a:t>he</a:t>
            </a:r>
            <a:r>
              <a:rPr lang="en-US" sz="3200" dirty="0">
                <a:solidFill>
                  <a:schemeClr val="bg1"/>
                </a:solidFill>
                <a:latin typeface="Comic Sans MS" panose="030F0702030302020204" pitchFamily="66" charset="0"/>
              </a:rPr>
              <a:t> cleaned the garage and cut the grass.</a:t>
            </a:r>
          </a:p>
        </p:txBody>
      </p:sp>
      <p:pic>
        <p:nvPicPr>
          <p:cNvPr id="7" name="Picture 6" descr="Thumbs Up Max The Husky">
            <a:extLst>
              <a:ext uri="{FF2B5EF4-FFF2-40B4-BE49-F238E27FC236}">
                <a16:creationId xmlns:a16="http://schemas.microsoft.com/office/drawing/2014/main" id="{CB2FCD0E-E4A9-44B3-AEBB-E0B3DF1F6B96}"/>
              </a:ext>
            </a:extLst>
          </p:cNvPr>
          <p:cNvPicPr>
            <a:picLocks noChangeAspect="1"/>
          </p:cNvPicPr>
          <p:nvPr/>
        </p:nvPicPr>
        <p:blipFill>
          <a:blip r:embed="rId3"/>
          <a:stretch>
            <a:fillRect/>
          </a:stretch>
        </p:blipFill>
        <p:spPr>
          <a:xfrm>
            <a:off x="2931315" y="3735470"/>
            <a:ext cx="3281365" cy="3281365"/>
          </a:xfrm>
          <a:prstGeom prst="rect">
            <a:avLst/>
          </a:prstGeom>
        </p:spPr>
      </p:pic>
    </p:spTree>
    <p:extLst>
      <p:ext uri="{BB962C8B-B14F-4D97-AF65-F5344CB8AC3E}">
        <p14:creationId xmlns:p14="http://schemas.microsoft.com/office/powerpoint/2010/main" val="1936883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7422A-FCCC-40F1-BD07-5E6CFA1F5ABD}"/>
              </a:ext>
            </a:extLst>
          </p:cNvPr>
          <p:cNvSpPr>
            <a:spLocks noGrp="1"/>
          </p:cNvSpPr>
          <p:nvPr>
            <p:ph type="title"/>
          </p:nvPr>
        </p:nvSpPr>
        <p:spPr/>
        <p:txBody>
          <a:bodyPr/>
          <a:lstStyle/>
          <a:p>
            <a:r>
              <a:rPr lang="en-US" dirty="0">
                <a:latin typeface="Comic Sans MS" panose="030F0702030302020204" pitchFamily="66" charset="0"/>
              </a:rPr>
              <a:t>Plural Nouns and Pronouns</a:t>
            </a:r>
          </a:p>
        </p:txBody>
      </p:sp>
      <p:sp>
        <p:nvSpPr>
          <p:cNvPr id="3" name="Rectangle: Rounded Corners 2">
            <a:extLst>
              <a:ext uri="{FF2B5EF4-FFF2-40B4-BE49-F238E27FC236}">
                <a16:creationId xmlns:a16="http://schemas.microsoft.com/office/drawing/2014/main" id="{2E3E8513-BB11-4E1D-86EC-BF2BF7725207}"/>
              </a:ext>
            </a:extLst>
          </p:cNvPr>
          <p:cNvSpPr/>
          <p:nvPr/>
        </p:nvSpPr>
        <p:spPr>
          <a:xfrm>
            <a:off x="1753952" y="1370033"/>
            <a:ext cx="5636095" cy="1666951"/>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solidFill>
                  <a:schemeClr val="tx1"/>
                </a:solidFill>
                <a:latin typeface="Comic Sans MS" panose="030F0702030302020204" pitchFamily="66" charset="0"/>
              </a:rPr>
              <a:t>Plural pronouns takes the place of a plural noun.</a:t>
            </a:r>
          </a:p>
        </p:txBody>
      </p:sp>
      <p:sp>
        <p:nvSpPr>
          <p:cNvPr id="4" name="Rectangle: Rounded Corners 3">
            <a:extLst>
              <a:ext uri="{FF2B5EF4-FFF2-40B4-BE49-F238E27FC236}">
                <a16:creationId xmlns:a16="http://schemas.microsoft.com/office/drawing/2014/main" id="{276E6897-C023-4A50-8696-B91308431698}"/>
              </a:ext>
            </a:extLst>
          </p:cNvPr>
          <p:cNvSpPr/>
          <p:nvPr/>
        </p:nvSpPr>
        <p:spPr>
          <a:xfrm>
            <a:off x="893848" y="3121647"/>
            <a:ext cx="7546802" cy="3266109"/>
          </a:xfrm>
          <a:prstGeom prst="roundRect">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solidFill>
                  <a:schemeClr val="bg1"/>
                </a:solidFill>
                <a:latin typeface="Comic Sans MS" panose="030F0702030302020204" pitchFamily="66" charset="0"/>
              </a:rPr>
              <a:t>Lindsey and Sam are going to the mall. Lindsey and Sam want to stop and get a coffee first. After Lindsey and Sam stop to get Lindsey and Sam’s coffee, Lindsey and Sam go into the first store. </a:t>
            </a:r>
          </a:p>
        </p:txBody>
      </p:sp>
      <p:sp>
        <p:nvSpPr>
          <p:cNvPr id="5" name="Rectangle: Rounded Corners 4">
            <a:extLst>
              <a:ext uri="{FF2B5EF4-FFF2-40B4-BE49-F238E27FC236}">
                <a16:creationId xmlns:a16="http://schemas.microsoft.com/office/drawing/2014/main" id="{B2E2E993-4314-4C9C-8D4A-6C780E5FB8AB}"/>
              </a:ext>
            </a:extLst>
          </p:cNvPr>
          <p:cNvSpPr/>
          <p:nvPr/>
        </p:nvSpPr>
        <p:spPr>
          <a:xfrm>
            <a:off x="893848" y="3074042"/>
            <a:ext cx="7546802" cy="3252400"/>
          </a:xfrm>
          <a:prstGeom prst="roundRect">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solidFill>
                  <a:schemeClr val="bg1"/>
                </a:solidFill>
                <a:latin typeface="Comic Sans MS" panose="030F0702030302020204" pitchFamily="66" charset="0"/>
              </a:rPr>
              <a:t>Lindsey and Sam are going to the mall. </a:t>
            </a:r>
            <a:r>
              <a:rPr lang="en-US" sz="3200" u="sng" dirty="0">
                <a:solidFill>
                  <a:schemeClr val="bg1"/>
                </a:solidFill>
                <a:latin typeface="Comic Sans MS" panose="030F0702030302020204" pitchFamily="66" charset="0"/>
              </a:rPr>
              <a:t>They</a:t>
            </a:r>
            <a:r>
              <a:rPr lang="en-US" sz="3200" dirty="0">
                <a:solidFill>
                  <a:schemeClr val="bg1"/>
                </a:solidFill>
                <a:latin typeface="Comic Sans MS" panose="030F0702030302020204" pitchFamily="66" charset="0"/>
              </a:rPr>
              <a:t> all want to stop and get a coffee first. After </a:t>
            </a:r>
            <a:r>
              <a:rPr lang="en-US" sz="3200" u="sng" dirty="0">
                <a:solidFill>
                  <a:schemeClr val="bg1"/>
                </a:solidFill>
                <a:latin typeface="Comic Sans MS" panose="030F0702030302020204" pitchFamily="66" charset="0"/>
              </a:rPr>
              <a:t>they</a:t>
            </a:r>
            <a:r>
              <a:rPr lang="en-US" sz="3200" dirty="0">
                <a:solidFill>
                  <a:schemeClr val="bg1"/>
                </a:solidFill>
                <a:latin typeface="Comic Sans MS" panose="030F0702030302020204" pitchFamily="66" charset="0"/>
              </a:rPr>
              <a:t> stop to get </a:t>
            </a:r>
            <a:r>
              <a:rPr lang="en-US" sz="3200" u="sng" dirty="0">
                <a:solidFill>
                  <a:schemeClr val="bg1"/>
                </a:solidFill>
                <a:latin typeface="Comic Sans MS" panose="030F0702030302020204" pitchFamily="66" charset="0"/>
              </a:rPr>
              <a:t>their</a:t>
            </a:r>
            <a:r>
              <a:rPr lang="en-US" sz="3200" dirty="0">
                <a:solidFill>
                  <a:schemeClr val="bg1"/>
                </a:solidFill>
                <a:latin typeface="Comic Sans MS" panose="030F0702030302020204" pitchFamily="66" charset="0"/>
              </a:rPr>
              <a:t> coffee, </a:t>
            </a:r>
            <a:r>
              <a:rPr lang="en-US" sz="3200" u="sng" dirty="0">
                <a:solidFill>
                  <a:schemeClr val="bg1"/>
                </a:solidFill>
                <a:latin typeface="Comic Sans MS" panose="030F0702030302020204" pitchFamily="66" charset="0"/>
              </a:rPr>
              <a:t>they</a:t>
            </a:r>
            <a:r>
              <a:rPr lang="en-US" sz="3200" dirty="0">
                <a:solidFill>
                  <a:schemeClr val="bg1"/>
                </a:solidFill>
                <a:latin typeface="Comic Sans MS" panose="030F0702030302020204" pitchFamily="66" charset="0"/>
              </a:rPr>
              <a:t> go into the first store. </a:t>
            </a:r>
          </a:p>
        </p:txBody>
      </p:sp>
      <p:pic>
        <p:nvPicPr>
          <p:cNvPr id="6" name="Picture 5" descr="Thumbs Up Max The Husky">
            <a:extLst>
              <a:ext uri="{FF2B5EF4-FFF2-40B4-BE49-F238E27FC236}">
                <a16:creationId xmlns:a16="http://schemas.microsoft.com/office/drawing/2014/main" id="{E35BC410-A9EA-4C1E-8A04-21AD45AC231F}"/>
              </a:ext>
            </a:extLst>
          </p:cNvPr>
          <p:cNvPicPr>
            <a:picLocks noChangeAspect="1"/>
          </p:cNvPicPr>
          <p:nvPr/>
        </p:nvPicPr>
        <p:blipFill>
          <a:blip r:embed="rId3"/>
          <a:stretch>
            <a:fillRect/>
          </a:stretch>
        </p:blipFill>
        <p:spPr>
          <a:xfrm>
            <a:off x="2771774" y="3716336"/>
            <a:ext cx="3305176" cy="3305176"/>
          </a:xfrm>
          <a:prstGeom prst="rect">
            <a:avLst/>
          </a:prstGeom>
        </p:spPr>
      </p:pic>
    </p:spTree>
    <p:extLst>
      <p:ext uri="{BB962C8B-B14F-4D97-AF65-F5344CB8AC3E}">
        <p14:creationId xmlns:p14="http://schemas.microsoft.com/office/powerpoint/2010/main" val="3061882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07BB3-33ED-46C2-B314-C9EBF097BA22}"/>
              </a:ext>
            </a:extLst>
          </p:cNvPr>
          <p:cNvSpPr>
            <a:spLocks noGrp="1"/>
          </p:cNvSpPr>
          <p:nvPr>
            <p:ph type="title"/>
          </p:nvPr>
        </p:nvSpPr>
        <p:spPr/>
        <p:txBody>
          <a:bodyPr/>
          <a:lstStyle/>
          <a:p>
            <a:r>
              <a:rPr lang="en-US" dirty="0">
                <a:latin typeface="Comic Sans MS" panose="030F0702030302020204" pitchFamily="66" charset="0"/>
              </a:rPr>
              <a:t>Singular or Plural </a:t>
            </a:r>
          </a:p>
        </p:txBody>
      </p:sp>
      <p:graphicFrame>
        <p:nvGraphicFramePr>
          <p:cNvPr id="3" name="Table 3">
            <a:extLst>
              <a:ext uri="{FF2B5EF4-FFF2-40B4-BE49-F238E27FC236}">
                <a16:creationId xmlns:a16="http://schemas.microsoft.com/office/drawing/2014/main" id="{AF147EF3-DF2B-4AF7-AB1A-A5408032A573}"/>
              </a:ext>
            </a:extLst>
          </p:cNvPr>
          <p:cNvGraphicFramePr>
            <a:graphicFrameLocks noGrp="1"/>
          </p:cNvGraphicFramePr>
          <p:nvPr>
            <p:extLst>
              <p:ext uri="{D42A27DB-BD31-4B8C-83A1-F6EECF244321}">
                <p14:modId xmlns:p14="http://schemas.microsoft.com/office/powerpoint/2010/main" val="65637181"/>
              </p:ext>
            </p:extLst>
          </p:nvPr>
        </p:nvGraphicFramePr>
        <p:xfrm>
          <a:off x="548640" y="1417638"/>
          <a:ext cx="8046720" cy="4741429"/>
        </p:xfrm>
        <a:graphic>
          <a:graphicData uri="http://schemas.openxmlformats.org/drawingml/2006/table">
            <a:tbl>
              <a:tblPr firstRow="1" bandRow="1">
                <a:tableStyleId>{5C22544A-7EE6-4342-B048-85BDC9FD1C3A}</a:tableStyleId>
              </a:tblPr>
              <a:tblGrid>
                <a:gridCol w="4023360">
                  <a:extLst>
                    <a:ext uri="{9D8B030D-6E8A-4147-A177-3AD203B41FA5}">
                      <a16:colId xmlns:a16="http://schemas.microsoft.com/office/drawing/2014/main" val="1700974237"/>
                    </a:ext>
                  </a:extLst>
                </a:gridCol>
                <a:gridCol w="4023360">
                  <a:extLst>
                    <a:ext uri="{9D8B030D-6E8A-4147-A177-3AD203B41FA5}">
                      <a16:colId xmlns:a16="http://schemas.microsoft.com/office/drawing/2014/main" val="278969641"/>
                    </a:ext>
                  </a:extLst>
                </a:gridCol>
              </a:tblGrid>
              <a:tr h="695642">
                <a:tc>
                  <a:txBody>
                    <a:bodyPr/>
                    <a:lstStyle/>
                    <a:p>
                      <a:pPr algn="ctr"/>
                      <a:r>
                        <a:rPr lang="en-US" sz="3200" dirty="0">
                          <a:solidFill>
                            <a:schemeClr val="tx1"/>
                          </a:solidFill>
                          <a:latin typeface="Comic Sans MS" panose="030F0702030302020204" pitchFamily="66" charset="0"/>
                        </a:rPr>
                        <a:t>Singular Pronouns</a:t>
                      </a:r>
                    </a:p>
                  </a:txBody>
                  <a:tcPr>
                    <a:noFill/>
                  </a:tcPr>
                </a:tc>
                <a:tc>
                  <a:txBody>
                    <a:bodyPr/>
                    <a:lstStyle/>
                    <a:p>
                      <a:pPr algn="ctr"/>
                      <a:r>
                        <a:rPr lang="en-US" sz="3200" dirty="0">
                          <a:solidFill>
                            <a:schemeClr val="tx1"/>
                          </a:solidFill>
                          <a:latin typeface="Comic Sans MS" panose="030F0702030302020204" pitchFamily="66" charset="0"/>
                        </a:rPr>
                        <a:t>Plural Pronouns </a:t>
                      </a:r>
                    </a:p>
                  </a:txBody>
                  <a:tcPr>
                    <a:noFill/>
                  </a:tcPr>
                </a:tc>
                <a:extLst>
                  <a:ext uri="{0D108BD9-81ED-4DB2-BD59-A6C34878D82A}">
                    <a16:rowId xmlns:a16="http://schemas.microsoft.com/office/drawing/2014/main" val="2580290797"/>
                  </a:ext>
                </a:extLst>
              </a:tr>
              <a:tr h="4045787">
                <a:tc>
                  <a:txBody>
                    <a:bodyPr/>
                    <a:lstStyle/>
                    <a:p>
                      <a:endParaRPr lang="en-US" dirty="0"/>
                    </a:p>
                  </a:txBody>
                  <a:tcPr>
                    <a:solidFill>
                      <a:schemeClr val="accent6"/>
                    </a:solidFill>
                  </a:tcPr>
                </a:tc>
                <a:tc>
                  <a:txBody>
                    <a:bodyPr/>
                    <a:lstStyle/>
                    <a:p>
                      <a:endParaRPr lang="en-US" dirty="0"/>
                    </a:p>
                  </a:txBody>
                  <a:tcPr>
                    <a:solidFill>
                      <a:schemeClr val="accent6"/>
                    </a:solidFill>
                  </a:tcPr>
                </a:tc>
                <a:extLst>
                  <a:ext uri="{0D108BD9-81ED-4DB2-BD59-A6C34878D82A}">
                    <a16:rowId xmlns:a16="http://schemas.microsoft.com/office/drawing/2014/main" val="2257291880"/>
                  </a:ext>
                </a:extLst>
              </a:tr>
            </a:tbl>
          </a:graphicData>
        </a:graphic>
      </p:graphicFrame>
      <p:sp>
        <p:nvSpPr>
          <p:cNvPr id="4" name="Rectangle: Rounded Corners 3">
            <a:extLst>
              <a:ext uri="{FF2B5EF4-FFF2-40B4-BE49-F238E27FC236}">
                <a16:creationId xmlns:a16="http://schemas.microsoft.com/office/drawing/2014/main" id="{EE4CCF6D-872A-4092-809E-33B6EF23BA46}"/>
              </a:ext>
            </a:extLst>
          </p:cNvPr>
          <p:cNvSpPr/>
          <p:nvPr/>
        </p:nvSpPr>
        <p:spPr>
          <a:xfrm>
            <a:off x="3611881" y="3079916"/>
            <a:ext cx="1916290" cy="828040"/>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dirty="0">
                <a:solidFill>
                  <a:schemeClr val="tx1"/>
                </a:solidFill>
                <a:latin typeface="Comic Sans MS" panose="030F0702030302020204" pitchFamily="66" charset="0"/>
              </a:rPr>
              <a:t>he</a:t>
            </a:r>
          </a:p>
        </p:txBody>
      </p:sp>
      <p:sp>
        <p:nvSpPr>
          <p:cNvPr id="5" name="Rectangle: Rounded Corners 4">
            <a:extLst>
              <a:ext uri="{FF2B5EF4-FFF2-40B4-BE49-F238E27FC236}">
                <a16:creationId xmlns:a16="http://schemas.microsoft.com/office/drawing/2014/main" id="{4E4E3A20-2DE0-410E-829F-FBBB0123DCAD}"/>
              </a:ext>
            </a:extLst>
          </p:cNvPr>
          <p:cNvSpPr/>
          <p:nvPr/>
        </p:nvSpPr>
        <p:spPr>
          <a:xfrm>
            <a:off x="647135" y="2194561"/>
            <a:ext cx="998785" cy="635006"/>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a:solidFill>
                  <a:schemeClr val="tx1"/>
                </a:solidFill>
                <a:latin typeface="Comic Sans MS" panose="030F0702030302020204" pitchFamily="66" charset="0"/>
              </a:rPr>
              <a:t>he</a:t>
            </a:r>
          </a:p>
        </p:txBody>
      </p:sp>
      <p:sp>
        <p:nvSpPr>
          <p:cNvPr id="6" name="Rectangle: Rounded Corners 5">
            <a:extLst>
              <a:ext uri="{FF2B5EF4-FFF2-40B4-BE49-F238E27FC236}">
                <a16:creationId xmlns:a16="http://schemas.microsoft.com/office/drawing/2014/main" id="{174444F8-B300-4DB2-8E17-E4494DA21B67}"/>
              </a:ext>
            </a:extLst>
          </p:cNvPr>
          <p:cNvSpPr/>
          <p:nvPr/>
        </p:nvSpPr>
        <p:spPr>
          <a:xfrm>
            <a:off x="3621475" y="3044462"/>
            <a:ext cx="1916290" cy="828040"/>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dirty="0">
                <a:solidFill>
                  <a:schemeClr val="tx1"/>
                </a:solidFill>
                <a:latin typeface="Comic Sans MS" panose="030F0702030302020204" pitchFamily="66" charset="0"/>
              </a:rPr>
              <a:t>she</a:t>
            </a:r>
          </a:p>
        </p:txBody>
      </p:sp>
      <p:sp>
        <p:nvSpPr>
          <p:cNvPr id="7" name="Rectangle: Rounded Corners 6">
            <a:extLst>
              <a:ext uri="{FF2B5EF4-FFF2-40B4-BE49-F238E27FC236}">
                <a16:creationId xmlns:a16="http://schemas.microsoft.com/office/drawing/2014/main" id="{4FF97395-91EB-42CF-B5E1-5110D7CEAF24}"/>
              </a:ext>
            </a:extLst>
          </p:cNvPr>
          <p:cNvSpPr/>
          <p:nvPr/>
        </p:nvSpPr>
        <p:spPr>
          <a:xfrm>
            <a:off x="667456" y="2920668"/>
            <a:ext cx="998786" cy="629920"/>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a:solidFill>
                  <a:schemeClr val="tx1"/>
                </a:solidFill>
                <a:latin typeface="Comic Sans MS" panose="030F0702030302020204" pitchFamily="66" charset="0"/>
              </a:rPr>
              <a:t>she</a:t>
            </a:r>
          </a:p>
        </p:txBody>
      </p:sp>
      <p:sp>
        <p:nvSpPr>
          <p:cNvPr id="8" name="Rectangle: Rounded Corners 7">
            <a:extLst>
              <a:ext uri="{FF2B5EF4-FFF2-40B4-BE49-F238E27FC236}">
                <a16:creationId xmlns:a16="http://schemas.microsoft.com/office/drawing/2014/main" id="{95B83785-9338-4A9C-A127-ABB83F1B3862}"/>
              </a:ext>
            </a:extLst>
          </p:cNvPr>
          <p:cNvSpPr/>
          <p:nvPr/>
        </p:nvSpPr>
        <p:spPr>
          <a:xfrm>
            <a:off x="3611881" y="3072118"/>
            <a:ext cx="1916290" cy="828040"/>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dirty="0">
                <a:solidFill>
                  <a:schemeClr val="tx1"/>
                </a:solidFill>
                <a:latin typeface="Comic Sans MS" panose="030F0702030302020204" pitchFamily="66" charset="0"/>
              </a:rPr>
              <a:t>it</a:t>
            </a:r>
          </a:p>
        </p:txBody>
      </p:sp>
      <p:sp>
        <p:nvSpPr>
          <p:cNvPr id="9" name="Rectangle: Rounded Corners 8">
            <a:extLst>
              <a:ext uri="{FF2B5EF4-FFF2-40B4-BE49-F238E27FC236}">
                <a16:creationId xmlns:a16="http://schemas.microsoft.com/office/drawing/2014/main" id="{40759D01-2E7C-4E67-99C8-345F5F17B6D6}"/>
              </a:ext>
            </a:extLst>
          </p:cNvPr>
          <p:cNvSpPr/>
          <p:nvPr/>
        </p:nvSpPr>
        <p:spPr>
          <a:xfrm>
            <a:off x="667455" y="3659115"/>
            <a:ext cx="998786" cy="629920"/>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a:solidFill>
                  <a:schemeClr val="tx1"/>
                </a:solidFill>
                <a:latin typeface="Comic Sans MS" panose="030F0702030302020204" pitchFamily="66" charset="0"/>
              </a:rPr>
              <a:t>it</a:t>
            </a:r>
          </a:p>
        </p:txBody>
      </p:sp>
      <p:sp>
        <p:nvSpPr>
          <p:cNvPr id="10" name="Rectangle: Rounded Corners 9">
            <a:extLst>
              <a:ext uri="{FF2B5EF4-FFF2-40B4-BE49-F238E27FC236}">
                <a16:creationId xmlns:a16="http://schemas.microsoft.com/office/drawing/2014/main" id="{EC00D23B-F823-4CDC-9315-3677DF7EEA0A}"/>
              </a:ext>
            </a:extLst>
          </p:cNvPr>
          <p:cNvSpPr/>
          <p:nvPr/>
        </p:nvSpPr>
        <p:spPr>
          <a:xfrm>
            <a:off x="3577591" y="3084679"/>
            <a:ext cx="1916290" cy="828040"/>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dirty="0">
                <a:solidFill>
                  <a:schemeClr val="tx1"/>
                </a:solidFill>
                <a:latin typeface="Comic Sans MS" panose="030F0702030302020204" pitchFamily="66" charset="0"/>
              </a:rPr>
              <a:t>they</a:t>
            </a:r>
          </a:p>
        </p:txBody>
      </p:sp>
      <p:sp>
        <p:nvSpPr>
          <p:cNvPr id="11" name="Rectangle: Rounded Corners 10">
            <a:extLst>
              <a:ext uri="{FF2B5EF4-FFF2-40B4-BE49-F238E27FC236}">
                <a16:creationId xmlns:a16="http://schemas.microsoft.com/office/drawing/2014/main" id="{466630CD-FECD-432E-BA4A-9EC991C9E7F1}"/>
              </a:ext>
            </a:extLst>
          </p:cNvPr>
          <p:cNvSpPr/>
          <p:nvPr/>
        </p:nvSpPr>
        <p:spPr>
          <a:xfrm>
            <a:off x="7108897" y="2208920"/>
            <a:ext cx="1273105" cy="628744"/>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a:solidFill>
                  <a:schemeClr val="tx1"/>
                </a:solidFill>
                <a:latin typeface="Comic Sans MS" panose="030F0702030302020204" pitchFamily="66" charset="0"/>
              </a:rPr>
              <a:t>they</a:t>
            </a:r>
          </a:p>
        </p:txBody>
      </p:sp>
      <p:sp>
        <p:nvSpPr>
          <p:cNvPr id="12" name="Rectangle: Rounded Corners 11">
            <a:extLst>
              <a:ext uri="{FF2B5EF4-FFF2-40B4-BE49-F238E27FC236}">
                <a16:creationId xmlns:a16="http://schemas.microsoft.com/office/drawing/2014/main" id="{BDDD1605-361A-41B1-9D68-FFE88A67C130}"/>
              </a:ext>
            </a:extLst>
          </p:cNvPr>
          <p:cNvSpPr/>
          <p:nvPr/>
        </p:nvSpPr>
        <p:spPr>
          <a:xfrm>
            <a:off x="3629095" y="3056522"/>
            <a:ext cx="1916290" cy="828040"/>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dirty="0">
                <a:solidFill>
                  <a:schemeClr val="tx1"/>
                </a:solidFill>
                <a:latin typeface="Comic Sans MS" panose="030F0702030302020204" pitchFamily="66" charset="0"/>
              </a:rPr>
              <a:t>him</a:t>
            </a:r>
          </a:p>
        </p:txBody>
      </p:sp>
      <p:sp>
        <p:nvSpPr>
          <p:cNvPr id="13" name="Rectangle: Rounded Corners 12">
            <a:extLst>
              <a:ext uri="{FF2B5EF4-FFF2-40B4-BE49-F238E27FC236}">
                <a16:creationId xmlns:a16="http://schemas.microsoft.com/office/drawing/2014/main" id="{E2D36169-FD45-4C31-8995-51972680F0FD}"/>
              </a:ext>
            </a:extLst>
          </p:cNvPr>
          <p:cNvSpPr/>
          <p:nvPr/>
        </p:nvSpPr>
        <p:spPr>
          <a:xfrm>
            <a:off x="667455" y="4380136"/>
            <a:ext cx="998787" cy="629920"/>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a:solidFill>
                  <a:schemeClr val="tx1"/>
                </a:solidFill>
                <a:latin typeface="Comic Sans MS" panose="030F0702030302020204" pitchFamily="66" charset="0"/>
              </a:rPr>
              <a:t>him</a:t>
            </a:r>
          </a:p>
        </p:txBody>
      </p:sp>
      <p:sp>
        <p:nvSpPr>
          <p:cNvPr id="14" name="Rectangle: Rounded Corners 13">
            <a:extLst>
              <a:ext uri="{FF2B5EF4-FFF2-40B4-BE49-F238E27FC236}">
                <a16:creationId xmlns:a16="http://schemas.microsoft.com/office/drawing/2014/main" id="{15EBE84F-73D3-4454-8BC0-2914DE50DD61}"/>
              </a:ext>
            </a:extLst>
          </p:cNvPr>
          <p:cNvSpPr/>
          <p:nvPr/>
        </p:nvSpPr>
        <p:spPr>
          <a:xfrm>
            <a:off x="3607011" y="3076518"/>
            <a:ext cx="1916290" cy="828040"/>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dirty="0">
                <a:solidFill>
                  <a:schemeClr val="tx1"/>
                </a:solidFill>
                <a:latin typeface="Comic Sans MS" panose="030F0702030302020204" pitchFamily="66" charset="0"/>
              </a:rPr>
              <a:t>her</a:t>
            </a:r>
          </a:p>
        </p:txBody>
      </p:sp>
      <p:sp>
        <p:nvSpPr>
          <p:cNvPr id="15" name="Rectangle: Rounded Corners 14">
            <a:extLst>
              <a:ext uri="{FF2B5EF4-FFF2-40B4-BE49-F238E27FC236}">
                <a16:creationId xmlns:a16="http://schemas.microsoft.com/office/drawing/2014/main" id="{24E7230A-93F4-43B0-9372-8A874A0C61C9}"/>
              </a:ext>
            </a:extLst>
          </p:cNvPr>
          <p:cNvSpPr/>
          <p:nvPr/>
        </p:nvSpPr>
        <p:spPr>
          <a:xfrm>
            <a:off x="667455" y="5118583"/>
            <a:ext cx="998787" cy="628744"/>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a:solidFill>
                  <a:schemeClr val="tx1"/>
                </a:solidFill>
                <a:latin typeface="Comic Sans MS" panose="030F0702030302020204" pitchFamily="66" charset="0"/>
              </a:rPr>
              <a:t>her</a:t>
            </a:r>
          </a:p>
        </p:txBody>
      </p:sp>
      <p:sp>
        <p:nvSpPr>
          <p:cNvPr id="16" name="Rectangle: Rounded Corners 15">
            <a:extLst>
              <a:ext uri="{FF2B5EF4-FFF2-40B4-BE49-F238E27FC236}">
                <a16:creationId xmlns:a16="http://schemas.microsoft.com/office/drawing/2014/main" id="{26A48482-BABA-4A7F-B364-DAFADF8C333D}"/>
              </a:ext>
            </a:extLst>
          </p:cNvPr>
          <p:cNvSpPr/>
          <p:nvPr/>
        </p:nvSpPr>
        <p:spPr>
          <a:xfrm>
            <a:off x="3631069" y="3105469"/>
            <a:ext cx="1916290" cy="828040"/>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dirty="0">
                <a:solidFill>
                  <a:schemeClr val="tx1"/>
                </a:solidFill>
                <a:latin typeface="Comic Sans MS" panose="030F0702030302020204" pitchFamily="66" charset="0"/>
              </a:rPr>
              <a:t>them</a:t>
            </a:r>
          </a:p>
        </p:txBody>
      </p:sp>
      <p:sp>
        <p:nvSpPr>
          <p:cNvPr id="18" name="Rectangle: Rounded Corners 17">
            <a:extLst>
              <a:ext uri="{FF2B5EF4-FFF2-40B4-BE49-F238E27FC236}">
                <a16:creationId xmlns:a16="http://schemas.microsoft.com/office/drawing/2014/main" id="{A2637025-75CB-4F7D-BCFE-8E94F09A3E19}"/>
              </a:ext>
            </a:extLst>
          </p:cNvPr>
          <p:cNvSpPr/>
          <p:nvPr/>
        </p:nvSpPr>
        <p:spPr>
          <a:xfrm>
            <a:off x="7016608" y="2975864"/>
            <a:ext cx="1365394" cy="643103"/>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a:solidFill>
                  <a:schemeClr val="tx1"/>
                </a:solidFill>
                <a:latin typeface="Comic Sans MS" panose="030F0702030302020204" pitchFamily="66" charset="0"/>
              </a:rPr>
              <a:t>them</a:t>
            </a:r>
          </a:p>
        </p:txBody>
      </p:sp>
      <p:sp>
        <p:nvSpPr>
          <p:cNvPr id="19" name="Rectangle: Rounded Corners 18">
            <a:extLst>
              <a:ext uri="{FF2B5EF4-FFF2-40B4-BE49-F238E27FC236}">
                <a16:creationId xmlns:a16="http://schemas.microsoft.com/office/drawing/2014/main" id="{059476EE-CA7C-44AE-B974-7EA4A8368E4A}"/>
              </a:ext>
            </a:extLst>
          </p:cNvPr>
          <p:cNvSpPr/>
          <p:nvPr/>
        </p:nvSpPr>
        <p:spPr>
          <a:xfrm>
            <a:off x="3607011" y="3064458"/>
            <a:ext cx="1916290" cy="828040"/>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dirty="0">
                <a:solidFill>
                  <a:schemeClr val="tx1"/>
                </a:solidFill>
                <a:latin typeface="Comic Sans MS" panose="030F0702030302020204" pitchFamily="66" charset="0"/>
              </a:rPr>
              <a:t>his</a:t>
            </a:r>
          </a:p>
        </p:txBody>
      </p:sp>
      <p:sp>
        <p:nvSpPr>
          <p:cNvPr id="20" name="Rectangle: Rounded Corners 19">
            <a:extLst>
              <a:ext uri="{FF2B5EF4-FFF2-40B4-BE49-F238E27FC236}">
                <a16:creationId xmlns:a16="http://schemas.microsoft.com/office/drawing/2014/main" id="{C168D81E-D30B-4A71-9C1D-A1704A2D2148}"/>
              </a:ext>
            </a:extLst>
          </p:cNvPr>
          <p:cNvSpPr/>
          <p:nvPr/>
        </p:nvSpPr>
        <p:spPr>
          <a:xfrm>
            <a:off x="1927295" y="2194561"/>
            <a:ext cx="998787" cy="628744"/>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a:solidFill>
                  <a:schemeClr val="tx1"/>
                </a:solidFill>
                <a:latin typeface="Comic Sans MS" panose="030F0702030302020204" pitchFamily="66" charset="0"/>
              </a:rPr>
              <a:t>his</a:t>
            </a:r>
          </a:p>
        </p:txBody>
      </p:sp>
      <p:sp>
        <p:nvSpPr>
          <p:cNvPr id="22" name="Rectangle: Rounded Corners 21">
            <a:extLst>
              <a:ext uri="{FF2B5EF4-FFF2-40B4-BE49-F238E27FC236}">
                <a16:creationId xmlns:a16="http://schemas.microsoft.com/office/drawing/2014/main" id="{1F3FCD61-7C4F-4935-8A60-9071EBCEF02C}"/>
              </a:ext>
            </a:extLst>
          </p:cNvPr>
          <p:cNvSpPr/>
          <p:nvPr/>
        </p:nvSpPr>
        <p:spPr>
          <a:xfrm>
            <a:off x="3613855" y="3087714"/>
            <a:ext cx="1916290" cy="828040"/>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dirty="0">
                <a:solidFill>
                  <a:schemeClr val="tx1"/>
                </a:solidFill>
                <a:latin typeface="Comic Sans MS" panose="030F0702030302020204" pitchFamily="66" charset="0"/>
              </a:rPr>
              <a:t>their</a:t>
            </a:r>
          </a:p>
        </p:txBody>
      </p:sp>
      <p:sp>
        <p:nvSpPr>
          <p:cNvPr id="23" name="Rectangle: Rounded Corners 22">
            <a:extLst>
              <a:ext uri="{FF2B5EF4-FFF2-40B4-BE49-F238E27FC236}">
                <a16:creationId xmlns:a16="http://schemas.microsoft.com/office/drawing/2014/main" id="{225DDAD1-2414-4C7A-8EF7-9AC650680068}"/>
              </a:ext>
            </a:extLst>
          </p:cNvPr>
          <p:cNvSpPr/>
          <p:nvPr/>
        </p:nvSpPr>
        <p:spPr>
          <a:xfrm>
            <a:off x="7016608" y="3719230"/>
            <a:ext cx="1365394" cy="643103"/>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a:solidFill>
                  <a:schemeClr val="tx1"/>
                </a:solidFill>
                <a:latin typeface="Comic Sans MS" panose="030F0702030302020204" pitchFamily="66" charset="0"/>
              </a:rPr>
              <a:t>their</a:t>
            </a:r>
          </a:p>
        </p:txBody>
      </p:sp>
    </p:spTree>
    <p:extLst>
      <p:ext uri="{BB962C8B-B14F-4D97-AF65-F5344CB8AC3E}">
        <p14:creationId xmlns:p14="http://schemas.microsoft.com/office/powerpoint/2010/main" val="2247002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ppt_x"/>
                                          </p:val>
                                        </p:tav>
                                        <p:tav tm="100000">
                                          <p:val>
                                            <p:strVal val="#ppt_x"/>
                                          </p:val>
                                        </p:tav>
                                      </p:tavLst>
                                    </p:anim>
                                    <p:anim calcmode="lin" valueType="num">
                                      <p:cBhvr additive="base">
                                        <p:cTn id="4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additive="base">
                                        <p:cTn id="49" dur="500" fill="hold"/>
                                        <p:tgtEl>
                                          <p:spTgt spid="11"/>
                                        </p:tgtEl>
                                        <p:attrNameLst>
                                          <p:attrName>ppt_x</p:attrName>
                                        </p:attrNameLst>
                                      </p:cBhvr>
                                      <p:tavLst>
                                        <p:tav tm="0">
                                          <p:val>
                                            <p:strVal val="#ppt_x"/>
                                          </p:val>
                                        </p:tav>
                                        <p:tav tm="100000">
                                          <p:val>
                                            <p:strVal val="#ppt_x"/>
                                          </p:val>
                                        </p:tav>
                                      </p:tavLst>
                                    </p:anim>
                                    <p:anim calcmode="lin" valueType="num">
                                      <p:cBhvr additive="base">
                                        <p:cTn id="5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additive="base">
                                        <p:cTn id="55" dur="500" fill="hold"/>
                                        <p:tgtEl>
                                          <p:spTgt spid="12"/>
                                        </p:tgtEl>
                                        <p:attrNameLst>
                                          <p:attrName>ppt_x</p:attrName>
                                        </p:attrNameLst>
                                      </p:cBhvr>
                                      <p:tavLst>
                                        <p:tav tm="0">
                                          <p:val>
                                            <p:strVal val="#ppt_x"/>
                                          </p:val>
                                        </p:tav>
                                        <p:tav tm="100000">
                                          <p:val>
                                            <p:strVal val="#ppt_x"/>
                                          </p:val>
                                        </p:tav>
                                      </p:tavLst>
                                    </p:anim>
                                    <p:anim calcmode="lin" valueType="num">
                                      <p:cBhvr additive="base">
                                        <p:cTn id="5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additive="base">
                                        <p:cTn id="61" dur="500" fill="hold"/>
                                        <p:tgtEl>
                                          <p:spTgt spid="13"/>
                                        </p:tgtEl>
                                        <p:attrNameLst>
                                          <p:attrName>ppt_x</p:attrName>
                                        </p:attrNameLst>
                                      </p:cBhvr>
                                      <p:tavLst>
                                        <p:tav tm="0">
                                          <p:val>
                                            <p:strVal val="#ppt_x"/>
                                          </p:val>
                                        </p:tav>
                                        <p:tav tm="100000">
                                          <p:val>
                                            <p:strVal val="#ppt_x"/>
                                          </p:val>
                                        </p:tav>
                                      </p:tavLst>
                                    </p:anim>
                                    <p:anim calcmode="lin" valueType="num">
                                      <p:cBhvr additive="base">
                                        <p:cTn id="6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anim calcmode="lin" valueType="num">
                                      <p:cBhvr additive="base">
                                        <p:cTn id="67" dur="500" fill="hold"/>
                                        <p:tgtEl>
                                          <p:spTgt spid="14"/>
                                        </p:tgtEl>
                                        <p:attrNameLst>
                                          <p:attrName>ppt_x</p:attrName>
                                        </p:attrNameLst>
                                      </p:cBhvr>
                                      <p:tavLst>
                                        <p:tav tm="0">
                                          <p:val>
                                            <p:strVal val="#ppt_x"/>
                                          </p:val>
                                        </p:tav>
                                        <p:tav tm="100000">
                                          <p:val>
                                            <p:strVal val="#ppt_x"/>
                                          </p:val>
                                        </p:tav>
                                      </p:tavLst>
                                    </p:anim>
                                    <p:anim calcmode="lin" valueType="num">
                                      <p:cBhvr additive="base">
                                        <p:cTn id="6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5"/>
                                        </p:tgtEl>
                                        <p:attrNameLst>
                                          <p:attrName>style.visibility</p:attrName>
                                        </p:attrNameLst>
                                      </p:cBhvr>
                                      <p:to>
                                        <p:strVal val="visible"/>
                                      </p:to>
                                    </p:set>
                                    <p:anim calcmode="lin" valueType="num">
                                      <p:cBhvr additive="base">
                                        <p:cTn id="73" dur="500" fill="hold"/>
                                        <p:tgtEl>
                                          <p:spTgt spid="15"/>
                                        </p:tgtEl>
                                        <p:attrNameLst>
                                          <p:attrName>ppt_x</p:attrName>
                                        </p:attrNameLst>
                                      </p:cBhvr>
                                      <p:tavLst>
                                        <p:tav tm="0">
                                          <p:val>
                                            <p:strVal val="#ppt_x"/>
                                          </p:val>
                                        </p:tav>
                                        <p:tav tm="100000">
                                          <p:val>
                                            <p:strVal val="#ppt_x"/>
                                          </p:val>
                                        </p:tav>
                                      </p:tavLst>
                                    </p:anim>
                                    <p:anim calcmode="lin" valueType="num">
                                      <p:cBhvr additive="base">
                                        <p:cTn id="7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16"/>
                                        </p:tgtEl>
                                        <p:attrNameLst>
                                          <p:attrName>style.visibility</p:attrName>
                                        </p:attrNameLst>
                                      </p:cBhvr>
                                      <p:to>
                                        <p:strVal val="visible"/>
                                      </p:to>
                                    </p:set>
                                    <p:anim calcmode="lin" valueType="num">
                                      <p:cBhvr additive="base">
                                        <p:cTn id="79" dur="500" fill="hold"/>
                                        <p:tgtEl>
                                          <p:spTgt spid="16"/>
                                        </p:tgtEl>
                                        <p:attrNameLst>
                                          <p:attrName>ppt_x</p:attrName>
                                        </p:attrNameLst>
                                      </p:cBhvr>
                                      <p:tavLst>
                                        <p:tav tm="0">
                                          <p:val>
                                            <p:strVal val="#ppt_x"/>
                                          </p:val>
                                        </p:tav>
                                        <p:tav tm="100000">
                                          <p:val>
                                            <p:strVal val="#ppt_x"/>
                                          </p:val>
                                        </p:tav>
                                      </p:tavLst>
                                    </p:anim>
                                    <p:anim calcmode="lin" valueType="num">
                                      <p:cBhvr additive="base">
                                        <p:cTn id="8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18"/>
                                        </p:tgtEl>
                                        <p:attrNameLst>
                                          <p:attrName>style.visibility</p:attrName>
                                        </p:attrNameLst>
                                      </p:cBhvr>
                                      <p:to>
                                        <p:strVal val="visible"/>
                                      </p:to>
                                    </p:set>
                                    <p:anim calcmode="lin" valueType="num">
                                      <p:cBhvr additive="base">
                                        <p:cTn id="85" dur="500" fill="hold"/>
                                        <p:tgtEl>
                                          <p:spTgt spid="18"/>
                                        </p:tgtEl>
                                        <p:attrNameLst>
                                          <p:attrName>ppt_x</p:attrName>
                                        </p:attrNameLst>
                                      </p:cBhvr>
                                      <p:tavLst>
                                        <p:tav tm="0">
                                          <p:val>
                                            <p:strVal val="#ppt_x"/>
                                          </p:val>
                                        </p:tav>
                                        <p:tav tm="100000">
                                          <p:val>
                                            <p:strVal val="#ppt_x"/>
                                          </p:val>
                                        </p:tav>
                                      </p:tavLst>
                                    </p:anim>
                                    <p:anim calcmode="lin" valueType="num">
                                      <p:cBhvr additive="base">
                                        <p:cTn id="8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19"/>
                                        </p:tgtEl>
                                        <p:attrNameLst>
                                          <p:attrName>style.visibility</p:attrName>
                                        </p:attrNameLst>
                                      </p:cBhvr>
                                      <p:to>
                                        <p:strVal val="visible"/>
                                      </p:to>
                                    </p:set>
                                    <p:anim calcmode="lin" valueType="num">
                                      <p:cBhvr additive="base">
                                        <p:cTn id="91" dur="500" fill="hold"/>
                                        <p:tgtEl>
                                          <p:spTgt spid="19"/>
                                        </p:tgtEl>
                                        <p:attrNameLst>
                                          <p:attrName>ppt_x</p:attrName>
                                        </p:attrNameLst>
                                      </p:cBhvr>
                                      <p:tavLst>
                                        <p:tav tm="0">
                                          <p:val>
                                            <p:strVal val="#ppt_x"/>
                                          </p:val>
                                        </p:tav>
                                        <p:tav tm="100000">
                                          <p:val>
                                            <p:strVal val="#ppt_x"/>
                                          </p:val>
                                        </p:tav>
                                      </p:tavLst>
                                    </p:anim>
                                    <p:anim calcmode="lin" valueType="num">
                                      <p:cBhvr additive="base">
                                        <p:cTn id="9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20"/>
                                        </p:tgtEl>
                                        <p:attrNameLst>
                                          <p:attrName>style.visibility</p:attrName>
                                        </p:attrNameLst>
                                      </p:cBhvr>
                                      <p:to>
                                        <p:strVal val="visible"/>
                                      </p:to>
                                    </p:set>
                                    <p:anim calcmode="lin" valueType="num">
                                      <p:cBhvr additive="base">
                                        <p:cTn id="97" dur="500" fill="hold"/>
                                        <p:tgtEl>
                                          <p:spTgt spid="20"/>
                                        </p:tgtEl>
                                        <p:attrNameLst>
                                          <p:attrName>ppt_x</p:attrName>
                                        </p:attrNameLst>
                                      </p:cBhvr>
                                      <p:tavLst>
                                        <p:tav tm="0">
                                          <p:val>
                                            <p:strVal val="#ppt_x"/>
                                          </p:val>
                                        </p:tav>
                                        <p:tav tm="100000">
                                          <p:val>
                                            <p:strVal val="#ppt_x"/>
                                          </p:val>
                                        </p:tav>
                                      </p:tavLst>
                                    </p:anim>
                                    <p:anim calcmode="lin" valueType="num">
                                      <p:cBhvr additive="base">
                                        <p:cTn id="9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grpId="0" nodeType="clickEffect">
                                  <p:stCondLst>
                                    <p:cond delay="0"/>
                                  </p:stCondLst>
                                  <p:childTnLst>
                                    <p:set>
                                      <p:cBhvr>
                                        <p:cTn id="102" dur="1" fill="hold">
                                          <p:stCondLst>
                                            <p:cond delay="0"/>
                                          </p:stCondLst>
                                        </p:cTn>
                                        <p:tgtEl>
                                          <p:spTgt spid="22"/>
                                        </p:tgtEl>
                                        <p:attrNameLst>
                                          <p:attrName>style.visibility</p:attrName>
                                        </p:attrNameLst>
                                      </p:cBhvr>
                                      <p:to>
                                        <p:strVal val="visible"/>
                                      </p:to>
                                    </p:set>
                                    <p:anim calcmode="lin" valueType="num">
                                      <p:cBhvr additive="base">
                                        <p:cTn id="103" dur="500" fill="hold"/>
                                        <p:tgtEl>
                                          <p:spTgt spid="22"/>
                                        </p:tgtEl>
                                        <p:attrNameLst>
                                          <p:attrName>ppt_x</p:attrName>
                                        </p:attrNameLst>
                                      </p:cBhvr>
                                      <p:tavLst>
                                        <p:tav tm="0">
                                          <p:val>
                                            <p:strVal val="#ppt_x"/>
                                          </p:val>
                                        </p:tav>
                                        <p:tav tm="100000">
                                          <p:val>
                                            <p:strVal val="#ppt_x"/>
                                          </p:val>
                                        </p:tav>
                                      </p:tavLst>
                                    </p:anim>
                                    <p:anim calcmode="lin" valueType="num">
                                      <p:cBhvr additive="base">
                                        <p:cTn id="10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grpId="0" nodeType="clickEffect">
                                  <p:stCondLst>
                                    <p:cond delay="0"/>
                                  </p:stCondLst>
                                  <p:childTnLst>
                                    <p:set>
                                      <p:cBhvr>
                                        <p:cTn id="108" dur="1" fill="hold">
                                          <p:stCondLst>
                                            <p:cond delay="0"/>
                                          </p:stCondLst>
                                        </p:cTn>
                                        <p:tgtEl>
                                          <p:spTgt spid="23"/>
                                        </p:tgtEl>
                                        <p:attrNameLst>
                                          <p:attrName>style.visibility</p:attrName>
                                        </p:attrNameLst>
                                      </p:cBhvr>
                                      <p:to>
                                        <p:strVal val="visible"/>
                                      </p:to>
                                    </p:set>
                                    <p:anim calcmode="lin" valueType="num">
                                      <p:cBhvr additive="base">
                                        <p:cTn id="109" dur="500" fill="hold"/>
                                        <p:tgtEl>
                                          <p:spTgt spid="23"/>
                                        </p:tgtEl>
                                        <p:attrNameLst>
                                          <p:attrName>ppt_x</p:attrName>
                                        </p:attrNameLst>
                                      </p:cBhvr>
                                      <p:tavLst>
                                        <p:tav tm="0">
                                          <p:val>
                                            <p:strVal val="#ppt_x"/>
                                          </p:val>
                                        </p:tav>
                                        <p:tav tm="100000">
                                          <p:val>
                                            <p:strVal val="#ppt_x"/>
                                          </p:val>
                                        </p:tav>
                                      </p:tavLst>
                                    </p:anim>
                                    <p:anim calcmode="lin" valueType="num">
                                      <p:cBhvr additive="base">
                                        <p:cTn id="11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8" grpId="0" animBg="1"/>
      <p:bldP spid="19" grpId="0" animBg="1"/>
      <p:bldP spid="20" grpId="0" animBg="1"/>
      <p:bldP spid="22" grpId="0" animBg="1"/>
      <p:bldP spid="23" grpId="0" animBg="1"/>
    </p:bldLst>
  </p:timing>
</p:sld>
</file>

<file path=ppt/theme/theme1.xml><?xml version="1.0" encoding="utf-8"?>
<a:theme xmlns:a="http://schemas.openxmlformats.org/drawingml/2006/main" name="Office Theme">
  <a:themeElements>
    <a:clrScheme name="Accelerate Ed">
      <a:dk1>
        <a:sysClr val="windowText" lastClr="000000"/>
      </a:dk1>
      <a:lt1>
        <a:sysClr val="window" lastClr="FFFFFF"/>
      </a:lt1>
      <a:dk2>
        <a:srgbClr val="464646"/>
      </a:dk2>
      <a:lt2>
        <a:srgbClr val="DEF5FA"/>
      </a:lt2>
      <a:accent1>
        <a:srgbClr val="111E5C"/>
      </a:accent1>
      <a:accent2>
        <a:srgbClr val="8AC7CE"/>
      </a:accent2>
      <a:accent3>
        <a:srgbClr val="4A2E16"/>
      </a:accent3>
      <a:accent4>
        <a:srgbClr val="39639D"/>
      </a:accent4>
      <a:accent5>
        <a:srgbClr val="C8BBAE"/>
      </a:accent5>
      <a:accent6>
        <a:srgbClr val="72BBBF"/>
      </a:accent6>
      <a:hlink>
        <a:srgbClr val="1BB752"/>
      </a:hlink>
      <a:folHlink>
        <a:srgbClr val="B5A99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Couture.thmx</Template>
  <TotalTime>10923</TotalTime>
  <Words>2176</Words>
  <Application>Microsoft Office PowerPoint</Application>
  <PresentationFormat>On-screen Show (4:3)</PresentationFormat>
  <Paragraphs>206</Paragraphs>
  <Slides>10</Slides>
  <Notes>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Comic Sans MS</vt:lpstr>
      <vt:lpstr>Office Theme</vt:lpstr>
      <vt:lpstr>Prefixes and Pronouns </vt:lpstr>
      <vt:lpstr>Prefixes re- and un- </vt:lpstr>
      <vt:lpstr>Listen and Spell </vt:lpstr>
      <vt:lpstr>Sight Word Wall </vt:lpstr>
      <vt:lpstr>Sight Word Locator </vt:lpstr>
      <vt:lpstr>Story Retell </vt:lpstr>
      <vt:lpstr>Singular Nouns and Pronouns</vt:lpstr>
      <vt:lpstr>Plural Nouns and Pronouns</vt:lpstr>
      <vt:lpstr>Singular or Plural </vt:lpstr>
      <vt:lpstr>Q &amp; A</vt:lpstr>
    </vt:vector>
  </TitlesOfParts>
  <Company>Accelerate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Molly Johnson</dc:creator>
  <cp:lastModifiedBy>Shawn Mahoney</cp:lastModifiedBy>
  <cp:revision>213</cp:revision>
  <dcterms:created xsi:type="dcterms:W3CDTF">2012-04-20T18:25:02Z</dcterms:created>
  <dcterms:modified xsi:type="dcterms:W3CDTF">2021-08-18T14:30:21Z</dcterms:modified>
</cp:coreProperties>
</file>