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344" r:id="rId2"/>
    <p:sldId id="345" r:id="rId3"/>
    <p:sldId id="348" r:id="rId4"/>
    <p:sldId id="347" r:id="rId5"/>
    <p:sldId id="346" r:id="rId6"/>
    <p:sldId id="349" r:id="rId7"/>
    <p:sldId id="350" r:id="rId8"/>
    <p:sldId id="351" r:id="rId9"/>
    <p:sldId id="352"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B59B"/>
    <a:srgbClr val="22CE68"/>
    <a:srgbClr val="33CC33"/>
    <a:srgbClr val="99FF66"/>
    <a:srgbClr val="D60093"/>
    <a:srgbClr val="283B80"/>
    <a:srgbClr val="3B7ABE"/>
    <a:srgbClr val="182C6F"/>
    <a:srgbClr val="FCFCFC"/>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06" autoAdjust="0"/>
    <p:restoredTop sz="74629" autoAdjust="0"/>
  </p:normalViewPr>
  <p:slideViewPr>
    <p:cSldViewPr snapToGrid="0" snapToObjects="1">
      <p:cViewPr varScale="1">
        <p:scale>
          <a:sx n="85" d="100"/>
          <a:sy n="85" d="100"/>
        </p:scale>
        <p:origin x="2502" y="84"/>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A8D203-957B-4E0D-BFEF-AC11BFDF7A2F}" type="datetimeFigureOut">
              <a:rPr lang="en-US" smtClean="0"/>
              <a:t>8/18/2021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13B794-5A4F-4F47-9EB8-2D6C2FE8DF19}" type="slidenum">
              <a:rPr lang="en-US" smtClean="0"/>
              <a:t>‹#›</a:t>
            </a:fld>
            <a:endParaRPr lang="en-US"/>
          </a:p>
        </p:txBody>
      </p:sp>
    </p:spTree>
    <p:extLst>
      <p:ext uri="{BB962C8B-B14F-4D97-AF65-F5344CB8AC3E}">
        <p14:creationId xmlns:p14="http://schemas.microsoft.com/office/powerpoint/2010/main" val="688666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“This week you learned about letter combinations that make the “er” sound. What were these three letter combinations?”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“er”,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ur</a:t>
            </a:r>
            <a:r>
              <a:rPr lang="en-US" sz="1800" dirty="0">
                <a:effectLst/>
                <a:latin typeface="Comic Sans MS" panose="030F0702030302020204" pitchFamily="66" charset="0"/>
                <a:ea typeface="Calibri" panose="020F0502020204030204" pitchFamily="34" charset="0"/>
                <a:cs typeface="Calibri" panose="020F0502020204030204" pitchFamily="34" charset="0"/>
              </a:rPr>
              <a:t>”, and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ir</a:t>
            </a:r>
            <a:r>
              <a:rPr lang="en-US" sz="1800"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“Here are a few words that have that “er” sound in them. Let’s read them as a class.”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a:t>
            </a:r>
            <a:r>
              <a:rPr lang="en-US" sz="1800" dirty="0">
                <a:solidFill>
                  <a:srgbClr val="242424"/>
                </a:solidFill>
                <a:effectLst/>
                <a:latin typeface="Comic Sans MS" panose="030F0702030302020204" pitchFamily="66" charset="0"/>
                <a:ea typeface="Calibri" panose="020F0502020204030204" pitchFamily="34" charset="0"/>
                <a:cs typeface="Calibri" panose="020F0502020204030204" pitchFamily="34" charset="0"/>
              </a:rPr>
              <a:t>Nurse, skirt, surf, perk, dirt, germ</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2</a:t>
            </a:fld>
            <a:endParaRPr lang="en-US"/>
          </a:p>
        </p:txBody>
      </p:sp>
    </p:spTree>
    <p:extLst>
      <p:ext uri="{BB962C8B-B14F-4D97-AF65-F5344CB8AC3E}">
        <p14:creationId xmlns:p14="http://schemas.microsoft.com/office/powerpoint/2010/main" val="904538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“It’s time for more practice. Please go find yourself a white board or a piece of lined paper and something to write with.”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get these items.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Say, ”I will say a word, you will write that word on your white board or piece of paper.”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the picture.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“Blur. After I hit my head, everything was a blur. Blur.”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write their spelling.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the correct spelling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“B L U R, take the time to check your spelling. If you misspelled the word that is okay. Please correct your spelling now.”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correct their spelling.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Double click for the picture.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“Curl. Look at that snake curl up in a ball. Curl.”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write their spelling.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the correct spelling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“C U R L, take the time to check your spelling. If you misspelled the word that is okay. Please correct your spelling now.”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correct their spelling.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Double click for the picture.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“Perfect. The wedding was perfect. Perfect.”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write their spelling.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the correct spelling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“P E R F E C T, take the time to check your spelling. If you misspelled the word that is okay. Please correct your spelling now.”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correct their spelling.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Double click for the picture.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“Fern. That plant is called a fern. Fern.”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write their spelling.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the correct spelling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“F E R N, take the time to check your spelling. If you misspelled the word that is okay. Please correct your spelling now.”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correct their spelling.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Double click for the picture.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“Stir. Make sure that you stir the hot cocoa mix in well. Stir.”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write their spelling.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the correct spelling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“S T I R, take the time to check your spelling. If you misspelled the word that is okay. Please correct your spelling now.”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correct their spelling.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Double click for the picture.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“Girl. She had a little girl. Girl.”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write their spelling.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the correct spelling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“G I R L, take the time to check your spelling. If you misspelled the word that is okay. Please correct your spelling now.”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correct their spelling.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3</a:t>
            </a:fld>
            <a:endParaRPr lang="en-US"/>
          </a:p>
        </p:txBody>
      </p:sp>
    </p:spTree>
    <p:extLst>
      <p:ext uri="{BB962C8B-B14F-4D97-AF65-F5344CB8AC3E}">
        <p14:creationId xmlns:p14="http://schemas.microsoft.com/office/powerpoint/2010/main" val="323822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“I will show you a word. We will say the word as a class and spell the word.”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Times New Roman" panose="02020603050405020304" pitchFamily="18" charset="0"/>
              </a:rPr>
              <a:t>Click once for each word to appear on its own.</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4</a:t>
            </a:fld>
            <a:endParaRPr lang="en-US"/>
          </a:p>
        </p:txBody>
      </p:sp>
    </p:spTree>
    <p:extLst>
      <p:ext uri="{BB962C8B-B14F-4D97-AF65-F5344CB8AC3E}">
        <p14:creationId xmlns:p14="http://schemas.microsoft.com/office/powerpoint/2010/main" val="297100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I have all of this week’s sight words on the board here. I am going to say a sight word and you will have to identify the word. If you are correct, the word will move. Are we ready?”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YES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“Ask, where is the word ask?”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Students Identify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“Form, where is the word form?”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Students Identify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“Her, where is the word her?”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Students Identify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“Give, where is the word give?”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Students Identify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“After, where is the word after?”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Students Identify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“From, where is the word from?”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Students Identify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“Him, where is the word him?”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Students Identify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5</a:t>
            </a:fld>
            <a:endParaRPr lang="en-US"/>
          </a:p>
        </p:txBody>
      </p:sp>
    </p:spTree>
    <p:extLst>
      <p:ext uri="{BB962C8B-B14F-4D97-AF65-F5344CB8AC3E}">
        <p14:creationId xmlns:p14="http://schemas.microsoft.com/office/powerpoint/2010/main" val="4192289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“Now it’s time to practice this week’s reading of </a:t>
            </a:r>
            <a:r>
              <a:rPr lang="en-US" sz="1800" u="sng" dirty="0">
                <a:effectLst/>
                <a:latin typeface="Comic Sans MS" panose="030F0702030302020204" pitchFamily="66" charset="0"/>
                <a:ea typeface="Calibri" panose="020F0502020204030204" pitchFamily="34" charset="0"/>
                <a:cs typeface="Calibri" panose="020F0502020204030204" pitchFamily="34" charset="0"/>
              </a:rPr>
              <a:t>Pixie’s New Home</a:t>
            </a:r>
            <a:r>
              <a:rPr lang="en-US" sz="1800" dirty="0">
                <a:effectLst/>
                <a:latin typeface="Comic Sans MS" panose="030F0702030302020204" pitchFamily="66"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“Who are the characters?” </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Tara, Bobby (dog), Mom, Abby, Dad, Sally, Pixie (dog)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What is the setting of the story?”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The Carter family’s house and Sally’s house.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“What was the problem in the story?”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Pixie growled at dad.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“What are some of the details in the beginning middle and end of the story?”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In the beginning of the story, Tara is talking to mom about getting another dog. This was Bobby has someone to play with. They knew that they wanted to go meet Pixie, she was a dog at Sally’s house. All the family members agreed that they needed another dog. When they meet Pixie, they said that she is a puppy and need needs training, but she is very loving. The Carter family decided that they wanted to take Pixie home to meet Bobby. She was very happy to go on a car ride. When Bobby and Pixie met, they took a minute to get to know one another. After a little time, Pixie and Bobby were running around the yard playing. The family decided to keep Pixie and Bobby got a new sister.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“What was the solution to the problem in the story?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She was afraid of men but after their family walk and Dad scratching behind her ear she liked dad. </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6</a:t>
            </a:fld>
            <a:endParaRPr lang="en-US"/>
          </a:p>
        </p:txBody>
      </p:sp>
    </p:spTree>
    <p:extLst>
      <p:ext uri="{BB962C8B-B14F-4D97-AF65-F5344CB8AC3E}">
        <p14:creationId xmlns:p14="http://schemas.microsoft.com/office/powerpoint/2010/main" val="3454744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“Do you remember that we use commas between items in a list?”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YES! Like a grocery list (example)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to show list without commas.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“So here is my grocery list. Where should we put commas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milk, eggs, bread, strawberries, blueberries, ground meat, steak, chicken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to show answer. </a:t>
            </a:r>
            <a:endParaRPr lang="en-US" b="0" dirty="0"/>
          </a:p>
        </p:txBody>
      </p:sp>
      <p:sp>
        <p:nvSpPr>
          <p:cNvPr id="4" name="Slide Number Placeholder 3"/>
          <p:cNvSpPr>
            <a:spLocks noGrp="1"/>
          </p:cNvSpPr>
          <p:nvPr>
            <p:ph type="sldNum" sz="quarter" idx="5"/>
          </p:nvPr>
        </p:nvSpPr>
        <p:spPr/>
        <p:txBody>
          <a:bodyPr/>
          <a:lstStyle/>
          <a:p>
            <a:fld id="{1813B794-5A4F-4F47-9EB8-2D6C2FE8DF19}" type="slidenum">
              <a:rPr lang="en-US" smtClean="0"/>
              <a:t>7</a:t>
            </a:fld>
            <a:endParaRPr lang="en-US"/>
          </a:p>
        </p:txBody>
      </p:sp>
    </p:spTree>
    <p:extLst>
      <p:ext uri="{BB962C8B-B14F-4D97-AF65-F5344CB8AC3E}">
        <p14:creationId xmlns:p14="http://schemas.microsoft.com/office/powerpoint/2010/main" val="3002150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“I have three sentences that require commas in the lists. Can you help me place them?”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YES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sentence one.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“I have five pets their names are Ira Daisy Kane Cash and Clementine. Where do the commas go?”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I have five pets their names are Ira, Daisy, Kane, Cash, and Clementine.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commas in the sentence.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Double click to show sentence one.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“Please don’t forget to pick up cheese milk and eggs. Where do the commas go?”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Please don’t forget to pick up cheese, milk, and eggs.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commas in the sentence.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Double click to show sentence one.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“Don’t forget to pack your brush toothpaste and toothbrush. Where do the commas go?”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Don’t forget to pack your brush, toothpaste, and toothbrush.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commas in the sentence.</a:t>
            </a:r>
            <a:endParaRPr lang="en-US" b="0" dirty="0"/>
          </a:p>
        </p:txBody>
      </p:sp>
      <p:sp>
        <p:nvSpPr>
          <p:cNvPr id="4" name="Slide Number Placeholder 3"/>
          <p:cNvSpPr>
            <a:spLocks noGrp="1"/>
          </p:cNvSpPr>
          <p:nvPr>
            <p:ph type="sldNum" sz="quarter" idx="5"/>
          </p:nvPr>
        </p:nvSpPr>
        <p:spPr/>
        <p:txBody>
          <a:bodyPr/>
          <a:lstStyle/>
          <a:p>
            <a:fld id="{1813B794-5A4F-4F47-9EB8-2D6C2FE8DF19}" type="slidenum">
              <a:rPr lang="en-US" smtClean="0"/>
              <a:t>8</a:t>
            </a:fld>
            <a:endParaRPr lang="en-US"/>
          </a:p>
        </p:txBody>
      </p:sp>
    </p:spTree>
    <p:extLst>
      <p:ext uri="{BB962C8B-B14F-4D97-AF65-F5344CB8AC3E}">
        <p14:creationId xmlns:p14="http://schemas.microsoft.com/office/powerpoint/2010/main" val="1243096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9</a:t>
            </a:fld>
            <a:endParaRPr lang="en-US"/>
          </a:p>
        </p:txBody>
      </p:sp>
    </p:spTree>
    <p:extLst>
      <p:ext uri="{BB962C8B-B14F-4D97-AF65-F5344CB8AC3E}">
        <p14:creationId xmlns:p14="http://schemas.microsoft.com/office/powerpoint/2010/main" val="4161536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384619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522024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329245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405138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670158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42635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23600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807458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110805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786281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030092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7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5/2012</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7" name="Picture 6" descr="sign_pic.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378957" y="6126163"/>
            <a:ext cx="469245" cy="595311"/>
          </a:xfrm>
          <a:prstGeom prst="rect">
            <a:avLst/>
          </a:prstGeom>
        </p:spPr>
      </p:pic>
      <p:sp>
        <p:nvSpPr>
          <p:cNvPr id="9" name="Rectangle 8"/>
          <p:cNvSpPr/>
          <p:nvPr userDrawn="1"/>
        </p:nvSpPr>
        <p:spPr>
          <a:xfrm>
            <a:off x="6364853" y="6413698"/>
            <a:ext cx="2089494" cy="307777"/>
          </a:xfrm>
          <a:prstGeom prst="rect">
            <a:avLst/>
          </a:prstGeom>
        </p:spPr>
        <p:txBody>
          <a:bodyPr wrap="square">
            <a:spAutoFit/>
          </a:bodyPr>
          <a:lstStyle/>
          <a:p>
            <a:pPr algn="l"/>
            <a:r>
              <a:rPr lang="en-US" sz="1400" dirty="0">
                <a:solidFill>
                  <a:schemeClr val="bg1">
                    <a:lumMod val="65000"/>
                  </a:schemeClr>
                </a:solidFill>
              </a:rPr>
              <a:t>HOST: MOLLY ENOCKSON </a:t>
            </a:r>
          </a:p>
        </p:txBody>
      </p:sp>
    </p:spTree>
    <p:extLst>
      <p:ext uri="{BB962C8B-B14F-4D97-AF65-F5344CB8AC3E}">
        <p14:creationId xmlns:p14="http://schemas.microsoft.com/office/powerpoint/2010/main" val="1540261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rgbClr val="182C6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3B7ABE"/>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3B7ABE"/>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3B7ABE"/>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3B7ABE"/>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3B7ABE"/>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p:txBody>
          <a:bodyPr>
            <a:normAutofit/>
          </a:bodyPr>
          <a:lstStyle/>
          <a:p>
            <a:r>
              <a:rPr lang="en-US" sz="6000" dirty="0">
                <a:latin typeface="Comic Sans MS" panose="030F0902030302020204" pitchFamily="66" charset="0"/>
              </a:rPr>
              <a:t>The “er” Sound</a:t>
            </a:r>
          </a:p>
        </p:txBody>
      </p:sp>
      <p:sp>
        <p:nvSpPr>
          <p:cNvPr id="3" name="Subtitle 2">
            <a:extLst>
              <a:ext uri="{FF2B5EF4-FFF2-40B4-BE49-F238E27FC236}">
                <a16:creationId xmlns:a16="http://schemas.microsoft.com/office/drawing/2014/main" id="{0AE881EE-D65D-48D7-8CA4-D12A9075449A}"/>
              </a:ext>
            </a:extLst>
          </p:cNvPr>
          <p:cNvSpPr>
            <a:spLocks noGrp="1"/>
          </p:cNvSpPr>
          <p:nvPr>
            <p:ph type="subTitle" idx="1"/>
          </p:nvPr>
        </p:nvSpPr>
        <p:spPr/>
        <p:txBody>
          <a:bodyPr>
            <a:normAutofit/>
          </a:bodyPr>
          <a:lstStyle/>
          <a:p>
            <a:r>
              <a:rPr lang="en-US" sz="4000" dirty="0">
                <a:latin typeface="Comic Sans MS" panose="030F0902030302020204" pitchFamily="66" charset="0"/>
              </a:rPr>
              <a:t>New Home</a:t>
            </a:r>
          </a:p>
        </p:txBody>
      </p:sp>
    </p:spTree>
    <p:extLst>
      <p:ext uri="{BB962C8B-B14F-4D97-AF65-F5344CB8AC3E}">
        <p14:creationId xmlns:p14="http://schemas.microsoft.com/office/powerpoint/2010/main" val="3328551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717C2-5DBC-4E59-8BB3-763F8AC63E22}"/>
              </a:ext>
            </a:extLst>
          </p:cNvPr>
          <p:cNvSpPr>
            <a:spLocks noGrp="1"/>
          </p:cNvSpPr>
          <p:nvPr>
            <p:ph type="title"/>
          </p:nvPr>
        </p:nvSpPr>
        <p:spPr/>
        <p:txBody>
          <a:bodyPr/>
          <a:lstStyle/>
          <a:p>
            <a:r>
              <a:rPr lang="en-US" dirty="0">
                <a:latin typeface="Comic Sans MS" panose="030F0702030302020204" pitchFamily="66" charset="0"/>
              </a:rPr>
              <a:t>The “er” Sound</a:t>
            </a:r>
          </a:p>
        </p:txBody>
      </p:sp>
      <p:sp>
        <p:nvSpPr>
          <p:cNvPr id="3" name="Rectangle: Rounded Corners 2">
            <a:extLst>
              <a:ext uri="{FF2B5EF4-FFF2-40B4-BE49-F238E27FC236}">
                <a16:creationId xmlns:a16="http://schemas.microsoft.com/office/drawing/2014/main" id="{208E7E73-DC0B-4E45-ACAB-1D6DFF9B3B6A}"/>
              </a:ext>
            </a:extLst>
          </p:cNvPr>
          <p:cNvSpPr/>
          <p:nvPr/>
        </p:nvSpPr>
        <p:spPr>
          <a:xfrm>
            <a:off x="2831335" y="1417638"/>
            <a:ext cx="3481330" cy="5053988"/>
          </a:xfrm>
          <a:prstGeom prst="roundRect">
            <a:avLst/>
          </a:prstGeom>
          <a:solidFill>
            <a:srgbClr val="6BB59B"/>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bg1"/>
                </a:solidFill>
                <a:latin typeface="Comic Sans MS" panose="030F0702030302020204" pitchFamily="66" charset="0"/>
              </a:rPr>
              <a:t>nurse</a:t>
            </a:r>
          </a:p>
          <a:p>
            <a:pPr algn="ctr"/>
            <a:r>
              <a:rPr lang="en-US" sz="4800" dirty="0">
                <a:solidFill>
                  <a:schemeClr val="bg1"/>
                </a:solidFill>
                <a:latin typeface="Comic Sans MS" panose="030F0702030302020204" pitchFamily="66" charset="0"/>
              </a:rPr>
              <a:t>skirt</a:t>
            </a:r>
          </a:p>
          <a:p>
            <a:pPr algn="ctr"/>
            <a:r>
              <a:rPr lang="en-US" sz="4800" dirty="0">
                <a:solidFill>
                  <a:schemeClr val="bg1"/>
                </a:solidFill>
                <a:latin typeface="Comic Sans MS" panose="030F0702030302020204" pitchFamily="66" charset="0"/>
              </a:rPr>
              <a:t>surf</a:t>
            </a:r>
          </a:p>
          <a:p>
            <a:pPr algn="ctr"/>
            <a:r>
              <a:rPr lang="en-US" sz="4800" dirty="0">
                <a:solidFill>
                  <a:schemeClr val="bg1"/>
                </a:solidFill>
                <a:latin typeface="Comic Sans MS" panose="030F0702030302020204" pitchFamily="66" charset="0"/>
              </a:rPr>
              <a:t>perk </a:t>
            </a:r>
          </a:p>
          <a:p>
            <a:pPr algn="ctr"/>
            <a:r>
              <a:rPr lang="en-US" sz="4800" dirty="0">
                <a:solidFill>
                  <a:schemeClr val="bg1"/>
                </a:solidFill>
                <a:latin typeface="Comic Sans MS" panose="030F0702030302020204" pitchFamily="66" charset="0"/>
              </a:rPr>
              <a:t>dirt </a:t>
            </a:r>
          </a:p>
          <a:p>
            <a:pPr algn="ctr"/>
            <a:r>
              <a:rPr lang="en-US" sz="4800" dirty="0">
                <a:solidFill>
                  <a:schemeClr val="bg1"/>
                </a:solidFill>
                <a:latin typeface="Comic Sans MS" panose="030F0702030302020204" pitchFamily="66" charset="0"/>
              </a:rPr>
              <a:t>germ </a:t>
            </a:r>
          </a:p>
        </p:txBody>
      </p:sp>
      <p:pic>
        <p:nvPicPr>
          <p:cNvPr id="5" name="Picture 4" descr="Hi Teodor the Cat">
            <a:extLst>
              <a:ext uri="{FF2B5EF4-FFF2-40B4-BE49-F238E27FC236}">
                <a16:creationId xmlns:a16="http://schemas.microsoft.com/office/drawing/2014/main" id="{0E4D6716-C5A2-4FF2-9A8A-820D5EF6B7E5}"/>
              </a:ext>
            </a:extLst>
          </p:cNvPr>
          <p:cNvPicPr>
            <a:picLocks noChangeAspect="1"/>
          </p:cNvPicPr>
          <p:nvPr/>
        </p:nvPicPr>
        <p:blipFill>
          <a:blip r:embed="rId3"/>
          <a:stretch>
            <a:fillRect/>
          </a:stretch>
        </p:blipFill>
        <p:spPr>
          <a:xfrm>
            <a:off x="0" y="4144962"/>
            <a:ext cx="2438400" cy="2438400"/>
          </a:xfrm>
          <a:prstGeom prst="rect">
            <a:avLst/>
          </a:prstGeom>
        </p:spPr>
      </p:pic>
    </p:spTree>
    <p:extLst>
      <p:ext uri="{BB962C8B-B14F-4D97-AF65-F5344CB8AC3E}">
        <p14:creationId xmlns:p14="http://schemas.microsoft.com/office/powerpoint/2010/main" val="61912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lstStyle/>
          <a:p>
            <a:r>
              <a:rPr lang="en-US" dirty="0">
                <a:latin typeface="Comic Sans MS" panose="030F0702030302020204" pitchFamily="66" charset="0"/>
              </a:rPr>
              <a:t>Listen and Spell </a:t>
            </a:r>
          </a:p>
        </p:txBody>
      </p:sp>
      <p:pic>
        <p:nvPicPr>
          <p:cNvPr id="4" name="Picture 3" descr="Blurry color range">
            <a:extLst>
              <a:ext uri="{FF2B5EF4-FFF2-40B4-BE49-F238E27FC236}">
                <a16:creationId xmlns:a16="http://schemas.microsoft.com/office/drawing/2014/main" id="{5F928C2F-A5C5-40CC-9BC2-E1657629A496}"/>
              </a:ext>
            </a:extLst>
          </p:cNvPr>
          <p:cNvPicPr>
            <a:picLocks noChangeAspect="1"/>
          </p:cNvPicPr>
          <p:nvPr/>
        </p:nvPicPr>
        <p:blipFill>
          <a:blip r:embed="rId3"/>
          <a:stretch>
            <a:fillRect/>
          </a:stretch>
        </p:blipFill>
        <p:spPr>
          <a:xfrm>
            <a:off x="2519419" y="1680990"/>
            <a:ext cx="4105162" cy="2736774"/>
          </a:xfrm>
          <a:prstGeom prst="rect">
            <a:avLst/>
          </a:prstGeom>
        </p:spPr>
      </p:pic>
      <p:sp>
        <p:nvSpPr>
          <p:cNvPr id="5" name="Rectangle: Rounded Corners 4">
            <a:extLst>
              <a:ext uri="{FF2B5EF4-FFF2-40B4-BE49-F238E27FC236}">
                <a16:creationId xmlns:a16="http://schemas.microsoft.com/office/drawing/2014/main" id="{73C83E30-B426-45D4-B130-985A7D395BFC}"/>
              </a:ext>
            </a:extLst>
          </p:cNvPr>
          <p:cNvSpPr/>
          <p:nvPr/>
        </p:nvSpPr>
        <p:spPr>
          <a:xfrm>
            <a:off x="2831335" y="5075238"/>
            <a:ext cx="3481330" cy="1143000"/>
          </a:xfrm>
          <a:prstGeom prst="roundRect">
            <a:avLst/>
          </a:prstGeom>
          <a:solidFill>
            <a:srgbClr val="33CC3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bg1"/>
                </a:solidFill>
                <a:latin typeface="Comic Sans MS" panose="030F0702030302020204" pitchFamily="66" charset="0"/>
              </a:rPr>
              <a:t>blur</a:t>
            </a:r>
          </a:p>
        </p:txBody>
      </p:sp>
      <p:pic>
        <p:nvPicPr>
          <p:cNvPr id="7" name="Picture 6" descr="Amazon tree boa coiled around branch">
            <a:extLst>
              <a:ext uri="{FF2B5EF4-FFF2-40B4-BE49-F238E27FC236}">
                <a16:creationId xmlns:a16="http://schemas.microsoft.com/office/drawing/2014/main" id="{AEED045B-9889-4AB1-8801-B1CEFCA5D166}"/>
              </a:ext>
            </a:extLst>
          </p:cNvPr>
          <p:cNvPicPr>
            <a:picLocks noChangeAspect="1"/>
          </p:cNvPicPr>
          <p:nvPr/>
        </p:nvPicPr>
        <p:blipFill>
          <a:blip r:embed="rId4"/>
          <a:stretch>
            <a:fillRect/>
          </a:stretch>
        </p:blipFill>
        <p:spPr>
          <a:xfrm>
            <a:off x="2519419" y="1680990"/>
            <a:ext cx="4106163" cy="2736774"/>
          </a:xfrm>
          <a:prstGeom prst="rect">
            <a:avLst/>
          </a:prstGeom>
        </p:spPr>
      </p:pic>
      <p:sp>
        <p:nvSpPr>
          <p:cNvPr id="8" name="Rectangle: Rounded Corners 7">
            <a:extLst>
              <a:ext uri="{FF2B5EF4-FFF2-40B4-BE49-F238E27FC236}">
                <a16:creationId xmlns:a16="http://schemas.microsoft.com/office/drawing/2014/main" id="{32B90D0F-A9B1-4549-B909-18E00CE4F456}"/>
              </a:ext>
            </a:extLst>
          </p:cNvPr>
          <p:cNvSpPr/>
          <p:nvPr/>
        </p:nvSpPr>
        <p:spPr>
          <a:xfrm>
            <a:off x="2831335" y="5075238"/>
            <a:ext cx="3481330" cy="1143000"/>
          </a:xfrm>
          <a:prstGeom prst="roundRect">
            <a:avLst/>
          </a:prstGeom>
          <a:solidFill>
            <a:srgbClr val="6BB59B"/>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bg1"/>
                </a:solidFill>
                <a:latin typeface="Comic Sans MS" panose="030F0702030302020204" pitchFamily="66" charset="0"/>
              </a:rPr>
              <a:t>curl</a:t>
            </a:r>
          </a:p>
        </p:txBody>
      </p:sp>
      <p:pic>
        <p:nvPicPr>
          <p:cNvPr id="10" name="Picture 9" descr="Wedding couple's hands and bouquet">
            <a:extLst>
              <a:ext uri="{FF2B5EF4-FFF2-40B4-BE49-F238E27FC236}">
                <a16:creationId xmlns:a16="http://schemas.microsoft.com/office/drawing/2014/main" id="{15C5450F-8DEB-4FDA-8916-5B735C0971F1}"/>
              </a:ext>
            </a:extLst>
          </p:cNvPr>
          <p:cNvPicPr>
            <a:picLocks noChangeAspect="1"/>
          </p:cNvPicPr>
          <p:nvPr/>
        </p:nvPicPr>
        <p:blipFill>
          <a:blip r:embed="rId5"/>
          <a:stretch>
            <a:fillRect/>
          </a:stretch>
        </p:blipFill>
        <p:spPr>
          <a:xfrm>
            <a:off x="2328003" y="1617534"/>
            <a:ext cx="4296578" cy="2863686"/>
          </a:xfrm>
          <a:prstGeom prst="rect">
            <a:avLst/>
          </a:prstGeom>
        </p:spPr>
      </p:pic>
      <p:sp>
        <p:nvSpPr>
          <p:cNvPr id="11" name="Rectangle: Rounded Corners 10">
            <a:extLst>
              <a:ext uri="{FF2B5EF4-FFF2-40B4-BE49-F238E27FC236}">
                <a16:creationId xmlns:a16="http://schemas.microsoft.com/office/drawing/2014/main" id="{9402351F-28DB-455F-B78B-E89114BB15BC}"/>
              </a:ext>
            </a:extLst>
          </p:cNvPr>
          <p:cNvSpPr/>
          <p:nvPr/>
        </p:nvSpPr>
        <p:spPr>
          <a:xfrm>
            <a:off x="2797763" y="5081272"/>
            <a:ext cx="3481330" cy="1143000"/>
          </a:xfrm>
          <a:prstGeom prst="roundRect">
            <a:avLst/>
          </a:prstGeom>
          <a:solidFill>
            <a:srgbClr val="6BB59B"/>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bg1"/>
                </a:solidFill>
                <a:latin typeface="Comic Sans MS" panose="030F0702030302020204" pitchFamily="66" charset="0"/>
              </a:rPr>
              <a:t>perfect</a:t>
            </a:r>
          </a:p>
        </p:txBody>
      </p:sp>
      <p:pic>
        <p:nvPicPr>
          <p:cNvPr id="13" name="Picture 12" descr="Tiger peering through dense forest">
            <a:extLst>
              <a:ext uri="{FF2B5EF4-FFF2-40B4-BE49-F238E27FC236}">
                <a16:creationId xmlns:a16="http://schemas.microsoft.com/office/drawing/2014/main" id="{BD05D826-07A5-4742-B6AB-6325EB1DE147}"/>
              </a:ext>
            </a:extLst>
          </p:cNvPr>
          <p:cNvPicPr>
            <a:picLocks noChangeAspect="1"/>
          </p:cNvPicPr>
          <p:nvPr/>
        </p:nvPicPr>
        <p:blipFill>
          <a:blip r:embed="rId6"/>
          <a:stretch>
            <a:fillRect/>
          </a:stretch>
        </p:blipFill>
        <p:spPr>
          <a:xfrm>
            <a:off x="2622014" y="1575941"/>
            <a:ext cx="4002567" cy="2863686"/>
          </a:xfrm>
          <a:prstGeom prst="rect">
            <a:avLst/>
          </a:prstGeom>
        </p:spPr>
      </p:pic>
      <p:sp>
        <p:nvSpPr>
          <p:cNvPr id="14" name="Rectangle: Rounded Corners 13">
            <a:extLst>
              <a:ext uri="{FF2B5EF4-FFF2-40B4-BE49-F238E27FC236}">
                <a16:creationId xmlns:a16="http://schemas.microsoft.com/office/drawing/2014/main" id="{7BDA9960-71AB-4E70-B86A-17EFC72357E5}"/>
              </a:ext>
            </a:extLst>
          </p:cNvPr>
          <p:cNvSpPr/>
          <p:nvPr/>
        </p:nvSpPr>
        <p:spPr>
          <a:xfrm>
            <a:off x="2822942" y="5069204"/>
            <a:ext cx="3481330" cy="1143000"/>
          </a:xfrm>
          <a:prstGeom prst="roundRect">
            <a:avLst/>
          </a:prstGeom>
          <a:solidFill>
            <a:srgbClr val="6BB59B"/>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bg1"/>
                </a:solidFill>
                <a:latin typeface="Comic Sans MS" panose="030F0702030302020204" pitchFamily="66" charset="0"/>
              </a:rPr>
              <a:t>fern</a:t>
            </a:r>
          </a:p>
        </p:txBody>
      </p:sp>
      <p:pic>
        <p:nvPicPr>
          <p:cNvPr id="16" name="Picture 15" descr="Fresh coffee poured into a white mug">
            <a:extLst>
              <a:ext uri="{FF2B5EF4-FFF2-40B4-BE49-F238E27FC236}">
                <a16:creationId xmlns:a16="http://schemas.microsoft.com/office/drawing/2014/main" id="{CC77A8A2-453D-4EA5-8315-D218DB4BACE2}"/>
              </a:ext>
            </a:extLst>
          </p:cNvPr>
          <p:cNvPicPr>
            <a:picLocks noChangeAspect="1"/>
          </p:cNvPicPr>
          <p:nvPr/>
        </p:nvPicPr>
        <p:blipFill>
          <a:blip r:embed="rId7"/>
          <a:stretch>
            <a:fillRect/>
          </a:stretch>
        </p:blipFill>
        <p:spPr>
          <a:xfrm>
            <a:off x="2621013" y="1575941"/>
            <a:ext cx="4004569" cy="2863686"/>
          </a:xfrm>
          <a:prstGeom prst="rect">
            <a:avLst/>
          </a:prstGeom>
        </p:spPr>
      </p:pic>
      <p:sp>
        <p:nvSpPr>
          <p:cNvPr id="17" name="Rectangle: Rounded Corners 16">
            <a:extLst>
              <a:ext uri="{FF2B5EF4-FFF2-40B4-BE49-F238E27FC236}">
                <a16:creationId xmlns:a16="http://schemas.microsoft.com/office/drawing/2014/main" id="{4EE74BB9-3C97-4C61-AE92-C478863ADF0D}"/>
              </a:ext>
            </a:extLst>
          </p:cNvPr>
          <p:cNvSpPr/>
          <p:nvPr/>
        </p:nvSpPr>
        <p:spPr>
          <a:xfrm>
            <a:off x="2822942" y="5054434"/>
            <a:ext cx="3481330" cy="1143000"/>
          </a:xfrm>
          <a:prstGeom prst="roundRect">
            <a:avLst/>
          </a:prstGeom>
          <a:solidFill>
            <a:srgbClr val="6BB59B"/>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bg1"/>
                </a:solidFill>
                <a:latin typeface="Comic Sans MS" panose="030F0702030302020204" pitchFamily="66" charset="0"/>
              </a:rPr>
              <a:t>stir</a:t>
            </a:r>
          </a:p>
        </p:txBody>
      </p:sp>
      <p:pic>
        <p:nvPicPr>
          <p:cNvPr id="19" name="Picture 18" descr="Young girl with stuffed toy">
            <a:extLst>
              <a:ext uri="{FF2B5EF4-FFF2-40B4-BE49-F238E27FC236}">
                <a16:creationId xmlns:a16="http://schemas.microsoft.com/office/drawing/2014/main" id="{2DA9CC65-7B82-427D-9B4C-4C666658F68A}"/>
              </a:ext>
            </a:extLst>
          </p:cNvPr>
          <p:cNvPicPr>
            <a:picLocks noChangeAspect="1"/>
          </p:cNvPicPr>
          <p:nvPr/>
        </p:nvPicPr>
        <p:blipFill>
          <a:blip r:embed="rId8"/>
          <a:stretch>
            <a:fillRect/>
          </a:stretch>
        </p:blipFill>
        <p:spPr>
          <a:xfrm>
            <a:off x="2622014" y="1575941"/>
            <a:ext cx="4004569" cy="2841823"/>
          </a:xfrm>
          <a:prstGeom prst="rect">
            <a:avLst/>
          </a:prstGeom>
        </p:spPr>
      </p:pic>
      <p:sp>
        <p:nvSpPr>
          <p:cNvPr id="20" name="Rectangle: Rounded Corners 19">
            <a:extLst>
              <a:ext uri="{FF2B5EF4-FFF2-40B4-BE49-F238E27FC236}">
                <a16:creationId xmlns:a16="http://schemas.microsoft.com/office/drawing/2014/main" id="{ABD24E08-5B5D-4306-A449-F409314F0DA3}"/>
              </a:ext>
            </a:extLst>
          </p:cNvPr>
          <p:cNvSpPr/>
          <p:nvPr/>
        </p:nvSpPr>
        <p:spPr>
          <a:xfrm>
            <a:off x="2814549" y="5054434"/>
            <a:ext cx="3481330" cy="1143000"/>
          </a:xfrm>
          <a:prstGeom prst="roundRect">
            <a:avLst/>
          </a:prstGeom>
          <a:solidFill>
            <a:srgbClr val="6BB59B"/>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bg1"/>
                </a:solidFill>
                <a:latin typeface="Comic Sans MS" panose="030F0702030302020204" pitchFamily="66" charset="0"/>
              </a:rPr>
              <a:t>girl</a:t>
            </a:r>
          </a:p>
        </p:txBody>
      </p:sp>
    </p:spTree>
    <p:extLst>
      <p:ext uri="{BB962C8B-B14F-4D97-AF65-F5344CB8AC3E}">
        <p14:creationId xmlns:p14="http://schemas.microsoft.com/office/powerpoint/2010/main" val="171809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ppt_x"/>
                                          </p:val>
                                        </p:tav>
                                        <p:tav tm="100000">
                                          <p:val>
                                            <p:strVal val="#ppt_x"/>
                                          </p:val>
                                        </p:tav>
                                      </p:tavLst>
                                    </p:anim>
                                    <p:anim calcmode="lin" valueType="num">
                                      <p:cBhvr additive="base">
                                        <p:cTn id="4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500" fill="hold"/>
                                        <p:tgtEl>
                                          <p:spTgt spid="11"/>
                                        </p:tgtEl>
                                        <p:attrNameLst>
                                          <p:attrName>ppt_x</p:attrName>
                                        </p:attrNameLst>
                                      </p:cBhvr>
                                      <p:tavLst>
                                        <p:tav tm="0">
                                          <p:val>
                                            <p:strVal val="#ppt_x"/>
                                          </p:val>
                                        </p:tav>
                                        <p:tav tm="100000">
                                          <p:val>
                                            <p:strVal val="#ppt_x"/>
                                          </p:val>
                                        </p:tav>
                                      </p:tavLst>
                                    </p:anim>
                                    <p:anim calcmode="lin" valueType="num">
                                      <p:cBhvr additive="base">
                                        <p:cTn id="4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11"/>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500" fill="hold"/>
                                        <p:tgtEl>
                                          <p:spTgt spid="13"/>
                                        </p:tgtEl>
                                        <p:attrNameLst>
                                          <p:attrName>ppt_x</p:attrName>
                                        </p:attrNameLst>
                                      </p:cBhvr>
                                      <p:tavLst>
                                        <p:tav tm="0">
                                          <p:val>
                                            <p:strVal val="#ppt_x"/>
                                          </p:val>
                                        </p:tav>
                                        <p:tav tm="100000">
                                          <p:val>
                                            <p:strVal val="#ppt_x"/>
                                          </p:val>
                                        </p:tav>
                                      </p:tavLst>
                                    </p:anim>
                                    <p:anim calcmode="lin" valueType="num">
                                      <p:cBhvr additive="base">
                                        <p:cTn id="5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additive="base">
                                        <p:cTn id="62" dur="500" fill="hold"/>
                                        <p:tgtEl>
                                          <p:spTgt spid="14"/>
                                        </p:tgtEl>
                                        <p:attrNameLst>
                                          <p:attrName>ppt_x</p:attrName>
                                        </p:attrNameLst>
                                      </p:cBhvr>
                                      <p:tavLst>
                                        <p:tav tm="0">
                                          <p:val>
                                            <p:strVal val="#ppt_x"/>
                                          </p:val>
                                        </p:tav>
                                        <p:tav tm="100000">
                                          <p:val>
                                            <p:strVal val="#ppt_x"/>
                                          </p:val>
                                        </p:tav>
                                      </p:tavLst>
                                    </p:anim>
                                    <p:anim calcmode="lin" valueType="num">
                                      <p:cBhvr additive="base">
                                        <p:cTn id="6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grpId="1" nodeType="clickEffect">
                                  <p:stCondLst>
                                    <p:cond delay="0"/>
                                  </p:stCondLst>
                                  <p:childTnLst>
                                    <p:set>
                                      <p:cBhvr>
                                        <p:cTn id="67" dur="1" fill="hold">
                                          <p:stCondLst>
                                            <p:cond delay="0"/>
                                          </p:stCondLst>
                                        </p:cTn>
                                        <p:tgtEl>
                                          <p:spTgt spid="14"/>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16"/>
                                        </p:tgtEl>
                                        <p:attrNameLst>
                                          <p:attrName>style.visibility</p:attrName>
                                        </p:attrNameLst>
                                      </p:cBhvr>
                                      <p:to>
                                        <p:strVal val="visible"/>
                                      </p:to>
                                    </p:set>
                                    <p:anim calcmode="lin" valueType="num">
                                      <p:cBhvr additive="base">
                                        <p:cTn id="72" dur="500" fill="hold"/>
                                        <p:tgtEl>
                                          <p:spTgt spid="16"/>
                                        </p:tgtEl>
                                        <p:attrNameLst>
                                          <p:attrName>ppt_x</p:attrName>
                                        </p:attrNameLst>
                                      </p:cBhvr>
                                      <p:tavLst>
                                        <p:tav tm="0">
                                          <p:val>
                                            <p:strVal val="#ppt_x"/>
                                          </p:val>
                                        </p:tav>
                                        <p:tav tm="100000">
                                          <p:val>
                                            <p:strVal val="#ppt_x"/>
                                          </p:val>
                                        </p:tav>
                                      </p:tavLst>
                                    </p:anim>
                                    <p:anim calcmode="lin" valueType="num">
                                      <p:cBhvr additive="base">
                                        <p:cTn id="7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17"/>
                                        </p:tgtEl>
                                        <p:attrNameLst>
                                          <p:attrName>style.visibility</p:attrName>
                                        </p:attrNameLst>
                                      </p:cBhvr>
                                      <p:to>
                                        <p:strVal val="visible"/>
                                      </p:to>
                                    </p:set>
                                    <p:anim calcmode="lin" valueType="num">
                                      <p:cBhvr additive="base">
                                        <p:cTn id="78" dur="500" fill="hold"/>
                                        <p:tgtEl>
                                          <p:spTgt spid="17"/>
                                        </p:tgtEl>
                                        <p:attrNameLst>
                                          <p:attrName>ppt_x</p:attrName>
                                        </p:attrNameLst>
                                      </p:cBhvr>
                                      <p:tavLst>
                                        <p:tav tm="0">
                                          <p:val>
                                            <p:strVal val="#ppt_x"/>
                                          </p:val>
                                        </p:tav>
                                        <p:tav tm="100000">
                                          <p:val>
                                            <p:strVal val="#ppt_x"/>
                                          </p:val>
                                        </p:tav>
                                      </p:tavLst>
                                    </p:anim>
                                    <p:anim calcmode="lin" valueType="num">
                                      <p:cBhvr additive="base">
                                        <p:cTn id="7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grpId="1" nodeType="clickEffect">
                                  <p:stCondLst>
                                    <p:cond delay="0"/>
                                  </p:stCondLst>
                                  <p:childTnLst>
                                    <p:set>
                                      <p:cBhvr>
                                        <p:cTn id="83" dur="1" fill="hold">
                                          <p:stCondLst>
                                            <p:cond delay="0"/>
                                          </p:stCondLst>
                                        </p:cTn>
                                        <p:tgtEl>
                                          <p:spTgt spid="17"/>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nodeType="clickEffect">
                                  <p:stCondLst>
                                    <p:cond delay="0"/>
                                  </p:stCondLst>
                                  <p:childTnLst>
                                    <p:set>
                                      <p:cBhvr>
                                        <p:cTn id="87" dur="1" fill="hold">
                                          <p:stCondLst>
                                            <p:cond delay="0"/>
                                          </p:stCondLst>
                                        </p:cTn>
                                        <p:tgtEl>
                                          <p:spTgt spid="19"/>
                                        </p:tgtEl>
                                        <p:attrNameLst>
                                          <p:attrName>style.visibility</p:attrName>
                                        </p:attrNameLst>
                                      </p:cBhvr>
                                      <p:to>
                                        <p:strVal val="visible"/>
                                      </p:to>
                                    </p:set>
                                    <p:anim calcmode="lin" valueType="num">
                                      <p:cBhvr additive="base">
                                        <p:cTn id="88" dur="500" fill="hold"/>
                                        <p:tgtEl>
                                          <p:spTgt spid="19"/>
                                        </p:tgtEl>
                                        <p:attrNameLst>
                                          <p:attrName>ppt_x</p:attrName>
                                        </p:attrNameLst>
                                      </p:cBhvr>
                                      <p:tavLst>
                                        <p:tav tm="0">
                                          <p:val>
                                            <p:strVal val="#ppt_x"/>
                                          </p:val>
                                        </p:tav>
                                        <p:tav tm="100000">
                                          <p:val>
                                            <p:strVal val="#ppt_x"/>
                                          </p:val>
                                        </p:tav>
                                      </p:tavLst>
                                    </p:anim>
                                    <p:anim calcmode="lin" valueType="num">
                                      <p:cBhvr additive="base">
                                        <p:cTn id="8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20"/>
                                        </p:tgtEl>
                                        <p:attrNameLst>
                                          <p:attrName>style.visibility</p:attrName>
                                        </p:attrNameLst>
                                      </p:cBhvr>
                                      <p:to>
                                        <p:strVal val="visible"/>
                                      </p:to>
                                    </p:set>
                                    <p:anim calcmode="lin" valueType="num">
                                      <p:cBhvr additive="base">
                                        <p:cTn id="94" dur="500" fill="hold"/>
                                        <p:tgtEl>
                                          <p:spTgt spid="20"/>
                                        </p:tgtEl>
                                        <p:attrNameLst>
                                          <p:attrName>ppt_x</p:attrName>
                                        </p:attrNameLst>
                                      </p:cBhvr>
                                      <p:tavLst>
                                        <p:tav tm="0">
                                          <p:val>
                                            <p:strVal val="#ppt_x"/>
                                          </p:val>
                                        </p:tav>
                                        <p:tav tm="100000">
                                          <p:val>
                                            <p:strVal val="#ppt_x"/>
                                          </p:val>
                                        </p:tav>
                                      </p:tavLst>
                                    </p:anim>
                                    <p:anim calcmode="lin" valueType="num">
                                      <p:cBhvr additive="base">
                                        <p:cTn id="9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1" presetClass="exit" presetSubtype="0" fill="hold" grpId="1" nodeType="clickEffect">
                                  <p:stCondLst>
                                    <p:cond delay="0"/>
                                  </p:stCondLst>
                                  <p:childTnLst>
                                    <p:set>
                                      <p:cBhvr>
                                        <p:cTn id="99"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animBg="1"/>
      <p:bldP spid="8" grpId="1" animBg="1"/>
      <p:bldP spid="11" grpId="0" animBg="1"/>
      <p:bldP spid="11" grpId="1" animBg="1"/>
      <p:bldP spid="14" grpId="0" animBg="1"/>
      <p:bldP spid="14" grpId="1" animBg="1"/>
      <p:bldP spid="17" grpId="0" animBg="1"/>
      <p:bldP spid="17" grpId="1" animBg="1"/>
      <p:bldP spid="20" grpId="0" animBg="1"/>
      <p:bldP spid="2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lstStyle/>
          <a:p>
            <a:r>
              <a:rPr lang="en-US" dirty="0">
                <a:latin typeface="Comic Sans MS" panose="030F0702030302020204" pitchFamily="66" charset="0"/>
              </a:rPr>
              <a:t>Sight Word Wall</a:t>
            </a:r>
          </a:p>
        </p:txBody>
      </p:sp>
      <p:sp>
        <p:nvSpPr>
          <p:cNvPr id="3" name="Rectangle: Rounded Corners 2">
            <a:extLst>
              <a:ext uri="{FF2B5EF4-FFF2-40B4-BE49-F238E27FC236}">
                <a16:creationId xmlns:a16="http://schemas.microsoft.com/office/drawing/2014/main" id="{B46C922B-719E-4330-A067-A7F9EF3C0B59}"/>
              </a:ext>
            </a:extLst>
          </p:cNvPr>
          <p:cNvSpPr/>
          <p:nvPr/>
        </p:nvSpPr>
        <p:spPr>
          <a:xfrm>
            <a:off x="2125715" y="1862348"/>
            <a:ext cx="4198115" cy="2989263"/>
          </a:xfrm>
          <a:prstGeom prst="roundRect">
            <a:avLst/>
          </a:prstGeom>
          <a:solidFill>
            <a:srgbClr val="6BB59B"/>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bg1"/>
                </a:solidFill>
                <a:latin typeface="Comic Sans MS" panose="030F0702030302020204" pitchFamily="66" charset="0"/>
              </a:rPr>
              <a:t>ask</a:t>
            </a:r>
          </a:p>
        </p:txBody>
      </p:sp>
      <p:sp>
        <p:nvSpPr>
          <p:cNvPr id="5" name="Rectangle: Rounded Corners 4">
            <a:extLst>
              <a:ext uri="{FF2B5EF4-FFF2-40B4-BE49-F238E27FC236}">
                <a16:creationId xmlns:a16="http://schemas.microsoft.com/office/drawing/2014/main" id="{D3CB897A-65E0-4BDC-B9D2-342D9B6813D0}"/>
              </a:ext>
            </a:extLst>
          </p:cNvPr>
          <p:cNvSpPr/>
          <p:nvPr/>
        </p:nvSpPr>
        <p:spPr>
          <a:xfrm>
            <a:off x="2155311" y="1898358"/>
            <a:ext cx="4198115" cy="2989263"/>
          </a:xfrm>
          <a:prstGeom prst="roundRect">
            <a:avLst/>
          </a:prstGeom>
          <a:solidFill>
            <a:srgbClr val="6BB59B"/>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bg1"/>
                </a:solidFill>
                <a:latin typeface="Comic Sans MS" panose="030F0702030302020204" pitchFamily="66" charset="0"/>
              </a:rPr>
              <a:t>form</a:t>
            </a:r>
          </a:p>
        </p:txBody>
      </p:sp>
      <p:sp>
        <p:nvSpPr>
          <p:cNvPr id="6" name="Rectangle: Rounded Corners 5">
            <a:extLst>
              <a:ext uri="{FF2B5EF4-FFF2-40B4-BE49-F238E27FC236}">
                <a16:creationId xmlns:a16="http://schemas.microsoft.com/office/drawing/2014/main" id="{70CE8D80-41AD-4A62-8E82-218E605DBB5E}"/>
              </a:ext>
            </a:extLst>
          </p:cNvPr>
          <p:cNvSpPr/>
          <p:nvPr/>
        </p:nvSpPr>
        <p:spPr>
          <a:xfrm>
            <a:off x="2140513" y="1916363"/>
            <a:ext cx="4198115" cy="2989263"/>
          </a:xfrm>
          <a:prstGeom prst="roundRect">
            <a:avLst/>
          </a:prstGeom>
          <a:solidFill>
            <a:srgbClr val="6BB59B"/>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bg1"/>
                </a:solidFill>
                <a:latin typeface="Comic Sans MS" panose="030F0702030302020204" pitchFamily="66" charset="0"/>
              </a:rPr>
              <a:t>her</a:t>
            </a:r>
          </a:p>
        </p:txBody>
      </p:sp>
      <p:sp>
        <p:nvSpPr>
          <p:cNvPr id="7" name="Rectangle: Rounded Corners 6">
            <a:extLst>
              <a:ext uri="{FF2B5EF4-FFF2-40B4-BE49-F238E27FC236}">
                <a16:creationId xmlns:a16="http://schemas.microsoft.com/office/drawing/2014/main" id="{F137F30A-DC85-4D65-9ED0-F46E23537874}"/>
              </a:ext>
            </a:extLst>
          </p:cNvPr>
          <p:cNvSpPr/>
          <p:nvPr/>
        </p:nvSpPr>
        <p:spPr>
          <a:xfrm>
            <a:off x="2035121" y="1879147"/>
            <a:ext cx="4198115" cy="2989263"/>
          </a:xfrm>
          <a:prstGeom prst="roundRect">
            <a:avLst/>
          </a:prstGeom>
          <a:solidFill>
            <a:srgbClr val="6BB59B"/>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bg1"/>
                </a:solidFill>
                <a:latin typeface="Comic Sans MS" panose="030F0702030302020204" pitchFamily="66" charset="0"/>
              </a:rPr>
              <a:t>give</a:t>
            </a:r>
          </a:p>
        </p:txBody>
      </p:sp>
      <p:sp>
        <p:nvSpPr>
          <p:cNvPr id="8" name="Rectangle: Rounded Corners 7">
            <a:extLst>
              <a:ext uri="{FF2B5EF4-FFF2-40B4-BE49-F238E27FC236}">
                <a16:creationId xmlns:a16="http://schemas.microsoft.com/office/drawing/2014/main" id="{8200A2BE-60DC-41AE-A8E4-0A455F6F750D}"/>
              </a:ext>
            </a:extLst>
          </p:cNvPr>
          <p:cNvSpPr/>
          <p:nvPr/>
        </p:nvSpPr>
        <p:spPr>
          <a:xfrm>
            <a:off x="2227320" y="1844343"/>
            <a:ext cx="4198115" cy="2989263"/>
          </a:xfrm>
          <a:prstGeom prst="roundRect">
            <a:avLst/>
          </a:prstGeom>
          <a:solidFill>
            <a:srgbClr val="6BB59B"/>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bg1"/>
                </a:solidFill>
                <a:latin typeface="Comic Sans MS" panose="030F0702030302020204" pitchFamily="66" charset="0"/>
              </a:rPr>
              <a:t>after</a:t>
            </a:r>
          </a:p>
        </p:txBody>
      </p:sp>
      <p:sp>
        <p:nvSpPr>
          <p:cNvPr id="9" name="Rectangle: Rounded Corners 8">
            <a:extLst>
              <a:ext uri="{FF2B5EF4-FFF2-40B4-BE49-F238E27FC236}">
                <a16:creationId xmlns:a16="http://schemas.microsoft.com/office/drawing/2014/main" id="{D8C9B3E5-7CFC-4ECA-9563-BC876DD68701}"/>
              </a:ext>
            </a:extLst>
          </p:cNvPr>
          <p:cNvSpPr/>
          <p:nvPr/>
        </p:nvSpPr>
        <p:spPr>
          <a:xfrm>
            <a:off x="2114213" y="1870145"/>
            <a:ext cx="4198115" cy="2989263"/>
          </a:xfrm>
          <a:prstGeom prst="roundRect">
            <a:avLst/>
          </a:prstGeom>
          <a:solidFill>
            <a:srgbClr val="6BB59B"/>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bg1"/>
                </a:solidFill>
                <a:latin typeface="Comic Sans MS" panose="030F0702030302020204" pitchFamily="66" charset="0"/>
              </a:rPr>
              <a:t>from</a:t>
            </a:r>
          </a:p>
        </p:txBody>
      </p:sp>
      <p:sp>
        <p:nvSpPr>
          <p:cNvPr id="10" name="Rectangle: Rounded Corners 9">
            <a:extLst>
              <a:ext uri="{FF2B5EF4-FFF2-40B4-BE49-F238E27FC236}">
                <a16:creationId xmlns:a16="http://schemas.microsoft.com/office/drawing/2014/main" id="{711177D7-B319-4563-81E1-34177395F70C}"/>
              </a:ext>
            </a:extLst>
          </p:cNvPr>
          <p:cNvSpPr/>
          <p:nvPr/>
        </p:nvSpPr>
        <p:spPr>
          <a:xfrm>
            <a:off x="2166813" y="1898357"/>
            <a:ext cx="4198115" cy="2989263"/>
          </a:xfrm>
          <a:prstGeom prst="roundRect">
            <a:avLst/>
          </a:prstGeom>
          <a:solidFill>
            <a:srgbClr val="6BB59B"/>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bg1"/>
                </a:solidFill>
                <a:latin typeface="Comic Sans MS" panose="030F0702030302020204" pitchFamily="66" charset="0"/>
              </a:rPr>
              <a:t>him</a:t>
            </a:r>
          </a:p>
        </p:txBody>
      </p:sp>
      <p:pic>
        <p:nvPicPr>
          <p:cNvPr id="12" name="Picture 11" descr="Surprise Teodor the Cat">
            <a:extLst>
              <a:ext uri="{FF2B5EF4-FFF2-40B4-BE49-F238E27FC236}">
                <a16:creationId xmlns:a16="http://schemas.microsoft.com/office/drawing/2014/main" id="{A91749C0-DEBE-4B44-9EAD-A535697DB614}"/>
              </a:ext>
            </a:extLst>
          </p:cNvPr>
          <p:cNvPicPr>
            <a:picLocks noChangeAspect="1"/>
          </p:cNvPicPr>
          <p:nvPr/>
        </p:nvPicPr>
        <p:blipFill>
          <a:blip r:embed="rId3"/>
          <a:stretch>
            <a:fillRect/>
          </a:stretch>
        </p:blipFill>
        <p:spPr>
          <a:xfrm>
            <a:off x="6497444" y="4328532"/>
            <a:ext cx="2438400" cy="2438400"/>
          </a:xfrm>
          <a:prstGeom prst="rect">
            <a:avLst/>
          </a:prstGeom>
        </p:spPr>
      </p:pic>
    </p:spTree>
    <p:extLst>
      <p:ext uri="{BB962C8B-B14F-4D97-AF65-F5344CB8AC3E}">
        <p14:creationId xmlns:p14="http://schemas.microsoft.com/office/powerpoint/2010/main" val="146056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lstStyle/>
          <a:p>
            <a:r>
              <a:rPr lang="en-US" dirty="0">
                <a:latin typeface="Comic Sans MS" panose="030F0702030302020204" pitchFamily="66" charset="0"/>
              </a:rPr>
              <a:t>Sight Word Locator </a:t>
            </a:r>
          </a:p>
        </p:txBody>
      </p:sp>
      <p:sp>
        <p:nvSpPr>
          <p:cNvPr id="3" name="Rectangle: Rounded Corners 2">
            <a:extLst>
              <a:ext uri="{FF2B5EF4-FFF2-40B4-BE49-F238E27FC236}">
                <a16:creationId xmlns:a16="http://schemas.microsoft.com/office/drawing/2014/main" id="{2B99D44B-0545-4A15-BB55-EAF9371A1EA6}"/>
              </a:ext>
            </a:extLst>
          </p:cNvPr>
          <p:cNvSpPr/>
          <p:nvPr/>
        </p:nvSpPr>
        <p:spPr>
          <a:xfrm>
            <a:off x="460517" y="1417638"/>
            <a:ext cx="2209237" cy="1615692"/>
          </a:xfrm>
          <a:prstGeom prst="roundRect">
            <a:avLst/>
          </a:prstGeom>
          <a:solidFill>
            <a:srgbClr val="6BB59B"/>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bg1"/>
                </a:solidFill>
                <a:latin typeface="Comic Sans MS" panose="030F0702030302020204" pitchFamily="66" charset="0"/>
              </a:rPr>
              <a:t>him</a:t>
            </a:r>
          </a:p>
        </p:txBody>
      </p:sp>
      <p:sp>
        <p:nvSpPr>
          <p:cNvPr id="4" name="Rectangle: Rounded Corners 3">
            <a:extLst>
              <a:ext uri="{FF2B5EF4-FFF2-40B4-BE49-F238E27FC236}">
                <a16:creationId xmlns:a16="http://schemas.microsoft.com/office/drawing/2014/main" id="{0201C30B-603E-4C72-A257-A151995084DC}"/>
              </a:ext>
            </a:extLst>
          </p:cNvPr>
          <p:cNvSpPr/>
          <p:nvPr/>
        </p:nvSpPr>
        <p:spPr>
          <a:xfrm>
            <a:off x="457200" y="3297745"/>
            <a:ext cx="2209237" cy="1615692"/>
          </a:xfrm>
          <a:prstGeom prst="roundRect">
            <a:avLst/>
          </a:prstGeom>
          <a:solidFill>
            <a:srgbClr val="6BB59B"/>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bg1"/>
                </a:solidFill>
                <a:latin typeface="Comic Sans MS" panose="030F0702030302020204" pitchFamily="66" charset="0"/>
              </a:rPr>
              <a:t>ask</a:t>
            </a:r>
          </a:p>
        </p:txBody>
      </p:sp>
      <p:sp>
        <p:nvSpPr>
          <p:cNvPr id="5" name="Rectangle: Rounded Corners 4">
            <a:extLst>
              <a:ext uri="{FF2B5EF4-FFF2-40B4-BE49-F238E27FC236}">
                <a16:creationId xmlns:a16="http://schemas.microsoft.com/office/drawing/2014/main" id="{A1C9DFFC-9B11-48C2-895D-DEB4F29E419A}"/>
              </a:ext>
            </a:extLst>
          </p:cNvPr>
          <p:cNvSpPr/>
          <p:nvPr/>
        </p:nvSpPr>
        <p:spPr>
          <a:xfrm>
            <a:off x="3354281" y="1417638"/>
            <a:ext cx="2209237" cy="1615692"/>
          </a:xfrm>
          <a:prstGeom prst="roundRect">
            <a:avLst/>
          </a:prstGeom>
          <a:solidFill>
            <a:srgbClr val="6BB59B"/>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bg1"/>
                </a:solidFill>
                <a:latin typeface="Comic Sans MS" panose="030F0702030302020204" pitchFamily="66" charset="0"/>
              </a:rPr>
              <a:t>her</a:t>
            </a:r>
          </a:p>
        </p:txBody>
      </p:sp>
      <p:sp>
        <p:nvSpPr>
          <p:cNvPr id="6" name="Rectangle: Rounded Corners 5">
            <a:extLst>
              <a:ext uri="{FF2B5EF4-FFF2-40B4-BE49-F238E27FC236}">
                <a16:creationId xmlns:a16="http://schemas.microsoft.com/office/drawing/2014/main" id="{FF4F903D-FECA-4451-B942-CC7A4D3765E7}"/>
              </a:ext>
            </a:extLst>
          </p:cNvPr>
          <p:cNvSpPr/>
          <p:nvPr/>
        </p:nvSpPr>
        <p:spPr>
          <a:xfrm>
            <a:off x="6248045" y="1417638"/>
            <a:ext cx="2209237" cy="1615692"/>
          </a:xfrm>
          <a:prstGeom prst="roundRect">
            <a:avLst/>
          </a:prstGeom>
          <a:solidFill>
            <a:srgbClr val="6BB59B"/>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bg1"/>
                </a:solidFill>
                <a:latin typeface="Comic Sans MS" panose="030F0702030302020204" pitchFamily="66" charset="0"/>
              </a:rPr>
              <a:t>give</a:t>
            </a:r>
          </a:p>
        </p:txBody>
      </p:sp>
      <p:sp>
        <p:nvSpPr>
          <p:cNvPr id="7" name="Rectangle: Rounded Corners 6">
            <a:extLst>
              <a:ext uri="{FF2B5EF4-FFF2-40B4-BE49-F238E27FC236}">
                <a16:creationId xmlns:a16="http://schemas.microsoft.com/office/drawing/2014/main" id="{35A7DDE2-C4AF-45AA-8A54-CA29C68CF015}"/>
              </a:ext>
            </a:extLst>
          </p:cNvPr>
          <p:cNvSpPr/>
          <p:nvPr/>
        </p:nvSpPr>
        <p:spPr>
          <a:xfrm>
            <a:off x="3354280" y="3297745"/>
            <a:ext cx="2209237" cy="1615692"/>
          </a:xfrm>
          <a:prstGeom prst="roundRect">
            <a:avLst/>
          </a:prstGeom>
          <a:solidFill>
            <a:srgbClr val="6BB59B"/>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bg1"/>
                </a:solidFill>
                <a:latin typeface="Comic Sans MS" panose="030F0702030302020204" pitchFamily="66" charset="0"/>
              </a:rPr>
              <a:t>from</a:t>
            </a:r>
          </a:p>
        </p:txBody>
      </p:sp>
      <p:sp>
        <p:nvSpPr>
          <p:cNvPr id="8" name="Rectangle: Rounded Corners 7">
            <a:extLst>
              <a:ext uri="{FF2B5EF4-FFF2-40B4-BE49-F238E27FC236}">
                <a16:creationId xmlns:a16="http://schemas.microsoft.com/office/drawing/2014/main" id="{97EE8206-E74F-4FC7-B18F-CD8A7135DCE5}"/>
              </a:ext>
            </a:extLst>
          </p:cNvPr>
          <p:cNvSpPr/>
          <p:nvPr/>
        </p:nvSpPr>
        <p:spPr>
          <a:xfrm>
            <a:off x="6248045" y="3297745"/>
            <a:ext cx="2209237" cy="1615692"/>
          </a:xfrm>
          <a:prstGeom prst="roundRect">
            <a:avLst/>
          </a:prstGeom>
          <a:solidFill>
            <a:srgbClr val="6BB59B"/>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bg1"/>
                </a:solidFill>
                <a:latin typeface="Comic Sans MS" panose="030F0702030302020204" pitchFamily="66" charset="0"/>
              </a:rPr>
              <a:t>form</a:t>
            </a:r>
          </a:p>
        </p:txBody>
      </p:sp>
      <p:sp>
        <p:nvSpPr>
          <p:cNvPr id="9" name="Rectangle: Rounded Corners 8">
            <a:extLst>
              <a:ext uri="{FF2B5EF4-FFF2-40B4-BE49-F238E27FC236}">
                <a16:creationId xmlns:a16="http://schemas.microsoft.com/office/drawing/2014/main" id="{A6FE9ED2-9611-4D6E-967B-1C64B398912D}"/>
              </a:ext>
            </a:extLst>
          </p:cNvPr>
          <p:cNvSpPr/>
          <p:nvPr/>
        </p:nvSpPr>
        <p:spPr>
          <a:xfrm>
            <a:off x="3350965" y="5177852"/>
            <a:ext cx="2209237" cy="1615692"/>
          </a:xfrm>
          <a:prstGeom prst="roundRect">
            <a:avLst/>
          </a:prstGeom>
          <a:solidFill>
            <a:srgbClr val="6BB59B"/>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bg1"/>
                </a:solidFill>
                <a:latin typeface="Comic Sans MS" panose="030F0702030302020204" pitchFamily="66" charset="0"/>
              </a:rPr>
              <a:t>after</a:t>
            </a:r>
          </a:p>
        </p:txBody>
      </p:sp>
      <p:pic>
        <p:nvPicPr>
          <p:cNvPr id="11" name="Picture 10" descr="Play Teodor the Cat">
            <a:extLst>
              <a:ext uri="{FF2B5EF4-FFF2-40B4-BE49-F238E27FC236}">
                <a16:creationId xmlns:a16="http://schemas.microsoft.com/office/drawing/2014/main" id="{C9731AA8-528E-46B8-80D9-F2E9ACD203D4}"/>
              </a:ext>
            </a:extLst>
          </p:cNvPr>
          <p:cNvPicPr>
            <a:picLocks noChangeAspect="1"/>
          </p:cNvPicPr>
          <p:nvPr/>
        </p:nvPicPr>
        <p:blipFill>
          <a:blip r:embed="rId3"/>
          <a:stretch>
            <a:fillRect/>
          </a:stretch>
        </p:blipFill>
        <p:spPr>
          <a:xfrm>
            <a:off x="6470935" y="4745310"/>
            <a:ext cx="2112690" cy="2112690"/>
          </a:xfrm>
          <a:prstGeom prst="rect">
            <a:avLst/>
          </a:prstGeom>
        </p:spPr>
      </p:pic>
      <p:pic>
        <p:nvPicPr>
          <p:cNvPr id="12" name="Picture 11" descr="Play Teodor the Cat">
            <a:extLst>
              <a:ext uri="{FF2B5EF4-FFF2-40B4-BE49-F238E27FC236}">
                <a16:creationId xmlns:a16="http://schemas.microsoft.com/office/drawing/2014/main" id="{6320610D-30C9-43D3-ACCC-A20E4D5EF3AF}"/>
              </a:ext>
            </a:extLst>
          </p:cNvPr>
          <p:cNvPicPr>
            <a:picLocks noChangeAspect="1"/>
          </p:cNvPicPr>
          <p:nvPr/>
        </p:nvPicPr>
        <p:blipFill>
          <a:blip r:embed="rId3"/>
          <a:stretch>
            <a:fillRect/>
          </a:stretch>
        </p:blipFill>
        <p:spPr>
          <a:xfrm flipH="1">
            <a:off x="463829" y="4745310"/>
            <a:ext cx="2112689" cy="2112690"/>
          </a:xfrm>
          <a:prstGeom prst="rect">
            <a:avLst/>
          </a:prstGeom>
        </p:spPr>
      </p:pic>
    </p:spTree>
    <p:extLst>
      <p:ext uri="{BB962C8B-B14F-4D97-AF65-F5344CB8AC3E}">
        <p14:creationId xmlns:p14="http://schemas.microsoft.com/office/powerpoint/2010/main" val="71159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8"/>
                                        </p:tgtEl>
                                      </p:cBhvr>
                                    </p:animEffect>
                                    <p:animScale>
                                      <p:cBhvr>
                                        <p:cTn id="12" dur="250" autoRev="1" fill="hold"/>
                                        <p:tgtEl>
                                          <p:spTgt spid="8"/>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5"/>
                                        </p:tgtEl>
                                      </p:cBhvr>
                                    </p:animEffect>
                                    <p:animScale>
                                      <p:cBhvr>
                                        <p:cTn id="17" dur="250" autoRev="1" fill="hold"/>
                                        <p:tgtEl>
                                          <p:spTgt spid="5"/>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6"/>
                                        </p:tgtEl>
                                      </p:cBhvr>
                                    </p:animEffect>
                                    <p:animScale>
                                      <p:cBhvr>
                                        <p:cTn id="22" dur="250" autoRev="1" fill="hold"/>
                                        <p:tgtEl>
                                          <p:spTgt spid="6"/>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9"/>
                                        </p:tgtEl>
                                      </p:cBhvr>
                                    </p:animEffect>
                                    <p:animScale>
                                      <p:cBhvr>
                                        <p:cTn id="27" dur="250" autoRev="1" fill="hold"/>
                                        <p:tgtEl>
                                          <p:spTgt spid="9"/>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grpId="0" nodeType="clickEffect">
                                  <p:stCondLst>
                                    <p:cond delay="0"/>
                                  </p:stCondLst>
                                  <p:childTnLst>
                                    <p:animEffect transition="out" filter="fade">
                                      <p:cBhvr>
                                        <p:cTn id="31" dur="500" tmFilter="0, 0; .2, .5; .8, .5; 1, 0"/>
                                        <p:tgtEl>
                                          <p:spTgt spid="7"/>
                                        </p:tgtEl>
                                      </p:cBhvr>
                                    </p:animEffect>
                                    <p:animScale>
                                      <p:cBhvr>
                                        <p:cTn id="32" dur="250" autoRev="1" fill="hold"/>
                                        <p:tgtEl>
                                          <p:spTgt spid="7"/>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3"/>
                                        </p:tgtEl>
                                      </p:cBhvr>
                                    </p:animEffect>
                                    <p:animScale>
                                      <p:cBhvr>
                                        <p:cTn id="3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p:txBody>
          <a:bodyPr/>
          <a:lstStyle/>
          <a:p>
            <a:r>
              <a:rPr lang="en-US" dirty="0">
                <a:latin typeface="Comic Sans MS" panose="030F0702030302020204" pitchFamily="66" charset="0"/>
              </a:rPr>
              <a:t>Story Retell </a:t>
            </a:r>
          </a:p>
        </p:txBody>
      </p:sp>
      <p:pic>
        <p:nvPicPr>
          <p:cNvPr id="3" name="Picture 2">
            <a:extLst>
              <a:ext uri="{FF2B5EF4-FFF2-40B4-BE49-F238E27FC236}">
                <a16:creationId xmlns:a16="http://schemas.microsoft.com/office/drawing/2014/main" id="{122BB65A-7B47-4982-9BD0-86D0070C70DA}"/>
              </a:ext>
            </a:extLst>
          </p:cNvPr>
          <p:cNvPicPr>
            <a:picLocks noChangeAspect="1"/>
          </p:cNvPicPr>
          <p:nvPr/>
        </p:nvPicPr>
        <p:blipFill>
          <a:blip r:embed="rId3"/>
          <a:srcRect/>
          <a:stretch/>
        </p:blipFill>
        <p:spPr>
          <a:xfrm>
            <a:off x="1928812" y="1663350"/>
            <a:ext cx="5286376" cy="3531299"/>
          </a:xfrm>
          <a:prstGeom prst="rect">
            <a:avLst/>
          </a:prstGeom>
        </p:spPr>
      </p:pic>
    </p:spTree>
    <p:extLst>
      <p:ext uri="{BB962C8B-B14F-4D97-AF65-F5344CB8AC3E}">
        <p14:creationId xmlns:p14="http://schemas.microsoft.com/office/powerpoint/2010/main" val="108927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p:txBody>
          <a:bodyPr/>
          <a:lstStyle/>
          <a:p>
            <a:r>
              <a:rPr lang="en-US" dirty="0">
                <a:latin typeface="Comic Sans MS" panose="030F0702030302020204" pitchFamily="66" charset="0"/>
              </a:rPr>
              <a:t>Grammar</a:t>
            </a:r>
          </a:p>
        </p:txBody>
      </p:sp>
      <p:sp>
        <p:nvSpPr>
          <p:cNvPr id="4" name="Scroll: Vertical 3">
            <a:extLst>
              <a:ext uri="{FF2B5EF4-FFF2-40B4-BE49-F238E27FC236}">
                <a16:creationId xmlns:a16="http://schemas.microsoft.com/office/drawing/2014/main" id="{E9F40A51-E4B2-4F59-9D6C-F7A4878CC146}"/>
              </a:ext>
            </a:extLst>
          </p:cNvPr>
          <p:cNvSpPr/>
          <p:nvPr/>
        </p:nvSpPr>
        <p:spPr>
          <a:xfrm>
            <a:off x="1451610" y="1211898"/>
            <a:ext cx="6457950" cy="5165724"/>
          </a:xfrm>
          <a:prstGeom prst="verticalScroll">
            <a:avLst/>
          </a:prstGeom>
          <a:solidFill>
            <a:srgbClr val="6BB59B"/>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u="sng" dirty="0">
                <a:solidFill>
                  <a:schemeClr val="bg1"/>
                </a:solidFill>
                <a:latin typeface="Comic Sans MS" panose="030F0702030302020204" pitchFamily="66" charset="0"/>
              </a:rPr>
              <a:t>Grocery List</a:t>
            </a:r>
          </a:p>
          <a:p>
            <a:pPr algn="ctr"/>
            <a:r>
              <a:rPr lang="en-US" sz="4000" dirty="0">
                <a:solidFill>
                  <a:schemeClr val="bg1"/>
                </a:solidFill>
                <a:latin typeface="Comic Sans MS" panose="030F0702030302020204" pitchFamily="66" charset="0"/>
              </a:rPr>
              <a:t>Milk eggs bread strawberries blueberries ground meat steak chicken</a:t>
            </a:r>
          </a:p>
        </p:txBody>
      </p:sp>
      <p:sp>
        <p:nvSpPr>
          <p:cNvPr id="5" name="Scroll: Vertical 4">
            <a:extLst>
              <a:ext uri="{FF2B5EF4-FFF2-40B4-BE49-F238E27FC236}">
                <a16:creationId xmlns:a16="http://schemas.microsoft.com/office/drawing/2014/main" id="{9F8BCAC3-654B-4CA4-AA71-97BDBE4FD639}"/>
              </a:ext>
            </a:extLst>
          </p:cNvPr>
          <p:cNvSpPr/>
          <p:nvPr/>
        </p:nvSpPr>
        <p:spPr>
          <a:xfrm>
            <a:off x="1451610" y="1211898"/>
            <a:ext cx="6457950" cy="5165724"/>
          </a:xfrm>
          <a:prstGeom prst="verticalScroll">
            <a:avLst/>
          </a:prstGeom>
          <a:solidFill>
            <a:srgbClr val="6BB59B"/>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u="sng" dirty="0">
                <a:solidFill>
                  <a:schemeClr val="bg1"/>
                </a:solidFill>
                <a:latin typeface="Comic Sans MS" panose="030F0702030302020204" pitchFamily="66" charset="0"/>
              </a:rPr>
              <a:t>Grocery List</a:t>
            </a:r>
          </a:p>
          <a:p>
            <a:pPr algn="ctr"/>
            <a:r>
              <a:rPr lang="en-US" sz="4000" dirty="0">
                <a:solidFill>
                  <a:schemeClr val="bg1"/>
                </a:solidFill>
                <a:latin typeface="Comic Sans MS" panose="030F0702030302020204" pitchFamily="66" charset="0"/>
              </a:rPr>
              <a:t>milk</a:t>
            </a:r>
            <a:r>
              <a:rPr lang="en-US" sz="4000" dirty="0">
                <a:solidFill>
                  <a:schemeClr val="tx1"/>
                </a:solidFill>
                <a:latin typeface="Comic Sans MS" panose="030F0702030302020204" pitchFamily="66" charset="0"/>
              </a:rPr>
              <a:t>, </a:t>
            </a:r>
            <a:r>
              <a:rPr lang="en-US" sz="4000" dirty="0">
                <a:solidFill>
                  <a:schemeClr val="bg1"/>
                </a:solidFill>
                <a:latin typeface="Comic Sans MS" panose="030F0702030302020204" pitchFamily="66" charset="0"/>
              </a:rPr>
              <a:t>eggs</a:t>
            </a:r>
            <a:r>
              <a:rPr lang="en-US" sz="4000" dirty="0">
                <a:solidFill>
                  <a:schemeClr val="tx1"/>
                </a:solidFill>
                <a:latin typeface="Comic Sans MS" panose="030F0702030302020204" pitchFamily="66" charset="0"/>
              </a:rPr>
              <a:t>,</a:t>
            </a:r>
            <a:r>
              <a:rPr lang="en-US" sz="4000" dirty="0">
                <a:solidFill>
                  <a:schemeClr val="bg1"/>
                </a:solidFill>
                <a:latin typeface="Comic Sans MS" panose="030F0702030302020204" pitchFamily="66" charset="0"/>
              </a:rPr>
              <a:t> bread</a:t>
            </a:r>
            <a:r>
              <a:rPr lang="en-US" sz="4000" dirty="0">
                <a:solidFill>
                  <a:schemeClr val="tx1"/>
                </a:solidFill>
                <a:latin typeface="Comic Sans MS" panose="030F0702030302020204" pitchFamily="66" charset="0"/>
              </a:rPr>
              <a:t>,</a:t>
            </a:r>
            <a:r>
              <a:rPr lang="en-US" sz="4000" dirty="0">
                <a:solidFill>
                  <a:schemeClr val="bg1"/>
                </a:solidFill>
                <a:latin typeface="Comic Sans MS" panose="030F0702030302020204" pitchFamily="66" charset="0"/>
              </a:rPr>
              <a:t> strawberries</a:t>
            </a:r>
            <a:r>
              <a:rPr lang="en-US" sz="4000" dirty="0">
                <a:solidFill>
                  <a:schemeClr val="tx1"/>
                </a:solidFill>
                <a:latin typeface="Comic Sans MS" panose="030F0702030302020204" pitchFamily="66" charset="0"/>
              </a:rPr>
              <a:t>,</a:t>
            </a:r>
            <a:r>
              <a:rPr lang="en-US" sz="4000" dirty="0">
                <a:solidFill>
                  <a:schemeClr val="bg1"/>
                </a:solidFill>
                <a:latin typeface="Comic Sans MS" panose="030F0702030302020204" pitchFamily="66" charset="0"/>
              </a:rPr>
              <a:t> blueberries</a:t>
            </a:r>
            <a:r>
              <a:rPr lang="en-US" sz="4000" dirty="0">
                <a:solidFill>
                  <a:schemeClr val="tx1"/>
                </a:solidFill>
                <a:latin typeface="Comic Sans MS" panose="030F0702030302020204" pitchFamily="66" charset="0"/>
              </a:rPr>
              <a:t>, </a:t>
            </a:r>
            <a:r>
              <a:rPr lang="en-US" sz="4000" dirty="0">
                <a:solidFill>
                  <a:schemeClr val="bg1"/>
                </a:solidFill>
                <a:latin typeface="Comic Sans MS" panose="030F0702030302020204" pitchFamily="66" charset="0"/>
              </a:rPr>
              <a:t>ground meat</a:t>
            </a:r>
            <a:r>
              <a:rPr lang="en-US" sz="4000" dirty="0">
                <a:solidFill>
                  <a:schemeClr val="tx1"/>
                </a:solidFill>
                <a:latin typeface="Comic Sans MS" panose="030F0702030302020204" pitchFamily="66" charset="0"/>
              </a:rPr>
              <a:t>, </a:t>
            </a:r>
            <a:r>
              <a:rPr lang="en-US" sz="4000" dirty="0">
                <a:solidFill>
                  <a:schemeClr val="bg1"/>
                </a:solidFill>
                <a:latin typeface="Comic Sans MS" panose="030F0702030302020204" pitchFamily="66" charset="0"/>
              </a:rPr>
              <a:t>steak</a:t>
            </a:r>
            <a:r>
              <a:rPr lang="en-US" sz="4000" dirty="0">
                <a:solidFill>
                  <a:schemeClr val="tx1"/>
                </a:solidFill>
                <a:latin typeface="Comic Sans MS" panose="030F0702030302020204" pitchFamily="66" charset="0"/>
              </a:rPr>
              <a:t>,</a:t>
            </a:r>
            <a:r>
              <a:rPr lang="en-US" sz="4000" dirty="0">
                <a:solidFill>
                  <a:schemeClr val="bg1"/>
                </a:solidFill>
                <a:latin typeface="Comic Sans MS" panose="030F0702030302020204" pitchFamily="66" charset="0"/>
              </a:rPr>
              <a:t> chicken</a:t>
            </a:r>
          </a:p>
        </p:txBody>
      </p:sp>
      <p:pic>
        <p:nvPicPr>
          <p:cNvPr id="7" name="Picture 6" descr="Hungry Teodor the Cat">
            <a:extLst>
              <a:ext uri="{FF2B5EF4-FFF2-40B4-BE49-F238E27FC236}">
                <a16:creationId xmlns:a16="http://schemas.microsoft.com/office/drawing/2014/main" id="{1BB75E08-551E-4030-814C-78BB02D0F20A}"/>
              </a:ext>
            </a:extLst>
          </p:cNvPr>
          <p:cNvPicPr>
            <a:picLocks noChangeAspect="1"/>
          </p:cNvPicPr>
          <p:nvPr/>
        </p:nvPicPr>
        <p:blipFill>
          <a:blip r:embed="rId3"/>
          <a:stretch>
            <a:fillRect/>
          </a:stretch>
        </p:blipFill>
        <p:spPr>
          <a:xfrm>
            <a:off x="7166610" y="4884420"/>
            <a:ext cx="1859280" cy="1859280"/>
          </a:xfrm>
          <a:prstGeom prst="rect">
            <a:avLst/>
          </a:prstGeom>
        </p:spPr>
      </p:pic>
    </p:spTree>
    <p:extLst>
      <p:ext uri="{BB962C8B-B14F-4D97-AF65-F5344CB8AC3E}">
        <p14:creationId xmlns:p14="http://schemas.microsoft.com/office/powerpoint/2010/main" val="193688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p:txBody>
          <a:bodyPr/>
          <a:lstStyle/>
          <a:p>
            <a:r>
              <a:rPr lang="en-US" dirty="0">
                <a:latin typeface="Comic Sans MS" panose="030F0702030302020204" pitchFamily="66" charset="0"/>
              </a:rPr>
              <a:t>Commas</a:t>
            </a:r>
          </a:p>
        </p:txBody>
      </p:sp>
      <p:sp>
        <p:nvSpPr>
          <p:cNvPr id="3" name="Rectangle: Rounded Corners 2">
            <a:extLst>
              <a:ext uri="{FF2B5EF4-FFF2-40B4-BE49-F238E27FC236}">
                <a16:creationId xmlns:a16="http://schemas.microsoft.com/office/drawing/2014/main" id="{7909582B-9618-4E66-B193-9A5E934996ED}"/>
              </a:ext>
            </a:extLst>
          </p:cNvPr>
          <p:cNvSpPr/>
          <p:nvPr/>
        </p:nvSpPr>
        <p:spPr>
          <a:xfrm>
            <a:off x="194310" y="1417638"/>
            <a:ext cx="8778240" cy="2179446"/>
          </a:xfrm>
          <a:prstGeom prst="roundRect">
            <a:avLst/>
          </a:prstGeom>
          <a:solidFill>
            <a:srgbClr val="6BB59B"/>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solidFill>
                  <a:schemeClr val="bg1"/>
                </a:solidFill>
                <a:latin typeface="Comic Sans MS" panose="030F0702030302020204" pitchFamily="66" charset="0"/>
              </a:rPr>
              <a:t>I have five pets. Their names are Ira Daisy Kane Cash and Clementine.</a:t>
            </a:r>
          </a:p>
        </p:txBody>
      </p:sp>
      <p:sp>
        <p:nvSpPr>
          <p:cNvPr id="4" name="Rectangle: Rounded Corners 3">
            <a:extLst>
              <a:ext uri="{FF2B5EF4-FFF2-40B4-BE49-F238E27FC236}">
                <a16:creationId xmlns:a16="http://schemas.microsoft.com/office/drawing/2014/main" id="{76B1AFFB-EF15-4B35-A71F-F349A49F7813}"/>
              </a:ext>
            </a:extLst>
          </p:cNvPr>
          <p:cNvSpPr/>
          <p:nvPr/>
        </p:nvSpPr>
        <p:spPr>
          <a:xfrm>
            <a:off x="194310" y="4084638"/>
            <a:ext cx="8778240" cy="2179446"/>
          </a:xfrm>
          <a:prstGeom prst="roundRect">
            <a:avLst/>
          </a:prstGeom>
          <a:solidFill>
            <a:srgbClr val="6BB59B"/>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solidFill>
                  <a:schemeClr val="bg1"/>
                </a:solidFill>
                <a:latin typeface="Comic Sans MS" panose="030F0702030302020204" pitchFamily="66" charset="0"/>
              </a:rPr>
              <a:t>I have five pets. Their names are Ira</a:t>
            </a:r>
            <a:r>
              <a:rPr lang="en-US" sz="4000" dirty="0">
                <a:solidFill>
                  <a:schemeClr val="tx1"/>
                </a:solidFill>
                <a:latin typeface="Comic Sans MS" panose="030F0702030302020204" pitchFamily="66" charset="0"/>
              </a:rPr>
              <a:t>,</a:t>
            </a:r>
            <a:r>
              <a:rPr lang="en-US" sz="4000" dirty="0">
                <a:solidFill>
                  <a:schemeClr val="bg1"/>
                </a:solidFill>
                <a:latin typeface="Comic Sans MS" panose="030F0702030302020204" pitchFamily="66" charset="0"/>
              </a:rPr>
              <a:t> Daisy</a:t>
            </a:r>
            <a:r>
              <a:rPr lang="en-US" sz="4000" dirty="0">
                <a:solidFill>
                  <a:schemeClr val="tx1"/>
                </a:solidFill>
                <a:latin typeface="Comic Sans MS" panose="030F0702030302020204" pitchFamily="66" charset="0"/>
              </a:rPr>
              <a:t>,</a:t>
            </a:r>
            <a:r>
              <a:rPr lang="en-US" sz="4000" dirty="0">
                <a:solidFill>
                  <a:schemeClr val="bg1"/>
                </a:solidFill>
                <a:latin typeface="Comic Sans MS" panose="030F0702030302020204" pitchFamily="66" charset="0"/>
              </a:rPr>
              <a:t> Kane</a:t>
            </a:r>
            <a:r>
              <a:rPr lang="en-US" sz="4000" dirty="0">
                <a:solidFill>
                  <a:schemeClr val="tx1"/>
                </a:solidFill>
                <a:latin typeface="Comic Sans MS" panose="030F0702030302020204" pitchFamily="66" charset="0"/>
              </a:rPr>
              <a:t>,</a:t>
            </a:r>
            <a:r>
              <a:rPr lang="en-US" sz="4000" dirty="0">
                <a:solidFill>
                  <a:schemeClr val="bg1"/>
                </a:solidFill>
                <a:latin typeface="Comic Sans MS" panose="030F0702030302020204" pitchFamily="66" charset="0"/>
              </a:rPr>
              <a:t> Cash</a:t>
            </a:r>
            <a:r>
              <a:rPr lang="en-US" sz="4000" dirty="0">
                <a:solidFill>
                  <a:schemeClr val="tx1"/>
                </a:solidFill>
                <a:latin typeface="Comic Sans MS" panose="030F0702030302020204" pitchFamily="66" charset="0"/>
              </a:rPr>
              <a:t>,</a:t>
            </a:r>
            <a:r>
              <a:rPr lang="en-US" sz="4000" dirty="0">
                <a:solidFill>
                  <a:schemeClr val="bg1"/>
                </a:solidFill>
                <a:latin typeface="Comic Sans MS" panose="030F0702030302020204" pitchFamily="66" charset="0"/>
              </a:rPr>
              <a:t> and Clementine.</a:t>
            </a:r>
          </a:p>
        </p:txBody>
      </p:sp>
      <p:sp>
        <p:nvSpPr>
          <p:cNvPr id="5" name="Rectangle: Rounded Corners 4">
            <a:extLst>
              <a:ext uri="{FF2B5EF4-FFF2-40B4-BE49-F238E27FC236}">
                <a16:creationId xmlns:a16="http://schemas.microsoft.com/office/drawing/2014/main" id="{FEA65966-B9FB-44A6-8A55-FE65C8D358E1}"/>
              </a:ext>
            </a:extLst>
          </p:cNvPr>
          <p:cNvSpPr/>
          <p:nvPr/>
        </p:nvSpPr>
        <p:spPr>
          <a:xfrm>
            <a:off x="194310" y="1417638"/>
            <a:ext cx="8778240" cy="2179446"/>
          </a:xfrm>
          <a:prstGeom prst="roundRect">
            <a:avLst/>
          </a:prstGeom>
          <a:solidFill>
            <a:srgbClr val="6BB59B"/>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a:solidFill>
                  <a:schemeClr val="bg1"/>
                </a:solidFill>
                <a:latin typeface="Comic Sans MS" panose="030F0702030302020204" pitchFamily="66" charset="0"/>
              </a:rPr>
              <a:t>Please don’t forget to pick up cheese milk and eggs.</a:t>
            </a:r>
            <a:endParaRPr lang="en-US" sz="4000" dirty="0">
              <a:solidFill>
                <a:schemeClr val="bg1"/>
              </a:solidFill>
              <a:latin typeface="Comic Sans MS" panose="030F0702030302020204" pitchFamily="66" charset="0"/>
            </a:endParaRPr>
          </a:p>
        </p:txBody>
      </p:sp>
      <p:sp>
        <p:nvSpPr>
          <p:cNvPr id="6" name="Rectangle: Rounded Corners 5">
            <a:extLst>
              <a:ext uri="{FF2B5EF4-FFF2-40B4-BE49-F238E27FC236}">
                <a16:creationId xmlns:a16="http://schemas.microsoft.com/office/drawing/2014/main" id="{C809A8A3-5DA1-45E9-B1FD-4FE4A0DEFBCB}"/>
              </a:ext>
            </a:extLst>
          </p:cNvPr>
          <p:cNvSpPr/>
          <p:nvPr/>
        </p:nvSpPr>
        <p:spPr>
          <a:xfrm>
            <a:off x="194310" y="4084638"/>
            <a:ext cx="8778240" cy="2179446"/>
          </a:xfrm>
          <a:prstGeom prst="roundRect">
            <a:avLst/>
          </a:prstGeom>
          <a:solidFill>
            <a:srgbClr val="6BB59B"/>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solidFill>
                  <a:schemeClr val="bg1"/>
                </a:solidFill>
                <a:latin typeface="Comic Sans MS" panose="030F0702030302020204" pitchFamily="66" charset="0"/>
              </a:rPr>
              <a:t>Please don’t forget to pick up cheese</a:t>
            </a:r>
            <a:r>
              <a:rPr lang="en-US" sz="4000" dirty="0">
                <a:solidFill>
                  <a:schemeClr val="tx1"/>
                </a:solidFill>
                <a:latin typeface="Comic Sans MS" panose="030F0702030302020204" pitchFamily="66" charset="0"/>
              </a:rPr>
              <a:t>,</a:t>
            </a:r>
            <a:r>
              <a:rPr lang="en-US" sz="4000" dirty="0">
                <a:solidFill>
                  <a:schemeClr val="bg1"/>
                </a:solidFill>
                <a:latin typeface="Comic Sans MS" panose="030F0702030302020204" pitchFamily="66" charset="0"/>
              </a:rPr>
              <a:t> milk</a:t>
            </a:r>
            <a:r>
              <a:rPr lang="en-US" sz="4000" dirty="0">
                <a:solidFill>
                  <a:schemeClr val="tx1"/>
                </a:solidFill>
                <a:latin typeface="Comic Sans MS" panose="030F0702030302020204" pitchFamily="66" charset="0"/>
              </a:rPr>
              <a:t>,</a:t>
            </a:r>
            <a:r>
              <a:rPr lang="en-US" sz="4000" dirty="0">
                <a:solidFill>
                  <a:schemeClr val="bg1"/>
                </a:solidFill>
                <a:latin typeface="Comic Sans MS" panose="030F0702030302020204" pitchFamily="66" charset="0"/>
              </a:rPr>
              <a:t> and eggs.</a:t>
            </a:r>
          </a:p>
        </p:txBody>
      </p:sp>
      <p:sp>
        <p:nvSpPr>
          <p:cNvPr id="7" name="Rectangle: Rounded Corners 6">
            <a:extLst>
              <a:ext uri="{FF2B5EF4-FFF2-40B4-BE49-F238E27FC236}">
                <a16:creationId xmlns:a16="http://schemas.microsoft.com/office/drawing/2014/main" id="{FB56533C-17BB-4092-B4E6-3F7778D5C0CA}"/>
              </a:ext>
            </a:extLst>
          </p:cNvPr>
          <p:cNvSpPr/>
          <p:nvPr/>
        </p:nvSpPr>
        <p:spPr>
          <a:xfrm>
            <a:off x="194310" y="1417638"/>
            <a:ext cx="8778240" cy="2179446"/>
          </a:xfrm>
          <a:prstGeom prst="roundRect">
            <a:avLst/>
          </a:prstGeom>
          <a:solidFill>
            <a:srgbClr val="6BB59B"/>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solidFill>
                  <a:schemeClr val="bg1"/>
                </a:solidFill>
                <a:latin typeface="Comic Sans MS" panose="030F0702030302020204" pitchFamily="66" charset="0"/>
              </a:rPr>
              <a:t>Don’t forget to pack your brush toothpaste and toothbrush.</a:t>
            </a:r>
          </a:p>
        </p:txBody>
      </p:sp>
      <p:sp>
        <p:nvSpPr>
          <p:cNvPr id="8" name="Rectangle: Rounded Corners 7">
            <a:extLst>
              <a:ext uri="{FF2B5EF4-FFF2-40B4-BE49-F238E27FC236}">
                <a16:creationId xmlns:a16="http://schemas.microsoft.com/office/drawing/2014/main" id="{6B911E4B-92DB-4462-BBC5-A01093C5D86C}"/>
              </a:ext>
            </a:extLst>
          </p:cNvPr>
          <p:cNvSpPr/>
          <p:nvPr/>
        </p:nvSpPr>
        <p:spPr>
          <a:xfrm>
            <a:off x="194310" y="4084638"/>
            <a:ext cx="8778240" cy="2179446"/>
          </a:xfrm>
          <a:prstGeom prst="roundRect">
            <a:avLst/>
          </a:prstGeom>
          <a:solidFill>
            <a:srgbClr val="6BB59B"/>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solidFill>
                  <a:schemeClr val="bg1"/>
                </a:solidFill>
                <a:latin typeface="Comic Sans MS" panose="030F0702030302020204" pitchFamily="66" charset="0"/>
              </a:rPr>
              <a:t>Don’t forget to pack your brush</a:t>
            </a:r>
            <a:r>
              <a:rPr lang="en-US" sz="4000" dirty="0">
                <a:solidFill>
                  <a:schemeClr val="tx1"/>
                </a:solidFill>
                <a:latin typeface="Comic Sans MS" panose="030F0702030302020204" pitchFamily="66" charset="0"/>
              </a:rPr>
              <a:t>,</a:t>
            </a:r>
            <a:r>
              <a:rPr lang="en-US" sz="4000" dirty="0">
                <a:solidFill>
                  <a:schemeClr val="bg1"/>
                </a:solidFill>
                <a:latin typeface="Comic Sans MS" panose="030F0702030302020204" pitchFamily="66" charset="0"/>
              </a:rPr>
              <a:t> toothpaste</a:t>
            </a:r>
            <a:r>
              <a:rPr lang="en-US" sz="4000" dirty="0">
                <a:solidFill>
                  <a:schemeClr val="tx1"/>
                </a:solidFill>
                <a:latin typeface="Comic Sans MS" panose="030F0702030302020204" pitchFamily="66" charset="0"/>
              </a:rPr>
              <a:t>,</a:t>
            </a:r>
            <a:r>
              <a:rPr lang="en-US" sz="4000" dirty="0">
                <a:solidFill>
                  <a:schemeClr val="bg1"/>
                </a:solidFill>
                <a:latin typeface="Comic Sans MS" panose="030F0702030302020204" pitchFamily="66" charset="0"/>
              </a:rPr>
              <a:t> and toothbrush.</a:t>
            </a:r>
          </a:p>
        </p:txBody>
      </p:sp>
      <p:pic>
        <p:nvPicPr>
          <p:cNvPr id="10" name="Picture 9" descr="Thank You Teodor the Cat">
            <a:extLst>
              <a:ext uri="{FF2B5EF4-FFF2-40B4-BE49-F238E27FC236}">
                <a16:creationId xmlns:a16="http://schemas.microsoft.com/office/drawing/2014/main" id="{62DC8AB5-5AE9-4ED0-8DC4-9DBFBCFEFE98}"/>
              </a:ext>
            </a:extLst>
          </p:cNvPr>
          <p:cNvPicPr>
            <a:picLocks noChangeAspect="1"/>
          </p:cNvPicPr>
          <p:nvPr/>
        </p:nvPicPr>
        <p:blipFill>
          <a:blip r:embed="rId3"/>
          <a:stretch>
            <a:fillRect/>
          </a:stretch>
        </p:blipFill>
        <p:spPr>
          <a:xfrm>
            <a:off x="342900" y="95568"/>
            <a:ext cx="1322070" cy="1322070"/>
          </a:xfrm>
          <a:prstGeom prst="rect">
            <a:avLst/>
          </a:prstGeom>
        </p:spPr>
      </p:pic>
    </p:spTree>
    <p:extLst>
      <p:ext uri="{BB962C8B-B14F-4D97-AF65-F5344CB8AC3E}">
        <p14:creationId xmlns:p14="http://schemas.microsoft.com/office/powerpoint/2010/main" val="306188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5" grpId="0" animBg="1"/>
      <p:bldP spid="6" grpId="0" animBg="1"/>
      <p:bldP spid="6" grpId="1" animBg="1"/>
      <p:bldP spid="7" grpId="0" animBg="1"/>
      <p:bldP spid="8" grpId="0" animBg="1"/>
      <p:bldP spid="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p:txBody>
          <a:bodyPr>
            <a:normAutofit/>
          </a:bodyPr>
          <a:lstStyle/>
          <a:p>
            <a:r>
              <a:rPr lang="en-US" sz="6000" dirty="0">
                <a:latin typeface="Comic Sans MS" panose="030F0902030302020204" pitchFamily="66" charset="0"/>
              </a:rPr>
              <a:t>Q &amp; A</a:t>
            </a:r>
          </a:p>
        </p:txBody>
      </p:sp>
      <p:sp>
        <p:nvSpPr>
          <p:cNvPr id="3" name="Subtitle 2">
            <a:extLst>
              <a:ext uri="{FF2B5EF4-FFF2-40B4-BE49-F238E27FC236}">
                <a16:creationId xmlns:a16="http://schemas.microsoft.com/office/drawing/2014/main" id="{0AE881EE-D65D-48D7-8CA4-D12A9075449A}"/>
              </a:ext>
            </a:extLst>
          </p:cNvPr>
          <p:cNvSpPr>
            <a:spLocks noGrp="1"/>
          </p:cNvSpPr>
          <p:nvPr>
            <p:ph type="subTitle" idx="1"/>
          </p:nvPr>
        </p:nvSpPr>
        <p:spPr/>
        <p:txBody>
          <a:bodyPr>
            <a:normAutofit/>
          </a:bodyPr>
          <a:lstStyle/>
          <a:p>
            <a:r>
              <a:rPr lang="en-US" sz="4000" dirty="0">
                <a:latin typeface="Comic Sans MS" panose="030F0902030302020204" pitchFamily="66" charset="0"/>
              </a:rPr>
              <a:t>Any Questions?</a:t>
            </a:r>
          </a:p>
        </p:txBody>
      </p:sp>
    </p:spTree>
    <p:extLst>
      <p:ext uri="{BB962C8B-B14F-4D97-AF65-F5344CB8AC3E}">
        <p14:creationId xmlns:p14="http://schemas.microsoft.com/office/powerpoint/2010/main" val="3717781584"/>
      </p:ext>
    </p:extLst>
  </p:cSld>
  <p:clrMapOvr>
    <a:masterClrMapping/>
  </p:clrMapOvr>
</p:sld>
</file>

<file path=ppt/theme/theme1.xml><?xml version="1.0" encoding="utf-8"?>
<a:theme xmlns:a="http://schemas.openxmlformats.org/drawingml/2006/main" name="Office Theme">
  <a:themeElements>
    <a:clrScheme name="Accelerate Ed">
      <a:dk1>
        <a:sysClr val="windowText" lastClr="000000"/>
      </a:dk1>
      <a:lt1>
        <a:sysClr val="window" lastClr="FFFFFF"/>
      </a:lt1>
      <a:dk2>
        <a:srgbClr val="464646"/>
      </a:dk2>
      <a:lt2>
        <a:srgbClr val="DEF5FA"/>
      </a:lt2>
      <a:accent1>
        <a:srgbClr val="111E5C"/>
      </a:accent1>
      <a:accent2>
        <a:srgbClr val="8AC7CE"/>
      </a:accent2>
      <a:accent3>
        <a:srgbClr val="4A2E16"/>
      </a:accent3>
      <a:accent4>
        <a:srgbClr val="39639D"/>
      </a:accent4>
      <a:accent5>
        <a:srgbClr val="C8BBAE"/>
      </a:accent5>
      <a:accent6>
        <a:srgbClr val="72BBBF"/>
      </a:accent6>
      <a:hlink>
        <a:srgbClr val="1BB752"/>
      </a:hlink>
      <a:folHlink>
        <a:srgbClr val="B5A99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Couture.thmx</Template>
  <TotalTime>10899</TotalTime>
  <Words>1538</Words>
  <Application>Microsoft Office PowerPoint</Application>
  <PresentationFormat>On-screen Show (4:3)</PresentationFormat>
  <Paragraphs>156</Paragraphs>
  <Slides>9</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Comic Sans MS</vt:lpstr>
      <vt:lpstr>Office Theme</vt:lpstr>
      <vt:lpstr>The “er” Sound</vt:lpstr>
      <vt:lpstr>The “er” Sound</vt:lpstr>
      <vt:lpstr>Listen and Spell </vt:lpstr>
      <vt:lpstr>Sight Word Wall</vt:lpstr>
      <vt:lpstr>Sight Word Locator </vt:lpstr>
      <vt:lpstr>Story Retell </vt:lpstr>
      <vt:lpstr>Grammar</vt:lpstr>
      <vt:lpstr>Commas</vt:lpstr>
      <vt:lpstr>Q &amp; A</vt:lpstr>
    </vt:vector>
  </TitlesOfParts>
  <Company>Accelerate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Johnson</dc:creator>
  <cp:lastModifiedBy>Shawn Mahoney</cp:lastModifiedBy>
  <cp:revision>214</cp:revision>
  <dcterms:created xsi:type="dcterms:W3CDTF">2012-04-20T18:25:02Z</dcterms:created>
  <dcterms:modified xsi:type="dcterms:W3CDTF">2021-08-18T14:24:24Z</dcterms:modified>
</cp:coreProperties>
</file>