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48" r:id="rId4"/>
    <p:sldId id="347" r:id="rId5"/>
    <p:sldId id="346" r:id="rId6"/>
    <p:sldId id="349" r:id="rId7"/>
    <p:sldId id="350" r:id="rId8"/>
    <p:sldId id="351" r:id="rId9"/>
    <p:sldId id="353" r:id="rId10"/>
    <p:sldId id="35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valen" initials="SS" lastIdx="5" clrIdx="0">
    <p:extLst>
      <p:ext uri="{19B8F6BF-5375-455C-9EA6-DF929625EA0E}">
        <p15:presenceInfo xmlns:p15="http://schemas.microsoft.com/office/powerpoint/2012/main" userId="Shannon Sva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68860" autoAdjust="0"/>
  </p:normalViewPr>
  <p:slideViewPr>
    <p:cSldViewPr snapToGrid="0" snapToObjects="1">
      <p:cViewPr varScale="1">
        <p:scale>
          <a:sx n="78" d="100"/>
          <a:sy n="78" d="100"/>
        </p:scale>
        <p:origin x="271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9T12:39:19.039" idx="4">
    <p:pos x="4321" y="900"/>
    <p:text>On this slide, the first picture stays on the screen and we cannot see the additional images as they appear/disappear.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9T12:37:02.097" idx="1">
    <p:pos x="10" y="10"/>
    <p:text>Sam, we can phase out any reference to the retelling hand or pointing to each finger during the retell now and moving forward.</p:text>
    <p:extLst>
      <p:ext uri="{C676402C-5697-4E1C-873F-D02D1690AC5C}">
        <p15:threadingInfo xmlns:p15="http://schemas.microsoft.com/office/powerpoint/2012/main" timeZoneBias="300"/>
      </p:ext>
    </p:extLst>
  </p:cm>
  <p:cm authorId="1" dt="2021-07-19T12:38:45.384" idx="2">
    <p:pos x="10" y="106"/>
    <p:text>Can you take this out of the teacher notes? Thank you!</p:text>
    <p:extLst>
      <p:ext uri="{C676402C-5697-4E1C-873F-D02D1690AC5C}">
        <p15:threadingInfo xmlns:p15="http://schemas.microsoft.com/office/powerpoint/2012/main" timeZoneBias="30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24305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we learned about contractions. A great example would be when we take the words it and is, we combine the two to create it’s.”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addition problem.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changed when we turned it is into a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We took the two words together using an apostrophe. The I in is was replaced with that apostrophe.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practice identifying contractions. I have two words you have to match them to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first one is are not, what is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aren’t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connect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“Did not, what is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didn’t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connect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what is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I’ve</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connect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“Do not, what is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don’t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connect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 will, what is the correct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he’ll</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connect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cs typeface="Calibri" panose="020F0502020204030204" pitchFamily="34" charset="0"/>
              </a:rPr>
              <a:t>Click once for a thumbs up.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“Can’t. I can’t play tonight, I have homework. Can’t.”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A N ‘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Looks like it’s going to take one week. It’s.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T ‘ S,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“Aren’t. You aren’t supposed to know the secret. Aren’t.”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R E N ‘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“I’m. I’m going to the store today. I’m.”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 M,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will show you a word. We will say the word as a class and spell the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for each word to appear on its own.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all of this week’s sight words on the board here. I am going to say a sight word and you will have to identify the word. If you are correct, the word will move. Are we 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“But, where is the word but?”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“Mace, where is the word mace?”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“Eat, where is the word eat?”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“Please, where is the word please?”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“For, where is the word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“Tub, where is the word tub?”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“Came, where is the word came?”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“Ate, where is the word 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“Get, where is the word get?”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“Tea, where is the word tea?”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once.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Bobby’s Stinky Adventure</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“Who are the characters?”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Carter Family: Bobby- dog, Tara, Abby, Dad,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err="1">
                <a:effectLst/>
                <a:latin typeface="Comic Sans MS" panose="030F0702030302020204" pitchFamily="66" charset="0"/>
                <a:ea typeface="Calibri" panose="020F0502020204030204" pitchFamily="34" charset="0"/>
                <a:cs typeface="Calibri" panose="020F0502020204030204" pitchFamily="34" charset="0"/>
              </a:rPr>
              <a:t>Say,”What</a:t>
            </a:r>
            <a:r>
              <a:rPr lang="en-US" sz="1800" dirty="0">
                <a:effectLst/>
                <a:latin typeface="Comic Sans MS" panose="030F0702030302020204" pitchFamily="66" charset="0"/>
                <a:ea typeface="Calibri" panose="020F0502020204030204" pitchFamily="34" charset="0"/>
                <a:cs typeface="Calibri" panose="020F0502020204030204" pitchFamily="34" charset="0"/>
              </a:rPr>
              <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Car and Picnic with a lake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Bobby smelled really bad.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In the beginning of the story, Bobby wanted to go spend time with his family at the picnic, but he did not want to go for a car ride. Bobby doesn’t like cars after his had been hit by one as a puppy breaking his leg and he lost his tail. Once, they got there Bobby was very excited about the smells, lake, and the bone he was getting at the picnic. After lunch Bobby and the Carter family went for a walk. On the walk Bobby saw a black an white animal an chased it. Bobby was sprayed by a skunk. He didn’t smell too good. Bobby jumped in the lake after to try and get rid of the smell, it didn’t work. When the family brought Bobby home they bathed him in tomato juice it helped a little but he will need more tomato juice baths.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Bobby was sprayed by a skunk and needed many tomato baths.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 us go back to talking about tense. We have learned about past tense and present tense a couple weeks ago. This week we learned about future tense. Can anyone explain to me what future tense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Something that has not happened yet but will.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meaning.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we are writing a sentence, we have to add something to it to make the tense future tense. What sight word is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Will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Let’s take a look at an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sentence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“She will have her party Saturday. The sight word will tells us that this has not happened yet but it will be happening. Future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24309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three sentences, you must identify the ones that are future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sentence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“Shannon and Jake will get married at 2:30 on Saturday. Is this sentence future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sentence two.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“They got married for 50 years. It this sentence future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tense is it then?”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Past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sentence three.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will be wearing a red dress to the wedding. Is this sentence future tense?”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a thumbs 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5954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fontScale="90000"/>
          </a:bodyPr>
          <a:lstStyle/>
          <a:p>
            <a:r>
              <a:rPr lang="en-US" sz="6000" dirty="0">
                <a:latin typeface="Comic Sans MS" panose="030F0902030302020204" pitchFamily="66" charset="0"/>
              </a:rPr>
              <a:t>Contractions and their Meanings</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Back to the Future</a:t>
            </a: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Contractions </a:t>
            </a:r>
          </a:p>
        </p:txBody>
      </p:sp>
      <p:sp>
        <p:nvSpPr>
          <p:cNvPr id="7" name="Rectangle 6">
            <a:extLst>
              <a:ext uri="{FF2B5EF4-FFF2-40B4-BE49-F238E27FC236}">
                <a16:creationId xmlns:a16="http://schemas.microsoft.com/office/drawing/2014/main" id="{F829968D-999A-458C-8DFA-7752142529E8}"/>
              </a:ext>
            </a:extLst>
          </p:cNvPr>
          <p:cNvSpPr/>
          <p:nvPr/>
        </p:nvSpPr>
        <p:spPr>
          <a:xfrm>
            <a:off x="947451" y="3018622"/>
            <a:ext cx="7216048"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it + is = it’s</a:t>
            </a:r>
          </a:p>
        </p:txBody>
      </p:sp>
      <p:pic>
        <p:nvPicPr>
          <p:cNvPr id="9" name="Picture 8" descr="Yeah Panda">
            <a:extLst>
              <a:ext uri="{FF2B5EF4-FFF2-40B4-BE49-F238E27FC236}">
                <a16:creationId xmlns:a16="http://schemas.microsoft.com/office/drawing/2014/main" id="{2E3D688B-EAC9-46F4-B869-F3AAF0621BA0}"/>
              </a:ext>
            </a:extLst>
          </p:cNvPr>
          <p:cNvPicPr>
            <a:picLocks noChangeAspect="1"/>
          </p:cNvPicPr>
          <p:nvPr/>
        </p:nvPicPr>
        <p:blipFill>
          <a:blip r:embed="rId3"/>
          <a:stretch>
            <a:fillRect/>
          </a:stretch>
        </p:blipFill>
        <p:spPr>
          <a:xfrm>
            <a:off x="784951" y="953945"/>
            <a:ext cx="2401677" cy="2401677"/>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Contractions</a:t>
            </a:r>
          </a:p>
        </p:txBody>
      </p:sp>
      <p:sp>
        <p:nvSpPr>
          <p:cNvPr id="12" name="Rectangle 11">
            <a:extLst>
              <a:ext uri="{FF2B5EF4-FFF2-40B4-BE49-F238E27FC236}">
                <a16:creationId xmlns:a16="http://schemas.microsoft.com/office/drawing/2014/main" id="{AF7D53C8-BECD-4D95-AC1E-FEF23A0E5AC9}"/>
              </a:ext>
            </a:extLst>
          </p:cNvPr>
          <p:cNvSpPr/>
          <p:nvPr/>
        </p:nvSpPr>
        <p:spPr>
          <a:xfrm>
            <a:off x="457199" y="1280779"/>
            <a:ext cx="2649557"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are not</a:t>
            </a:r>
          </a:p>
        </p:txBody>
      </p:sp>
      <p:sp>
        <p:nvSpPr>
          <p:cNvPr id="15" name="Rectangle 14">
            <a:extLst>
              <a:ext uri="{FF2B5EF4-FFF2-40B4-BE49-F238E27FC236}">
                <a16:creationId xmlns:a16="http://schemas.microsoft.com/office/drawing/2014/main" id="{37B9DCC9-8BBF-4A17-B6A3-08D8328F6C1A}"/>
              </a:ext>
            </a:extLst>
          </p:cNvPr>
          <p:cNvSpPr/>
          <p:nvPr/>
        </p:nvSpPr>
        <p:spPr>
          <a:xfrm>
            <a:off x="457200" y="2379234"/>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did not</a:t>
            </a:r>
          </a:p>
        </p:txBody>
      </p:sp>
      <p:sp>
        <p:nvSpPr>
          <p:cNvPr id="16" name="Rectangle 15">
            <a:extLst>
              <a:ext uri="{FF2B5EF4-FFF2-40B4-BE49-F238E27FC236}">
                <a16:creationId xmlns:a16="http://schemas.microsoft.com/office/drawing/2014/main" id="{F22E8EE0-8A88-48EF-8984-63A63D103DA5}"/>
              </a:ext>
            </a:extLst>
          </p:cNvPr>
          <p:cNvSpPr/>
          <p:nvPr/>
        </p:nvSpPr>
        <p:spPr>
          <a:xfrm>
            <a:off x="457200" y="3511764"/>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I have</a:t>
            </a:r>
          </a:p>
        </p:txBody>
      </p:sp>
      <p:sp>
        <p:nvSpPr>
          <p:cNvPr id="17" name="Rectangle 16">
            <a:extLst>
              <a:ext uri="{FF2B5EF4-FFF2-40B4-BE49-F238E27FC236}">
                <a16:creationId xmlns:a16="http://schemas.microsoft.com/office/drawing/2014/main" id="{F4A023F7-C027-44CB-B3C7-27F9935189AB}"/>
              </a:ext>
            </a:extLst>
          </p:cNvPr>
          <p:cNvSpPr/>
          <p:nvPr/>
        </p:nvSpPr>
        <p:spPr>
          <a:xfrm>
            <a:off x="457198" y="4588321"/>
            <a:ext cx="2649557"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do not</a:t>
            </a:r>
          </a:p>
        </p:txBody>
      </p:sp>
      <p:sp>
        <p:nvSpPr>
          <p:cNvPr id="18" name="Rectangle 17">
            <a:extLst>
              <a:ext uri="{FF2B5EF4-FFF2-40B4-BE49-F238E27FC236}">
                <a16:creationId xmlns:a16="http://schemas.microsoft.com/office/drawing/2014/main" id="{43579F69-9B65-48C5-8068-3DDF3CB5E793}"/>
              </a:ext>
            </a:extLst>
          </p:cNvPr>
          <p:cNvSpPr/>
          <p:nvPr/>
        </p:nvSpPr>
        <p:spPr>
          <a:xfrm>
            <a:off x="457197" y="5693069"/>
            <a:ext cx="2649557"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he will</a:t>
            </a:r>
          </a:p>
        </p:txBody>
      </p:sp>
      <p:sp>
        <p:nvSpPr>
          <p:cNvPr id="19" name="Rectangle 18">
            <a:extLst>
              <a:ext uri="{FF2B5EF4-FFF2-40B4-BE49-F238E27FC236}">
                <a16:creationId xmlns:a16="http://schemas.microsoft.com/office/drawing/2014/main" id="{FFA384F5-2442-4EE1-BBE8-B19D7883D578}"/>
              </a:ext>
            </a:extLst>
          </p:cNvPr>
          <p:cNvSpPr/>
          <p:nvPr/>
        </p:nvSpPr>
        <p:spPr>
          <a:xfrm>
            <a:off x="5644309" y="5669271"/>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Aren’t</a:t>
            </a:r>
          </a:p>
        </p:txBody>
      </p:sp>
      <p:sp>
        <p:nvSpPr>
          <p:cNvPr id="20" name="Rectangle 19">
            <a:extLst>
              <a:ext uri="{FF2B5EF4-FFF2-40B4-BE49-F238E27FC236}">
                <a16:creationId xmlns:a16="http://schemas.microsoft.com/office/drawing/2014/main" id="{2FF848CD-CFEF-46F2-BFA8-F5AF765B37CA}"/>
              </a:ext>
            </a:extLst>
          </p:cNvPr>
          <p:cNvSpPr/>
          <p:nvPr/>
        </p:nvSpPr>
        <p:spPr>
          <a:xfrm>
            <a:off x="5609419" y="3478588"/>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Didn’t</a:t>
            </a:r>
          </a:p>
        </p:txBody>
      </p:sp>
      <p:sp>
        <p:nvSpPr>
          <p:cNvPr id="21" name="Rectangle 20">
            <a:extLst>
              <a:ext uri="{FF2B5EF4-FFF2-40B4-BE49-F238E27FC236}">
                <a16:creationId xmlns:a16="http://schemas.microsoft.com/office/drawing/2014/main" id="{764323B6-666D-4A6F-9A65-12C037797FDF}"/>
              </a:ext>
            </a:extLst>
          </p:cNvPr>
          <p:cNvSpPr/>
          <p:nvPr/>
        </p:nvSpPr>
        <p:spPr>
          <a:xfrm>
            <a:off x="5644309" y="2370245"/>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Don’t</a:t>
            </a:r>
          </a:p>
        </p:txBody>
      </p:sp>
      <p:sp>
        <p:nvSpPr>
          <p:cNvPr id="22" name="Rectangle 21">
            <a:extLst>
              <a:ext uri="{FF2B5EF4-FFF2-40B4-BE49-F238E27FC236}">
                <a16:creationId xmlns:a16="http://schemas.microsoft.com/office/drawing/2014/main" id="{AE8DDBD4-0998-4408-9F50-99577B6657C0}"/>
              </a:ext>
            </a:extLst>
          </p:cNvPr>
          <p:cNvSpPr/>
          <p:nvPr/>
        </p:nvSpPr>
        <p:spPr>
          <a:xfrm>
            <a:off x="5644309" y="4588321"/>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He’ll</a:t>
            </a:r>
          </a:p>
        </p:txBody>
      </p:sp>
      <p:sp>
        <p:nvSpPr>
          <p:cNvPr id="23" name="Rectangle 22">
            <a:extLst>
              <a:ext uri="{FF2B5EF4-FFF2-40B4-BE49-F238E27FC236}">
                <a16:creationId xmlns:a16="http://schemas.microsoft.com/office/drawing/2014/main" id="{709ECBE3-72E0-4E50-A059-2D4B9FCB3041}"/>
              </a:ext>
            </a:extLst>
          </p:cNvPr>
          <p:cNvSpPr/>
          <p:nvPr/>
        </p:nvSpPr>
        <p:spPr>
          <a:xfrm>
            <a:off x="5644309" y="1195188"/>
            <a:ext cx="2649556" cy="8785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I’ve</a:t>
            </a:r>
          </a:p>
        </p:txBody>
      </p:sp>
      <p:cxnSp>
        <p:nvCxnSpPr>
          <p:cNvPr id="4" name="Straight Connector 3">
            <a:extLst>
              <a:ext uri="{FF2B5EF4-FFF2-40B4-BE49-F238E27FC236}">
                <a16:creationId xmlns:a16="http://schemas.microsoft.com/office/drawing/2014/main" id="{F946B911-D4FA-40A4-98B8-54B733178E03}"/>
              </a:ext>
            </a:extLst>
          </p:cNvPr>
          <p:cNvCxnSpPr>
            <a:cxnSpLocks/>
            <a:stCxn id="12" idx="3"/>
          </p:cNvCxnSpPr>
          <p:nvPr/>
        </p:nvCxnSpPr>
        <p:spPr>
          <a:xfrm>
            <a:off x="3106756" y="1720043"/>
            <a:ext cx="2502663" cy="43884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E3E09D-24CC-41D2-8076-69AA1E0DD8AA}"/>
              </a:ext>
            </a:extLst>
          </p:cNvPr>
          <p:cNvCxnSpPr>
            <a:cxnSpLocks/>
            <a:endCxn id="20" idx="1"/>
          </p:cNvCxnSpPr>
          <p:nvPr/>
        </p:nvCxnSpPr>
        <p:spPr>
          <a:xfrm>
            <a:off x="3106752" y="2664944"/>
            <a:ext cx="2502667" cy="12529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BA6DB1F-0EF4-41EB-95A3-A37DA159CB62}"/>
              </a:ext>
            </a:extLst>
          </p:cNvPr>
          <p:cNvCxnSpPr>
            <a:cxnSpLocks/>
            <a:endCxn id="23" idx="1"/>
          </p:cNvCxnSpPr>
          <p:nvPr/>
        </p:nvCxnSpPr>
        <p:spPr>
          <a:xfrm flipV="1">
            <a:off x="3141642" y="1634452"/>
            <a:ext cx="2502667" cy="22798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64F9903-6FDF-4696-B553-CDA4E0316A1F}"/>
              </a:ext>
            </a:extLst>
          </p:cNvPr>
          <p:cNvCxnSpPr>
            <a:cxnSpLocks/>
          </p:cNvCxnSpPr>
          <p:nvPr/>
        </p:nvCxnSpPr>
        <p:spPr>
          <a:xfrm flipV="1">
            <a:off x="3071866" y="2924943"/>
            <a:ext cx="2537551" cy="21026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3A13AA8-F239-440B-A4C6-BDE356D981A9}"/>
              </a:ext>
            </a:extLst>
          </p:cNvPr>
          <p:cNvCxnSpPr>
            <a:cxnSpLocks/>
          </p:cNvCxnSpPr>
          <p:nvPr/>
        </p:nvCxnSpPr>
        <p:spPr>
          <a:xfrm flipV="1">
            <a:off x="3141642" y="4859189"/>
            <a:ext cx="2502667" cy="12287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Like Panda">
            <a:extLst>
              <a:ext uri="{FF2B5EF4-FFF2-40B4-BE49-F238E27FC236}">
                <a16:creationId xmlns:a16="http://schemas.microsoft.com/office/drawing/2014/main" id="{CE0F7BFB-CE73-4569-A39D-B4066C417329}"/>
              </a:ext>
            </a:extLst>
          </p:cNvPr>
          <p:cNvPicPr>
            <a:picLocks noChangeAspect="1"/>
          </p:cNvPicPr>
          <p:nvPr/>
        </p:nvPicPr>
        <p:blipFill>
          <a:blip r:embed="rId3"/>
          <a:stretch>
            <a:fillRect/>
          </a:stretch>
        </p:blipFill>
        <p:spPr>
          <a:xfrm>
            <a:off x="2959863" y="4277401"/>
            <a:ext cx="2831335" cy="2831335"/>
          </a:xfrm>
          <a:prstGeom prst="rect">
            <a:avLst/>
          </a:prstGeom>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13" name="Rectangle 12">
            <a:extLst>
              <a:ext uri="{FF2B5EF4-FFF2-40B4-BE49-F238E27FC236}">
                <a16:creationId xmlns:a16="http://schemas.microsoft.com/office/drawing/2014/main" id="{033830AD-EDB4-4D01-9540-EDC2C76F4923}"/>
              </a:ext>
            </a:extLst>
          </p:cNvPr>
          <p:cNvSpPr/>
          <p:nvPr/>
        </p:nvSpPr>
        <p:spPr>
          <a:xfrm>
            <a:off x="3291228" y="5121742"/>
            <a:ext cx="2561544" cy="114300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can’t</a:t>
            </a:r>
          </a:p>
        </p:txBody>
      </p:sp>
      <p:pic>
        <p:nvPicPr>
          <p:cNvPr id="4" name="Picture 3">
            <a:extLst>
              <a:ext uri="{FF2B5EF4-FFF2-40B4-BE49-F238E27FC236}">
                <a16:creationId xmlns:a16="http://schemas.microsoft.com/office/drawing/2014/main" id="{4BD083C8-6FAC-4962-825F-A3F89C6E1AB8}"/>
              </a:ext>
            </a:extLst>
          </p:cNvPr>
          <p:cNvPicPr>
            <a:picLocks noChangeAspect="1"/>
          </p:cNvPicPr>
          <p:nvPr/>
        </p:nvPicPr>
        <p:blipFill>
          <a:blip r:embed="rId3"/>
          <a:srcRect/>
          <a:stretch/>
        </p:blipFill>
        <p:spPr>
          <a:xfrm>
            <a:off x="2162447" y="1501942"/>
            <a:ext cx="4574540" cy="3055793"/>
          </a:xfrm>
          <a:prstGeom prst="rect">
            <a:avLst/>
          </a:prstGeom>
        </p:spPr>
      </p:pic>
      <p:pic>
        <p:nvPicPr>
          <p:cNvPr id="1026" name="Picture 2">
            <a:extLst>
              <a:ext uri="{FF2B5EF4-FFF2-40B4-BE49-F238E27FC236}">
                <a16:creationId xmlns:a16="http://schemas.microsoft.com/office/drawing/2014/main" id="{C61B36B0-C9BB-4805-852F-003CF0586520}"/>
              </a:ext>
            </a:extLst>
          </p:cNvPr>
          <p:cNvPicPr>
            <a:picLocks noChangeAspect="1" noChangeArrowheads="1"/>
          </p:cNvPicPr>
          <p:nvPr/>
        </p:nvPicPr>
        <p:blipFill>
          <a:blip r:embed="rId4"/>
          <a:srcRect/>
          <a:stretch/>
        </p:blipFill>
        <p:spPr bwMode="auto">
          <a:xfrm>
            <a:off x="2284730" y="1484957"/>
            <a:ext cx="4574540" cy="305579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E8C5E45-50E7-4666-AB7E-DD64AA03AE22}"/>
              </a:ext>
            </a:extLst>
          </p:cNvPr>
          <p:cNvSpPr/>
          <p:nvPr/>
        </p:nvSpPr>
        <p:spPr>
          <a:xfrm>
            <a:off x="3291228" y="5130079"/>
            <a:ext cx="2561544" cy="114300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it’s</a:t>
            </a:r>
          </a:p>
        </p:txBody>
      </p:sp>
      <p:pic>
        <p:nvPicPr>
          <p:cNvPr id="1028" name="Picture 4">
            <a:extLst>
              <a:ext uri="{FF2B5EF4-FFF2-40B4-BE49-F238E27FC236}">
                <a16:creationId xmlns:a16="http://schemas.microsoft.com/office/drawing/2014/main" id="{A720F331-CA39-49E5-A7F0-6CAC109C83D2}"/>
              </a:ext>
            </a:extLst>
          </p:cNvPr>
          <p:cNvPicPr>
            <a:picLocks noChangeAspect="1" noChangeArrowheads="1"/>
          </p:cNvPicPr>
          <p:nvPr/>
        </p:nvPicPr>
        <p:blipFill>
          <a:blip r:embed="rId5"/>
          <a:srcRect/>
          <a:stretch/>
        </p:blipFill>
        <p:spPr bwMode="auto">
          <a:xfrm>
            <a:off x="2162447" y="1497696"/>
            <a:ext cx="4574540" cy="30557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9C1BC2D-ABC6-4CED-9F41-7D6723E97DFD}"/>
              </a:ext>
            </a:extLst>
          </p:cNvPr>
          <p:cNvSpPr/>
          <p:nvPr/>
        </p:nvSpPr>
        <p:spPr>
          <a:xfrm>
            <a:off x="3291228" y="5125988"/>
            <a:ext cx="2561544" cy="114300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aren’t</a:t>
            </a:r>
          </a:p>
        </p:txBody>
      </p:sp>
      <p:pic>
        <p:nvPicPr>
          <p:cNvPr id="1030" name="Picture 6">
            <a:extLst>
              <a:ext uri="{FF2B5EF4-FFF2-40B4-BE49-F238E27FC236}">
                <a16:creationId xmlns:a16="http://schemas.microsoft.com/office/drawing/2014/main" id="{40FD241A-EA99-4C9C-99C0-A7292CEA4BDD}"/>
              </a:ext>
            </a:extLst>
          </p:cNvPr>
          <p:cNvPicPr>
            <a:picLocks noChangeAspect="1" noChangeArrowheads="1"/>
          </p:cNvPicPr>
          <p:nvPr/>
        </p:nvPicPr>
        <p:blipFill>
          <a:blip r:embed="rId6"/>
          <a:srcRect/>
          <a:stretch/>
        </p:blipFill>
        <p:spPr bwMode="auto">
          <a:xfrm>
            <a:off x="2174812" y="1493450"/>
            <a:ext cx="4574540" cy="30557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BF2B27E-309F-4C04-A987-B3F9EDCC70D2}"/>
              </a:ext>
            </a:extLst>
          </p:cNvPr>
          <p:cNvSpPr/>
          <p:nvPr/>
        </p:nvSpPr>
        <p:spPr>
          <a:xfrm>
            <a:off x="3291228" y="5125988"/>
            <a:ext cx="2561544" cy="114300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I’m</a:t>
            </a:r>
          </a:p>
        </p:txBody>
      </p:sp>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additive="base">
                                        <p:cTn id="58" dur="500" fill="hold"/>
                                        <p:tgtEl>
                                          <p:spTgt spid="1030"/>
                                        </p:tgtEl>
                                        <p:attrNameLst>
                                          <p:attrName>ppt_x</p:attrName>
                                        </p:attrNameLst>
                                      </p:cBhvr>
                                      <p:tavLst>
                                        <p:tav tm="0">
                                          <p:val>
                                            <p:strVal val="#ppt_x"/>
                                          </p:val>
                                        </p:tav>
                                        <p:tav tm="100000">
                                          <p:val>
                                            <p:strVal val="#ppt_x"/>
                                          </p:val>
                                        </p:tav>
                                      </p:tavLst>
                                    </p:anim>
                                    <p:anim calcmode="lin" valueType="num">
                                      <p:cBhvr additive="base">
                                        <p:cTn id="5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Sight Word Wall </a:t>
            </a:r>
          </a:p>
        </p:txBody>
      </p:sp>
      <p:sp>
        <p:nvSpPr>
          <p:cNvPr id="13" name="Rectangle 12">
            <a:extLst>
              <a:ext uri="{FF2B5EF4-FFF2-40B4-BE49-F238E27FC236}">
                <a16:creationId xmlns:a16="http://schemas.microsoft.com/office/drawing/2014/main" id="{5E5727EB-22A1-41FD-9855-1CAC17A46393}"/>
              </a:ext>
            </a:extLst>
          </p:cNvPr>
          <p:cNvSpPr/>
          <p:nvPr/>
        </p:nvSpPr>
        <p:spPr>
          <a:xfrm>
            <a:off x="2759725"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but</a:t>
            </a:r>
          </a:p>
        </p:txBody>
      </p:sp>
      <p:sp>
        <p:nvSpPr>
          <p:cNvPr id="14" name="Rectangle 13">
            <a:extLst>
              <a:ext uri="{FF2B5EF4-FFF2-40B4-BE49-F238E27FC236}">
                <a16:creationId xmlns:a16="http://schemas.microsoft.com/office/drawing/2014/main" id="{2BAF790E-8C9F-4573-AE51-FB4902AB1574}"/>
              </a:ext>
            </a:extLst>
          </p:cNvPr>
          <p:cNvSpPr/>
          <p:nvPr/>
        </p:nvSpPr>
        <p:spPr>
          <a:xfrm>
            <a:off x="2759724"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mace</a:t>
            </a:r>
          </a:p>
        </p:txBody>
      </p:sp>
      <p:sp>
        <p:nvSpPr>
          <p:cNvPr id="15" name="Rectangle 14">
            <a:extLst>
              <a:ext uri="{FF2B5EF4-FFF2-40B4-BE49-F238E27FC236}">
                <a16:creationId xmlns:a16="http://schemas.microsoft.com/office/drawing/2014/main" id="{3E1FF6DF-44A2-4011-8626-2C9F0C324886}"/>
              </a:ext>
            </a:extLst>
          </p:cNvPr>
          <p:cNvSpPr/>
          <p:nvPr/>
        </p:nvSpPr>
        <p:spPr>
          <a:xfrm>
            <a:off x="2759725" y="2131930"/>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eat</a:t>
            </a:r>
          </a:p>
        </p:txBody>
      </p:sp>
      <p:sp>
        <p:nvSpPr>
          <p:cNvPr id="16" name="Rectangle 15">
            <a:extLst>
              <a:ext uri="{FF2B5EF4-FFF2-40B4-BE49-F238E27FC236}">
                <a16:creationId xmlns:a16="http://schemas.microsoft.com/office/drawing/2014/main" id="{D38EC387-7047-4A64-9006-0F86AD72CF23}"/>
              </a:ext>
            </a:extLst>
          </p:cNvPr>
          <p:cNvSpPr/>
          <p:nvPr/>
        </p:nvSpPr>
        <p:spPr>
          <a:xfrm>
            <a:off x="2759723"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please</a:t>
            </a:r>
          </a:p>
        </p:txBody>
      </p:sp>
      <p:sp>
        <p:nvSpPr>
          <p:cNvPr id="17" name="Rectangle 16">
            <a:extLst>
              <a:ext uri="{FF2B5EF4-FFF2-40B4-BE49-F238E27FC236}">
                <a16:creationId xmlns:a16="http://schemas.microsoft.com/office/drawing/2014/main" id="{4658997F-6E1E-482C-A4BA-2DE6AA45BEC8}"/>
              </a:ext>
            </a:extLst>
          </p:cNvPr>
          <p:cNvSpPr/>
          <p:nvPr/>
        </p:nvSpPr>
        <p:spPr>
          <a:xfrm>
            <a:off x="2759722"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for</a:t>
            </a:r>
          </a:p>
        </p:txBody>
      </p:sp>
      <p:sp>
        <p:nvSpPr>
          <p:cNvPr id="18" name="Rectangle 17">
            <a:extLst>
              <a:ext uri="{FF2B5EF4-FFF2-40B4-BE49-F238E27FC236}">
                <a16:creationId xmlns:a16="http://schemas.microsoft.com/office/drawing/2014/main" id="{44B9F052-C192-481E-8955-99DA81CF235F}"/>
              </a:ext>
            </a:extLst>
          </p:cNvPr>
          <p:cNvSpPr/>
          <p:nvPr/>
        </p:nvSpPr>
        <p:spPr>
          <a:xfrm>
            <a:off x="2759725"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tub</a:t>
            </a:r>
          </a:p>
        </p:txBody>
      </p:sp>
      <p:sp>
        <p:nvSpPr>
          <p:cNvPr id="19" name="Rectangle 18">
            <a:extLst>
              <a:ext uri="{FF2B5EF4-FFF2-40B4-BE49-F238E27FC236}">
                <a16:creationId xmlns:a16="http://schemas.microsoft.com/office/drawing/2014/main" id="{CA1C7014-C549-4D5D-A960-82F92208E50E}"/>
              </a:ext>
            </a:extLst>
          </p:cNvPr>
          <p:cNvSpPr/>
          <p:nvPr/>
        </p:nvSpPr>
        <p:spPr>
          <a:xfrm>
            <a:off x="2759721"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came</a:t>
            </a:r>
          </a:p>
        </p:txBody>
      </p:sp>
      <p:sp>
        <p:nvSpPr>
          <p:cNvPr id="20" name="Rectangle 19">
            <a:extLst>
              <a:ext uri="{FF2B5EF4-FFF2-40B4-BE49-F238E27FC236}">
                <a16:creationId xmlns:a16="http://schemas.microsoft.com/office/drawing/2014/main" id="{B0C01CCC-B2AD-4313-8614-3A94351A0678}"/>
              </a:ext>
            </a:extLst>
          </p:cNvPr>
          <p:cNvSpPr/>
          <p:nvPr/>
        </p:nvSpPr>
        <p:spPr>
          <a:xfrm>
            <a:off x="2759725" y="2131931"/>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ate</a:t>
            </a:r>
          </a:p>
        </p:txBody>
      </p:sp>
      <p:sp>
        <p:nvSpPr>
          <p:cNvPr id="21" name="Rectangle 20">
            <a:extLst>
              <a:ext uri="{FF2B5EF4-FFF2-40B4-BE49-F238E27FC236}">
                <a16:creationId xmlns:a16="http://schemas.microsoft.com/office/drawing/2014/main" id="{3CB880CD-5735-40FA-8B35-212B2E95971E}"/>
              </a:ext>
            </a:extLst>
          </p:cNvPr>
          <p:cNvSpPr/>
          <p:nvPr/>
        </p:nvSpPr>
        <p:spPr>
          <a:xfrm>
            <a:off x="2759725" y="2131929"/>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get</a:t>
            </a:r>
          </a:p>
        </p:txBody>
      </p:sp>
      <p:sp>
        <p:nvSpPr>
          <p:cNvPr id="22" name="Rectangle 21">
            <a:extLst>
              <a:ext uri="{FF2B5EF4-FFF2-40B4-BE49-F238E27FC236}">
                <a16:creationId xmlns:a16="http://schemas.microsoft.com/office/drawing/2014/main" id="{8927AA9F-89FC-4FB7-9A24-8B8430BD75F7}"/>
              </a:ext>
            </a:extLst>
          </p:cNvPr>
          <p:cNvSpPr/>
          <p:nvPr/>
        </p:nvSpPr>
        <p:spPr>
          <a:xfrm>
            <a:off x="2759720" y="2131928"/>
            <a:ext cx="3624549" cy="306268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tea</a:t>
            </a:r>
          </a:p>
        </p:txBody>
      </p:sp>
      <p:pic>
        <p:nvPicPr>
          <p:cNvPr id="24" name="Picture 23" descr="Happy Panda">
            <a:extLst>
              <a:ext uri="{FF2B5EF4-FFF2-40B4-BE49-F238E27FC236}">
                <a16:creationId xmlns:a16="http://schemas.microsoft.com/office/drawing/2014/main" id="{30D0A619-ED93-4FB2-B0BF-0576983338DC}"/>
              </a:ext>
            </a:extLst>
          </p:cNvPr>
          <p:cNvPicPr>
            <a:picLocks noChangeAspect="1"/>
          </p:cNvPicPr>
          <p:nvPr/>
        </p:nvPicPr>
        <p:blipFill>
          <a:blip r:embed="rId3"/>
          <a:stretch>
            <a:fillRect/>
          </a:stretch>
        </p:blipFill>
        <p:spPr>
          <a:xfrm>
            <a:off x="6249984" y="3602182"/>
            <a:ext cx="3519055" cy="3519055"/>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Let’s Locate Them </a:t>
            </a:r>
          </a:p>
        </p:txBody>
      </p:sp>
      <p:sp>
        <p:nvSpPr>
          <p:cNvPr id="5" name="Rectangle 4">
            <a:extLst>
              <a:ext uri="{FF2B5EF4-FFF2-40B4-BE49-F238E27FC236}">
                <a16:creationId xmlns:a16="http://schemas.microsoft.com/office/drawing/2014/main" id="{CAC69144-67FA-4A03-AE23-3945C0746247}"/>
              </a:ext>
            </a:extLst>
          </p:cNvPr>
          <p:cNvSpPr/>
          <p:nvPr/>
        </p:nvSpPr>
        <p:spPr>
          <a:xfrm>
            <a:off x="6098668" y="1417638"/>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ate</a:t>
            </a:r>
          </a:p>
        </p:txBody>
      </p:sp>
      <p:sp>
        <p:nvSpPr>
          <p:cNvPr id="6" name="Rectangle 5">
            <a:extLst>
              <a:ext uri="{FF2B5EF4-FFF2-40B4-BE49-F238E27FC236}">
                <a16:creationId xmlns:a16="http://schemas.microsoft.com/office/drawing/2014/main" id="{A92212ED-C529-4295-AF6E-3FA8BEDF4FC6}"/>
              </a:ext>
            </a:extLst>
          </p:cNvPr>
          <p:cNvSpPr/>
          <p:nvPr/>
        </p:nvSpPr>
        <p:spPr>
          <a:xfrm>
            <a:off x="623455" y="1417638"/>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mace</a:t>
            </a:r>
          </a:p>
        </p:txBody>
      </p:sp>
      <p:sp>
        <p:nvSpPr>
          <p:cNvPr id="7" name="Rectangle 6">
            <a:extLst>
              <a:ext uri="{FF2B5EF4-FFF2-40B4-BE49-F238E27FC236}">
                <a16:creationId xmlns:a16="http://schemas.microsoft.com/office/drawing/2014/main" id="{F04EF7BD-9F59-4CA0-B47A-8A8228903362}"/>
              </a:ext>
            </a:extLst>
          </p:cNvPr>
          <p:cNvSpPr/>
          <p:nvPr/>
        </p:nvSpPr>
        <p:spPr>
          <a:xfrm>
            <a:off x="623455" y="2678186"/>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tea</a:t>
            </a:r>
          </a:p>
        </p:txBody>
      </p:sp>
      <p:sp>
        <p:nvSpPr>
          <p:cNvPr id="8" name="Rectangle 7">
            <a:extLst>
              <a:ext uri="{FF2B5EF4-FFF2-40B4-BE49-F238E27FC236}">
                <a16:creationId xmlns:a16="http://schemas.microsoft.com/office/drawing/2014/main" id="{10D3735B-44B4-4B54-839D-D1D90B98822F}"/>
              </a:ext>
            </a:extLst>
          </p:cNvPr>
          <p:cNvSpPr/>
          <p:nvPr/>
        </p:nvSpPr>
        <p:spPr>
          <a:xfrm>
            <a:off x="6098668" y="3930002"/>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tub</a:t>
            </a:r>
          </a:p>
        </p:txBody>
      </p:sp>
      <p:sp>
        <p:nvSpPr>
          <p:cNvPr id="9" name="Rectangle 8">
            <a:extLst>
              <a:ext uri="{FF2B5EF4-FFF2-40B4-BE49-F238E27FC236}">
                <a16:creationId xmlns:a16="http://schemas.microsoft.com/office/drawing/2014/main" id="{B3F097C8-35F6-48A2-B6A2-65F8B40FABED}"/>
              </a:ext>
            </a:extLst>
          </p:cNvPr>
          <p:cNvSpPr/>
          <p:nvPr/>
        </p:nvSpPr>
        <p:spPr>
          <a:xfrm>
            <a:off x="623454" y="3938734"/>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but</a:t>
            </a:r>
          </a:p>
        </p:txBody>
      </p:sp>
      <p:sp>
        <p:nvSpPr>
          <p:cNvPr id="10" name="Rectangle 9">
            <a:extLst>
              <a:ext uri="{FF2B5EF4-FFF2-40B4-BE49-F238E27FC236}">
                <a16:creationId xmlns:a16="http://schemas.microsoft.com/office/drawing/2014/main" id="{E938D6F1-4C75-4F5E-BB90-1F05A13D2086}"/>
              </a:ext>
            </a:extLst>
          </p:cNvPr>
          <p:cNvSpPr/>
          <p:nvPr/>
        </p:nvSpPr>
        <p:spPr>
          <a:xfrm>
            <a:off x="6098668" y="5199282"/>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came</a:t>
            </a:r>
          </a:p>
        </p:txBody>
      </p:sp>
      <p:sp>
        <p:nvSpPr>
          <p:cNvPr id="11" name="Rectangle 10">
            <a:extLst>
              <a:ext uri="{FF2B5EF4-FFF2-40B4-BE49-F238E27FC236}">
                <a16:creationId xmlns:a16="http://schemas.microsoft.com/office/drawing/2014/main" id="{E7D3448A-7F93-4A38-8A06-5769A57F31CD}"/>
              </a:ext>
            </a:extLst>
          </p:cNvPr>
          <p:cNvSpPr/>
          <p:nvPr/>
        </p:nvSpPr>
        <p:spPr>
          <a:xfrm>
            <a:off x="623454" y="5199282"/>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eat</a:t>
            </a:r>
          </a:p>
        </p:txBody>
      </p:sp>
      <p:sp>
        <p:nvSpPr>
          <p:cNvPr id="12" name="Rectangle 11">
            <a:extLst>
              <a:ext uri="{FF2B5EF4-FFF2-40B4-BE49-F238E27FC236}">
                <a16:creationId xmlns:a16="http://schemas.microsoft.com/office/drawing/2014/main" id="{CBC07965-4992-4C1C-8C83-DBC504E8474A}"/>
              </a:ext>
            </a:extLst>
          </p:cNvPr>
          <p:cNvSpPr/>
          <p:nvPr/>
        </p:nvSpPr>
        <p:spPr>
          <a:xfrm>
            <a:off x="6098668" y="2655381"/>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please</a:t>
            </a:r>
          </a:p>
        </p:txBody>
      </p:sp>
      <p:sp>
        <p:nvSpPr>
          <p:cNvPr id="13" name="Rectangle 12">
            <a:extLst>
              <a:ext uri="{FF2B5EF4-FFF2-40B4-BE49-F238E27FC236}">
                <a16:creationId xmlns:a16="http://schemas.microsoft.com/office/drawing/2014/main" id="{2F2AABF9-A084-4325-BB43-097F06025DE0}"/>
              </a:ext>
            </a:extLst>
          </p:cNvPr>
          <p:cNvSpPr/>
          <p:nvPr/>
        </p:nvSpPr>
        <p:spPr>
          <a:xfrm>
            <a:off x="3361061" y="1417637"/>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for</a:t>
            </a:r>
          </a:p>
        </p:txBody>
      </p:sp>
      <p:sp>
        <p:nvSpPr>
          <p:cNvPr id="14" name="Rectangle 13">
            <a:extLst>
              <a:ext uri="{FF2B5EF4-FFF2-40B4-BE49-F238E27FC236}">
                <a16:creationId xmlns:a16="http://schemas.microsoft.com/office/drawing/2014/main" id="{5B6E7B16-51DD-4BA0-9CC2-67A2DD9EFB0E}"/>
              </a:ext>
            </a:extLst>
          </p:cNvPr>
          <p:cNvSpPr/>
          <p:nvPr/>
        </p:nvSpPr>
        <p:spPr>
          <a:xfrm>
            <a:off x="3361061" y="2655380"/>
            <a:ext cx="2421878" cy="100690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Comic Sans MS" panose="030F0702030302020204" pitchFamily="66" charset="0"/>
              </a:rPr>
              <a:t>get</a:t>
            </a:r>
          </a:p>
        </p:txBody>
      </p:sp>
      <p:pic>
        <p:nvPicPr>
          <p:cNvPr id="16" name="Picture 15" descr="I Don't Know Panda">
            <a:extLst>
              <a:ext uri="{FF2B5EF4-FFF2-40B4-BE49-F238E27FC236}">
                <a16:creationId xmlns:a16="http://schemas.microsoft.com/office/drawing/2014/main" id="{A3447990-A438-4BC8-BA10-3D695F669160}"/>
              </a:ext>
            </a:extLst>
          </p:cNvPr>
          <p:cNvPicPr>
            <a:picLocks noChangeAspect="1"/>
          </p:cNvPicPr>
          <p:nvPr/>
        </p:nvPicPr>
        <p:blipFill>
          <a:blip r:embed="rId3"/>
          <a:stretch>
            <a:fillRect/>
          </a:stretch>
        </p:blipFill>
        <p:spPr>
          <a:xfrm>
            <a:off x="3170670" y="3567544"/>
            <a:ext cx="2927998" cy="2927998"/>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7"/>
                                        </p:tgtEl>
                                      </p:cBhvr>
                                    </p:animEffect>
                                    <p:animScale>
                                      <p:cBhvr>
                                        <p:cTn id="5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Story Retell</a:t>
            </a:r>
          </a:p>
        </p:txBody>
      </p:sp>
      <p:pic>
        <p:nvPicPr>
          <p:cNvPr id="3" name="Picture 2">
            <a:extLst>
              <a:ext uri="{FF2B5EF4-FFF2-40B4-BE49-F238E27FC236}">
                <a16:creationId xmlns:a16="http://schemas.microsoft.com/office/drawing/2014/main" id="{1D39B304-5E00-4AAE-A17D-C2FB3A605960}"/>
              </a:ext>
            </a:extLst>
          </p:cNvPr>
          <p:cNvPicPr>
            <a:picLocks noChangeAspect="1"/>
          </p:cNvPicPr>
          <p:nvPr/>
        </p:nvPicPr>
        <p:blipFill>
          <a:blip r:embed="rId3"/>
          <a:srcRect/>
          <a:stretch/>
        </p:blipFill>
        <p:spPr>
          <a:xfrm>
            <a:off x="575636" y="2474066"/>
            <a:ext cx="3996364" cy="2709534"/>
          </a:xfrm>
          <a:prstGeom prst="rect">
            <a:avLst/>
          </a:prstGeom>
        </p:spPr>
      </p:pic>
      <p:pic>
        <p:nvPicPr>
          <p:cNvPr id="2050" name="Picture 2">
            <a:extLst>
              <a:ext uri="{FF2B5EF4-FFF2-40B4-BE49-F238E27FC236}">
                <a16:creationId xmlns:a16="http://schemas.microsoft.com/office/drawing/2014/main" id="{FCC03BE4-34AC-410C-9304-005A2387D5B6}"/>
              </a:ext>
            </a:extLst>
          </p:cNvPr>
          <p:cNvPicPr>
            <a:picLocks noChangeAspect="1" noChangeArrowheads="1"/>
          </p:cNvPicPr>
          <p:nvPr/>
        </p:nvPicPr>
        <p:blipFill>
          <a:blip r:embed="rId4"/>
          <a:srcRect/>
          <a:stretch/>
        </p:blipFill>
        <p:spPr bwMode="auto">
          <a:xfrm>
            <a:off x="4743752" y="2475864"/>
            <a:ext cx="4062970" cy="270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Grammar</a:t>
            </a:r>
          </a:p>
        </p:txBody>
      </p:sp>
      <p:sp>
        <p:nvSpPr>
          <p:cNvPr id="3" name="Rectangle 2">
            <a:extLst>
              <a:ext uri="{FF2B5EF4-FFF2-40B4-BE49-F238E27FC236}">
                <a16:creationId xmlns:a16="http://schemas.microsoft.com/office/drawing/2014/main" id="{01732255-CEC0-4A3A-88C2-4C4D874BFB4E}"/>
              </a:ext>
            </a:extLst>
          </p:cNvPr>
          <p:cNvSpPr/>
          <p:nvPr/>
        </p:nvSpPr>
        <p:spPr>
          <a:xfrm>
            <a:off x="311728" y="1417639"/>
            <a:ext cx="8520544" cy="248934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Future Tense is something that has not happened yet but will. </a:t>
            </a:r>
          </a:p>
        </p:txBody>
      </p:sp>
      <p:sp>
        <p:nvSpPr>
          <p:cNvPr id="4" name="Rectangle 3">
            <a:extLst>
              <a:ext uri="{FF2B5EF4-FFF2-40B4-BE49-F238E27FC236}">
                <a16:creationId xmlns:a16="http://schemas.microsoft.com/office/drawing/2014/main" id="{F634845E-77CD-4FE7-82F2-90E25397DCB8}"/>
              </a:ext>
            </a:extLst>
          </p:cNvPr>
          <p:cNvSpPr/>
          <p:nvPr/>
        </p:nvSpPr>
        <p:spPr>
          <a:xfrm>
            <a:off x="543791" y="4628751"/>
            <a:ext cx="8056417" cy="162322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She will have her party Saturday. </a:t>
            </a:r>
          </a:p>
        </p:txBody>
      </p:sp>
      <p:cxnSp>
        <p:nvCxnSpPr>
          <p:cNvPr id="6" name="Straight Connector 5">
            <a:extLst>
              <a:ext uri="{FF2B5EF4-FFF2-40B4-BE49-F238E27FC236}">
                <a16:creationId xmlns:a16="http://schemas.microsoft.com/office/drawing/2014/main" id="{B678E3C3-E913-4818-B69D-40F2C6A6EDEF}"/>
              </a:ext>
            </a:extLst>
          </p:cNvPr>
          <p:cNvCxnSpPr/>
          <p:nvPr/>
        </p:nvCxnSpPr>
        <p:spPr>
          <a:xfrm>
            <a:off x="2583712" y="5440361"/>
            <a:ext cx="967562" cy="0"/>
          </a:xfrm>
          <a:prstGeom prst="line">
            <a:avLst/>
          </a:prstGeom>
          <a:ln w="571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2360-9586-4ABB-A902-FBCA9D44AD08}"/>
              </a:ext>
            </a:extLst>
          </p:cNvPr>
          <p:cNvSpPr>
            <a:spLocks noGrp="1"/>
          </p:cNvSpPr>
          <p:nvPr>
            <p:ph type="title"/>
          </p:nvPr>
        </p:nvSpPr>
        <p:spPr/>
        <p:txBody>
          <a:bodyPr/>
          <a:lstStyle/>
          <a:p>
            <a:r>
              <a:rPr lang="en-US" dirty="0">
                <a:latin typeface="Comic Sans MS" panose="030F0702030302020204" pitchFamily="66" charset="0"/>
              </a:rPr>
              <a:t>Future and Past Tense </a:t>
            </a:r>
          </a:p>
        </p:txBody>
      </p:sp>
      <p:sp>
        <p:nvSpPr>
          <p:cNvPr id="3" name="Rectangle 2">
            <a:extLst>
              <a:ext uri="{FF2B5EF4-FFF2-40B4-BE49-F238E27FC236}">
                <a16:creationId xmlns:a16="http://schemas.microsoft.com/office/drawing/2014/main" id="{7FA45B82-A7EB-45DC-A919-331CBD0A73DB}"/>
              </a:ext>
            </a:extLst>
          </p:cNvPr>
          <p:cNvSpPr/>
          <p:nvPr/>
        </p:nvSpPr>
        <p:spPr>
          <a:xfrm>
            <a:off x="630383" y="1417638"/>
            <a:ext cx="8056417" cy="291481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Shannon and Jake will get married at 2:30 on Saturday. </a:t>
            </a:r>
          </a:p>
        </p:txBody>
      </p:sp>
      <p:sp>
        <p:nvSpPr>
          <p:cNvPr id="4" name="Oval 3">
            <a:extLst>
              <a:ext uri="{FF2B5EF4-FFF2-40B4-BE49-F238E27FC236}">
                <a16:creationId xmlns:a16="http://schemas.microsoft.com/office/drawing/2014/main" id="{51BBB22D-8590-4C46-A987-BE382BBB1246}"/>
              </a:ext>
            </a:extLst>
          </p:cNvPr>
          <p:cNvSpPr/>
          <p:nvPr/>
        </p:nvSpPr>
        <p:spPr>
          <a:xfrm>
            <a:off x="2005964" y="4097257"/>
            <a:ext cx="5132071" cy="268621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omic Sans MS" panose="030F0702030302020204" pitchFamily="66" charset="0"/>
              </a:rPr>
              <a:t>Future Tense </a:t>
            </a:r>
          </a:p>
        </p:txBody>
      </p:sp>
      <p:sp>
        <p:nvSpPr>
          <p:cNvPr id="5" name="Rectangle 4">
            <a:extLst>
              <a:ext uri="{FF2B5EF4-FFF2-40B4-BE49-F238E27FC236}">
                <a16:creationId xmlns:a16="http://schemas.microsoft.com/office/drawing/2014/main" id="{1E086539-0347-41F1-B910-CB42EA3EE28F}"/>
              </a:ext>
            </a:extLst>
          </p:cNvPr>
          <p:cNvSpPr/>
          <p:nvPr/>
        </p:nvSpPr>
        <p:spPr>
          <a:xfrm>
            <a:off x="630382" y="1417638"/>
            <a:ext cx="8056417" cy="291481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They got married 50 years ago. </a:t>
            </a:r>
          </a:p>
        </p:txBody>
      </p:sp>
      <p:sp>
        <p:nvSpPr>
          <p:cNvPr id="6" name="Oval 5">
            <a:extLst>
              <a:ext uri="{FF2B5EF4-FFF2-40B4-BE49-F238E27FC236}">
                <a16:creationId xmlns:a16="http://schemas.microsoft.com/office/drawing/2014/main" id="{8E396F70-0B9C-47A8-A89F-7509A3BC2F53}"/>
              </a:ext>
            </a:extLst>
          </p:cNvPr>
          <p:cNvSpPr/>
          <p:nvPr/>
        </p:nvSpPr>
        <p:spPr>
          <a:xfrm>
            <a:off x="2005963" y="4097257"/>
            <a:ext cx="5132071" cy="268621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omic Sans MS" panose="030F0702030302020204" pitchFamily="66" charset="0"/>
              </a:rPr>
              <a:t>Past Tense </a:t>
            </a:r>
          </a:p>
        </p:txBody>
      </p:sp>
      <p:sp>
        <p:nvSpPr>
          <p:cNvPr id="7" name="Rectangle 6">
            <a:extLst>
              <a:ext uri="{FF2B5EF4-FFF2-40B4-BE49-F238E27FC236}">
                <a16:creationId xmlns:a16="http://schemas.microsoft.com/office/drawing/2014/main" id="{A95B6D23-1E7E-4033-8A52-1A92219B6C8B}"/>
              </a:ext>
            </a:extLst>
          </p:cNvPr>
          <p:cNvSpPr/>
          <p:nvPr/>
        </p:nvSpPr>
        <p:spPr>
          <a:xfrm>
            <a:off x="630381" y="1382800"/>
            <a:ext cx="8056417" cy="291481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I will be wearing a red dress to the wedding. </a:t>
            </a:r>
          </a:p>
        </p:txBody>
      </p:sp>
      <p:sp>
        <p:nvSpPr>
          <p:cNvPr id="8" name="Oval 7">
            <a:extLst>
              <a:ext uri="{FF2B5EF4-FFF2-40B4-BE49-F238E27FC236}">
                <a16:creationId xmlns:a16="http://schemas.microsoft.com/office/drawing/2014/main" id="{BAF2BFFD-6A0B-4104-BEF8-060BCFAC2A2C}"/>
              </a:ext>
            </a:extLst>
          </p:cNvPr>
          <p:cNvSpPr/>
          <p:nvPr/>
        </p:nvSpPr>
        <p:spPr>
          <a:xfrm>
            <a:off x="2005962" y="4097257"/>
            <a:ext cx="5132071" cy="268621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omic Sans MS" panose="030F0702030302020204" pitchFamily="66" charset="0"/>
              </a:rPr>
              <a:t>Future Tense </a:t>
            </a:r>
          </a:p>
        </p:txBody>
      </p:sp>
      <p:pic>
        <p:nvPicPr>
          <p:cNvPr id="10" name="Picture 9" descr="Like Panda">
            <a:extLst>
              <a:ext uri="{FF2B5EF4-FFF2-40B4-BE49-F238E27FC236}">
                <a16:creationId xmlns:a16="http://schemas.microsoft.com/office/drawing/2014/main" id="{18D83337-3A9D-4FB3-ADA3-55BBCC8437CA}"/>
              </a:ext>
            </a:extLst>
          </p:cNvPr>
          <p:cNvPicPr>
            <a:picLocks noChangeAspect="1"/>
          </p:cNvPicPr>
          <p:nvPr/>
        </p:nvPicPr>
        <p:blipFill>
          <a:blip r:embed="rId3"/>
          <a:stretch>
            <a:fillRect/>
          </a:stretch>
        </p:blipFill>
        <p:spPr>
          <a:xfrm>
            <a:off x="1142997" y="-163186"/>
            <a:ext cx="6858000" cy="6858000"/>
          </a:xfrm>
          <a:prstGeom prst="rect">
            <a:avLst/>
          </a:prstGeom>
        </p:spPr>
      </p:pic>
      <p:cxnSp>
        <p:nvCxnSpPr>
          <p:cNvPr id="11" name="Straight Connector 10">
            <a:extLst>
              <a:ext uri="{FF2B5EF4-FFF2-40B4-BE49-F238E27FC236}">
                <a16:creationId xmlns:a16="http://schemas.microsoft.com/office/drawing/2014/main" id="{6B957D5F-1D51-4EC3-8178-D7264CEC2804}"/>
              </a:ext>
            </a:extLst>
          </p:cNvPr>
          <p:cNvCxnSpPr/>
          <p:nvPr/>
        </p:nvCxnSpPr>
        <p:spPr>
          <a:xfrm>
            <a:off x="6202493" y="2434369"/>
            <a:ext cx="935542" cy="0"/>
          </a:xfrm>
          <a:prstGeom prst="line">
            <a:avLst/>
          </a:prstGeom>
          <a:ln w="57150"/>
        </p:spPr>
        <p:style>
          <a:lnRef idx="2">
            <a:schemeClr val="dk1"/>
          </a:lnRef>
          <a:fillRef idx="0">
            <a:schemeClr val="dk1"/>
          </a:fillRef>
          <a:effectRef idx="1">
            <a:schemeClr val="dk1"/>
          </a:effectRef>
          <a:fontRef idx="minor">
            <a:schemeClr val="tx1"/>
          </a:fontRef>
        </p:style>
      </p:cxnSp>
      <p:pic>
        <p:nvPicPr>
          <p:cNvPr id="13" name="Picture 12">
            <a:extLst>
              <a:ext uri="{FF2B5EF4-FFF2-40B4-BE49-F238E27FC236}">
                <a16:creationId xmlns:a16="http://schemas.microsoft.com/office/drawing/2014/main" id="{1739E6C5-9AF7-45E7-94D2-467BB99D75D7}"/>
              </a:ext>
            </a:extLst>
          </p:cNvPr>
          <p:cNvPicPr>
            <a:picLocks noChangeAspect="1"/>
          </p:cNvPicPr>
          <p:nvPr/>
        </p:nvPicPr>
        <p:blipFill>
          <a:blip r:embed="rId4"/>
          <a:stretch>
            <a:fillRect/>
          </a:stretch>
        </p:blipFill>
        <p:spPr>
          <a:xfrm>
            <a:off x="2361738" y="2870675"/>
            <a:ext cx="1054699" cy="140220"/>
          </a:xfrm>
          <a:prstGeom prst="rect">
            <a:avLst/>
          </a:prstGeom>
        </p:spPr>
      </p:pic>
      <p:pic>
        <p:nvPicPr>
          <p:cNvPr id="14" name="Picture 13">
            <a:extLst>
              <a:ext uri="{FF2B5EF4-FFF2-40B4-BE49-F238E27FC236}">
                <a16:creationId xmlns:a16="http://schemas.microsoft.com/office/drawing/2014/main" id="{F2DF4A31-5357-480B-827A-E76FFE0EFE06}"/>
              </a:ext>
            </a:extLst>
          </p:cNvPr>
          <p:cNvPicPr>
            <a:picLocks noChangeAspect="1"/>
          </p:cNvPicPr>
          <p:nvPr/>
        </p:nvPicPr>
        <p:blipFill>
          <a:blip r:embed="rId4"/>
          <a:stretch>
            <a:fillRect/>
          </a:stretch>
        </p:blipFill>
        <p:spPr>
          <a:xfrm>
            <a:off x="2005964" y="2730455"/>
            <a:ext cx="1054699" cy="140220"/>
          </a:xfrm>
          <a:prstGeom prst="rect">
            <a:avLst/>
          </a:prstGeom>
        </p:spPr>
      </p:pic>
    </p:spTree>
    <p:extLst>
      <p:ext uri="{BB962C8B-B14F-4D97-AF65-F5344CB8AC3E}">
        <p14:creationId xmlns:p14="http://schemas.microsoft.com/office/powerpoint/2010/main" val="41130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arn(inVertical)">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P spid="8" grpId="1" animBg="1"/>
    </p:bldLst>
  </p:timing>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10951</TotalTime>
  <Words>1530</Words>
  <Application>Microsoft Office PowerPoint</Application>
  <PresentationFormat>On-screen Show (4:3)</PresentationFormat>
  <Paragraphs>182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Contractions and their Meanings</vt:lpstr>
      <vt:lpstr>Contractions </vt:lpstr>
      <vt:lpstr>Contractions</vt:lpstr>
      <vt:lpstr>Listen and Spell </vt:lpstr>
      <vt:lpstr>Sight Word Wall </vt:lpstr>
      <vt:lpstr>Let’s Locate Them </vt:lpstr>
      <vt:lpstr>Story Retell</vt:lpstr>
      <vt:lpstr>Grammar</vt:lpstr>
      <vt:lpstr>Future and Past Tense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216</cp:revision>
  <dcterms:created xsi:type="dcterms:W3CDTF">2012-04-20T18:25:02Z</dcterms:created>
  <dcterms:modified xsi:type="dcterms:W3CDTF">2021-08-18T14:22:34Z</dcterms:modified>
</cp:coreProperties>
</file>