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44" r:id="rId2"/>
    <p:sldId id="345" r:id="rId3"/>
    <p:sldId id="348" r:id="rId4"/>
    <p:sldId id="347" r:id="rId5"/>
    <p:sldId id="346" r:id="rId6"/>
    <p:sldId id="349" r:id="rId7"/>
    <p:sldId id="350" r:id="rId8"/>
    <p:sldId id="352"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283B80"/>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D0A79-2909-3C69-9EF3-2E9C0542804B}" v="195" dt="2021-07-16T20:08:13.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74501" autoAdjust="0"/>
  </p:normalViewPr>
  <p:slideViewPr>
    <p:cSldViewPr snapToGrid="0" snapToObjects="1">
      <p:cViewPr varScale="1">
        <p:scale>
          <a:sx n="85" d="100"/>
          <a:sy n="85" d="100"/>
        </p:scale>
        <p:origin x="250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omic Sans MS" panose="030F0702030302020204" pitchFamily="66" charset="0"/>
              </a:rPr>
              <a:t>Say, “If I say flour and mow, do you hear a sound that is the same in both words?”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Yes, the ow sound.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Click once for the words to appear.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“The word flour is spelled F L O U R and the word flower is spelled</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 F L O W E R. The ow sound can be made by an ou and an ow combination.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dirty="0"/>
              <a:t>Say, “It’s time for more practice. Please go find yourself a white board or a piece of lined paper and something to write with.”</a:t>
            </a:r>
          </a:p>
          <a:p>
            <a:pPr marL="0" marR="0">
              <a:lnSpc>
                <a:spcPct val="115000"/>
              </a:lnSpc>
              <a:spcBef>
                <a:spcPts val="0"/>
              </a:spcBef>
              <a:spcAft>
                <a:spcPts val="1000"/>
              </a:spcAft>
            </a:pPr>
            <a:r>
              <a:rPr lang="en-US" dirty="0"/>
              <a:t>Allow students time to get these items. </a:t>
            </a:r>
          </a:p>
          <a:p>
            <a:pPr marL="0" marR="0">
              <a:lnSpc>
                <a:spcPct val="115000"/>
              </a:lnSpc>
              <a:spcBef>
                <a:spcPts val="0"/>
              </a:spcBef>
              <a:spcAft>
                <a:spcPts val="1000"/>
              </a:spcAft>
            </a:pPr>
            <a:r>
              <a:rPr lang="en-US" dirty="0"/>
              <a:t> Say, ”I will say a word, you will write that word on your white board or piece of paper.” </a:t>
            </a:r>
          </a:p>
          <a:p>
            <a:pPr marL="0" marR="0">
              <a:lnSpc>
                <a:spcPct val="115000"/>
              </a:lnSpc>
              <a:spcBef>
                <a:spcPts val="0"/>
              </a:spcBef>
              <a:spcAft>
                <a:spcPts val="1000"/>
              </a:spcAft>
            </a:pPr>
            <a:r>
              <a:rPr lang="en-US" dirty="0"/>
              <a:t>Click once for the picture. </a:t>
            </a:r>
          </a:p>
          <a:p>
            <a:pPr marL="0" marR="0">
              <a:lnSpc>
                <a:spcPct val="115000"/>
              </a:lnSpc>
              <a:spcBef>
                <a:spcPts val="0"/>
              </a:spcBef>
              <a:spcAft>
                <a:spcPts val="1000"/>
              </a:spcAft>
            </a:pPr>
            <a:r>
              <a:rPr lang="en-US" dirty="0"/>
              <a:t>Say, “Flour. There is flour in the kitchen. Flour.” </a:t>
            </a:r>
          </a:p>
          <a:p>
            <a:pPr marL="0" marR="0">
              <a:lnSpc>
                <a:spcPct val="115000"/>
              </a:lnSpc>
              <a:spcBef>
                <a:spcPts val="0"/>
              </a:spcBef>
              <a:spcAft>
                <a:spcPts val="1000"/>
              </a:spcAft>
            </a:pPr>
            <a:r>
              <a:rPr lang="en-US" dirty="0"/>
              <a:t>Allow students time to write their spelling. </a:t>
            </a:r>
          </a:p>
          <a:p>
            <a:pPr marL="0" marR="0">
              <a:lnSpc>
                <a:spcPct val="115000"/>
              </a:lnSpc>
              <a:spcBef>
                <a:spcPts val="0"/>
              </a:spcBef>
              <a:spcAft>
                <a:spcPts val="1000"/>
              </a:spcAft>
            </a:pPr>
            <a:r>
              <a:rPr lang="en-US" dirty="0"/>
              <a:t>Click once for the correct spelling to appear. </a:t>
            </a:r>
          </a:p>
          <a:p>
            <a:pPr marL="0" marR="0">
              <a:lnSpc>
                <a:spcPct val="115000"/>
              </a:lnSpc>
              <a:spcBef>
                <a:spcPts val="0"/>
              </a:spcBef>
              <a:spcAft>
                <a:spcPts val="1000"/>
              </a:spcAft>
            </a:pPr>
            <a:r>
              <a:rPr lang="en-US" dirty="0"/>
              <a:t>Say, “F L O U R, take the time to check your spelling. If you misspelled the word that is okay. Please correct your spelling now.” </a:t>
            </a:r>
          </a:p>
          <a:p>
            <a:pPr marL="0" marR="0">
              <a:lnSpc>
                <a:spcPct val="115000"/>
              </a:lnSpc>
              <a:spcBef>
                <a:spcPts val="0"/>
              </a:spcBef>
              <a:spcAft>
                <a:spcPts val="1000"/>
              </a:spcAft>
            </a:pPr>
            <a:r>
              <a:rPr lang="en-US" dirty="0"/>
              <a:t>Allow students time to correct their spelling.</a:t>
            </a:r>
          </a:p>
          <a:p>
            <a:pPr marL="0" marR="0">
              <a:lnSpc>
                <a:spcPct val="115000"/>
              </a:lnSpc>
              <a:spcBef>
                <a:spcPts val="0"/>
              </a:spcBef>
              <a:spcAft>
                <a:spcPts val="1000"/>
              </a:spcAft>
            </a:pPr>
            <a:r>
              <a:rPr lang="en-US" dirty="0"/>
              <a:t>Double Click. </a:t>
            </a:r>
          </a:p>
          <a:p>
            <a:pPr marL="0" marR="0">
              <a:lnSpc>
                <a:spcPct val="115000"/>
              </a:lnSpc>
              <a:spcBef>
                <a:spcPts val="0"/>
              </a:spcBef>
              <a:spcAft>
                <a:spcPts val="1000"/>
              </a:spcAft>
            </a:pPr>
            <a:r>
              <a:rPr lang="en-US" dirty="0"/>
              <a:t>Say, “Towel. Make sure to pack a towel for your pool day. Towel.” </a:t>
            </a:r>
          </a:p>
          <a:p>
            <a:pPr marL="0" marR="0">
              <a:lnSpc>
                <a:spcPct val="115000"/>
              </a:lnSpc>
              <a:spcBef>
                <a:spcPts val="0"/>
              </a:spcBef>
              <a:spcAft>
                <a:spcPts val="1000"/>
              </a:spcAft>
            </a:pPr>
            <a:r>
              <a:rPr lang="en-US" dirty="0"/>
              <a:t>Allow students time to write their spelling. </a:t>
            </a:r>
          </a:p>
          <a:p>
            <a:pPr marL="0" marR="0">
              <a:lnSpc>
                <a:spcPct val="115000"/>
              </a:lnSpc>
              <a:spcBef>
                <a:spcPts val="0"/>
              </a:spcBef>
              <a:spcAft>
                <a:spcPts val="1000"/>
              </a:spcAft>
            </a:pPr>
            <a:r>
              <a:rPr lang="en-US" dirty="0"/>
              <a:t>Click once for the correct spelling to appear. </a:t>
            </a:r>
          </a:p>
          <a:p>
            <a:pPr marL="0" marR="0">
              <a:lnSpc>
                <a:spcPct val="115000"/>
              </a:lnSpc>
              <a:spcBef>
                <a:spcPts val="0"/>
              </a:spcBef>
              <a:spcAft>
                <a:spcPts val="1000"/>
              </a:spcAft>
            </a:pPr>
            <a:r>
              <a:rPr lang="en-US" dirty="0"/>
              <a:t>Say, “T O W E L, take the time to check your spelling. If you misspelled the word that is okay. Please correct your spelling now.” </a:t>
            </a:r>
          </a:p>
          <a:p>
            <a:pPr marL="0" marR="0">
              <a:lnSpc>
                <a:spcPct val="115000"/>
              </a:lnSpc>
              <a:spcBef>
                <a:spcPts val="0"/>
              </a:spcBef>
              <a:spcAft>
                <a:spcPts val="1000"/>
              </a:spcAft>
            </a:pPr>
            <a:r>
              <a:rPr lang="en-US" dirty="0"/>
              <a:t>Allow students time to correct their spelling.</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dirty="0"/>
              <a:t>Double Click. </a:t>
            </a:r>
          </a:p>
          <a:p>
            <a:pPr marL="0" marR="0">
              <a:lnSpc>
                <a:spcPct val="115000"/>
              </a:lnSpc>
              <a:spcBef>
                <a:spcPts val="0"/>
              </a:spcBef>
              <a:spcAft>
                <a:spcPts val="1000"/>
              </a:spcAft>
            </a:pPr>
            <a:r>
              <a:rPr lang="en-US" dirty="0"/>
              <a:t>Say, “Grow. Let’s watch the plants grow. Grow.” </a:t>
            </a:r>
          </a:p>
          <a:p>
            <a:pPr marL="0" marR="0">
              <a:lnSpc>
                <a:spcPct val="115000"/>
              </a:lnSpc>
              <a:spcBef>
                <a:spcPts val="0"/>
              </a:spcBef>
              <a:spcAft>
                <a:spcPts val="1000"/>
              </a:spcAft>
            </a:pPr>
            <a:r>
              <a:rPr lang="en-US" dirty="0"/>
              <a:t>Allow students time to write their spelling. </a:t>
            </a:r>
          </a:p>
          <a:p>
            <a:pPr marL="0" marR="0">
              <a:lnSpc>
                <a:spcPct val="115000"/>
              </a:lnSpc>
              <a:spcBef>
                <a:spcPts val="0"/>
              </a:spcBef>
              <a:spcAft>
                <a:spcPts val="1000"/>
              </a:spcAft>
            </a:pPr>
            <a:r>
              <a:rPr lang="en-US" dirty="0"/>
              <a:t>Click once for the correct spelling to appear. </a:t>
            </a:r>
          </a:p>
          <a:p>
            <a:pPr marL="0" marR="0">
              <a:lnSpc>
                <a:spcPct val="115000"/>
              </a:lnSpc>
              <a:spcBef>
                <a:spcPts val="0"/>
              </a:spcBef>
              <a:spcAft>
                <a:spcPts val="1000"/>
              </a:spcAft>
            </a:pPr>
            <a:r>
              <a:rPr lang="en-US" dirty="0"/>
              <a:t>Say, “G R O W, take the time to check your spelling. If you misspelled the word that is okay. Please correct your spelling now.” </a:t>
            </a:r>
          </a:p>
          <a:p>
            <a:pPr marL="0" marR="0">
              <a:lnSpc>
                <a:spcPct val="115000"/>
              </a:lnSpc>
              <a:spcBef>
                <a:spcPts val="0"/>
              </a:spcBef>
              <a:spcAft>
                <a:spcPts val="1000"/>
              </a:spcAft>
            </a:pPr>
            <a:r>
              <a:rPr lang="en-US" dirty="0"/>
              <a:t>Allow students time to correct their spelling.</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dirty="0"/>
              <a:t>Double Click. </a:t>
            </a:r>
          </a:p>
          <a:p>
            <a:pPr marL="0" marR="0">
              <a:lnSpc>
                <a:spcPct val="115000"/>
              </a:lnSpc>
              <a:spcBef>
                <a:spcPts val="0"/>
              </a:spcBef>
              <a:spcAft>
                <a:spcPts val="1000"/>
              </a:spcAft>
            </a:pPr>
            <a:r>
              <a:rPr lang="en-US" dirty="0"/>
              <a:t>Say, “Ouch. OUCH that really hurt! Ouch.” </a:t>
            </a:r>
          </a:p>
          <a:p>
            <a:pPr marL="0" marR="0">
              <a:lnSpc>
                <a:spcPct val="115000"/>
              </a:lnSpc>
              <a:spcBef>
                <a:spcPts val="0"/>
              </a:spcBef>
              <a:spcAft>
                <a:spcPts val="1000"/>
              </a:spcAft>
            </a:pPr>
            <a:r>
              <a:rPr lang="en-US" dirty="0"/>
              <a:t>Allow students time to write their spelling. </a:t>
            </a:r>
          </a:p>
          <a:p>
            <a:pPr marL="0" marR="0">
              <a:lnSpc>
                <a:spcPct val="115000"/>
              </a:lnSpc>
              <a:spcBef>
                <a:spcPts val="0"/>
              </a:spcBef>
              <a:spcAft>
                <a:spcPts val="1000"/>
              </a:spcAft>
            </a:pPr>
            <a:r>
              <a:rPr lang="en-US" dirty="0"/>
              <a:t>Click once for the correct spelling to appear. </a:t>
            </a:r>
          </a:p>
          <a:p>
            <a:pPr marL="0" marR="0">
              <a:lnSpc>
                <a:spcPct val="115000"/>
              </a:lnSpc>
              <a:spcBef>
                <a:spcPts val="0"/>
              </a:spcBef>
              <a:spcAft>
                <a:spcPts val="1000"/>
              </a:spcAft>
            </a:pPr>
            <a:r>
              <a:rPr lang="en-US" dirty="0"/>
              <a:t>Say, “O U C H, take the time to check your spelling. If you misspelled the word that is okay. Please correct your spelling now.” </a:t>
            </a:r>
          </a:p>
          <a:p>
            <a:pPr marL="0" marR="0">
              <a:lnSpc>
                <a:spcPct val="115000"/>
              </a:lnSpc>
              <a:spcBef>
                <a:spcPts val="0"/>
              </a:spcBef>
              <a:spcAft>
                <a:spcPts val="1000"/>
              </a:spcAft>
            </a:pPr>
            <a:r>
              <a:rPr lang="en-US" dirty="0"/>
              <a:t>Allow students time to correct their spelling.</a:t>
            </a:r>
          </a:p>
          <a:p>
            <a:pPr marL="0" marR="0">
              <a:lnSpc>
                <a:spcPct val="115000"/>
              </a:lnSpc>
              <a:spcBef>
                <a:spcPts val="0"/>
              </a:spcBef>
              <a:spcAft>
                <a:spcPts val="1000"/>
              </a:spcAft>
            </a:pPr>
            <a:endParaRPr lang="en-US" dirty="0"/>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show you a word. We will say the word as a class and spell the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once for each word to appear on its 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all of this week’s sight words on the board here. I am going to say a sight word and you will have to identify the word. If you are correct, the word will move. Are we ready?”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“find, where is the word find?”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“Said, where is the word said?”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“Look, where is the word look?”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“Yellow, where is the word yellow?”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“See, where is the word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“Where, where is the word Where?”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once for first picture to appear. </a:t>
            </a:r>
          </a:p>
          <a:p>
            <a:r>
              <a:rPr lang="en-US" dirty="0"/>
              <a:t>Say, “Now it’s time to practice with our weekly reading of </a:t>
            </a:r>
            <a:r>
              <a:rPr lang="en-US" u="sng" dirty="0"/>
              <a:t>The Family</a:t>
            </a:r>
            <a:r>
              <a:rPr lang="en-US" dirty="0"/>
              <a:t>. Use your retelling hand!” </a:t>
            </a:r>
          </a:p>
          <a:p>
            <a:r>
              <a:rPr lang="en-US" dirty="0"/>
              <a:t>Say, “Let’s start with the thumb. Who are the characters?” </a:t>
            </a:r>
          </a:p>
          <a:p>
            <a:r>
              <a:rPr lang="en-US" dirty="0"/>
              <a:t>Student Response: Franky and Pippi the cats and Bobby the dog. The Carters family: Tom and Susan and their daughter Abby. </a:t>
            </a:r>
          </a:p>
          <a:p>
            <a:r>
              <a:rPr lang="en-US" dirty="0"/>
              <a:t>Say,” Next, is the pointer finger. What is the setting of the story?” </a:t>
            </a:r>
          </a:p>
          <a:p>
            <a:r>
              <a:rPr lang="en-US" dirty="0"/>
              <a:t>Student Response: California </a:t>
            </a:r>
          </a:p>
          <a:p>
            <a:r>
              <a:rPr lang="en-US" dirty="0"/>
              <a:t>Click once for last picture to appear. </a:t>
            </a:r>
          </a:p>
          <a:p>
            <a:r>
              <a:rPr lang="en-US" dirty="0"/>
              <a:t>Say, “Then, the problem finger. What was the problem in the story?” </a:t>
            </a:r>
          </a:p>
          <a:p>
            <a:r>
              <a:rPr lang="en-US" dirty="0"/>
              <a:t>Student Response: 6 kittens were scared and jumped out of a basket running away! </a:t>
            </a:r>
          </a:p>
          <a:p>
            <a:r>
              <a:rPr lang="en-US" dirty="0"/>
              <a:t>Say, “After, the ring finger asks you to explain the detail in the beginning middle and end of the story.” </a:t>
            </a:r>
          </a:p>
          <a:p>
            <a:r>
              <a:rPr lang="en-US" dirty="0"/>
              <a:t>Student Response: The beginning of the story introduced the members of the Carter family human and fur. Then we went into detail about Franky and Pippi as kittens. They have 4 other brothers and sisters. When they lived with their mother, they had a different owner. When the kittens were old enough, they were going to their new homes. Their adopted homes. When the kittens reached the first home, they all got frightened and ran off. Everyone was looking for them. All the kittens were found, and the kittens were all dropped off at their new homes. At the end Franky and Pippi were given their names. </a:t>
            </a:r>
          </a:p>
          <a:p>
            <a:r>
              <a:rPr lang="en-US" dirty="0"/>
              <a:t>Say, “Finally, the pinky finger. What was the solution to the problem in the story?</a:t>
            </a:r>
          </a:p>
          <a:p>
            <a:r>
              <a:rPr lang="en-US" dirty="0"/>
              <a:t>Student Response: All the kittens were found and adopted!</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45474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 we remember the word dialogue?”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it is the conversation between you and someone else.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Now, when we are writing a dialogue, we must use quotation marks and commas. Quotation marks are used when a character in the story says something. They hug the words. Commas help to separate the dialogue from the rest of the sentence. Let’s take a look at an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mini story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Read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can hear when Tom is speaking and when Jesse is speaking. Let’s go ahead and put some quotation marks in this writing. Remember they hug what someone is saying. The first group of quotations would hug, I would love to go to the park, need quotation marks.”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have them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other sentences should we hug with our quotation marks?”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What about we go down to the pond? AND Oh we could go fishing and maybe swim after! both need quotation marks.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twice to have them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now lets go back and add in those commas. Remember a comma should be added to help separate the dialogue from the rest of the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In the first sentence after park.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Anywhere else?”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Before asked Tom, AND before replied Jesse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twice to show commas. </a:t>
            </a:r>
          </a:p>
          <a:p>
            <a:r>
              <a:rPr lang="en-US" sz="1800" b="0" dirty="0">
                <a:effectLst/>
                <a:latin typeface="Comic Sans MS" panose="030F0702030302020204" pitchFamily="66" charset="0"/>
                <a:cs typeface="Calibri" panose="020F0502020204030204" pitchFamily="34" charset="0"/>
              </a:rPr>
              <a:t>Click once for the thumbs up to appear.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Listen and Spell</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endParaRPr lang="en-US" sz="4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sz="3600" b="1" dirty="0">
                <a:effectLst/>
                <a:latin typeface="Comic Sans MS" panose="030F0702030302020204" pitchFamily="66" charset="0"/>
                <a:ea typeface="Calibri" panose="020F0502020204030204" pitchFamily="34" charset="0"/>
                <a:cs typeface="Calibri" panose="020F0502020204030204" pitchFamily="34" charset="0"/>
              </a:rPr>
              <a:t>The Vowel Sounds “ow” and “ou”</a:t>
            </a:r>
            <a:r>
              <a:rPr lang="en-US" sz="7200" dirty="0">
                <a:latin typeface="Comic Sans MS" panose="030F0702030302020204" pitchFamily="66" charset="0"/>
              </a:rPr>
              <a:t> </a:t>
            </a:r>
          </a:p>
        </p:txBody>
      </p:sp>
      <p:pic>
        <p:nvPicPr>
          <p:cNvPr id="7" name="Picture 6">
            <a:extLst>
              <a:ext uri="{FF2B5EF4-FFF2-40B4-BE49-F238E27FC236}">
                <a16:creationId xmlns:a16="http://schemas.microsoft.com/office/drawing/2014/main" id="{E18A03EC-D062-4BA9-ACA3-65643C050AED}"/>
              </a:ext>
            </a:extLst>
          </p:cNvPr>
          <p:cNvPicPr>
            <a:picLocks noChangeAspect="1"/>
          </p:cNvPicPr>
          <p:nvPr/>
        </p:nvPicPr>
        <p:blipFill>
          <a:blip r:embed="rId3"/>
          <a:srcRect/>
          <a:stretch/>
        </p:blipFill>
        <p:spPr>
          <a:xfrm>
            <a:off x="457200" y="2109391"/>
            <a:ext cx="3950924" cy="2639217"/>
          </a:xfrm>
          <a:prstGeom prst="rect">
            <a:avLst/>
          </a:prstGeom>
        </p:spPr>
      </p:pic>
      <p:sp>
        <p:nvSpPr>
          <p:cNvPr id="9" name="Rectangle: Rounded Corners 8">
            <a:extLst>
              <a:ext uri="{FF2B5EF4-FFF2-40B4-BE49-F238E27FC236}">
                <a16:creationId xmlns:a16="http://schemas.microsoft.com/office/drawing/2014/main" id="{5E525AF6-67B5-46A7-81C8-5A3891C40149}"/>
              </a:ext>
            </a:extLst>
          </p:cNvPr>
          <p:cNvSpPr/>
          <p:nvPr/>
        </p:nvSpPr>
        <p:spPr>
          <a:xfrm>
            <a:off x="1013437" y="5200650"/>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flour</a:t>
            </a:r>
          </a:p>
        </p:txBody>
      </p:sp>
      <p:sp>
        <p:nvSpPr>
          <p:cNvPr id="10" name="Rectangle: Rounded Corners 9">
            <a:extLst>
              <a:ext uri="{FF2B5EF4-FFF2-40B4-BE49-F238E27FC236}">
                <a16:creationId xmlns:a16="http://schemas.microsoft.com/office/drawing/2014/main" id="{EC31C883-0390-44CF-87D9-3756B778A7B1}"/>
              </a:ext>
            </a:extLst>
          </p:cNvPr>
          <p:cNvSpPr/>
          <p:nvPr/>
        </p:nvSpPr>
        <p:spPr>
          <a:xfrm>
            <a:off x="5387623" y="5200650"/>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flower</a:t>
            </a:r>
          </a:p>
        </p:txBody>
      </p:sp>
      <p:pic>
        <p:nvPicPr>
          <p:cNvPr id="4" name="Picture 3" descr="Beautiful pale pink peony">
            <a:extLst>
              <a:ext uri="{FF2B5EF4-FFF2-40B4-BE49-F238E27FC236}">
                <a16:creationId xmlns:a16="http://schemas.microsoft.com/office/drawing/2014/main" id="{9F9F2DE3-9734-427F-A1E8-92341C5A9080}"/>
              </a:ext>
            </a:extLst>
          </p:cNvPr>
          <p:cNvPicPr>
            <a:picLocks noChangeAspect="1"/>
          </p:cNvPicPr>
          <p:nvPr/>
        </p:nvPicPr>
        <p:blipFill>
          <a:blip r:embed="rId4"/>
          <a:stretch>
            <a:fillRect/>
          </a:stretch>
        </p:blipFill>
        <p:spPr>
          <a:xfrm>
            <a:off x="4638120" y="2042885"/>
            <a:ext cx="4154049" cy="2649886"/>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pic>
        <p:nvPicPr>
          <p:cNvPr id="12" name="Picture 11">
            <a:extLst>
              <a:ext uri="{FF2B5EF4-FFF2-40B4-BE49-F238E27FC236}">
                <a16:creationId xmlns:a16="http://schemas.microsoft.com/office/drawing/2014/main" id="{5A5D37E7-75BD-4D51-BFA4-0EAA188F1FAA}"/>
              </a:ext>
            </a:extLst>
          </p:cNvPr>
          <p:cNvPicPr>
            <a:picLocks noChangeAspect="1"/>
          </p:cNvPicPr>
          <p:nvPr/>
        </p:nvPicPr>
        <p:blipFill>
          <a:blip r:embed="rId3"/>
          <a:srcRect/>
          <a:stretch/>
        </p:blipFill>
        <p:spPr>
          <a:xfrm>
            <a:off x="2596538" y="2109391"/>
            <a:ext cx="3950924" cy="2639217"/>
          </a:xfrm>
          <a:prstGeom prst="rect">
            <a:avLst/>
          </a:prstGeom>
        </p:spPr>
      </p:pic>
      <p:sp>
        <p:nvSpPr>
          <p:cNvPr id="15" name="Rectangle: Rounded Corners 14">
            <a:extLst>
              <a:ext uri="{FF2B5EF4-FFF2-40B4-BE49-F238E27FC236}">
                <a16:creationId xmlns:a16="http://schemas.microsoft.com/office/drawing/2014/main" id="{C55C010C-771B-426A-AAD4-EFA897DDDC18}"/>
              </a:ext>
            </a:extLst>
          </p:cNvPr>
          <p:cNvSpPr/>
          <p:nvPr/>
        </p:nvSpPr>
        <p:spPr>
          <a:xfrm>
            <a:off x="3095005" y="5403801"/>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flour</a:t>
            </a:r>
          </a:p>
        </p:txBody>
      </p:sp>
      <p:pic>
        <p:nvPicPr>
          <p:cNvPr id="6" name="Picture 5" descr="Dog covered with towel">
            <a:extLst>
              <a:ext uri="{FF2B5EF4-FFF2-40B4-BE49-F238E27FC236}">
                <a16:creationId xmlns:a16="http://schemas.microsoft.com/office/drawing/2014/main" id="{1ACF7C73-6302-4499-B138-ADACC3963C02}"/>
              </a:ext>
            </a:extLst>
          </p:cNvPr>
          <p:cNvPicPr>
            <a:picLocks noChangeAspect="1"/>
          </p:cNvPicPr>
          <p:nvPr/>
        </p:nvPicPr>
        <p:blipFill>
          <a:blip r:embed="rId4"/>
          <a:stretch>
            <a:fillRect/>
          </a:stretch>
        </p:blipFill>
        <p:spPr>
          <a:xfrm>
            <a:off x="2596538" y="1960611"/>
            <a:ext cx="4181995" cy="2787997"/>
          </a:xfrm>
          <a:prstGeom prst="rect">
            <a:avLst/>
          </a:prstGeom>
        </p:spPr>
      </p:pic>
      <p:sp>
        <p:nvSpPr>
          <p:cNvPr id="16" name="Rectangle: Rounded Corners 15">
            <a:extLst>
              <a:ext uri="{FF2B5EF4-FFF2-40B4-BE49-F238E27FC236}">
                <a16:creationId xmlns:a16="http://schemas.microsoft.com/office/drawing/2014/main" id="{C56B19F2-8E41-4D37-B8D3-0BD8C13842D8}"/>
              </a:ext>
            </a:extLst>
          </p:cNvPr>
          <p:cNvSpPr/>
          <p:nvPr/>
        </p:nvSpPr>
        <p:spPr>
          <a:xfrm>
            <a:off x="3095005" y="5403801"/>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towel</a:t>
            </a:r>
          </a:p>
        </p:txBody>
      </p:sp>
      <p:pic>
        <p:nvPicPr>
          <p:cNvPr id="17" name="Picture 16" descr="Plant in a pot">
            <a:extLst>
              <a:ext uri="{FF2B5EF4-FFF2-40B4-BE49-F238E27FC236}">
                <a16:creationId xmlns:a16="http://schemas.microsoft.com/office/drawing/2014/main" id="{DECFBC36-EC22-4049-B04C-9D0FB9D0A2BE}"/>
              </a:ext>
            </a:extLst>
          </p:cNvPr>
          <p:cNvPicPr>
            <a:picLocks noChangeAspect="1"/>
          </p:cNvPicPr>
          <p:nvPr/>
        </p:nvPicPr>
        <p:blipFill>
          <a:blip r:embed="rId5"/>
          <a:stretch>
            <a:fillRect/>
          </a:stretch>
        </p:blipFill>
        <p:spPr>
          <a:xfrm>
            <a:off x="2412608" y="1960611"/>
            <a:ext cx="4318784" cy="2883128"/>
          </a:xfrm>
          <a:prstGeom prst="rect">
            <a:avLst/>
          </a:prstGeom>
        </p:spPr>
      </p:pic>
      <p:sp>
        <p:nvSpPr>
          <p:cNvPr id="18" name="Rectangle: Rounded Corners 17">
            <a:extLst>
              <a:ext uri="{FF2B5EF4-FFF2-40B4-BE49-F238E27FC236}">
                <a16:creationId xmlns:a16="http://schemas.microsoft.com/office/drawing/2014/main" id="{C69F3813-15B0-46EA-8CF0-B2E0B1216804}"/>
              </a:ext>
            </a:extLst>
          </p:cNvPr>
          <p:cNvSpPr/>
          <p:nvPr/>
        </p:nvSpPr>
        <p:spPr>
          <a:xfrm>
            <a:off x="3095005" y="5421312"/>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grow</a:t>
            </a:r>
          </a:p>
        </p:txBody>
      </p:sp>
      <p:pic>
        <p:nvPicPr>
          <p:cNvPr id="19" name="Picture 18">
            <a:extLst>
              <a:ext uri="{FF2B5EF4-FFF2-40B4-BE49-F238E27FC236}">
                <a16:creationId xmlns:a16="http://schemas.microsoft.com/office/drawing/2014/main" id="{0FC2E7C4-756C-4EB1-A040-3D4EF060250C}"/>
              </a:ext>
            </a:extLst>
          </p:cNvPr>
          <p:cNvPicPr>
            <a:picLocks noChangeAspect="1"/>
          </p:cNvPicPr>
          <p:nvPr/>
        </p:nvPicPr>
        <p:blipFill>
          <a:blip r:embed="rId6"/>
          <a:srcRect/>
          <a:stretch/>
        </p:blipFill>
        <p:spPr>
          <a:xfrm>
            <a:off x="2802106" y="1528397"/>
            <a:ext cx="3424248" cy="3424248"/>
          </a:xfrm>
          <a:prstGeom prst="rect">
            <a:avLst/>
          </a:prstGeom>
        </p:spPr>
      </p:pic>
      <p:sp>
        <p:nvSpPr>
          <p:cNvPr id="20" name="Rectangle: Rounded Corners 19">
            <a:extLst>
              <a:ext uri="{FF2B5EF4-FFF2-40B4-BE49-F238E27FC236}">
                <a16:creationId xmlns:a16="http://schemas.microsoft.com/office/drawing/2014/main" id="{23FAA5C1-5313-4C0C-A5EC-0ECB21324F86}"/>
              </a:ext>
            </a:extLst>
          </p:cNvPr>
          <p:cNvSpPr/>
          <p:nvPr/>
        </p:nvSpPr>
        <p:spPr>
          <a:xfrm>
            <a:off x="3095005" y="5386290"/>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ouch</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8" grpId="0" animBg="1"/>
      <p:bldP spid="18" grpId="1"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14" name="Rectangle: Rounded Corners 13">
            <a:extLst>
              <a:ext uri="{FF2B5EF4-FFF2-40B4-BE49-F238E27FC236}">
                <a16:creationId xmlns:a16="http://schemas.microsoft.com/office/drawing/2014/main" id="{5DA1BD6D-E2F3-42DF-A04D-127487C04DBC}"/>
              </a:ext>
            </a:extLst>
          </p:cNvPr>
          <p:cNvSpPr/>
          <p:nvPr/>
        </p:nvSpPr>
        <p:spPr>
          <a:xfrm>
            <a:off x="2938939" y="2132305"/>
            <a:ext cx="3266124" cy="309210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find</a:t>
            </a:r>
          </a:p>
        </p:txBody>
      </p:sp>
      <p:sp>
        <p:nvSpPr>
          <p:cNvPr id="15" name="Rectangle: Rounded Corners 14">
            <a:extLst>
              <a:ext uri="{FF2B5EF4-FFF2-40B4-BE49-F238E27FC236}">
                <a16:creationId xmlns:a16="http://schemas.microsoft.com/office/drawing/2014/main" id="{E33FA94D-B867-4709-A75E-881949FBBC59}"/>
              </a:ext>
            </a:extLst>
          </p:cNvPr>
          <p:cNvSpPr/>
          <p:nvPr/>
        </p:nvSpPr>
        <p:spPr>
          <a:xfrm>
            <a:off x="2938940" y="2140535"/>
            <a:ext cx="3266124" cy="308387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said</a:t>
            </a:r>
          </a:p>
        </p:txBody>
      </p:sp>
      <p:sp>
        <p:nvSpPr>
          <p:cNvPr id="16" name="Rectangle: Rounded Corners 15">
            <a:extLst>
              <a:ext uri="{FF2B5EF4-FFF2-40B4-BE49-F238E27FC236}">
                <a16:creationId xmlns:a16="http://schemas.microsoft.com/office/drawing/2014/main" id="{76ACDF28-7253-4CEB-A5CB-BA6565A74789}"/>
              </a:ext>
            </a:extLst>
          </p:cNvPr>
          <p:cNvSpPr/>
          <p:nvPr/>
        </p:nvSpPr>
        <p:spPr>
          <a:xfrm>
            <a:off x="2938939" y="2140535"/>
            <a:ext cx="3266125" cy="308387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look</a:t>
            </a:r>
          </a:p>
        </p:txBody>
      </p:sp>
      <p:sp>
        <p:nvSpPr>
          <p:cNvPr id="17" name="Rectangle: Rounded Corners 16">
            <a:extLst>
              <a:ext uri="{FF2B5EF4-FFF2-40B4-BE49-F238E27FC236}">
                <a16:creationId xmlns:a16="http://schemas.microsoft.com/office/drawing/2014/main" id="{8ACBEB44-4CBA-47A0-823B-4D516AACB566}"/>
              </a:ext>
            </a:extLst>
          </p:cNvPr>
          <p:cNvSpPr/>
          <p:nvPr/>
        </p:nvSpPr>
        <p:spPr>
          <a:xfrm>
            <a:off x="2938940" y="2140535"/>
            <a:ext cx="3266123" cy="308387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yellow</a:t>
            </a:r>
          </a:p>
        </p:txBody>
      </p:sp>
      <p:sp>
        <p:nvSpPr>
          <p:cNvPr id="18" name="Rectangle: Rounded Corners 17">
            <a:extLst>
              <a:ext uri="{FF2B5EF4-FFF2-40B4-BE49-F238E27FC236}">
                <a16:creationId xmlns:a16="http://schemas.microsoft.com/office/drawing/2014/main" id="{48A504DC-D12D-4FE5-8125-6DA80D1DF561}"/>
              </a:ext>
            </a:extLst>
          </p:cNvPr>
          <p:cNvSpPr/>
          <p:nvPr/>
        </p:nvSpPr>
        <p:spPr>
          <a:xfrm>
            <a:off x="2938939" y="2140535"/>
            <a:ext cx="3266125" cy="308387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see</a:t>
            </a:r>
          </a:p>
        </p:txBody>
      </p:sp>
      <p:sp>
        <p:nvSpPr>
          <p:cNvPr id="19" name="Rectangle: Rounded Corners 18">
            <a:extLst>
              <a:ext uri="{FF2B5EF4-FFF2-40B4-BE49-F238E27FC236}">
                <a16:creationId xmlns:a16="http://schemas.microsoft.com/office/drawing/2014/main" id="{FB03DA03-A40E-4445-B861-59DDA78E2C2E}"/>
              </a:ext>
            </a:extLst>
          </p:cNvPr>
          <p:cNvSpPr/>
          <p:nvPr/>
        </p:nvSpPr>
        <p:spPr>
          <a:xfrm>
            <a:off x="2938940" y="2140535"/>
            <a:ext cx="3266123" cy="309210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where</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Locating </a:t>
            </a:r>
          </a:p>
        </p:txBody>
      </p:sp>
      <p:sp>
        <p:nvSpPr>
          <p:cNvPr id="13" name="Rectangle: Rounded Corners 12">
            <a:extLst>
              <a:ext uri="{FF2B5EF4-FFF2-40B4-BE49-F238E27FC236}">
                <a16:creationId xmlns:a16="http://schemas.microsoft.com/office/drawing/2014/main" id="{6ED5C351-C0FE-4C8F-9651-1107F64558C6}"/>
              </a:ext>
            </a:extLst>
          </p:cNvPr>
          <p:cNvSpPr/>
          <p:nvPr/>
        </p:nvSpPr>
        <p:spPr>
          <a:xfrm>
            <a:off x="866775" y="1890662"/>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said</a:t>
            </a:r>
          </a:p>
        </p:txBody>
      </p:sp>
      <p:sp>
        <p:nvSpPr>
          <p:cNvPr id="14" name="Rectangle: Rounded Corners 13">
            <a:extLst>
              <a:ext uri="{FF2B5EF4-FFF2-40B4-BE49-F238E27FC236}">
                <a16:creationId xmlns:a16="http://schemas.microsoft.com/office/drawing/2014/main" id="{95C24D98-65E8-49D5-844C-9858E45B0757}"/>
              </a:ext>
            </a:extLst>
          </p:cNvPr>
          <p:cNvSpPr/>
          <p:nvPr/>
        </p:nvSpPr>
        <p:spPr>
          <a:xfrm>
            <a:off x="866775" y="3525736"/>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find</a:t>
            </a:r>
          </a:p>
        </p:txBody>
      </p:sp>
      <p:sp>
        <p:nvSpPr>
          <p:cNvPr id="15" name="Rectangle: Rounded Corners 14">
            <a:extLst>
              <a:ext uri="{FF2B5EF4-FFF2-40B4-BE49-F238E27FC236}">
                <a16:creationId xmlns:a16="http://schemas.microsoft.com/office/drawing/2014/main" id="{286EB387-C4F7-4502-8CCF-33F48378A8F0}"/>
              </a:ext>
            </a:extLst>
          </p:cNvPr>
          <p:cNvSpPr/>
          <p:nvPr/>
        </p:nvSpPr>
        <p:spPr>
          <a:xfrm>
            <a:off x="866775" y="5160810"/>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where</a:t>
            </a:r>
          </a:p>
        </p:txBody>
      </p:sp>
      <p:sp>
        <p:nvSpPr>
          <p:cNvPr id="16" name="Rectangle: Rounded Corners 15">
            <a:extLst>
              <a:ext uri="{FF2B5EF4-FFF2-40B4-BE49-F238E27FC236}">
                <a16:creationId xmlns:a16="http://schemas.microsoft.com/office/drawing/2014/main" id="{F6C94E6C-23EC-4DCA-BF22-C87671910693}"/>
              </a:ext>
            </a:extLst>
          </p:cNvPr>
          <p:cNvSpPr/>
          <p:nvPr/>
        </p:nvSpPr>
        <p:spPr>
          <a:xfrm>
            <a:off x="4951095" y="1890662"/>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look</a:t>
            </a:r>
          </a:p>
        </p:txBody>
      </p:sp>
      <p:sp>
        <p:nvSpPr>
          <p:cNvPr id="17" name="Rectangle: Rounded Corners 16">
            <a:extLst>
              <a:ext uri="{FF2B5EF4-FFF2-40B4-BE49-F238E27FC236}">
                <a16:creationId xmlns:a16="http://schemas.microsoft.com/office/drawing/2014/main" id="{EC7E3E3F-DDB8-438D-ADCB-CDA9861291CA}"/>
              </a:ext>
            </a:extLst>
          </p:cNvPr>
          <p:cNvSpPr/>
          <p:nvPr/>
        </p:nvSpPr>
        <p:spPr>
          <a:xfrm>
            <a:off x="4951095" y="3525736"/>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yellow</a:t>
            </a:r>
          </a:p>
        </p:txBody>
      </p:sp>
      <p:sp>
        <p:nvSpPr>
          <p:cNvPr id="18" name="Rectangle: Rounded Corners 17">
            <a:extLst>
              <a:ext uri="{FF2B5EF4-FFF2-40B4-BE49-F238E27FC236}">
                <a16:creationId xmlns:a16="http://schemas.microsoft.com/office/drawing/2014/main" id="{D70B8B6A-6E92-44D9-A5E3-906617E91D3B}"/>
              </a:ext>
            </a:extLst>
          </p:cNvPr>
          <p:cNvSpPr/>
          <p:nvPr/>
        </p:nvSpPr>
        <p:spPr>
          <a:xfrm>
            <a:off x="4951095" y="5160810"/>
            <a:ext cx="2838450" cy="116205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see</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18"/>
                                        </p:tgtEl>
                                        <p:attrNameLst>
                                          <p:attrName>r</p:attrName>
                                        </p:attrNameLst>
                                      </p:cBhvr>
                                    </p:animRot>
                                    <p:animRot by="-240000">
                                      <p:cBhvr>
                                        <p:cTn id="39" dur="200" fill="hold">
                                          <p:stCondLst>
                                            <p:cond delay="200"/>
                                          </p:stCondLst>
                                        </p:cTn>
                                        <p:tgtEl>
                                          <p:spTgt spid="18"/>
                                        </p:tgtEl>
                                        <p:attrNameLst>
                                          <p:attrName>r</p:attrName>
                                        </p:attrNameLst>
                                      </p:cBhvr>
                                    </p:animRot>
                                    <p:animRot by="240000">
                                      <p:cBhvr>
                                        <p:cTn id="40" dur="200" fill="hold">
                                          <p:stCondLst>
                                            <p:cond delay="400"/>
                                          </p:stCondLst>
                                        </p:cTn>
                                        <p:tgtEl>
                                          <p:spTgt spid="18"/>
                                        </p:tgtEl>
                                        <p:attrNameLst>
                                          <p:attrName>r</p:attrName>
                                        </p:attrNameLst>
                                      </p:cBhvr>
                                    </p:animRot>
                                    <p:animRot by="-240000">
                                      <p:cBhvr>
                                        <p:cTn id="41" dur="200" fill="hold">
                                          <p:stCondLst>
                                            <p:cond delay="600"/>
                                          </p:stCondLst>
                                        </p:cTn>
                                        <p:tgtEl>
                                          <p:spTgt spid="18"/>
                                        </p:tgtEl>
                                        <p:attrNameLst>
                                          <p:attrName>r</p:attrName>
                                        </p:attrNameLst>
                                      </p:cBhvr>
                                    </p:animRot>
                                    <p:animRot by="120000">
                                      <p:cBhvr>
                                        <p:cTn id="42" dur="200" fill="hold">
                                          <p:stCondLst>
                                            <p:cond delay="800"/>
                                          </p:stCondLst>
                                        </p:cTn>
                                        <p:tgtEl>
                                          <p:spTgt spid="1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Lets Retell A Story </a:t>
            </a:r>
          </a:p>
        </p:txBody>
      </p:sp>
      <p:pic>
        <p:nvPicPr>
          <p:cNvPr id="3" name="Picture 2">
            <a:extLst>
              <a:ext uri="{FF2B5EF4-FFF2-40B4-BE49-F238E27FC236}">
                <a16:creationId xmlns:a16="http://schemas.microsoft.com/office/drawing/2014/main" id="{2FFEC551-F461-418F-90C7-34ED952D67FD}"/>
              </a:ext>
            </a:extLst>
          </p:cNvPr>
          <p:cNvPicPr>
            <a:picLocks noChangeAspect="1"/>
          </p:cNvPicPr>
          <p:nvPr/>
        </p:nvPicPr>
        <p:blipFill>
          <a:blip r:embed="rId3"/>
          <a:srcRect/>
          <a:stretch/>
        </p:blipFill>
        <p:spPr>
          <a:xfrm>
            <a:off x="4980215" y="2560854"/>
            <a:ext cx="3706585" cy="2646501"/>
          </a:xfrm>
          <a:prstGeom prst="rect">
            <a:avLst/>
          </a:prstGeom>
        </p:spPr>
      </p:pic>
      <p:pic>
        <p:nvPicPr>
          <p:cNvPr id="4" name="Picture 3">
            <a:extLst>
              <a:ext uri="{FF2B5EF4-FFF2-40B4-BE49-F238E27FC236}">
                <a16:creationId xmlns:a16="http://schemas.microsoft.com/office/drawing/2014/main" id="{1A2CDA0C-90EE-4CE3-A793-AAF3918A3EFC}"/>
              </a:ext>
            </a:extLst>
          </p:cNvPr>
          <p:cNvPicPr>
            <a:picLocks noChangeAspect="1"/>
          </p:cNvPicPr>
          <p:nvPr/>
        </p:nvPicPr>
        <p:blipFill>
          <a:blip r:embed="rId4"/>
          <a:srcRect/>
          <a:stretch/>
        </p:blipFill>
        <p:spPr>
          <a:xfrm>
            <a:off x="457200" y="2542519"/>
            <a:ext cx="4005943" cy="2659946"/>
          </a:xfrm>
          <a:prstGeom prst="rect">
            <a:avLst/>
          </a:prstGeom>
        </p:spPr>
      </p:pic>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9A37269-3246-4923-93EC-8B8CB0032DD9}"/>
              </a:ext>
            </a:extLst>
          </p:cNvPr>
          <p:cNvSpPr/>
          <p:nvPr/>
        </p:nvSpPr>
        <p:spPr>
          <a:xfrm>
            <a:off x="371551" y="1417638"/>
            <a:ext cx="8591474" cy="372586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800" dirty="0">
                <a:solidFill>
                  <a:schemeClr val="tx1"/>
                </a:solidFill>
                <a:effectLst/>
                <a:latin typeface="Comic Sans MS"/>
                <a:ea typeface="Calibri" panose="020F0502020204030204" pitchFamily="34" charset="0"/>
                <a:cs typeface="Calibri"/>
              </a:rPr>
              <a:t>     Tom and Jesse were done with work for the day. I would love to go to the park</a:t>
            </a:r>
            <a:r>
              <a:rPr lang="en-US" sz="2800" dirty="0">
                <a:solidFill>
                  <a:schemeClr val="tx1"/>
                </a:solidFill>
                <a:latin typeface="Comic Sans MS"/>
                <a:ea typeface="Calibri" panose="020F0502020204030204" pitchFamily="34" charset="0"/>
                <a:cs typeface="Calibri"/>
              </a:rPr>
              <a:t>,</a:t>
            </a:r>
            <a:r>
              <a:rPr lang="en-US" sz="2800" dirty="0">
                <a:solidFill>
                  <a:schemeClr val="tx1"/>
                </a:solidFill>
                <a:effectLst/>
                <a:latin typeface="Comic Sans MS"/>
                <a:ea typeface="Calibri" panose="020F0502020204030204" pitchFamily="34" charset="0"/>
                <a:cs typeface="Calibri"/>
              </a:rPr>
              <a:t> said Jesse. </a:t>
            </a:r>
          </a:p>
          <a:p>
            <a:r>
              <a:rPr lang="en-US" sz="2800" dirty="0">
                <a:solidFill>
                  <a:schemeClr val="tx1"/>
                </a:solidFill>
                <a:latin typeface="Comic Sans MS"/>
                <a:ea typeface="Calibri" panose="020F0502020204030204" pitchFamily="34" charset="0"/>
                <a:cs typeface="Calibri"/>
              </a:rPr>
              <a:t>     </a:t>
            </a:r>
            <a:r>
              <a:rPr lang="en-US" sz="2800" dirty="0">
                <a:solidFill>
                  <a:schemeClr val="tx1"/>
                </a:solidFill>
                <a:effectLst/>
                <a:latin typeface="Comic Sans MS"/>
                <a:ea typeface="Calibri" panose="020F0502020204030204" pitchFamily="34" charset="0"/>
                <a:cs typeface="Calibri"/>
              </a:rPr>
              <a:t>Tom shook his head no.</a:t>
            </a:r>
            <a:r>
              <a:rPr lang="en-US" sz="2800" dirty="0">
                <a:solidFill>
                  <a:schemeClr val="tx1"/>
                </a:solidFill>
                <a:latin typeface="Comic Sans MS"/>
                <a:ea typeface="Calibri" panose="020F0502020204030204" pitchFamily="34" charset="0"/>
                <a:cs typeface="Calibri"/>
              </a:rPr>
              <a:t> </a:t>
            </a:r>
            <a:r>
              <a:rPr lang="en-US" sz="2800" dirty="0">
                <a:solidFill>
                  <a:schemeClr val="tx1"/>
                </a:solidFill>
                <a:effectLst/>
                <a:latin typeface="Comic Sans MS"/>
                <a:ea typeface="Calibri" panose="020F0502020204030204" pitchFamily="34" charset="0"/>
                <a:cs typeface="Calibri"/>
              </a:rPr>
              <a:t>What if we we go down to the pond</a:t>
            </a:r>
            <a:r>
              <a:rPr lang="en-US" sz="2800" dirty="0">
                <a:solidFill>
                  <a:schemeClr val="tx1"/>
                </a:solidFill>
                <a:latin typeface="Comic Sans MS"/>
                <a:ea typeface="Calibri" panose="020F0502020204030204" pitchFamily="34" charset="0"/>
                <a:cs typeface="Calibri"/>
              </a:rPr>
              <a:t>?</a:t>
            </a:r>
            <a:r>
              <a:rPr lang="en-US" sz="2800" dirty="0">
                <a:solidFill>
                  <a:schemeClr val="tx1"/>
                </a:solidFill>
                <a:effectLst/>
                <a:latin typeface="Comic Sans MS"/>
                <a:ea typeface="Calibri" panose="020F0502020204030204" pitchFamily="34" charset="0"/>
                <a:cs typeface="Calibri"/>
              </a:rPr>
              <a:t> asked Tom.</a:t>
            </a:r>
          </a:p>
          <a:p>
            <a:r>
              <a:rPr lang="en-US" sz="2800" dirty="0">
                <a:solidFill>
                  <a:schemeClr val="tx1"/>
                </a:solidFill>
                <a:effectLst/>
                <a:latin typeface="Comic Sans MS"/>
                <a:ea typeface="Calibri" panose="020F0502020204030204" pitchFamily="34" charset="0"/>
                <a:cs typeface="Calibri"/>
              </a:rPr>
              <a:t> Oh</a:t>
            </a:r>
            <a:r>
              <a:rPr lang="en-US" sz="2800" dirty="0">
                <a:solidFill>
                  <a:schemeClr val="tx1"/>
                </a:solidFill>
                <a:latin typeface="Comic Sans MS"/>
                <a:ea typeface="Calibri" panose="020F0502020204030204" pitchFamily="34" charset="0"/>
                <a:cs typeface="Calibri"/>
              </a:rPr>
              <a:t>,</a:t>
            </a:r>
            <a:r>
              <a:rPr lang="en-US" sz="2800" dirty="0">
                <a:solidFill>
                  <a:schemeClr val="tx1"/>
                </a:solidFill>
                <a:effectLst/>
                <a:latin typeface="Comic Sans MS"/>
                <a:ea typeface="Calibri" panose="020F0502020204030204" pitchFamily="34" charset="0"/>
                <a:cs typeface="Calibri"/>
              </a:rPr>
              <a:t> we could go fishing and maybe swim afterwards</a:t>
            </a:r>
            <a:r>
              <a:rPr lang="en-US" sz="2800" dirty="0">
                <a:solidFill>
                  <a:schemeClr val="tx1"/>
                </a:solidFill>
                <a:latin typeface="Comic Sans MS"/>
                <a:ea typeface="Calibri" panose="020F0502020204030204" pitchFamily="34" charset="0"/>
                <a:cs typeface="Calibri"/>
              </a:rPr>
              <a:t>! </a:t>
            </a:r>
            <a:r>
              <a:rPr lang="en-US" sz="2800" dirty="0">
                <a:solidFill>
                  <a:schemeClr val="tx1"/>
                </a:solidFill>
                <a:effectLst/>
                <a:latin typeface="Comic Sans MS"/>
                <a:ea typeface="Calibri" panose="020F0502020204030204" pitchFamily="34" charset="0"/>
                <a:cs typeface="Calibri"/>
              </a:rPr>
              <a:t>replied Jesse. </a:t>
            </a:r>
          </a:p>
          <a:p>
            <a:r>
              <a:rPr lang="en-US" sz="2800" dirty="0">
                <a:solidFill>
                  <a:schemeClr val="tx1"/>
                </a:solidFill>
                <a:latin typeface="Comic Sans MS"/>
                <a:ea typeface="Calibri" panose="020F0502020204030204" pitchFamily="34" charset="0"/>
                <a:cs typeface="Calibri"/>
              </a:rPr>
              <a:t>     </a:t>
            </a:r>
            <a:r>
              <a:rPr lang="en-US" sz="2800" dirty="0">
                <a:solidFill>
                  <a:schemeClr val="tx1"/>
                </a:solidFill>
                <a:effectLst/>
                <a:latin typeface="Comic Sans MS"/>
                <a:ea typeface="Calibri" panose="020F0502020204030204" pitchFamily="34" charset="0"/>
                <a:cs typeface="Calibri"/>
              </a:rPr>
              <a:t>Both boys got their fishing gear, swimsuits, and towels and headed down to the pond.</a:t>
            </a:r>
            <a:endParaRPr lang="en-US" sz="4800" dirty="0">
              <a:solidFill>
                <a:schemeClr val="tx1"/>
              </a:solidFill>
              <a:latin typeface="Comic Sans MS" panose="030F0702030302020204" pitchFamily="66" charset="0"/>
            </a:endParaRPr>
          </a:p>
        </p:txBody>
      </p:sp>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Grammar</a:t>
            </a:r>
          </a:p>
        </p:txBody>
      </p:sp>
      <p:pic>
        <p:nvPicPr>
          <p:cNvPr id="10" name="Picture 9" descr="Like Bee">
            <a:extLst>
              <a:ext uri="{FF2B5EF4-FFF2-40B4-BE49-F238E27FC236}">
                <a16:creationId xmlns:a16="http://schemas.microsoft.com/office/drawing/2014/main" id="{46A0D114-CF6D-4FC6-B6C3-76FCE7161D87}"/>
              </a:ext>
            </a:extLst>
          </p:cNvPr>
          <p:cNvPicPr>
            <a:picLocks noChangeAspect="1"/>
          </p:cNvPicPr>
          <p:nvPr/>
        </p:nvPicPr>
        <p:blipFill>
          <a:blip r:embed="rId3"/>
          <a:stretch>
            <a:fillRect/>
          </a:stretch>
        </p:blipFill>
        <p:spPr>
          <a:xfrm>
            <a:off x="9254741" y="101218"/>
            <a:ext cx="4386943" cy="4386943"/>
          </a:xfrm>
          <a:prstGeom prst="rect">
            <a:avLst/>
          </a:prstGeom>
        </p:spPr>
      </p:pic>
      <p:grpSp>
        <p:nvGrpSpPr>
          <p:cNvPr id="9" name="Group 8">
            <a:extLst>
              <a:ext uri="{FF2B5EF4-FFF2-40B4-BE49-F238E27FC236}">
                <a16:creationId xmlns:a16="http://schemas.microsoft.com/office/drawing/2014/main" id="{440B39EC-4481-4BC6-B658-3205CAEB0396}"/>
              </a:ext>
            </a:extLst>
          </p:cNvPr>
          <p:cNvGrpSpPr/>
          <p:nvPr/>
        </p:nvGrpSpPr>
        <p:grpSpPr>
          <a:xfrm>
            <a:off x="1166812" y="1852646"/>
            <a:ext cx="5990766" cy="551306"/>
            <a:chOff x="1166812" y="1887458"/>
            <a:chExt cx="5990766" cy="551306"/>
          </a:xfrm>
        </p:grpSpPr>
        <p:sp>
          <p:nvSpPr>
            <p:cNvPr id="4" name="TextBox 3">
              <a:extLst>
                <a:ext uri="{FF2B5EF4-FFF2-40B4-BE49-F238E27FC236}">
                  <a16:creationId xmlns:a16="http://schemas.microsoft.com/office/drawing/2014/main" id="{685C4ED6-8A9A-4342-8BFA-746A3E31350C}"/>
                </a:ext>
              </a:extLst>
            </p:cNvPr>
            <p:cNvSpPr txBox="1"/>
            <p:nvPr/>
          </p:nvSpPr>
          <p:spPr>
            <a:xfrm>
              <a:off x="1166812" y="1915544"/>
              <a:ext cx="8285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cs typeface="Calibri"/>
                </a:rPr>
                <a:t>''</a:t>
              </a:r>
            </a:p>
          </p:txBody>
        </p:sp>
        <p:sp>
          <p:nvSpPr>
            <p:cNvPr id="11" name="TextBox 10">
              <a:extLst>
                <a:ext uri="{FF2B5EF4-FFF2-40B4-BE49-F238E27FC236}">
                  <a16:creationId xmlns:a16="http://schemas.microsoft.com/office/drawing/2014/main" id="{52FC44DF-40CF-4CC7-89A3-0D878D9218FE}"/>
                </a:ext>
              </a:extLst>
            </p:cNvPr>
            <p:cNvSpPr txBox="1"/>
            <p:nvPr/>
          </p:nvSpPr>
          <p:spPr>
            <a:xfrm>
              <a:off x="6329048" y="1887458"/>
              <a:ext cx="8285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cs typeface="Calibri"/>
                </a:rPr>
                <a:t>”</a:t>
              </a:r>
            </a:p>
          </p:txBody>
        </p:sp>
      </p:grpSp>
      <p:grpSp>
        <p:nvGrpSpPr>
          <p:cNvPr id="15" name="Group 14">
            <a:extLst>
              <a:ext uri="{FF2B5EF4-FFF2-40B4-BE49-F238E27FC236}">
                <a16:creationId xmlns:a16="http://schemas.microsoft.com/office/drawing/2014/main" id="{1E5B62AE-E344-434C-A023-A1C7D6A1052C}"/>
              </a:ext>
            </a:extLst>
          </p:cNvPr>
          <p:cNvGrpSpPr/>
          <p:nvPr/>
        </p:nvGrpSpPr>
        <p:grpSpPr>
          <a:xfrm>
            <a:off x="3548611" y="2336461"/>
            <a:ext cx="1694393" cy="961495"/>
            <a:chOff x="3467383" y="2382877"/>
            <a:chExt cx="1694393" cy="961495"/>
          </a:xfrm>
        </p:grpSpPr>
        <p:sp>
          <p:nvSpPr>
            <p:cNvPr id="13" name="TextBox 12">
              <a:extLst>
                <a:ext uri="{FF2B5EF4-FFF2-40B4-BE49-F238E27FC236}">
                  <a16:creationId xmlns:a16="http://schemas.microsoft.com/office/drawing/2014/main" id="{AEBAE7DA-B5AC-4193-AFE6-76B21215C884}"/>
                </a:ext>
              </a:extLst>
            </p:cNvPr>
            <p:cNvSpPr txBox="1"/>
            <p:nvPr/>
          </p:nvSpPr>
          <p:spPr>
            <a:xfrm>
              <a:off x="4795572" y="2382877"/>
              <a:ext cx="3662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cs typeface="Calibri"/>
                </a:rPr>
                <a:t>"</a:t>
              </a:r>
            </a:p>
          </p:txBody>
        </p:sp>
        <p:sp>
          <p:nvSpPr>
            <p:cNvPr id="14" name="TextBox 13">
              <a:extLst>
                <a:ext uri="{FF2B5EF4-FFF2-40B4-BE49-F238E27FC236}">
                  <a16:creationId xmlns:a16="http://schemas.microsoft.com/office/drawing/2014/main" id="{0B683EAE-DCBB-4FA4-8F11-EAF2C06AD23D}"/>
                </a:ext>
              </a:extLst>
            </p:cNvPr>
            <p:cNvSpPr txBox="1"/>
            <p:nvPr/>
          </p:nvSpPr>
          <p:spPr>
            <a:xfrm>
              <a:off x="3467383" y="2821152"/>
              <a:ext cx="4455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cs typeface="Calibri"/>
                </a:rPr>
                <a:t>"</a:t>
              </a:r>
            </a:p>
          </p:txBody>
        </p:sp>
      </p:grpSp>
      <p:grpSp>
        <p:nvGrpSpPr>
          <p:cNvPr id="18" name="Group 17">
            <a:extLst>
              <a:ext uri="{FF2B5EF4-FFF2-40B4-BE49-F238E27FC236}">
                <a16:creationId xmlns:a16="http://schemas.microsoft.com/office/drawing/2014/main" id="{28D27E75-8492-470B-A640-806C51FBBC8C}"/>
              </a:ext>
            </a:extLst>
          </p:cNvPr>
          <p:cNvGrpSpPr/>
          <p:nvPr/>
        </p:nvGrpSpPr>
        <p:grpSpPr>
          <a:xfrm>
            <a:off x="564926" y="3195201"/>
            <a:ext cx="2472341" cy="879984"/>
            <a:chOff x="5463411" y="3263784"/>
            <a:chExt cx="2472341" cy="879984"/>
          </a:xfrm>
        </p:grpSpPr>
        <p:sp>
          <p:nvSpPr>
            <p:cNvPr id="16" name="TextBox 15">
              <a:extLst>
                <a:ext uri="{FF2B5EF4-FFF2-40B4-BE49-F238E27FC236}">
                  <a16:creationId xmlns:a16="http://schemas.microsoft.com/office/drawing/2014/main" id="{D3A54693-64DE-451C-9887-03F70607C05E}"/>
                </a:ext>
              </a:extLst>
            </p:cNvPr>
            <p:cNvSpPr txBox="1"/>
            <p:nvPr/>
          </p:nvSpPr>
          <p:spPr>
            <a:xfrm>
              <a:off x="5463411" y="3263784"/>
              <a:ext cx="5036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ea typeface="+mn-lt"/>
                  <a:cs typeface="+mn-lt"/>
                </a:rPr>
                <a:t>"</a:t>
              </a:r>
              <a:endParaRPr lang="en-US" sz="2800" b="1" dirty="0"/>
            </a:p>
          </p:txBody>
        </p:sp>
        <p:sp>
          <p:nvSpPr>
            <p:cNvPr id="17" name="TextBox 16">
              <a:extLst>
                <a:ext uri="{FF2B5EF4-FFF2-40B4-BE49-F238E27FC236}">
                  <a16:creationId xmlns:a16="http://schemas.microsoft.com/office/drawing/2014/main" id="{754CA7D1-79AB-45BF-A080-1DB99EFCA810}"/>
                </a:ext>
              </a:extLst>
            </p:cNvPr>
            <p:cNvSpPr txBox="1"/>
            <p:nvPr/>
          </p:nvSpPr>
          <p:spPr>
            <a:xfrm>
              <a:off x="7432135" y="3620548"/>
              <a:ext cx="5036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B0F0"/>
                  </a:solidFill>
                  <a:ea typeface="+mn-lt"/>
                  <a:cs typeface="+mn-lt"/>
                </a:rPr>
                <a:t>"</a:t>
              </a:r>
              <a:endParaRPr lang="en-US" sz="2800" b="1" dirty="0"/>
            </a:p>
          </p:txBody>
        </p:sp>
      </p:grpSp>
      <p:cxnSp>
        <p:nvCxnSpPr>
          <p:cNvPr id="19" name="Straight Arrow Connector 18">
            <a:extLst>
              <a:ext uri="{FF2B5EF4-FFF2-40B4-BE49-F238E27FC236}">
                <a16:creationId xmlns:a16="http://schemas.microsoft.com/office/drawing/2014/main" id="{421172E3-CC9F-4942-B29A-59A81E694B7B}"/>
              </a:ext>
            </a:extLst>
          </p:cNvPr>
          <p:cNvCxnSpPr>
            <a:cxnSpLocks/>
          </p:cNvCxnSpPr>
          <p:nvPr/>
        </p:nvCxnSpPr>
        <p:spPr>
          <a:xfrm flipV="1">
            <a:off x="1382134" y="2368668"/>
            <a:ext cx="4892851" cy="14396"/>
          </a:xfrm>
          <a:prstGeom prst="straightConnector1">
            <a:avLst/>
          </a:prstGeom>
        </p:spPr>
        <p:style>
          <a:lnRef idx="2">
            <a:schemeClr val="accent4"/>
          </a:lnRef>
          <a:fillRef idx="0">
            <a:schemeClr val="accent4"/>
          </a:fillRef>
          <a:effectRef idx="1">
            <a:schemeClr val="accent4"/>
          </a:effectRef>
          <a:fontRef idx="minor">
            <a:schemeClr val="tx1"/>
          </a:fontRef>
        </p:style>
      </p:cxnSp>
      <p:grpSp>
        <p:nvGrpSpPr>
          <p:cNvPr id="23" name="Group 22">
            <a:extLst>
              <a:ext uri="{FF2B5EF4-FFF2-40B4-BE49-F238E27FC236}">
                <a16:creationId xmlns:a16="http://schemas.microsoft.com/office/drawing/2014/main" id="{DA5DBD0C-391B-45E3-8035-F8B8A8AF76E8}"/>
              </a:ext>
            </a:extLst>
          </p:cNvPr>
          <p:cNvGrpSpPr/>
          <p:nvPr/>
        </p:nvGrpSpPr>
        <p:grpSpPr>
          <a:xfrm>
            <a:off x="647700" y="2786351"/>
            <a:ext cx="7302464" cy="408850"/>
            <a:chOff x="566129" y="3457749"/>
            <a:chExt cx="7302464" cy="408850"/>
          </a:xfrm>
        </p:grpSpPr>
        <p:cxnSp>
          <p:nvCxnSpPr>
            <p:cNvPr id="20" name="Straight Arrow Connector 19">
              <a:extLst>
                <a:ext uri="{FF2B5EF4-FFF2-40B4-BE49-F238E27FC236}">
                  <a16:creationId xmlns:a16="http://schemas.microsoft.com/office/drawing/2014/main" id="{EA313047-3816-4FA6-BC4C-F2CBDACAB47A}"/>
                </a:ext>
              </a:extLst>
            </p:cNvPr>
            <p:cNvCxnSpPr>
              <a:cxnSpLocks/>
            </p:cNvCxnSpPr>
            <p:nvPr/>
          </p:nvCxnSpPr>
          <p:spPr>
            <a:xfrm>
              <a:off x="5161433" y="3457749"/>
              <a:ext cx="2707160" cy="0"/>
            </a:xfrm>
            <a:prstGeom prst="straightConnector1">
              <a:avLst/>
            </a:prstGeom>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34971A7-6C34-49DD-A77A-FDFCBAD51F20}"/>
                </a:ext>
              </a:extLst>
            </p:cNvPr>
            <p:cNvCxnSpPr>
              <a:cxnSpLocks/>
            </p:cNvCxnSpPr>
            <p:nvPr/>
          </p:nvCxnSpPr>
          <p:spPr>
            <a:xfrm>
              <a:off x="566129" y="3866599"/>
              <a:ext cx="2900911" cy="0"/>
            </a:xfrm>
            <a:prstGeom prst="straightConnector1">
              <a:avLst/>
            </a:prstGeom>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A752A0AD-40D6-45E4-BD17-1D8892233FD3}"/>
              </a:ext>
            </a:extLst>
          </p:cNvPr>
          <p:cNvGrpSpPr/>
          <p:nvPr/>
        </p:nvGrpSpPr>
        <p:grpSpPr>
          <a:xfrm>
            <a:off x="704514" y="3615667"/>
            <a:ext cx="6545754" cy="490190"/>
            <a:chOff x="-7501211" y="3741405"/>
            <a:chExt cx="13894656" cy="578963"/>
          </a:xfrm>
        </p:grpSpPr>
        <p:cxnSp>
          <p:nvCxnSpPr>
            <p:cNvPr id="21" name="Straight Arrow Connector 20">
              <a:extLst>
                <a:ext uri="{FF2B5EF4-FFF2-40B4-BE49-F238E27FC236}">
                  <a16:creationId xmlns:a16="http://schemas.microsoft.com/office/drawing/2014/main" id="{98A22580-8FDE-4011-836E-097E7BE017B3}"/>
                </a:ext>
              </a:extLst>
            </p:cNvPr>
            <p:cNvCxnSpPr>
              <a:cxnSpLocks/>
            </p:cNvCxnSpPr>
            <p:nvPr/>
          </p:nvCxnSpPr>
          <p:spPr>
            <a:xfrm>
              <a:off x="-7501211" y="4320368"/>
              <a:ext cx="4003301" cy="0"/>
            </a:xfrm>
            <a:prstGeom prst="straightConnector1">
              <a:avLst/>
            </a:prstGeom>
          </p:spPr>
          <p:style>
            <a:lnRef idx="2">
              <a:schemeClr val="accent4"/>
            </a:lnRef>
            <a:fillRef idx="0">
              <a:schemeClr val="accent4"/>
            </a:fillRef>
            <a:effectRef idx="1">
              <a:schemeClr val="accent4"/>
            </a:effectRef>
            <a:fontRef idx="minor">
              <a:schemeClr val="tx1"/>
            </a:fontRef>
          </p:style>
        </p:cxnSp>
        <p:cxnSp>
          <p:nvCxnSpPr>
            <p:cNvPr id="24" name="Straight Arrow Connector 23">
              <a:extLst>
                <a:ext uri="{FF2B5EF4-FFF2-40B4-BE49-F238E27FC236}">
                  <a16:creationId xmlns:a16="http://schemas.microsoft.com/office/drawing/2014/main" id="{1883A239-EFB8-4800-BDCE-DCEC7C7504B8}"/>
                </a:ext>
              </a:extLst>
            </p:cNvPr>
            <p:cNvCxnSpPr>
              <a:cxnSpLocks/>
            </p:cNvCxnSpPr>
            <p:nvPr/>
          </p:nvCxnSpPr>
          <p:spPr>
            <a:xfrm flipV="1">
              <a:off x="-7380612" y="3741405"/>
              <a:ext cx="13774057" cy="44960"/>
            </a:xfrm>
            <a:prstGeom prst="straightConnector1">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10919</TotalTime>
  <Words>1370</Words>
  <Application>Microsoft Office PowerPoint</Application>
  <PresentationFormat>On-screen Show (4:3)</PresentationFormat>
  <Paragraphs>128</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Comic Sans MS</vt:lpstr>
      <vt:lpstr>Office Theme</vt:lpstr>
      <vt:lpstr>Listen and Spell</vt:lpstr>
      <vt:lpstr>The Vowel Sounds “ow” and “ou” </vt:lpstr>
      <vt:lpstr>Listen and Spell </vt:lpstr>
      <vt:lpstr>Sight Word Wall </vt:lpstr>
      <vt:lpstr>Sight Word Locating </vt:lpstr>
      <vt:lpstr>Lets Retell A Story </vt:lpstr>
      <vt:lpstr>Grammar</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288</cp:revision>
  <dcterms:created xsi:type="dcterms:W3CDTF">2012-04-20T18:25:02Z</dcterms:created>
  <dcterms:modified xsi:type="dcterms:W3CDTF">2021-08-18T14:14:31Z</dcterms:modified>
</cp:coreProperties>
</file>