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48" r:id="rId4"/>
    <p:sldId id="349" r:id="rId5"/>
    <p:sldId id="350" r:id="rId6"/>
    <p:sldId id="347" r:id="rId7"/>
    <p:sldId id="346" r:id="rId8"/>
    <p:sldId id="354"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67685" autoAdjust="0"/>
  </p:normalViewPr>
  <p:slideViewPr>
    <p:cSldViewPr snapToGrid="0" snapToObjects="1">
      <p:cViewPr varScale="1">
        <p:scale>
          <a:sx n="77" d="100"/>
          <a:sy n="77" d="100"/>
        </p:scale>
        <p:origin x="1992"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in our grammar lessons we have learned about verbs. There are three different kinds of verbs do we remember what they are called?”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Singular, plural, and subject-verb agreements.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When we have a singular subject the verb should also be singular.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If we have a plural subject the verb should be what?”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plural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what about a subject verb agreement? What is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This is when the subject and the verb have the same tense. They must agree for the sentence to make sense.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dirty="0"/>
              <a:t>Say,” I need someone to rea the sentence on the board out loud. It is our job to see if the sentence makes sense. Look closely at those subjects and the verbs.” </a:t>
            </a:r>
          </a:p>
          <a:p>
            <a:pPr marL="0" marR="0">
              <a:lnSpc>
                <a:spcPct val="115000"/>
              </a:lnSpc>
              <a:spcBef>
                <a:spcPts val="0"/>
              </a:spcBef>
              <a:spcAft>
                <a:spcPts val="1000"/>
              </a:spcAft>
            </a:pPr>
            <a:r>
              <a:rPr lang="en-US" dirty="0"/>
              <a:t>Click for first sentence to appear. </a:t>
            </a:r>
          </a:p>
          <a:p>
            <a:pPr marL="0" marR="0">
              <a:lnSpc>
                <a:spcPct val="115000"/>
              </a:lnSpc>
              <a:spcBef>
                <a:spcPts val="0"/>
              </a:spcBef>
              <a:spcAft>
                <a:spcPts val="1000"/>
              </a:spcAft>
            </a:pPr>
            <a:r>
              <a:rPr lang="en-US" dirty="0"/>
              <a:t>Student Response: (Reading Sentence) The children is running to the park. The “to be” verb should be are. </a:t>
            </a:r>
          </a:p>
          <a:p>
            <a:pPr marL="0" marR="0">
              <a:lnSpc>
                <a:spcPct val="115000"/>
              </a:lnSpc>
              <a:spcBef>
                <a:spcPts val="0"/>
              </a:spcBef>
              <a:spcAft>
                <a:spcPts val="1000"/>
              </a:spcAft>
            </a:pPr>
            <a:r>
              <a:rPr lang="en-US" dirty="0"/>
              <a:t>Click for the “to be” verb to change. </a:t>
            </a:r>
          </a:p>
          <a:p>
            <a:pPr marL="0" marR="0">
              <a:lnSpc>
                <a:spcPct val="115000"/>
              </a:lnSpc>
              <a:spcBef>
                <a:spcPts val="0"/>
              </a:spcBef>
              <a:spcAft>
                <a:spcPts val="1000"/>
              </a:spcAft>
            </a:pPr>
            <a:r>
              <a:rPr lang="en-US" dirty="0"/>
              <a:t>Say, “Very good job! We are talking about more than one child so the “to be” verb should match! Next sentence!” </a:t>
            </a:r>
          </a:p>
          <a:p>
            <a:pPr marL="0" marR="0">
              <a:lnSpc>
                <a:spcPct val="115000"/>
              </a:lnSpc>
              <a:spcBef>
                <a:spcPts val="0"/>
              </a:spcBef>
              <a:spcAft>
                <a:spcPts val="1000"/>
              </a:spcAft>
            </a:pPr>
            <a:r>
              <a:rPr lang="en-US" dirty="0"/>
              <a:t>Click for the second sentence to appear. </a:t>
            </a:r>
          </a:p>
          <a:p>
            <a:pPr marL="0" marR="0">
              <a:lnSpc>
                <a:spcPct val="115000"/>
              </a:lnSpc>
              <a:spcBef>
                <a:spcPts val="0"/>
              </a:spcBef>
              <a:spcAft>
                <a:spcPts val="1000"/>
              </a:spcAft>
            </a:pPr>
            <a:r>
              <a:rPr lang="en-US" dirty="0"/>
              <a:t>Student Response: (Reading Sentence) My dog loves to play. This one is perfect! </a:t>
            </a:r>
          </a:p>
          <a:p>
            <a:pPr marL="0" marR="0">
              <a:lnSpc>
                <a:spcPct val="115000"/>
              </a:lnSpc>
              <a:spcBef>
                <a:spcPts val="0"/>
              </a:spcBef>
              <a:spcAft>
                <a:spcPts val="1000"/>
              </a:spcAft>
            </a:pPr>
            <a:r>
              <a:rPr lang="en-US" dirty="0"/>
              <a:t>Click once for next sentence to appear. </a:t>
            </a:r>
          </a:p>
          <a:p>
            <a:pPr marL="0" marR="0">
              <a:lnSpc>
                <a:spcPct val="115000"/>
              </a:lnSpc>
              <a:spcBef>
                <a:spcPts val="0"/>
              </a:spcBef>
              <a:spcAft>
                <a:spcPts val="1000"/>
              </a:spcAft>
            </a:pPr>
            <a:r>
              <a:rPr lang="en-US" dirty="0"/>
              <a:t>Student Response: (Reading Sentence) The salad taste good. NO the word taste should be tastes. </a:t>
            </a:r>
          </a:p>
          <a:p>
            <a:pPr marL="0" marR="0">
              <a:lnSpc>
                <a:spcPct val="115000"/>
              </a:lnSpc>
              <a:spcBef>
                <a:spcPts val="0"/>
              </a:spcBef>
              <a:spcAft>
                <a:spcPts val="1000"/>
              </a:spcAft>
            </a:pPr>
            <a:r>
              <a:rPr lang="en-US" dirty="0"/>
              <a:t>Click once for the word taste to change. </a:t>
            </a: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add an -s to many nouns when we want to make them plural. We even add an -s to many verbs to make it singular form. A great example was in our last sentence. The word taste. We needed to add an -s to the 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that sentence. ( The salad tastes good.) Click again to remove it.</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chart.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sometimes we have to add an -es to the end of words. Can anyone recall the rules to that? When do we add an -es?”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One words that end with: -s,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ch</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sh</a:t>
            </a:r>
            <a:r>
              <a:rPr lang="en-US" sz="1800" dirty="0">
                <a:effectLst/>
                <a:latin typeface="Comic Sans MS" panose="030F0702030302020204" pitchFamily="66" charset="0"/>
                <a:ea typeface="Calibri" panose="020F0502020204030204" pitchFamily="34" charset="0"/>
                <a:cs typeface="Calibri" panose="020F0502020204030204" pitchFamily="34" charset="0"/>
              </a:rPr>
              <a:t>, -o, -x, or -z. Also if a word ends in -y and a consonant comes before it then the -y is replaced with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ie</a:t>
            </a:r>
            <a:r>
              <a:rPr lang="en-US" sz="1800" dirty="0">
                <a:effectLst/>
                <a:latin typeface="Comic Sans MS" panose="030F0702030302020204" pitchFamily="66" charset="0"/>
                <a:ea typeface="Calibri" panose="020F0502020204030204" pitchFamily="34" charset="0"/>
                <a:cs typeface="Calibri" panose="020F0502020204030204" pitchFamily="34" charset="0"/>
              </a:rPr>
              <a:t> before adding the -s.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one word at a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need to determine what words go under the -s and the -es columns.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have word disappear and click again to have them appear in the correct category.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“Pushes. The machine pushes the dirt up the hill. Pushes.”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U S H E S,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have word disappear.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“Play. The cat plays with the ball. Plays.”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L A Y S,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have word disappear.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“Carries. The mother carries her baby to its room. Carries.”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A 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R</a:t>
            </a:r>
            <a:r>
              <a:rPr lang="en-US" sz="1800" dirty="0">
                <a:effectLst/>
                <a:latin typeface="Comic Sans MS" panose="030F0702030302020204" pitchFamily="66" charset="0"/>
                <a:ea typeface="Calibri" panose="020F0502020204030204" pitchFamily="34" charset="0"/>
                <a:cs typeface="Calibri" panose="020F0502020204030204" pitchFamily="34" charset="0"/>
              </a:rPr>
              <a:t> I E S,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have word disappear.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“Shares.”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L A Y S,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will show you a word. We will say the word as a class and spell the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for each word to appear on its own.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 have all of this week’s sight words on the board here. I am going to say a sight word and you will have to identify the word. If you are correct, the word will move. Are we ready?” </a:t>
            </a:r>
          </a:p>
          <a:p>
            <a:r>
              <a:rPr lang="en-US" dirty="0"/>
              <a:t>Student Response: YES </a:t>
            </a:r>
          </a:p>
          <a:p>
            <a:r>
              <a:rPr lang="en-US" dirty="0"/>
              <a:t>Say, “Before, where is the word before?” </a:t>
            </a:r>
          </a:p>
          <a:p>
            <a:r>
              <a:rPr lang="en-US" dirty="0"/>
              <a:t>Students Identify </a:t>
            </a:r>
          </a:p>
          <a:p>
            <a:r>
              <a:rPr lang="en-US" dirty="0"/>
              <a:t>Click once. </a:t>
            </a:r>
          </a:p>
          <a:p>
            <a:r>
              <a:rPr lang="en-US" dirty="0"/>
              <a:t>Say, “Cold, where is the word cold?” </a:t>
            </a:r>
          </a:p>
          <a:p>
            <a:r>
              <a:rPr lang="en-US" dirty="0"/>
              <a:t>Students Identify </a:t>
            </a:r>
          </a:p>
          <a:p>
            <a:r>
              <a:rPr lang="en-US" dirty="0"/>
              <a:t>Click once. </a:t>
            </a:r>
          </a:p>
          <a:p>
            <a:r>
              <a:rPr lang="en-US" dirty="0"/>
              <a:t>Say, “Five where is the word five?” </a:t>
            </a:r>
          </a:p>
          <a:p>
            <a:r>
              <a:rPr lang="en-US" dirty="0"/>
              <a:t>Students Identify </a:t>
            </a:r>
          </a:p>
          <a:p>
            <a:r>
              <a:rPr lang="en-US" dirty="0"/>
              <a:t>Click once. </a:t>
            </a:r>
          </a:p>
          <a:p>
            <a:r>
              <a:rPr lang="en-US" dirty="0"/>
              <a:t>Say, “Its, where is the word its?” </a:t>
            </a:r>
          </a:p>
          <a:p>
            <a:r>
              <a:rPr lang="en-US" dirty="0"/>
              <a:t>Students Identify </a:t>
            </a:r>
          </a:p>
          <a:p>
            <a:r>
              <a:rPr lang="en-US" dirty="0"/>
              <a:t>Click once. </a:t>
            </a:r>
          </a:p>
          <a:p>
            <a:r>
              <a:rPr lang="en-US" dirty="0"/>
              <a:t>Say, “Pull, where is the word pull?” </a:t>
            </a:r>
          </a:p>
          <a:p>
            <a:r>
              <a:rPr lang="en-US" dirty="0"/>
              <a:t>Students Identify </a:t>
            </a:r>
          </a:p>
          <a:p>
            <a:r>
              <a:rPr lang="en-US" dirty="0"/>
              <a:t>Click once. </a:t>
            </a:r>
          </a:p>
          <a:p>
            <a:r>
              <a:rPr lang="en-US" dirty="0"/>
              <a:t>Say, “Sleep, where is the word sleep?” </a:t>
            </a:r>
          </a:p>
          <a:p>
            <a:r>
              <a:rPr lang="en-US" dirty="0"/>
              <a:t>Students Identify </a:t>
            </a:r>
          </a:p>
          <a:p>
            <a:r>
              <a:rPr lang="en-US" dirty="0"/>
              <a:t>Click once. </a:t>
            </a:r>
          </a:p>
          <a:p>
            <a:r>
              <a:rPr lang="en-US" dirty="0"/>
              <a:t>Say, “Upon, where is the word upon?” </a:t>
            </a:r>
          </a:p>
          <a:p>
            <a:r>
              <a:rPr lang="en-US" dirty="0"/>
              <a:t>Students Identify </a:t>
            </a:r>
          </a:p>
          <a:p>
            <a:r>
              <a:rPr lang="en-US" dirty="0"/>
              <a:t>Click once. </a:t>
            </a:r>
          </a:p>
          <a:p>
            <a:r>
              <a:rPr lang="en-US" dirty="0"/>
              <a:t>Say, “Which, where is the word which?” </a:t>
            </a:r>
          </a:p>
          <a:p>
            <a:r>
              <a:rPr lang="en-US" dirty="0"/>
              <a:t>Students Identify </a:t>
            </a:r>
          </a:p>
          <a:p>
            <a:r>
              <a:rPr lang="en-US" dirty="0"/>
              <a:t>Click once. </a:t>
            </a:r>
          </a:p>
          <a:p>
            <a:r>
              <a:rPr lang="en-US" dirty="0"/>
              <a:t>Say, “Write, where is the word write?” </a:t>
            </a:r>
          </a:p>
          <a:p>
            <a:r>
              <a:rPr lang="en-US" dirty="0"/>
              <a:t>Students Identify </a:t>
            </a:r>
          </a:p>
          <a:p>
            <a:r>
              <a:rPr lang="en-US" dirty="0"/>
              <a:t>Click once.</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go over how to use our retelling hand.”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“Get that retelling hand out and ready! We are going to begin with your thumb. This is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 we need to say about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people, animals, or creatures in the story.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“Your pointer finger is the setting finger. What is the setting?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This is when you will talk about the when and where the story took place.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next finger, is the problem finger. What do we explain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Here you are going to tell what went wrong in the story.</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“Your ring finger is where you talk about what happened. Can you explain more in detailed what you should do 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You should explain in detail the beginning, middle, and end of the story.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“Lastly, your pinky is the solution. Who can explain what the solution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This is where your explain how the problem in the story was fixed.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28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Sharing</a:t>
            </a:r>
            <a:r>
              <a:rPr lang="en-US" sz="1800" dirty="0">
                <a:effectLst/>
                <a:latin typeface="Comic Sans MS" panose="030F0702030302020204" pitchFamily="66" charset="0"/>
                <a:ea typeface="Calibri" panose="020F0502020204030204" pitchFamily="34" charset="0"/>
                <a:cs typeface="Calibri" panose="020F0502020204030204" pitchFamily="34" charset="0"/>
              </a:rPr>
              <a:t>. Use your retelling hand!”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start with the thumb.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Meg, Ben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Next, is the pointer finger.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Talking about Vermont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“Then, the problem finger.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Ben and Meg are saying goodbye.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“After, the ring finger asks you to explain the detail in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Ben and Meg enjoyed sharing their life with us. They want us to write a book about our lives be detailed. They would like for you to visit Vermont see the bakery, bookstore, and the general store. Check out the seasons, etc. Ben and Meg want to say goodbye for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“Finally, the pinky finger.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They want you to visit Vermont and write about it to your school.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fontScale="90000"/>
          </a:bodyPr>
          <a:lstStyle/>
          <a:p>
            <a:r>
              <a:rPr lang="en-US" sz="6000" dirty="0">
                <a:latin typeface="Comic Sans MS" panose="030F0902030302020204" pitchFamily="66" charset="0"/>
              </a:rPr>
              <a:t>Subject-Verb Agreement</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Five Finger Retelling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Grammar </a:t>
            </a:r>
          </a:p>
        </p:txBody>
      </p:sp>
      <p:sp>
        <p:nvSpPr>
          <p:cNvPr id="7" name="Rectangle 6">
            <a:extLst>
              <a:ext uri="{FF2B5EF4-FFF2-40B4-BE49-F238E27FC236}">
                <a16:creationId xmlns:a16="http://schemas.microsoft.com/office/drawing/2014/main" id="{AE6CA539-4BCC-4392-9C75-CA036F37AD98}"/>
              </a:ext>
            </a:extLst>
          </p:cNvPr>
          <p:cNvSpPr/>
          <p:nvPr/>
        </p:nvSpPr>
        <p:spPr>
          <a:xfrm>
            <a:off x="513565" y="4244235"/>
            <a:ext cx="8116865"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Singular</a:t>
            </a:r>
          </a:p>
          <a:p>
            <a:pPr algn="ctr"/>
            <a:r>
              <a:rPr lang="en-US" sz="3600"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If the subject is singular, then the verb should also be singular.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BAF410A-61BD-4E98-BA58-9C62228F7292}"/>
              </a:ext>
            </a:extLst>
          </p:cNvPr>
          <p:cNvSpPr/>
          <p:nvPr/>
        </p:nvSpPr>
        <p:spPr>
          <a:xfrm>
            <a:off x="513566" y="4225553"/>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Plural</a:t>
            </a:r>
          </a:p>
          <a:p>
            <a:pPr algn="ctr"/>
            <a:r>
              <a:rPr lang="en-US" sz="3600" dirty="0">
                <a:solidFill>
                  <a:schemeClr val="bg1"/>
                </a:solidFill>
                <a:latin typeface="Comic Sans MS" panose="030F0702030302020204" pitchFamily="66" charset="0"/>
                <a:ea typeface="Calibri" panose="020F0502020204030204" pitchFamily="34" charset="0"/>
                <a:cs typeface="Calibri" panose="020F0502020204030204" pitchFamily="34" charset="0"/>
              </a:rPr>
              <a:t>If the subject is plural, then the verb should also be plural. </a:t>
            </a:r>
            <a:r>
              <a:rPr lang="en-US" sz="6000" dirty="0">
                <a:solidFill>
                  <a:schemeClr val="bg1"/>
                </a:solidFill>
                <a:latin typeface="Comic Sans MS" panose="030F0702030302020204" pitchFamily="66" charset="0"/>
                <a:ea typeface="Calibri" panose="020F0502020204030204" pitchFamily="34" charset="0"/>
                <a:cs typeface="Calibri" panose="020F0502020204030204" pitchFamily="34" charset="0"/>
              </a:rPr>
              <a:t> </a:t>
            </a:r>
            <a:endParaRPr lang="en-US" sz="6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83D2BDB-92B7-40B2-8BFA-B5CAC0440E74}"/>
              </a:ext>
            </a:extLst>
          </p:cNvPr>
          <p:cNvSpPr/>
          <p:nvPr/>
        </p:nvSpPr>
        <p:spPr>
          <a:xfrm>
            <a:off x="513567" y="4225554"/>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Comic Sans MS" panose="030F0702030302020204" pitchFamily="66" charset="0"/>
              </a:rPr>
              <a:t>Subject-Verb Agreement</a:t>
            </a:r>
          </a:p>
          <a:p>
            <a:pPr algn="ctr"/>
            <a:r>
              <a:rPr lang="en-US" sz="3200" dirty="0">
                <a:latin typeface="Comic Sans MS" panose="030F0702030302020204" pitchFamily="66" charset="0"/>
              </a:rPr>
              <a:t>This is when the subject and the verb have the same tense. They must agree for the sentence to make sense.</a:t>
            </a:r>
          </a:p>
        </p:txBody>
      </p:sp>
      <p:pic>
        <p:nvPicPr>
          <p:cNvPr id="11" name="Picture 10" descr="Break Time O Fox">
            <a:extLst>
              <a:ext uri="{FF2B5EF4-FFF2-40B4-BE49-F238E27FC236}">
                <a16:creationId xmlns:a16="http://schemas.microsoft.com/office/drawing/2014/main" id="{F70ECB9D-807C-45D8-B036-5C54D6CE916C}"/>
              </a:ext>
            </a:extLst>
          </p:cNvPr>
          <p:cNvPicPr>
            <a:picLocks noChangeAspect="1"/>
          </p:cNvPicPr>
          <p:nvPr/>
        </p:nvPicPr>
        <p:blipFill>
          <a:blip r:embed="rId3"/>
          <a:stretch>
            <a:fillRect/>
          </a:stretch>
        </p:blipFill>
        <p:spPr>
          <a:xfrm>
            <a:off x="3083955" y="1230788"/>
            <a:ext cx="2976083" cy="2976083"/>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Let’s Practice </a:t>
            </a:r>
          </a:p>
        </p:txBody>
      </p:sp>
      <p:sp>
        <p:nvSpPr>
          <p:cNvPr id="12" name="Rectangle 11">
            <a:extLst>
              <a:ext uri="{FF2B5EF4-FFF2-40B4-BE49-F238E27FC236}">
                <a16:creationId xmlns:a16="http://schemas.microsoft.com/office/drawing/2014/main" id="{52FC56E9-581D-4CA1-A531-D7ABE919DCF0}"/>
              </a:ext>
            </a:extLst>
          </p:cNvPr>
          <p:cNvSpPr/>
          <p:nvPr/>
        </p:nvSpPr>
        <p:spPr>
          <a:xfrm>
            <a:off x="513567" y="2559593"/>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The children is running to the park.</a:t>
            </a:r>
          </a:p>
        </p:txBody>
      </p:sp>
      <p:sp>
        <p:nvSpPr>
          <p:cNvPr id="15" name="Rectangle 14">
            <a:extLst>
              <a:ext uri="{FF2B5EF4-FFF2-40B4-BE49-F238E27FC236}">
                <a16:creationId xmlns:a16="http://schemas.microsoft.com/office/drawing/2014/main" id="{D1EC608F-B87C-4AA5-8DB1-3146BE3540D7}"/>
              </a:ext>
            </a:extLst>
          </p:cNvPr>
          <p:cNvSpPr/>
          <p:nvPr/>
        </p:nvSpPr>
        <p:spPr>
          <a:xfrm>
            <a:off x="513567" y="2559593"/>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Comic Sans MS" panose="030F0702030302020204" pitchFamily="66" charset="0"/>
              </a:rPr>
              <a:t>The children are running to the park.</a:t>
            </a:r>
          </a:p>
        </p:txBody>
      </p:sp>
      <p:sp>
        <p:nvSpPr>
          <p:cNvPr id="16" name="Rectangle 15">
            <a:extLst>
              <a:ext uri="{FF2B5EF4-FFF2-40B4-BE49-F238E27FC236}">
                <a16:creationId xmlns:a16="http://schemas.microsoft.com/office/drawing/2014/main" id="{BD080825-54D2-4E93-9D01-96A7BD1A05FC}"/>
              </a:ext>
            </a:extLst>
          </p:cNvPr>
          <p:cNvSpPr/>
          <p:nvPr/>
        </p:nvSpPr>
        <p:spPr>
          <a:xfrm>
            <a:off x="513567" y="2559592"/>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Comic Sans MS" panose="030F0702030302020204" pitchFamily="66" charset="0"/>
              </a:rPr>
              <a:t>My dog loves to play. </a:t>
            </a:r>
            <a:endParaRPr lang="en-US" sz="9600" dirty="0">
              <a:latin typeface="Comic Sans MS" panose="030F0702030302020204" pitchFamily="66" charset="0"/>
            </a:endParaRPr>
          </a:p>
        </p:txBody>
      </p:sp>
      <p:sp>
        <p:nvSpPr>
          <p:cNvPr id="17" name="Rectangle 16">
            <a:extLst>
              <a:ext uri="{FF2B5EF4-FFF2-40B4-BE49-F238E27FC236}">
                <a16:creationId xmlns:a16="http://schemas.microsoft.com/office/drawing/2014/main" id="{E6A68EAF-7487-435C-A03F-F4EEFC5A696C}"/>
              </a:ext>
            </a:extLst>
          </p:cNvPr>
          <p:cNvSpPr/>
          <p:nvPr/>
        </p:nvSpPr>
        <p:spPr>
          <a:xfrm>
            <a:off x="513567" y="2559593"/>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Comic Sans MS" panose="030F0702030302020204" pitchFamily="66" charset="0"/>
              </a:rPr>
              <a:t>The salad taste good. </a:t>
            </a:r>
            <a:endParaRPr lang="en-US" sz="9600" dirty="0">
              <a:latin typeface="Comic Sans MS" panose="030F0702030302020204" pitchFamily="66" charset="0"/>
            </a:endParaRPr>
          </a:p>
        </p:txBody>
      </p:sp>
      <p:sp>
        <p:nvSpPr>
          <p:cNvPr id="18" name="Rectangle 17">
            <a:extLst>
              <a:ext uri="{FF2B5EF4-FFF2-40B4-BE49-F238E27FC236}">
                <a16:creationId xmlns:a16="http://schemas.microsoft.com/office/drawing/2014/main" id="{95B5632D-CAC1-4075-894A-E0BE3649308F}"/>
              </a:ext>
            </a:extLst>
          </p:cNvPr>
          <p:cNvSpPr/>
          <p:nvPr/>
        </p:nvSpPr>
        <p:spPr>
          <a:xfrm>
            <a:off x="513567" y="2559591"/>
            <a:ext cx="811686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Comic Sans MS" panose="030F0702030302020204" pitchFamily="66" charset="0"/>
              </a:rPr>
              <a:t>The salad tastes good. </a:t>
            </a:r>
            <a:endParaRPr lang="en-US" sz="9600" dirty="0">
              <a:latin typeface="Comic Sans MS" panose="030F0702030302020204" pitchFamily="66" charset="0"/>
            </a:endParaRPr>
          </a:p>
        </p:txBody>
      </p:sp>
      <p:pic>
        <p:nvPicPr>
          <p:cNvPr id="9" name="Picture 8" descr="Whatever O Fox">
            <a:extLst>
              <a:ext uri="{FF2B5EF4-FFF2-40B4-BE49-F238E27FC236}">
                <a16:creationId xmlns:a16="http://schemas.microsoft.com/office/drawing/2014/main" id="{42DE33E6-DD47-43F3-BBC2-FB98D3024108}"/>
              </a:ext>
            </a:extLst>
          </p:cNvPr>
          <p:cNvPicPr>
            <a:picLocks noChangeAspect="1"/>
          </p:cNvPicPr>
          <p:nvPr/>
        </p:nvPicPr>
        <p:blipFill>
          <a:blip r:embed="rId3"/>
          <a:stretch>
            <a:fillRect/>
          </a:stretch>
        </p:blipFill>
        <p:spPr>
          <a:xfrm>
            <a:off x="6513426" y="734862"/>
            <a:ext cx="2173374" cy="2173374"/>
          </a:xfrm>
          <a:prstGeom prst="rect">
            <a:avLst/>
          </a:prstGeom>
        </p:spPr>
      </p:pic>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a:bodyPr>
          <a:lstStyle/>
          <a:p>
            <a:r>
              <a:rPr lang="en-US" sz="5400" b="1" dirty="0">
                <a:effectLst/>
                <a:latin typeface="Comic Sans MS" panose="030F0702030302020204" pitchFamily="66" charset="0"/>
                <a:ea typeface="Calibri" panose="020F0502020204030204" pitchFamily="34" charset="0"/>
                <a:cs typeface="Calibri" panose="020F0502020204030204" pitchFamily="34" charset="0"/>
              </a:rPr>
              <a:t>Adding an -s or an -es</a:t>
            </a:r>
            <a:endParaRPr lang="en-US" sz="11500" dirty="0">
              <a:latin typeface="Comic Sans MS" panose="030F0702030302020204" pitchFamily="66" charset="0"/>
            </a:endParaRPr>
          </a:p>
        </p:txBody>
      </p:sp>
      <p:graphicFrame>
        <p:nvGraphicFramePr>
          <p:cNvPr id="3" name="Table 3">
            <a:extLst>
              <a:ext uri="{FF2B5EF4-FFF2-40B4-BE49-F238E27FC236}">
                <a16:creationId xmlns:a16="http://schemas.microsoft.com/office/drawing/2014/main" id="{2C5401BD-62BE-4DB4-A74D-156B03388C4C}"/>
              </a:ext>
            </a:extLst>
          </p:cNvPr>
          <p:cNvGraphicFramePr>
            <a:graphicFrameLocks noGrp="1"/>
          </p:cNvGraphicFramePr>
          <p:nvPr>
            <p:extLst>
              <p:ext uri="{D42A27DB-BD31-4B8C-83A1-F6EECF244321}">
                <p14:modId xmlns:p14="http://schemas.microsoft.com/office/powerpoint/2010/main" val="2772195519"/>
              </p:ext>
            </p:extLst>
          </p:nvPr>
        </p:nvGraphicFramePr>
        <p:xfrm>
          <a:off x="1039660" y="1397000"/>
          <a:ext cx="7327726" cy="4932055"/>
        </p:xfrm>
        <a:graphic>
          <a:graphicData uri="http://schemas.openxmlformats.org/drawingml/2006/table">
            <a:tbl>
              <a:tblPr firstRow="1" bandRow="1">
                <a:tableStyleId>{5C22544A-7EE6-4342-B048-85BDC9FD1C3A}</a:tableStyleId>
              </a:tblPr>
              <a:tblGrid>
                <a:gridCol w="3663863">
                  <a:extLst>
                    <a:ext uri="{9D8B030D-6E8A-4147-A177-3AD203B41FA5}">
                      <a16:colId xmlns:a16="http://schemas.microsoft.com/office/drawing/2014/main" val="2918656446"/>
                    </a:ext>
                  </a:extLst>
                </a:gridCol>
                <a:gridCol w="3663863">
                  <a:extLst>
                    <a:ext uri="{9D8B030D-6E8A-4147-A177-3AD203B41FA5}">
                      <a16:colId xmlns:a16="http://schemas.microsoft.com/office/drawing/2014/main" val="1916890860"/>
                    </a:ext>
                  </a:extLst>
                </a:gridCol>
              </a:tblGrid>
              <a:tr h="1020523">
                <a:tc>
                  <a:txBody>
                    <a:bodyPr/>
                    <a:lstStyle/>
                    <a:p>
                      <a:pPr algn="ctr"/>
                      <a:r>
                        <a:rPr lang="en-US" sz="4000" dirty="0">
                          <a:latin typeface="Comic Sans MS" panose="030F0702030302020204" pitchFamily="66" charset="0"/>
                        </a:rPr>
                        <a:t>-s</a:t>
                      </a:r>
                    </a:p>
                  </a:txBody>
                  <a:tcPr/>
                </a:tc>
                <a:tc>
                  <a:txBody>
                    <a:bodyPr/>
                    <a:lstStyle/>
                    <a:p>
                      <a:pPr algn="ctr"/>
                      <a:r>
                        <a:rPr lang="en-US" sz="4000" dirty="0">
                          <a:latin typeface="Comic Sans MS" panose="030F0702030302020204" pitchFamily="66" charset="0"/>
                        </a:rPr>
                        <a:t>-es</a:t>
                      </a:r>
                    </a:p>
                  </a:txBody>
                  <a:tcPr/>
                </a:tc>
                <a:extLst>
                  <a:ext uri="{0D108BD9-81ED-4DB2-BD59-A6C34878D82A}">
                    <a16:rowId xmlns:a16="http://schemas.microsoft.com/office/drawing/2014/main" val="2310938339"/>
                  </a:ext>
                </a:extLst>
              </a:tr>
              <a:tr h="391153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13235730"/>
                  </a:ext>
                </a:extLst>
              </a:tr>
            </a:tbl>
          </a:graphicData>
        </a:graphic>
      </p:graphicFrame>
      <p:sp>
        <p:nvSpPr>
          <p:cNvPr id="4" name="Rectangle 3">
            <a:extLst>
              <a:ext uri="{FF2B5EF4-FFF2-40B4-BE49-F238E27FC236}">
                <a16:creationId xmlns:a16="http://schemas.microsoft.com/office/drawing/2014/main" id="{362EFEE7-0DB0-4F66-92D9-45B95D05DF40}"/>
              </a:ext>
            </a:extLst>
          </p:cNvPr>
          <p:cNvSpPr/>
          <p:nvPr/>
        </p:nvSpPr>
        <p:spPr>
          <a:xfrm>
            <a:off x="3305175" y="3429000"/>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taste</a:t>
            </a:r>
          </a:p>
        </p:txBody>
      </p:sp>
      <p:sp>
        <p:nvSpPr>
          <p:cNvPr id="5" name="Rectangle 4">
            <a:extLst>
              <a:ext uri="{FF2B5EF4-FFF2-40B4-BE49-F238E27FC236}">
                <a16:creationId xmlns:a16="http://schemas.microsoft.com/office/drawing/2014/main" id="{8C125BE8-D350-47F2-A66C-17CE30EFE35F}"/>
              </a:ext>
            </a:extLst>
          </p:cNvPr>
          <p:cNvSpPr/>
          <p:nvPr/>
        </p:nvSpPr>
        <p:spPr>
          <a:xfrm>
            <a:off x="1438275" y="2619375"/>
            <a:ext cx="2771775" cy="53339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tastes</a:t>
            </a:r>
          </a:p>
        </p:txBody>
      </p:sp>
      <p:sp>
        <p:nvSpPr>
          <p:cNvPr id="6" name="Rectangle 5">
            <a:extLst>
              <a:ext uri="{FF2B5EF4-FFF2-40B4-BE49-F238E27FC236}">
                <a16:creationId xmlns:a16="http://schemas.microsoft.com/office/drawing/2014/main" id="{5FA8255D-A571-4562-A509-C9A3A21255A3}"/>
              </a:ext>
            </a:extLst>
          </p:cNvPr>
          <p:cNvSpPr/>
          <p:nvPr/>
        </p:nvSpPr>
        <p:spPr>
          <a:xfrm>
            <a:off x="3317635" y="3429000"/>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bake</a:t>
            </a:r>
          </a:p>
        </p:txBody>
      </p:sp>
      <p:sp>
        <p:nvSpPr>
          <p:cNvPr id="7" name="Rectangle 6">
            <a:extLst>
              <a:ext uri="{FF2B5EF4-FFF2-40B4-BE49-F238E27FC236}">
                <a16:creationId xmlns:a16="http://schemas.microsoft.com/office/drawing/2014/main" id="{56118582-DAF0-4DD8-9078-3C8055F41F87}"/>
              </a:ext>
            </a:extLst>
          </p:cNvPr>
          <p:cNvSpPr/>
          <p:nvPr/>
        </p:nvSpPr>
        <p:spPr>
          <a:xfrm>
            <a:off x="1438275" y="3298030"/>
            <a:ext cx="2771775" cy="601663"/>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bakes</a:t>
            </a:r>
          </a:p>
        </p:txBody>
      </p:sp>
      <p:sp>
        <p:nvSpPr>
          <p:cNvPr id="8" name="Rectangle 7">
            <a:extLst>
              <a:ext uri="{FF2B5EF4-FFF2-40B4-BE49-F238E27FC236}">
                <a16:creationId xmlns:a16="http://schemas.microsoft.com/office/drawing/2014/main" id="{ABACFE65-5F0E-4B37-AF1E-06D014B75F31}"/>
              </a:ext>
            </a:extLst>
          </p:cNvPr>
          <p:cNvSpPr/>
          <p:nvPr/>
        </p:nvSpPr>
        <p:spPr>
          <a:xfrm>
            <a:off x="3305175" y="3428999"/>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run</a:t>
            </a:r>
          </a:p>
        </p:txBody>
      </p:sp>
      <p:sp>
        <p:nvSpPr>
          <p:cNvPr id="9" name="Rectangle 8">
            <a:extLst>
              <a:ext uri="{FF2B5EF4-FFF2-40B4-BE49-F238E27FC236}">
                <a16:creationId xmlns:a16="http://schemas.microsoft.com/office/drawing/2014/main" id="{F0596A50-D95C-40DC-9F0D-6E2A161BB9C6}"/>
              </a:ext>
            </a:extLst>
          </p:cNvPr>
          <p:cNvSpPr/>
          <p:nvPr/>
        </p:nvSpPr>
        <p:spPr>
          <a:xfrm>
            <a:off x="1438275" y="4103136"/>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runs</a:t>
            </a:r>
          </a:p>
        </p:txBody>
      </p:sp>
      <p:sp>
        <p:nvSpPr>
          <p:cNvPr id="10" name="Rectangle 9">
            <a:extLst>
              <a:ext uri="{FF2B5EF4-FFF2-40B4-BE49-F238E27FC236}">
                <a16:creationId xmlns:a16="http://schemas.microsoft.com/office/drawing/2014/main" id="{D006DED8-0E0A-42DA-8488-6AF9CB332FAB}"/>
              </a:ext>
            </a:extLst>
          </p:cNvPr>
          <p:cNvSpPr/>
          <p:nvPr/>
        </p:nvSpPr>
        <p:spPr>
          <a:xfrm>
            <a:off x="3292715" y="3434402"/>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fox</a:t>
            </a:r>
          </a:p>
        </p:txBody>
      </p:sp>
      <p:sp>
        <p:nvSpPr>
          <p:cNvPr id="11" name="Rectangle 10">
            <a:extLst>
              <a:ext uri="{FF2B5EF4-FFF2-40B4-BE49-F238E27FC236}">
                <a16:creationId xmlns:a16="http://schemas.microsoft.com/office/drawing/2014/main" id="{CF8C462F-0EAF-4724-9FD1-5EF714A2598F}"/>
              </a:ext>
            </a:extLst>
          </p:cNvPr>
          <p:cNvSpPr/>
          <p:nvPr/>
        </p:nvSpPr>
        <p:spPr>
          <a:xfrm>
            <a:off x="5229225" y="2617786"/>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foxes</a:t>
            </a:r>
          </a:p>
        </p:txBody>
      </p:sp>
      <p:sp>
        <p:nvSpPr>
          <p:cNvPr id="12" name="Rectangle 11">
            <a:extLst>
              <a:ext uri="{FF2B5EF4-FFF2-40B4-BE49-F238E27FC236}">
                <a16:creationId xmlns:a16="http://schemas.microsoft.com/office/drawing/2014/main" id="{9C807913-5C73-4A3E-B769-69A9F146CC1D}"/>
              </a:ext>
            </a:extLst>
          </p:cNvPr>
          <p:cNvSpPr/>
          <p:nvPr/>
        </p:nvSpPr>
        <p:spPr>
          <a:xfrm>
            <a:off x="3305174" y="3441104"/>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church</a:t>
            </a:r>
          </a:p>
        </p:txBody>
      </p:sp>
      <p:sp>
        <p:nvSpPr>
          <p:cNvPr id="13" name="Rectangle 12">
            <a:extLst>
              <a:ext uri="{FF2B5EF4-FFF2-40B4-BE49-F238E27FC236}">
                <a16:creationId xmlns:a16="http://schemas.microsoft.com/office/drawing/2014/main" id="{8F23D7BC-72BC-4658-8A6C-6A5966985BD5}"/>
              </a:ext>
            </a:extLst>
          </p:cNvPr>
          <p:cNvSpPr/>
          <p:nvPr/>
        </p:nvSpPr>
        <p:spPr>
          <a:xfrm>
            <a:off x="5229224" y="3371055"/>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churches</a:t>
            </a:r>
          </a:p>
        </p:txBody>
      </p:sp>
      <p:sp>
        <p:nvSpPr>
          <p:cNvPr id="14" name="Rectangle 13">
            <a:extLst>
              <a:ext uri="{FF2B5EF4-FFF2-40B4-BE49-F238E27FC236}">
                <a16:creationId xmlns:a16="http://schemas.microsoft.com/office/drawing/2014/main" id="{626F05D1-B97F-4CC2-A209-A4D6E06834FC}"/>
              </a:ext>
            </a:extLst>
          </p:cNvPr>
          <p:cNvSpPr/>
          <p:nvPr/>
        </p:nvSpPr>
        <p:spPr>
          <a:xfrm>
            <a:off x="3280254" y="3441104"/>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shrub</a:t>
            </a:r>
          </a:p>
        </p:txBody>
      </p:sp>
      <p:sp>
        <p:nvSpPr>
          <p:cNvPr id="15" name="Rectangle 14">
            <a:extLst>
              <a:ext uri="{FF2B5EF4-FFF2-40B4-BE49-F238E27FC236}">
                <a16:creationId xmlns:a16="http://schemas.microsoft.com/office/drawing/2014/main" id="{FB1EE5C4-D546-4D7D-9B08-C42E5A8E7309}"/>
              </a:ext>
            </a:extLst>
          </p:cNvPr>
          <p:cNvSpPr/>
          <p:nvPr/>
        </p:nvSpPr>
        <p:spPr>
          <a:xfrm>
            <a:off x="1438275" y="4784174"/>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shrubs</a:t>
            </a:r>
          </a:p>
        </p:txBody>
      </p:sp>
      <p:sp>
        <p:nvSpPr>
          <p:cNvPr id="16" name="Rectangle 15">
            <a:extLst>
              <a:ext uri="{FF2B5EF4-FFF2-40B4-BE49-F238E27FC236}">
                <a16:creationId xmlns:a16="http://schemas.microsoft.com/office/drawing/2014/main" id="{800049A1-04D8-4F25-BFEC-2B20D87C3D24}"/>
              </a:ext>
            </a:extLst>
          </p:cNvPr>
          <p:cNvSpPr/>
          <p:nvPr/>
        </p:nvSpPr>
        <p:spPr>
          <a:xfrm>
            <a:off x="3302989" y="3447574"/>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bush</a:t>
            </a:r>
          </a:p>
        </p:txBody>
      </p:sp>
      <p:sp>
        <p:nvSpPr>
          <p:cNvPr id="17" name="Rectangle 16">
            <a:extLst>
              <a:ext uri="{FF2B5EF4-FFF2-40B4-BE49-F238E27FC236}">
                <a16:creationId xmlns:a16="http://schemas.microsoft.com/office/drawing/2014/main" id="{3D5056BB-53A9-4BD1-8057-94D0E67BC726}"/>
              </a:ext>
            </a:extLst>
          </p:cNvPr>
          <p:cNvSpPr/>
          <p:nvPr/>
        </p:nvSpPr>
        <p:spPr>
          <a:xfrm>
            <a:off x="5229223" y="4052093"/>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bushes</a:t>
            </a:r>
          </a:p>
        </p:txBody>
      </p:sp>
      <p:sp>
        <p:nvSpPr>
          <p:cNvPr id="18" name="Rectangle 17">
            <a:extLst>
              <a:ext uri="{FF2B5EF4-FFF2-40B4-BE49-F238E27FC236}">
                <a16:creationId xmlns:a16="http://schemas.microsoft.com/office/drawing/2014/main" id="{8CDBA186-B9F0-4E1B-AE23-0887D33BDC5A}"/>
              </a:ext>
            </a:extLst>
          </p:cNvPr>
          <p:cNvSpPr/>
          <p:nvPr/>
        </p:nvSpPr>
        <p:spPr>
          <a:xfrm>
            <a:off x="3313263" y="3437637"/>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igloo </a:t>
            </a:r>
          </a:p>
        </p:txBody>
      </p:sp>
      <p:sp>
        <p:nvSpPr>
          <p:cNvPr id="19" name="Rectangle 18">
            <a:extLst>
              <a:ext uri="{FF2B5EF4-FFF2-40B4-BE49-F238E27FC236}">
                <a16:creationId xmlns:a16="http://schemas.microsoft.com/office/drawing/2014/main" id="{F9151BC3-5BD5-4B6A-981C-DADE733B651B}"/>
              </a:ext>
            </a:extLst>
          </p:cNvPr>
          <p:cNvSpPr/>
          <p:nvPr/>
        </p:nvSpPr>
        <p:spPr>
          <a:xfrm>
            <a:off x="1438275" y="5465212"/>
            <a:ext cx="2771775" cy="5286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igloos</a:t>
            </a:r>
          </a:p>
        </p:txBody>
      </p:sp>
      <p:sp>
        <p:nvSpPr>
          <p:cNvPr id="22" name="Rectangle 21">
            <a:extLst>
              <a:ext uri="{FF2B5EF4-FFF2-40B4-BE49-F238E27FC236}">
                <a16:creationId xmlns:a16="http://schemas.microsoft.com/office/drawing/2014/main" id="{5EE30359-231E-476C-B8AE-B528AB125D47}"/>
              </a:ext>
            </a:extLst>
          </p:cNvPr>
          <p:cNvSpPr/>
          <p:nvPr/>
        </p:nvSpPr>
        <p:spPr>
          <a:xfrm>
            <a:off x="1039660" y="2866377"/>
            <a:ext cx="7327726" cy="21795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Comic Sans MS" panose="030F0702030302020204" pitchFamily="66" charset="0"/>
              </a:rPr>
              <a:t>The salad tastes good. </a:t>
            </a:r>
            <a:endParaRPr lang="en-US" sz="96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additive="base">
                                        <p:cTn id="94" dur="500" fill="hold"/>
                                        <p:tgtEl>
                                          <p:spTgt spid="14"/>
                                        </p:tgtEl>
                                        <p:attrNameLst>
                                          <p:attrName>ppt_x</p:attrName>
                                        </p:attrNameLst>
                                      </p:cBhvr>
                                      <p:tavLst>
                                        <p:tav tm="0">
                                          <p:val>
                                            <p:strVal val="#ppt_x"/>
                                          </p:val>
                                        </p:tav>
                                        <p:tav tm="100000">
                                          <p:val>
                                            <p:strVal val="#ppt_x"/>
                                          </p:val>
                                        </p:tav>
                                      </p:tavLst>
                                    </p:anim>
                                    <p:anim calcmode="lin" valueType="num">
                                      <p:cBhvr additive="base">
                                        <p:cTn id="9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additive="base">
                                        <p:cTn id="108" dur="500" fill="hold"/>
                                        <p:tgtEl>
                                          <p:spTgt spid="16"/>
                                        </p:tgtEl>
                                        <p:attrNameLst>
                                          <p:attrName>ppt_x</p:attrName>
                                        </p:attrNameLst>
                                      </p:cBhvr>
                                      <p:tavLst>
                                        <p:tav tm="0">
                                          <p:val>
                                            <p:strVal val="#ppt_x"/>
                                          </p:val>
                                        </p:tav>
                                        <p:tav tm="100000">
                                          <p:val>
                                            <p:strVal val="#ppt_x"/>
                                          </p:val>
                                        </p:tav>
                                      </p:tavLst>
                                    </p:anim>
                                    <p:anim calcmode="lin" valueType="num">
                                      <p:cBhvr additive="base">
                                        <p:cTn id="10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1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fill="hold"/>
                                        <p:tgtEl>
                                          <p:spTgt spid="18"/>
                                        </p:tgtEl>
                                        <p:attrNameLst>
                                          <p:attrName>ppt_x</p:attrName>
                                        </p:attrNameLst>
                                      </p:cBhvr>
                                      <p:tavLst>
                                        <p:tav tm="0">
                                          <p:val>
                                            <p:strVal val="#ppt_x"/>
                                          </p:val>
                                        </p:tav>
                                        <p:tav tm="100000">
                                          <p:val>
                                            <p:strVal val="#ppt_x"/>
                                          </p:val>
                                        </p:tav>
                                      </p:tavLst>
                                    </p:anim>
                                    <p:anim calcmode="lin" valueType="num">
                                      <p:cBhvr additive="base">
                                        <p:cTn id="1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Listen and Spell</a:t>
            </a:r>
          </a:p>
        </p:txBody>
      </p:sp>
      <p:pic>
        <p:nvPicPr>
          <p:cNvPr id="3" name="Picture 2">
            <a:extLst>
              <a:ext uri="{FF2B5EF4-FFF2-40B4-BE49-F238E27FC236}">
                <a16:creationId xmlns:a16="http://schemas.microsoft.com/office/drawing/2014/main" id="{1ABC26BB-2598-4D41-B684-C420A134F5D5}"/>
              </a:ext>
            </a:extLst>
          </p:cNvPr>
          <p:cNvPicPr>
            <a:picLocks noChangeAspect="1"/>
          </p:cNvPicPr>
          <p:nvPr/>
        </p:nvPicPr>
        <p:blipFill>
          <a:blip r:embed="rId4"/>
          <a:srcRect/>
          <a:stretch/>
        </p:blipFill>
        <p:spPr>
          <a:xfrm>
            <a:off x="2179864" y="1494186"/>
            <a:ext cx="4784271" cy="3195893"/>
          </a:xfrm>
          <a:prstGeom prst="rect">
            <a:avLst/>
          </a:prstGeom>
        </p:spPr>
      </p:pic>
      <p:sp>
        <p:nvSpPr>
          <p:cNvPr id="4" name="Rectangle 3">
            <a:extLst>
              <a:ext uri="{FF2B5EF4-FFF2-40B4-BE49-F238E27FC236}">
                <a16:creationId xmlns:a16="http://schemas.microsoft.com/office/drawing/2014/main" id="{1799482F-741A-4C7A-9062-B0A649355F35}"/>
              </a:ext>
            </a:extLst>
          </p:cNvPr>
          <p:cNvSpPr/>
          <p:nvPr/>
        </p:nvSpPr>
        <p:spPr>
          <a:xfrm>
            <a:off x="3189854" y="5179348"/>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pushes </a:t>
            </a:r>
          </a:p>
        </p:txBody>
      </p:sp>
      <p:pic>
        <p:nvPicPr>
          <p:cNvPr id="5" name="Picture 4">
            <a:extLst>
              <a:ext uri="{FF2B5EF4-FFF2-40B4-BE49-F238E27FC236}">
                <a16:creationId xmlns:a16="http://schemas.microsoft.com/office/drawing/2014/main" id="{5E96E124-D58C-4DF5-BD86-64A7A8ECDDC1}"/>
              </a:ext>
            </a:extLst>
          </p:cNvPr>
          <p:cNvPicPr>
            <a:picLocks noChangeAspect="1"/>
          </p:cNvPicPr>
          <p:nvPr/>
        </p:nvPicPr>
        <p:blipFill>
          <a:blip r:embed="rId5"/>
          <a:srcRect/>
          <a:stretch/>
        </p:blipFill>
        <p:spPr>
          <a:xfrm>
            <a:off x="2076449" y="1417638"/>
            <a:ext cx="4887686" cy="3264974"/>
          </a:xfrm>
          <a:prstGeom prst="rect">
            <a:avLst/>
          </a:prstGeom>
        </p:spPr>
      </p:pic>
      <p:sp>
        <p:nvSpPr>
          <p:cNvPr id="6" name="Rectangle 5">
            <a:extLst>
              <a:ext uri="{FF2B5EF4-FFF2-40B4-BE49-F238E27FC236}">
                <a16:creationId xmlns:a16="http://schemas.microsoft.com/office/drawing/2014/main" id="{6748406E-5ABA-4CB0-AFCC-D04EAE3FD636}"/>
              </a:ext>
            </a:extLst>
          </p:cNvPr>
          <p:cNvSpPr/>
          <p:nvPr/>
        </p:nvSpPr>
        <p:spPr>
          <a:xfrm>
            <a:off x="3189854" y="5179348"/>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plays</a:t>
            </a:r>
          </a:p>
        </p:txBody>
      </p:sp>
      <p:pic>
        <p:nvPicPr>
          <p:cNvPr id="7" name="Picture 6">
            <a:extLst>
              <a:ext uri="{FF2B5EF4-FFF2-40B4-BE49-F238E27FC236}">
                <a16:creationId xmlns:a16="http://schemas.microsoft.com/office/drawing/2014/main" id="{96B1CBBB-6CD3-4A26-8763-9ED702CA27BC}"/>
              </a:ext>
            </a:extLst>
          </p:cNvPr>
          <p:cNvPicPr>
            <a:picLocks noChangeAspect="1"/>
          </p:cNvPicPr>
          <p:nvPr/>
        </p:nvPicPr>
        <p:blipFill>
          <a:blip r:embed="rId6"/>
          <a:srcRect/>
          <a:stretch/>
        </p:blipFill>
        <p:spPr>
          <a:xfrm>
            <a:off x="2302487" y="1509413"/>
            <a:ext cx="4539020" cy="3032065"/>
          </a:xfrm>
          <a:prstGeom prst="rect">
            <a:avLst/>
          </a:prstGeom>
        </p:spPr>
      </p:pic>
      <p:sp>
        <p:nvSpPr>
          <p:cNvPr id="8" name="Rectangle 7">
            <a:extLst>
              <a:ext uri="{FF2B5EF4-FFF2-40B4-BE49-F238E27FC236}">
                <a16:creationId xmlns:a16="http://schemas.microsoft.com/office/drawing/2014/main" id="{628FDCF8-B377-4CE5-9108-0C163A5D24AF}"/>
              </a:ext>
            </a:extLst>
          </p:cNvPr>
          <p:cNvSpPr/>
          <p:nvPr/>
        </p:nvSpPr>
        <p:spPr>
          <a:xfrm>
            <a:off x="3189854" y="5179347"/>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carries</a:t>
            </a:r>
          </a:p>
        </p:txBody>
      </p:sp>
      <p:pic>
        <p:nvPicPr>
          <p:cNvPr id="9" name="Picture 8">
            <a:extLst>
              <a:ext uri="{FF2B5EF4-FFF2-40B4-BE49-F238E27FC236}">
                <a16:creationId xmlns:a16="http://schemas.microsoft.com/office/drawing/2014/main" id="{23598E7C-276E-4498-A134-5FDD649FC1A2}"/>
              </a:ext>
            </a:extLst>
          </p:cNvPr>
          <p:cNvPicPr>
            <a:picLocks noChangeAspect="1"/>
          </p:cNvPicPr>
          <p:nvPr/>
        </p:nvPicPr>
        <p:blipFill>
          <a:blip r:embed="rId7"/>
          <a:srcRect/>
          <a:stretch/>
        </p:blipFill>
        <p:spPr>
          <a:xfrm>
            <a:off x="2302487" y="1486719"/>
            <a:ext cx="4539020" cy="3077455"/>
          </a:xfrm>
          <a:prstGeom prst="rect">
            <a:avLst/>
          </a:prstGeom>
        </p:spPr>
      </p:pic>
      <p:sp>
        <p:nvSpPr>
          <p:cNvPr id="10" name="Rectangle 9">
            <a:extLst>
              <a:ext uri="{FF2B5EF4-FFF2-40B4-BE49-F238E27FC236}">
                <a16:creationId xmlns:a16="http://schemas.microsoft.com/office/drawing/2014/main" id="{257C0919-9228-4FD5-A103-0A38A52F4723}"/>
              </a:ext>
            </a:extLst>
          </p:cNvPr>
          <p:cNvSpPr/>
          <p:nvPr/>
        </p:nvSpPr>
        <p:spPr>
          <a:xfrm>
            <a:off x="3186110" y="5179348"/>
            <a:ext cx="2771775" cy="10572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shares</a:t>
            </a:r>
          </a:p>
        </p:txBody>
      </p:sp>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Sight Word Wall </a:t>
            </a:r>
          </a:p>
        </p:txBody>
      </p:sp>
      <p:sp>
        <p:nvSpPr>
          <p:cNvPr id="13" name="Rectangle 12">
            <a:extLst>
              <a:ext uri="{FF2B5EF4-FFF2-40B4-BE49-F238E27FC236}">
                <a16:creationId xmlns:a16="http://schemas.microsoft.com/office/drawing/2014/main" id="{24FC8480-C56A-4E2E-96AF-5A1E85D0E6A9}"/>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before</a:t>
            </a:r>
          </a:p>
        </p:txBody>
      </p:sp>
      <p:sp>
        <p:nvSpPr>
          <p:cNvPr id="14" name="Rectangle 13">
            <a:extLst>
              <a:ext uri="{FF2B5EF4-FFF2-40B4-BE49-F238E27FC236}">
                <a16:creationId xmlns:a16="http://schemas.microsoft.com/office/drawing/2014/main" id="{BF2C23E0-7B97-4459-BA0D-8DD15A28DBA5}"/>
              </a:ext>
            </a:extLst>
          </p:cNvPr>
          <p:cNvSpPr/>
          <p:nvPr/>
        </p:nvSpPr>
        <p:spPr>
          <a:xfrm>
            <a:off x="2529229" y="1796141"/>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cold</a:t>
            </a:r>
          </a:p>
        </p:txBody>
      </p:sp>
      <p:sp>
        <p:nvSpPr>
          <p:cNvPr id="15" name="Rectangle 14">
            <a:extLst>
              <a:ext uri="{FF2B5EF4-FFF2-40B4-BE49-F238E27FC236}">
                <a16:creationId xmlns:a16="http://schemas.microsoft.com/office/drawing/2014/main" id="{D5322074-14DB-4CE1-8635-895A5BF1B3C9}"/>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five</a:t>
            </a:r>
          </a:p>
        </p:txBody>
      </p:sp>
      <p:sp>
        <p:nvSpPr>
          <p:cNvPr id="16" name="Rectangle 15">
            <a:extLst>
              <a:ext uri="{FF2B5EF4-FFF2-40B4-BE49-F238E27FC236}">
                <a16:creationId xmlns:a16="http://schemas.microsoft.com/office/drawing/2014/main" id="{98AB8D17-2438-4FEE-B5E0-115B6D1F0C33}"/>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its</a:t>
            </a:r>
          </a:p>
        </p:txBody>
      </p:sp>
      <p:sp>
        <p:nvSpPr>
          <p:cNvPr id="17" name="Rectangle 16">
            <a:extLst>
              <a:ext uri="{FF2B5EF4-FFF2-40B4-BE49-F238E27FC236}">
                <a16:creationId xmlns:a16="http://schemas.microsoft.com/office/drawing/2014/main" id="{6BF2D620-EA74-45FD-A574-86221DE47075}"/>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pull</a:t>
            </a:r>
          </a:p>
        </p:txBody>
      </p:sp>
      <p:sp>
        <p:nvSpPr>
          <p:cNvPr id="18" name="Rectangle 17">
            <a:extLst>
              <a:ext uri="{FF2B5EF4-FFF2-40B4-BE49-F238E27FC236}">
                <a16:creationId xmlns:a16="http://schemas.microsoft.com/office/drawing/2014/main" id="{BC7532E0-76D7-447D-AB0A-739BC49A154B}"/>
              </a:ext>
            </a:extLst>
          </p:cNvPr>
          <p:cNvSpPr/>
          <p:nvPr/>
        </p:nvSpPr>
        <p:spPr>
          <a:xfrm>
            <a:off x="2529229" y="1796140"/>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sleep</a:t>
            </a:r>
          </a:p>
        </p:txBody>
      </p:sp>
      <p:sp>
        <p:nvSpPr>
          <p:cNvPr id="19" name="Rectangle 18">
            <a:extLst>
              <a:ext uri="{FF2B5EF4-FFF2-40B4-BE49-F238E27FC236}">
                <a16:creationId xmlns:a16="http://schemas.microsoft.com/office/drawing/2014/main" id="{8A1B6BA2-B9D6-4365-AEC1-A37BF61F352E}"/>
              </a:ext>
            </a:extLst>
          </p:cNvPr>
          <p:cNvSpPr/>
          <p:nvPr/>
        </p:nvSpPr>
        <p:spPr>
          <a:xfrm>
            <a:off x="2529229" y="1796139"/>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upon</a:t>
            </a:r>
          </a:p>
        </p:txBody>
      </p:sp>
      <p:sp>
        <p:nvSpPr>
          <p:cNvPr id="20" name="Rectangle 19">
            <a:extLst>
              <a:ext uri="{FF2B5EF4-FFF2-40B4-BE49-F238E27FC236}">
                <a16:creationId xmlns:a16="http://schemas.microsoft.com/office/drawing/2014/main" id="{C04CE84B-572F-4DCE-9A56-5B9BA8A47160}"/>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which</a:t>
            </a:r>
          </a:p>
        </p:txBody>
      </p:sp>
      <p:sp>
        <p:nvSpPr>
          <p:cNvPr id="21" name="Rectangle 20">
            <a:extLst>
              <a:ext uri="{FF2B5EF4-FFF2-40B4-BE49-F238E27FC236}">
                <a16:creationId xmlns:a16="http://schemas.microsoft.com/office/drawing/2014/main" id="{FE207003-34C4-4707-8D60-47CB0D68FFD5}"/>
              </a:ext>
            </a:extLst>
          </p:cNvPr>
          <p:cNvSpPr/>
          <p:nvPr/>
        </p:nvSpPr>
        <p:spPr>
          <a:xfrm>
            <a:off x="2529229" y="1796142"/>
            <a:ext cx="4085542" cy="429896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chemeClr val="bg1"/>
                </a:solidFill>
                <a:latin typeface="Comic Sans MS" panose="030F0702030302020204" pitchFamily="66" charset="0"/>
              </a:rPr>
              <a:t>write</a:t>
            </a:r>
          </a:p>
        </p:txBody>
      </p:sp>
      <p:pic>
        <p:nvPicPr>
          <p:cNvPr id="22" name="Picture 21" descr="Wondering O Fox">
            <a:extLst>
              <a:ext uri="{FF2B5EF4-FFF2-40B4-BE49-F238E27FC236}">
                <a16:creationId xmlns:a16="http://schemas.microsoft.com/office/drawing/2014/main" id="{63744494-27B0-4534-BCB5-C37D88ED8A00}"/>
              </a:ext>
            </a:extLst>
          </p:cNvPr>
          <p:cNvPicPr>
            <a:picLocks noChangeAspect="1"/>
          </p:cNvPicPr>
          <p:nvPr/>
        </p:nvPicPr>
        <p:blipFill>
          <a:blip r:embed="rId4"/>
          <a:stretch>
            <a:fillRect/>
          </a:stretch>
        </p:blipFill>
        <p:spPr>
          <a:xfrm>
            <a:off x="6614771" y="3701142"/>
            <a:ext cx="3269457" cy="3537857"/>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Sight Word Locating </a:t>
            </a:r>
          </a:p>
        </p:txBody>
      </p:sp>
      <p:sp>
        <p:nvSpPr>
          <p:cNvPr id="13" name="Rectangle 12">
            <a:extLst>
              <a:ext uri="{FF2B5EF4-FFF2-40B4-BE49-F238E27FC236}">
                <a16:creationId xmlns:a16="http://schemas.microsoft.com/office/drawing/2014/main" id="{E6E972BA-86EC-44AE-9E0E-E9497E0716AD}"/>
              </a:ext>
            </a:extLst>
          </p:cNvPr>
          <p:cNvSpPr/>
          <p:nvPr/>
        </p:nvSpPr>
        <p:spPr>
          <a:xfrm>
            <a:off x="765741" y="1469572"/>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write</a:t>
            </a:r>
          </a:p>
        </p:txBody>
      </p:sp>
      <p:sp>
        <p:nvSpPr>
          <p:cNvPr id="14" name="Rectangle 13">
            <a:extLst>
              <a:ext uri="{FF2B5EF4-FFF2-40B4-BE49-F238E27FC236}">
                <a16:creationId xmlns:a16="http://schemas.microsoft.com/office/drawing/2014/main" id="{5FD7AB52-5B86-47B8-B7DF-9C49CCD0BE22}"/>
              </a:ext>
            </a:extLst>
          </p:cNvPr>
          <p:cNvSpPr/>
          <p:nvPr/>
        </p:nvSpPr>
        <p:spPr>
          <a:xfrm>
            <a:off x="765743" y="3004457"/>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sleep</a:t>
            </a:r>
          </a:p>
        </p:txBody>
      </p:sp>
      <p:sp>
        <p:nvSpPr>
          <p:cNvPr id="15" name="Rectangle 14">
            <a:extLst>
              <a:ext uri="{FF2B5EF4-FFF2-40B4-BE49-F238E27FC236}">
                <a16:creationId xmlns:a16="http://schemas.microsoft.com/office/drawing/2014/main" id="{9CEFAA17-1726-4D21-B396-27B161244150}"/>
              </a:ext>
            </a:extLst>
          </p:cNvPr>
          <p:cNvSpPr/>
          <p:nvPr/>
        </p:nvSpPr>
        <p:spPr>
          <a:xfrm>
            <a:off x="765742" y="4539342"/>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upon</a:t>
            </a:r>
          </a:p>
        </p:txBody>
      </p:sp>
      <p:sp>
        <p:nvSpPr>
          <p:cNvPr id="16" name="Rectangle 15">
            <a:extLst>
              <a:ext uri="{FF2B5EF4-FFF2-40B4-BE49-F238E27FC236}">
                <a16:creationId xmlns:a16="http://schemas.microsoft.com/office/drawing/2014/main" id="{9D883056-B65A-4494-8E12-6C739E3B737E}"/>
              </a:ext>
            </a:extLst>
          </p:cNvPr>
          <p:cNvSpPr/>
          <p:nvPr/>
        </p:nvSpPr>
        <p:spPr>
          <a:xfrm>
            <a:off x="3274900" y="1469572"/>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pull</a:t>
            </a:r>
          </a:p>
        </p:txBody>
      </p:sp>
      <p:sp>
        <p:nvSpPr>
          <p:cNvPr id="17" name="Rectangle 16">
            <a:extLst>
              <a:ext uri="{FF2B5EF4-FFF2-40B4-BE49-F238E27FC236}">
                <a16:creationId xmlns:a16="http://schemas.microsoft.com/office/drawing/2014/main" id="{44F75914-F459-4A1B-81BA-06D0163F8DFC}"/>
              </a:ext>
            </a:extLst>
          </p:cNvPr>
          <p:cNvSpPr/>
          <p:nvPr/>
        </p:nvSpPr>
        <p:spPr>
          <a:xfrm>
            <a:off x="5784057" y="1469571"/>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five</a:t>
            </a:r>
          </a:p>
        </p:txBody>
      </p:sp>
      <p:sp>
        <p:nvSpPr>
          <p:cNvPr id="18" name="Rectangle 17">
            <a:extLst>
              <a:ext uri="{FF2B5EF4-FFF2-40B4-BE49-F238E27FC236}">
                <a16:creationId xmlns:a16="http://schemas.microsoft.com/office/drawing/2014/main" id="{28D8AFAE-82B4-4DD1-9DD8-573D65E0244D}"/>
              </a:ext>
            </a:extLst>
          </p:cNvPr>
          <p:cNvSpPr/>
          <p:nvPr/>
        </p:nvSpPr>
        <p:spPr>
          <a:xfrm>
            <a:off x="3274899" y="3004457"/>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its</a:t>
            </a:r>
          </a:p>
        </p:txBody>
      </p:sp>
      <p:sp>
        <p:nvSpPr>
          <p:cNvPr id="19" name="Rectangle 18">
            <a:extLst>
              <a:ext uri="{FF2B5EF4-FFF2-40B4-BE49-F238E27FC236}">
                <a16:creationId xmlns:a16="http://schemas.microsoft.com/office/drawing/2014/main" id="{3DCD5E9A-2880-4657-8588-07C76CC2CE16}"/>
              </a:ext>
            </a:extLst>
          </p:cNvPr>
          <p:cNvSpPr/>
          <p:nvPr/>
        </p:nvSpPr>
        <p:spPr>
          <a:xfrm>
            <a:off x="5784057" y="3004457"/>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cold</a:t>
            </a:r>
          </a:p>
        </p:txBody>
      </p:sp>
      <p:sp>
        <p:nvSpPr>
          <p:cNvPr id="20" name="Rectangle 19">
            <a:extLst>
              <a:ext uri="{FF2B5EF4-FFF2-40B4-BE49-F238E27FC236}">
                <a16:creationId xmlns:a16="http://schemas.microsoft.com/office/drawing/2014/main" id="{20B0C7A3-87DC-4268-B67A-00AD65970271}"/>
              </a:ext>
            </a:extLst>
          </p:cNvPr>
          <p:cNvSpPr/>
          <p:nvPr/>
        </p:nvSpPr>
        <p:spPr>
          <a:xfrm>
            <a:off x="3274900" y="4539342"/>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which</a:t>
            </a:r>
          </a:p>
        </p:txBody>
      </p:sp>
      <p:sp>
        <p:nvSpPr>
          <p:cNvPr id="21" name="Rectangle 20">
            <a:extLst>
              <a:ext uri="{FF2B5EF4-FFF2-40B4-BE49-F238E27FC236}">
                <a16:creationId xmlns:a16="http://schemas.microsoft.com/office/drawing/2014/main" id="{5734C844-2893-4E35-8085-C6CF6A994022}"/>
              </a:ext>
            </a:extLst>
          </p:cNvPr>
          <p:cNvSpPr/>
          <p:nvPr/>
        </p:nvSpPr>
        <p:spPr>
          <a:xfrm>
            <a:off x="5784056" y="4539342"/>
            <a:ext cx="2042771" cy="11430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before</a:t>
            </a:r>
          </a:p>
        </p:txBody>
      </p:sp>
      <p:pic>
        <p:nvPicPr>
          <p:cNvPr id="22" name="Picture 21" descr="Wondering O Fox">
            <a:extLst>
              <a:ext uri="{FF2B5EF4-FFF2-40B4-BE49-F238E27FC236}">
                <a16:creationId xmlns:a16="http://schemas.microsoft.com/office/drawing/2014/main" id="{4D47A0A5-0827-46A0-A9DD-CE80B6F1083C}"/>
              </a:ext>
            </a:extLst>
          </p:cNvPr>
          <p:cNvPicPr>
            <a:picLocks noChangeAspect="1"/>
          </p:cNvPicPr>
          <p:nvPr/>
        </p:nvPicPr>
        <p:blipFill>
          <a:blip r:embed="rId4"/>
          <a:stretch>
            <a:fillRect/>
          </a:stretch>
        </p:blipFill>
        <p:spPr>
          <a:xfrm>
            <a:off x="7108371" y="3766456"/>
            <a:ext cx="2797629" cy="3537857"/>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1"/>
                                        </p:tgtEl>
                                        <p:attrNameLst>
                                          <p:attrName>style.color</p:attrName>
                                        </p:attrNameLst>
                                      </p:cBhvr>
                                      <p:to>
                                        <a:schemeClr val="bg1"/>
                                      </p:to>
                                    </p:animClr>
                                    <p:animClr clrSpc="rgb" dir="cw">
                                      <p:cBhvr>
                                        <p:cTn id="7" dur="250" autoRev="1" fill="remove"/>
                                        <p:tgtEl>
                                          <p:spTgt spid="21"/>
                                        </p:tgtEl>
                                        <p:attrNameLst>
                                          <p:attrName>fillcolor</p:attrName>
                                        </p:attrNameLst>
                                      </p:cBhvr>
                                      <p:to>
                                        <a:schemeClr val="bg1"/>
                                      </p:to>
                                    </p:animClr>
                                    <p:set>
                                      <p:cBhvr>
                                        <p:cTn id="8" dur="250" autoRev="1" fill="remove"/>
                                        <p:tgtEl>
                                          <p:spTgt spid="21"/>
                                        </p:tgtEl>
                                        <p:attrNameLst>
                                          <p:attrName>fill.type</p:attrName>
                                        </p:attrNameLst>
                                      </p:cBhvr>
                                      <p:to>
                                        <p:strVal val="solid"/>
                                      </p:to>
                                    </p:set>
                                    <p:set>
                                      <p:cBhvr>
                                        <p:cTn id="9" dur="250" autoRev="1" fill="remove"/>
                                        <p:tgtEl>
                                          <p:spTgt spid="2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9"/>
                                        </p:tgtEl>
                                        <p:attrNameLst>
                                          <p:attrName>style.color</p:attrName>
                                        </p:attrNameLst>
                                      </p:cBhvr>
                                      <p:to>
                                        <a:schemeClr val="bg1"/>
                                      </p:to>
                                    </p:animClr>
                                    <p:animClr clrSpc="rgb" dir="cw">
                                      <p:cBhvr>
                                        <p:cTn id="14" dur="250" autoRev="1" fill="remove"/>
                                        <p:tgtEl>
                                          <p:spTgt spid="19"/>
                                        </p:tgtEl>
                                        <p:attrNameLst>
                                          <p:attrName>fillcolor</p:attrName>
                                        </p:attrNameLst>
                                      </p:cBhvr>
                                      <p:to>
                                        <a:schemeClr val="bg1"/>
                                      </p:to>
                                    </p:animClr>
                                    <p:set>
                                      <p:cBhvr>
                                        <p:cTn id="15" dur="250" autoRev="1" fill="remove"/>
                                        <p:tgtEl>
                                          <p:spTgt spid="19"/>
                                        </p:tgtEl>
                                        <p:attrNameLst>
                                          <p:attrName>fill.type</p:attrName>
                                        </p:attrNameLst>
                                      </p:cBhvr>
                                      <p:to>
                                        <p:strVal val="solid"/>
                                      </p:to>
                                    </p:set>
                                    <p:set>
                                      <p:cBhvr>
                                        <p:cTn id="16" dur="250" autoRev="1" fill="remove"/>
                                        <p:tgtEl>
                                          <p:spTgt spid="1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7"/>
                                        </p:tgtEl>
                                        <p:attrNameLst>
                                          <p:attrName>style.color</p:attrName>
                                        </p:attrNameLst>
                                      </p:cBhvr>
                                      <p:to>
                                        <a:schemeClr val="bg1"/>
                                      </p:to>
                                    </p:animClr>
                                    <p:animClr clrSpc="rgb" dir="cw">
                                      <p:cBhvr>
                                        <p:cTn id="21" dur="250" autoRev="1" fill="remove"/>
                                        <p:tgtEl>
                                          <p:spTgt spid="17"/>
                                        </p:tgtEl>
                                        <p:attrNameLst>
                                          <p:attrName>fillcolor</p:attrName>
                                        </p:attrNameLst>
                                      </p:cBhvr>
                                      <p:to>
                                        <a:schemeClr val="bg1"/>
                                      </p:to>
                                    </p:animClr>
                                    <p:set>
                                      <p:cBhvr>
                                        <p:cTn id="22" dur="250" autoRev="1" fill="remove"/>
                                        <p:tgtEl>
                                          <p:spTgt spid="17"/>
                                        </p:tgtEl>
                                        <p:attrNameLst>
                                          <p:attrName>fill.type</p:attrName>
                                        </p:attrNameLst>
                                      </p:cBhvr>
                                      <p:to>
                                        <p:strVal val="solid"/>
                                      </p:to>
                                    </p:set>
                                    <p:set>
                                      <p:cBhvr>
                                        <p:cTn id="23" dur="250" autoRev="1" fill="remove"/>
                                        <p:tgtEl>
                                          <p:spTgt spid="17"/>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8"/>
                                        </p:tgtEl>
                                        <p:attrNameLst>
                                          <p:attrName>style.color</p:attrName>
                                        </p:attrNameLst>
                                      </p:cBhvr>
                                      <p:to>
                                        <a:schemeClr val="bg1"/>
                                      </p:to>
                                    </p:animClr>
                                    <p:animClr clrSpc="rgb" dir="cw">
                                      <p:cBhvr>
                                        <p:cTn id="28" dur="250" autoRev="1" fill="remove"/>
                                        <p:tgtEl>
                                          <p:spTgt spid="18"/>
                                        </p:tgtEl>
                                        <p:attrNameLst>
                                          <p:attrName>fillcolor</p:attrName>
                                        </p:attrNameLst>
                                      </p:cBhvr>
                                      <p:to>
                                        <a:schemeClr val="bg1"/>
                                      </p:to>
                                    </p:animClr>
                                    <p:set>
                                      <p:cBhvr>
                                        <p:cTn id="29" dur="250" autoRev="1" fill="remove"/>
                                        <p:tgtEl>
                                          <p:spTgt spid="18"/>
                                        </p:tgtEl>
                                        <p:attrNameLst>
                                          <p:attrName>fill.type</p:attrName>
                                        </p:attrNameLst>
                                      </p:cBhvr>
                                      <p:to>
                                        <p:strVal val="solid"/>
                                      </p:to>
                                    </p:set>
                                    <p:set>
                                      <p:cBhvr>
                                        <p:cTn id="30" dur="250" autoRev="1" fill="remove"/>
                                        <p:tgtEl>
                                          <p:spTgt spid="1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16"/>
                                        </p:tgtEl>
                                        <p:attrNameLst>
                                          <p:attrName>style.color</p:attrName>
                                        </p:attrNameLst>
                                      </p:cBhvr>
                                      <p:to>
                                        <a:schemeClr val="bg1"/>
                                      </p:to>
                                    </p:animClr>
                                    <p:animClr clrSpc="rgb" dir="cw">
                                      <p:cBhvr>
                                        <p:cTn id="35" dur="250" autoRev="1" fill="remove"/>
                                        <p:tgtEl>
                                          <p:spTgt spid="16"/>
                                        </p:tgtEl>
                                        <p:attrNameLst>
                                          <p:attrName>fillcolor</p:attrName>
                                        </p:attrNameLst>
                                      </p:cBhvr>
                                      <p:to>
                                        <a:schemeClr val="bg1"/>
                                      </p:to>
                                    </p:animClr>
                                    <p:set>
                                      <p:cBhvr>
                                        <p:cTn id="36" dur="250" autoRev="1" fill="remove"/>
                                        <p:tgtEl>
                                          <p:spTgt spid="16"/>
                                        </p:tgtEl>
                                        <p:attrNameLst>
                                          <p:attrName>fill.type</p:attrName>
                                        </p:attrNameLst>
                                      </p:cBhvr>
                                      <p:to>
                                        <p:strVal val="solid"/>
                                      </p:to>
                                    </p:set>
                                    <p:set>
                                      <p:cBhvr>
                                        <p:cTn id="37" dur="250" autoRev="1" fill="remove"/>
                                        <p:tgtEl>
                                          <p:spTgt spid="16"/>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14"/>
                                        </p:tgtEl>
                                        <p:attrNameLst>
                                          <p:attrName>style.color</p:attrName>
                                        </p:attrNameLst>
                                      </p:cBhvr>
                                      <p:to>
                                        <a:schemeClr val="bg1"/>
                                      </p:to>
                                    </p:animClr>
                                    <p:animClr clrSpc="rgb" dir="cw">
                                      <p:cBhvr>
                                        <p:cTn id="42" dur="250" autoRev="1" fill="remove"/>
                                        <p:tgtEl>
                                          <p:spTgt spid="14"/>
                                        </p:tgtEl>
                                        <p:attrNameLst>
                                          <p:attrName>fillcolor</p:attrName>
                                        </p:attrNameLst>
                                      </p:cBhvr>
                                      <p:to>
                                        <a:schemeClr val="bg1"/>
                                      </p:to>
                                    </p:animClr>
                                    <p:set>
                                      <p:cBhvr>
                                        <p:cTn id="43" dur="250" autoRev="1" fill="remove"/>
                                        <p:tgtEl>
                                          <p:spTgt spid="14"/>
                                        </p:tgtEl>
                                        <p:attrNameLst>
                                          <p:attrName>fill.type</p:attrName>
                                        </p:attrNameLst>
                                      </p:cBhvr>
                                      <p:to>
                                        <p:strVal val="solid"/>
                                      </p:to>
                                    </p:set>
                                    <p:set>
                                      <p:cBhvr>
                                        <p:cTn id="44" dur="250" autoRev="1" fill="remove"/>
                                        <p:tgtEl>
                                          <p:spTgt spid="1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15"/>
                                        </p:tgtEl>
                                        <p:attrNameLst>
                                          <p:attrName>style.color</p:attrName>
                                        </p:attrNameLst>
                                      </p:cBhvr>
                                      <p:to>
                                        <a:schemeClr val="bg1"/>
                                      </p:to>
                                    </p:animClr>
                                    <p:animClr clrSpc="rgb" dir="cw">
                                      <p:cBhvr>
                                        <p:cTn id="49" dur="250" autoRev="1" fill="remove"/>
                                        <p:tgtEl>
                                          <p:spTgt spid="15"/>
                                        </p:tgtEl>
                                        <p:attrNameLst>
                                          <p:attrName>fillcolor</p:attrName>
                                        </p:attrNameLst>
                                      </p:cBhvr>
                                      <p:to>
                                        <a:schemeClr val="bg1"/>
                                      </p:to>
                                    </p:animClr>
                                    <p:set>
                                      <p:cBhvr>
                                        <p:cTn id="50" dur="250" autoRev="1" fill="remove"/>
                                        <p:tgtEl>
                                          <p:spTgt spid="15"/>
                                        </p:tgtEl>
                                        <p:attrNameLst>
                                          <p:attrName>fill.type</p:attrName>
                                        </p:attrNameLst>
                                      </p:cBhvr>
                                      <p:to>
                                        <p:strVal val="solid"/>
                                      </p:to>
                                    </p:set>
                                    <p:set>
                                      <p:cBhvr>
                                        <p:cTn id="51" dur="250" autoRev="1" fill="remove"/>
                                        <p:tgtEl>
                                          <p:spTgt spid="15"/>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20"/>
                                        </p:tgtEl>
                                        <p:attrNameLst>
                                          <p:attrName>style.color</p:attrName>
                                        </p:attrNameLst>
                                      </p:cBhvr>
                                      <p:to>
                                        <a:schemeClr val="bg1"/>
                                      </p:to>
                                    </p:animClr>
                                    <p:animClr clrSpc="rgb" dir="cw">
                                      <p:cBhvr>
                                        <p:cTn id="56" dur="250" autoRev="1" fill="remove"/>
                                        <p:tgtEl>
                                          <p:spTgt spid="20"/>
                                        </p:tgtEl>
                                        <p:attrNameLst>
                                          <p:attrName>fillcolor</p:attrName>
                                        </p:attrNameLst>
                                      </p:cBhvr>
                                      <p:to>
                                        <a:schemeClr val="bg1"/>
                                      </p:to>
                                    </p:animClr>
                                    <p:set>
                                      <p:cBhvr>
                                        <p:cTn id="57" dur="250" autoRev="1" fill="remove"/>
                                        <p:tgtEl>
                                          <p:spTgt spid="20"/>
                                        </p:tgtEl>
                                        <p:attrNameLst>
                                          <p:attrName>fill.type</p:attrName>
                                        </p:attrNameLst>
                                      </p:cBhvr>
                                      <p:to>
                                        <p:strVal val="solid"/>
                                      </p:to>
                                    </p:set>
                                    <p:set>
                                      <p:cBhvr>
                                        <p:cTn id="58" dur="250" autoRev="1" fill="remove"/>
                                        <p:tgtEl>
                                          <p:spTgt spid="20"/>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13"/>
                                        </p:tgtEl>
                                        <p:attrNameLst>
                                          <p:attrName>style.color</p:attrName>
                                        </p:attrNameLst>
                                      </p:cBhvr>
                                      <p:to>
                                        <a:schemeClr val="bg1"/>
                                      </p:to>
                                    </p:animClr>
                                    <p:animClr clrSpc="rgb" dir="cw">
                                      <p:cBhvr>
                                        <p:cTn id="63" dur="250" autoRev="1" fill="remove"/>
                                        <p:tgtEl>
                                          <p:spTgt spid="13"/>
                                        </p:tgtEl>
                                        <p:attrNameLst>
                                          <p:attrName>fillcolor</p:attrName>
                                        </p:attrNameLst>
                                      </p:cBhvr>
                                      <p:to>
                                        <a:schemeClr val="bg1"/>
                                      </p:to>
                                    </p:animClr>
                                    <p:set>
                                      <p:cBhvr>
                                        <p:cTn id="64" dur="250" autoRev="1" fill="remove"/>
                                        <p:tgtEl>
                                          <p:spTgt spid="13"/>
                                        </p:tgtEl>
                                        <p:attrNameLst>
                                          <p:attrName>fill.type</p:attrName>
                                        </p:attrNameLst>
                                      </p:cBhvr>
                                      <p:to>
                                        <p:strVal val="solid"/>
                                      </p:to>
                                    </p:set>
                                    <p:set>
                                      <p:cBhvr>
                                        <p:cTn id="65"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The Retelling Hand  </a:t>
            </a:r>
          </a:p>
        </p:txBody>
      </p:sp>
      <p:pic>
        <p:nvPicPr>
          <p:cNvPr id="6" name="Graphic 5" descr="Hand outline">
            <a:extLst>
              <a:ext uri="{FF2B5EF4-FFF2-40B4-BE49-F238E27FC236}">
                <a16:creationId xmlns:a16="http://schemas.microsoft.com/office/drawing/2014/main" id="{FD247221-744C-4C12-A611-3C7A2C8026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3782" y="1417638"/>
            <a:ext cx="6156435" cy="6156435"/>
          </a:xfrm>
          <a:prstGeom prst="rect">
            <a:avLst/>
          </a:prstGeom>
        </p:spPr>
      </p:pic>
      <p:sp>
        <p:nvSpPr>
          <p:cNvPr id="7" name="Rectangle: Rounded Corners 6">
            <a:extLst>
              <a:ext uri="{FF2B5EF4-FFF2-40B4-BE49-F238E27FC236}">
                <a16:creationId xmlns:a16="http://schemas.microsoft.com/office/drawing/2014/main" id="{D30925FB-47E9-40E7-B2B6-49EFD492CF09}"/>
              </a:ext>
            </a:extLst>
          </p:cNvPr>
          <p:cNvSpPr/>
          <p:nvPr/>
        </p:nvSpPr>
        <p:spPr>
          <a:xfrm>
            <a:off x="926942" y="3847418"/>
            <a:ext cx="2373086" cy="635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Characters</a:t>
            </a:r>
            <a:r>
              <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sp>
        <p:nvSpPr>
          <p:cNvPr id="28" name="Rectangle: Rounded Corners 27">
            <a:extLst>
              <a:ext uri="{FF2B5EF4-FFF2-40B4-BE49-F238E27FC236}">
                <a16:creationId xmlns:a16="http://schemas.microsoft.com/office/drawing/2014/main" id="{B8025EFF-70F6-4899-8627-067909D747B9}"/>
              </a:ext>
            </a:extLst>
          </p:cNvPr>
          <p:cNvSpPr/>
          <p:nvPr/>
        </p:nvSpPr>
        <p:spPr>
          <a:xfrm>
            <a:off x="1972357" y="2131395"/>
            <a:ext cx="2286316" cy="7214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Setting</a:t>
            </a:r>
            <a:endPar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ectangle: Rounded Corners 28">
            <a:extLst>
              <a:ext uri="{FF2B5EF4-FFF2-40B4-BE49-F238E27FC236}">
                <a16:creationId xmlns:a16="http://schemas.microsoft.com/office/drawing/2014/main" id="{02188362-3539-415A-A56D-88AECC0FF2A4}"/>
              </a:ext>
            </a:extLst>
          </p:cNvPr>
          <p:cNvSpPr/>
          <p:nvPr/>
        </p:nvSpPr>
        <p:spPr>
          <a:xfrm>
            <a:off x="3543766" y="1377511"/>
            <a:ext cx="2711174" cy="635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Problem</a:t>
            </a:r>
            <a:endPar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ectangle: Rounded Corners 29">
            <a:extLst>
              <a:ext uri="{FF2B5EF4-FFF2-40B4-BE49-F238E27FC236}">
                <a16:creationId xmlns:a16="http://schemas.microsoft.com/office/drawing/2014/main" id="{32397E7D-2226-442E-99A8-DF5A87C3A8AB}"/>
              </a:ext>
            </a:extLst>
          </p:cNvPr>
          <p:cNvSpPr/>
          <p:nvPr/>
        </p:nvSpPr>
        <p:spPr>
          <a:xfrm>
            <a:off x="5313218" y="2103481"/>
            <a:ext cx="2197438" cy="635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BME</a:t>
            </a:r>
            <a:endPar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ectangle: Rounded Corners 30">
            <a:extLst>
              <a:ext uri="{FF2B5EF4-FFF2-40B4-BE49-F238E27FC236}">
                <a16:creationId xmlns:a16="http://schemas.microsoft.com/office/drawing/2014/main" id="{453157DC-6017-4506-ADD6-F10BBD440913}"/>
              </a:ext>
            </a:extLst>
          </p:cNvPr>
          <p:cNvSpPr/>
          <p:nvPr/>
        </p:nvSpPr>
        <p:spPr>
          <a:xfrm>
            <a:off x="5971069" y="3000689"/>
            <a:ext cx="2197439" cy="635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Solution</a:t>
            </a:r>
            <a:endParaRPr kumimoji="0" lang="en-US" sz="3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custDataLst>
      <p:tags r:id="rId1"/>
    </p:custDataLst>
    <p:extLst>
      <p:ext uri="{BB962C8B-B14F-4D97-AF65-F5344CB8AC3E}">
        <p14:creationId xmlns:p14="http://schemas.microsoft.com/office/powerpoint/2010/main" val="8702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Let’s Practice </a:t>
            </a:r>
          </a:p>
        </p:txBody>
      </p:sp>
      <p:pic>
        <p:nvPicPr>
          <p:cNvPr id="3" name="Picture 2">
            <a:extLst>
              <a:ext uri="{FF2B5EF4-FFF2-40B4-BE49-F238E27FC236}">
                <a16:creationId xmlns:a16="http://schemas.microsoft.com/office/drawing/2014/main" id="{79DE405E-5B85-4185-B4DD-9AE880E52787}"/>
              </a:ext>
            </a:extLst>
          </p:cNvPr>
          <p:cNvPicPr>
            <a:picLocks noChangeAspect="1"/>
          </p:cNvPicPr>
          <p:nvPr/>
        </p:nvPicPr>
        <p:blipFill>
          <a:blip r:embed="rId4"/>
          <a:srcRect/>
          <a:stretch/>
        </p:blipFill>
        <p:spPr>
          <a:xfrm>
            <a:off x="1714500" y="2020024"/>
            <a:ext cx="5715000" cy="2992122"/>
          </a:xfrm>
          <a:prstGeom prst="rect">
            <a:avLst/>
          </a:prstGeom>
        </p:spPr>
      </p:pic>
    </p:spTree>
    <p:custDataLst>
      <p:tags r:id="rId1"/>
    </p:custDataLst>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10951</TotalTime>
  <Words>1758</Words>
  <Application>Microsoft Office PowerPoint</Application>
  <PresentationFormat>On-screen Show (4:3)</PresentationFormat>
  <Paragraphs>195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Subject-Verb Agreement</vt:lpstr>
      <vt:lpstr>Grammar </vt:lpstr>
      <vt:lpstr>Let’s Practice </vt:lpstr>
      <vt:lpstr>Adding an -s or an -es</vt:lpstr>
      <vt:lpstr>Listen and Spell</vt:lpstr>
      <vt:lpstr>Sight Word Wall </vt:lpstr>
      <vt:lpstr>Sight Word Locating </vt:lpstr>
      <vt:lpstr>The Retelling Hand  </vt:lpstr>
      <vt:lpstr>Let’s Practice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217</cp:revision>
  <dcterms:created xsi:type="dcterms:W3CDTF">2012-04-20T18:25:02Z</dcterms:created>
  <dcterms:modified xsi:type="dcterms:W3CDTF">2021-08-18T14:09:59Z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C5610588-7640-42FF-9FD8-37270E28CA34</vt:lpwstr>
  </property>
  <property fmtid="{D5CDD505-2E9C-101B-9397-08002B2CF9AE}" pid="3" name="ArticulatePath">
    <vt:lpwstr>ELA 2_Module 13_ST (1)</vt:lpwstr>
  </property>
</Properties>
</file>